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6" r:id="rId2"/>
    <p:sldId id="295" r:id="rId3"/>
    <p:sldId id="298" r:id="rId4"/>
    <p:sldId id="297" r:id="rId5"/>
    <p:sldId id="291" r:id="rId6"/>
    <p:sldId id="292" r:id="rId7"/>
    <p:sldId id="293" r:id="rId8"/>
    <p:sldId id="271" r:id="rId9"/>
    <p:sldId id="294" r:id="rId10"/>
    <p:sldId id="258" r:id="rId11"/>
    <p:sldId id="272" r:id="rId12"/>
    <p:sldId id="259" r:id="rId13"/>
    <p:sldId id="270" r:id="rId14"/>
    <p:sldId id="285" r:id="rId15"/>
    <p:sldId id="275" r:id="rId16"/>
    <p:sldId id="261" r:id="rId17"/>
    <p:sldId id="299" r:id="rId18"/>
    <p:sldId id="277" r:id="rId19"/>
    <p:sldId id="278" r:id="rId20"/>
    <p:sldId id="279" r:id="rId21"/>
    <p:sldId id="287" r:id="rId22"/>
    <p:sldId id="288" r:id="rId23"/>
    <p:sldId id="289" r:id="rId24"/>
    <p:sldId id="262" r:id="rId25"/>
    <p:sldId id="280" r:id="rId26"/>
    <p:sldId id="281" r:id="rId27"/>
    <p:sldId id="282" r:id="rId28"/>
    <p:sldId id="283" r:id="rId29"/>
    <p:sldId id="284" r:id="rId30"/>
    <p:sldId id="286" r:id="rId31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D9D9"/>
    <a:srgbClr val="625A92"/>
    <a:srgbClr val="6DCF00"/>
    <a:srgbClr val="595959"/>
    <a:srgbClr val="FCC000"/>
    <a:srgbClr val="F2F2F2"/>
    <a:srgbClr val="494949"/>
    <a:srgbClr val="09AEF2"/>
    <a:srgbClr val="58585A"/>
    <a:srgbClr val="00AD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420" autoAdjust="0"/>
    <p:restoredTop sz="66863" autoAdjust="0"/>
  </p:normalViewPr>
  <p:slideViewPr>
    <p:cSldViewPr snapToGrid="0">
      <p:cViewPr varScale="1">
        <p:scale>
          <a:sx n="67" d="100"/>
          <a:sy n="67" d="100"/>
        </p:scale>
        <p:origin x="132" y="16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38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xmlns="" id="{C1088C70-98EB-4A71-B2E0-F807BCCB5F6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B795343B-BB94-4B86-A960-63552536B22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9422AC-1C52-4952-A02B-B8863BC5BF00}" type="datetimeFigureOut">
              <a:rPr lang="fr-FR" smtClean="0"/>
              <a:t>11/09/2019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D4D39FD7-9E8F-4B27-A3D0-0D88832CFAD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99F729B5-C41B-420A-82CC-AB49F756CA5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715C40-FA99-4EAF-9F31-F056C2C8A194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663976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EDB978-EDFE-4B77-B8A1-50C342AF9C6E}" type="datetimeFigureOut">
              <a:rPr lang="en-US" smtClean="0"/>
              <a:t>9/11/2019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9E79D0-5262-4330-B56E-7DCAFEE740B1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964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/>
              <a:t>Constat :</a:t>
            </a:r>
          </a:p>
          <a:p>
            <a:r>
              <a:rPr lang="fr-FR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«Partager les connaissances grâce à des outils quantitatifs efficaces et les mettre à la disposition des acteurs de la prévention», </a:t>
            </a:r>
            <a:r>
              <a:rPr lang="fr-FR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c’est l’un des objectifs du Plan santé travail 2016-2020 ; un objectif partagé par l’Inspection générale des affaires sociales (IGAS) qui, dans un rapport de 2017, appelait à </a:t>
            </a:r>
            <a:r>
              <a:rPr lang="fr-FR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«généraliser l’interopérabilité des systèmes d’information de chaque SSTI et l’utilisation de l’identifiant national de santé afin de tracer les expositions durant le parcours professionnel et à accompagner les médecins du travail dans le suivi médical des salariés». </a:t>
            </a:r>
            <a:r>
              <a:rPr lang="fr-FR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 juillet 2017, le Conseil d’orientation des conditions de travail (COCT) posait la question de la production et de l’accessibilité des données en santé au travail comme </a:t>
            </a:r>
            <a:r>
              <a:rPr lang="fr-FR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«absolument déterminante» </a:t>
            </a:r>
            <a:r>
              <a:rPr lang="fr-FR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avec pour objectif essentiel </a:t>
            </a:r>
            <a:r>
              <a:rPr lang="fr-FR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«la prévention primaire des risques professionnels». </a:t>
            </a:r>
            <a:r>
              <a:rPr lang="fr-FR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Enfin, la Stratégie nationale de santé, publiée en janvier 2018, invitait les acteurs à </a:t>
            </a:r>
            <a:r>
              <a:rPr lang="fr-FR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«promouvoir la santé dans tous les milieux de vie et à tous les âges de la vie» </a:t>
            </a:r>
            <a:r>
              <a:rPr lang="fr-FR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et à </a:t>
            </a:r>
            <a:r>
              <a:rPr lang="fr-FR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«accélérer l’innovation numérique en santé».</a:t>
            </a:r>
            <a:endParaRPr lang="fr-FR" dirty="0"/>
          </a:p>
          <a:p>
            <a:endParaRPr lang="fr-FR" b="1" dirty="0"/>
          </a:p>
          <a:p>
            <a:r>
              <a:rPr lang="fr-FR" b="1" dirty="0"/>
              <a:t>Pourquoi un portail national ?</a:t>
            </a:r>
          </a:p>
          <a:p>
            <a:r>
              <a:rPr lang="fr-FR" dirty="0"/>
              <a:t>Pour permettre l’interopérabilité entre les services de France</a:t>
            </a:r>
          </a:p>
          <a:p>
            <a:endParaRPr lang="fr-FR" b="1" dirty="0"/>
          </a:p>
          <a:p>
            <a:r>
              <a:rPr lang="fr-FR" b="1" dirty="0"/>
              <a:t>Qui est ou pourrait être concerné ?</a:t>
            </a:r>
          </a:p>
          <a:p>
            <a:r>
              <a:rPr lang="fr-FR" b="0" dirty="0"/>
              <a:t>Tous les services de santé au travail</a:t>
            </a:r>
          </a:p>
          <a:p>
            <a:endParaRPr lang="fr-FR" dirty="0"/>
          </a:p>
          <a:p>
            <a:r>
              <a:rPr lang="fr-FR" b="1" dirty="0"/>
              <a:t>Comment</a:t>
            </a:r>
            <a:r>
              <a:rPr lang="fr-FR" dirty="0"/>
              <a:t> cela va fonctionner ?</a:t>
            </a:r>
          </a:p>
          <a:p>
            <a:r>
              <a:rPr lang="fr-FR" b="1" dirty="0"/>
              <a:t>Horizon 2021 </a:t>
            </a:r>
            <a:r>
              <a:rPr lang="fr-FR" dirty="0"/>
              <a:t>pour une mise en exploitation.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9E79D0-5262-4330-B56E-7DCAFEE740B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94099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3 points clés de </a:t>
            </a:r>
            <a:r>
              <a:rPr lang="fr-FR" b="1" dirty="0"/>
              <a:t>moyens </a:t>
            </a:r>
            <a:r>
              <a:rPr lang="fr-FR" b="0" dirty="0"/>
              <a:t>:</a:t>
            </a:r>
            <a:endParaRPr lang="fr-FR" b="1" dirty="0"/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fr-FR" b="0" dirty="0"/>
              <a:t>Permettre </a:t>
            </a:r>
            <a:r>
              <a:rPr lang="fr-FR" b="1" dirty="0"/>
              <a:t>l’interopérabilité</a:t>
            </a:r>
            <a:r>
              <a:rPr lang="fr-FR" b="0" dirty="0"/>
              <a:t> entre les systèmes d’information de tous les SSTI, afin de 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b="0" dirty="0"/>
              <a:t>Avoir </a:t>
            </a:r>
            <a:r>
              <a:rPr lang="fr-FR" b="1" dirty="0"/>
              <a:t>une vue globale et unique </a:t>
            </a:r>
            <a:r>
              <a:rPr lang="fr-FR" b="0" dirty="0"/>
              <a:t>du parcours de santé au travail complet d’un salarié : 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b="0" dirty="0"/>
              <a:t>Quel que soit son activité professionnelle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b="0" dirty="0"/>
              <a:t>Quelle que soit sa région d’origine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b="0" dirty="0"/>
              <a:t>Quel que soit le SSTI d’origine.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fr-FR" b="0" dirty="0"/>
              <a:t>Assurer </a:t>
            </a:r>
            <a:r>
              <a:rPr lang="fr-FR" b="1" dirty="0"/>
              <a:t>la continuité du suivi individuel</a:t>
            </a:r>
            <a:endParaRPr lang="fr-FR" b="0" dirty="0"/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fr-FR" b="0" dirty="0"/>
              <a:t>Assurer </a:t>
            </a:r>
            <a:r>
              <a:rPr lang="fr-FR" b="1" dirty="0"/>
              <a:t>la traçabilité.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fr-FR" b="0" dirty="0"/>
              <a:t>Au final, obtenir une </a:t>
            </a:r>
            <a:r>
              <a:rPr lang="fr-FR" b="1" dirty="0"/>
              <a:t>meilleure connaissance </a:t>
            </a:r>
            <a:r>
              <a:rPr lang="fr-FR" b="0" dirty="0"/>
              <a:t>par les professionnels de santé de </a:t>
            </a:r>
            <a:r>
              <a:rPr lang="fr-FR" b="1" dirty="0"/>
              <a:t>l’historique des salariés</a:t>
            </a:r>
            <a:r>
              <a:rPr lang="fr-FR" b="0" dirty="0"/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9E79D0-5262-4330-B56E-7DCAFEE740B1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8057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fr-FR" dirty="0"/>
              <a:t>3 points clés d’</a:t>
            </a:r>
            <a:r>
              <a:rPr lang="fr-FR" b="1" dirty="0"/>
              <a:t>objectifs</a:t>
            </a:r>
            <a:r>
              <a:rPr lang="fr-FR" b="0" dirty="0"/>
              <a:t> :</a:t>
            </a:r>
            <a:endParaRPr lang="fr-FR" b="1" dirty="0"/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fr-FR" b="1" dirty="0"/>
              <a:t>Éviter le spectre du logiciel unique </a:t>
            </a:r>
            <a:r>
              <a:rPr lang="fr-FR" dirty="0"/>
              <a:t>et </a:t>
            </a:r>
            <a:r>
              <a:rPr lang="fr-FR" b="1" dirty="0"/>
              <a:t>capitaliser</a:t>
            </a:r>
            <a:r>
              <a:rPr lang="fr-FR" dirty="0"/>
              <a:t> sur les systèmes d’information existant tout en partageant l’information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5"/>
              <a:tabLst/>
              <a:defRPr/>
            </a:pPr>
            <a:r>
              <a:rPr lang="fr-FR" b="1" dirty="0"/>
              <a:t>Produire des indicateurs </a:t>
            </a:r>
            <a:r>
              <a:rPr lang="fr-FR" dirty="0"/>
              <a:t>portant sur nos activités de prévention et </a:t>
            </a:r>
            <a:r>
              <a:rPr lang="fr-FR" b="1" dirty="0"/>
              <a:t>valoriser nos activités </a:t>
            </a:r>
            <a:r>
              <a:rPr lang="fr-FR" dirty="0"/>
              <a:t>de prévention : </a:t>
            </a:r>
            <a:r>
              <a:rPr lang="fr-FR" b="1" dirty="0"/>
              <a:t>se rendre visible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6"/>
              <a:tabLst/>
              <a:defRPr/>
            </a:pPr>
            <a:r>
              <a:rPr lang="fr-FR" b="1" dirty="0"/>
              <a:t>Contribuer </a:t>
            </a:r>
            <a:r>
              <a:rPr lang="fr-FR" dirty="0"/>
              <a:t>à l’élaboration des </a:t>
            </a:r>
            <a:r>
              <a:rPr lang="fr-FR" b="1" dirty="0"/>
              <a:t>politiques publiques </a:t>
            </a:r>
            <a:r>
              <a:rPr lang="fr-FR" dirty="0"/>
              <a:t>(PNST…).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9E79D0-5262-4330-B56E-7DCAFEE740B1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3863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dirty="0"/>
              <a:t>La </a:t>
            </a:r>
            <a:r>
              <a:rPr lang="fr-FR" b="1" dirty="0"/>
              <a:t>sécurité </a:t>
            </a:r>
            <a:r>
              <a:rPr lang="fr-FR" b="0" dirty="0"/>
              <a:t>s’assure du respect de tous les </a:t>
            </a:r>
            <a:r>
              <a:rPr lang="fr-FR" b="1" dirty="0"/>
              <a:t>règlements en vigueur</a:t>
            </a:r>
            <a:r>
              <a:rPr lang="fr-FR" b="0" dirty="0"/>
              <a:t> et de la </a:t>
            </a:r>
            <a:r>
              <a:rPr lang="fr-FR" b="1" dirty="0"/>
              <a:t>protection des données.</a:t>
            </a:r>
            <a:endParaRPr lang="fr-FR" b="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b="0" dirty="0"/>
              <a:t>L’</a:t>
            </a:r>
            <a:r>
              <a:rPr lang="fr-FR" b="1" dirty="0"/>
              <a:t>indépendance</a:t>
            </a:r>
            <a:r>
              <a:rPr lang="fr-FR" b="0" dirty="0"/>
              <a:t> permet de </a:t>
            </a:r>
            <a:r>
              <a:rPr lang="fr-FR" b="1" dirty="0"/>
              <a:t>conserver les logiciels </a:t>
            </a:r>
            <a:r>
              <a:rPr lang="fr-FR" b="0" dirty="0"/>
              <a:t>métier des SSTI, et préserve </a:t>
            </a:r>
            <a:r>
              <a:rPr lang="fr-FR" b="1" dirty="0"/>
              <a:t>la liberté d’adhérer </a:t>
            </a:r>
            <a:r>
              <a:rPr lang="fr-FR" b="0" dirty="0"/>
              <a:t>au GIE et au portail.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b="0" dirty="0"/>
              <a:t>La </a:t>
            </a:r>
            <a:r>
              <a:rPr lang="fr-FR" b="1" dirty="0"/>
              <a:t>confidentialité</a:t>
            </a:r>
            <a:r>
              <a:rPr lang="fr-FR" b="0" dirty="0"/>
              <a:t> garantit la </a:t>
            </a:r>
            <a:r>
              <a:rPr lang="fr-FR" b="1" dirty="0"/>
              <a:t>légitimité des accès aux informations </a:t>
            </a:r>
            <a:r>
              <a:rPr lang="fr-FR" b="0" dirty="0"/>
              <a:t>(pas de données médicales).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b="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fr-FR" b="0" u="sng" dirty="0">
                <a:solidFill>
                  <a:srgbClr val="FF0000"/>
                </a:solidFill>
              </a:rPr>
              <a:t>Nota : la profession, à travers le GIE, reste maître des données partagées.</a:t>
            </a:r>
            <a:endParaRPr lang="fr-FR" u="sng" dirty="0">
              <a:solidFill>
                <a:srgbClr val="FF000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9E79D0-5262-4330-B56E-7DCAFEE740B1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2293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dirty="0"/>
              <a:t>Au départ : </a:t>
            </a:r>
            <a:r>
              <a:rPr lang="fr-FR" b="1" dirty="0"/>
              <a:t>8 SSTI fondateurs </a:t>
            </a:r>
            <a:r>
              <a:rPr lang="fr-FR" dirty="0"/>
              <a:t>et financeurs réunis en </a:t>
            </a:r>
            <a:r>
              <a:rPr lang="fr-FR" b="1" dirty="0"/>
              <a:t>GIE</a:t>
            </a:r>
            <a:r>
              <a:rPr lang="fr-FR" dirty="0"/>
              <a:t>.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dirty="0"/>
              <a:t>Le GIE est </a:t>
            </a:r>
            <a:r>
              <a:rPr lang="fr-FR" b="1" dirty="0"/>
              <a:t>garant du projet</a:t>
            </a:r>
            <a:r>
              <a:rPr lang="fr-FR" dirty="0"/>
              <a:t>, </a:t>
            </a:r>
            <a:r>
              <a:rPr lang="fr-FR" b="1" dirty="0"/>
              <a:t>soutient le financement </a:t>
            </a:r>
            <a:r>
              <a:rPr lang="fr-FR" dirty="0"/>
              <a:t>jusqu’à sa mise en œuvre, et </a:t>
            </a:r>
            <a:r>
              <a:rPr lang="fr-FR" b="1" dirty="0"/>
              <a:t>assure sa viabilité</a:t>
            </a:r>
            <a:r>
              <a:rPr lang="fr-FR" dirty="0"/>
              <a:t>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dirty="0"/>
              <a:t/>
            </a:r>
            <a:br>
              <a:rPr lang="fr-FR" dirty="0"/>
            </a:br>
            <a:r>
              <a:rPr lang="fr-FR" i="1" u="none" dirty="0"/>
              <a:t>Nota : Le GIE assurera l’hébergement des données sensibles et nominatives.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9E79D0-5262-4330-B56E-7DCAFEE740B1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6516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b="0" dirty="0"/>
              <a:t>Nous </a:t>
            </a:r>
            <a:r>
              <a:rPr lang="fr-FR" b="1" dirty="0"/>
              <a:t>remercions </a:t>
            </a:r>
            <a:r>
              <a:rPr lang="fr-FR" b="1" dirty="0" err="1"/>
              <a:t>Présanse</a:t>
            </a:r>
            <a:r>
              <a:rPr lang="fr-FR" b="1" dirty="0"/>
              <a:t> </a:t>
            </a:r>
            <a:r>
              <a:rPr lang="fr-FR" b="0" dirty="0"/>
              <a:t>d’avoir permis ce projet, qui fait suite au protocole conclut </a:t>
            </a:r>
            <a:r>
              <a:rPr lang="fr-FR" b="1" dirty="0"/>
              <a:t>entre </a:t>
            </a:r>
            <a:r>
              <a:rPr lang="fr-FR" b="1" dirty="0" err="1"/>
              <a:t>Présanse</a:t>
            </a:r>
            <a:r>
              <a:rPr lang="fr-FR" b="1" dirty="0"/>
              <a:t> et les 8 SSTI fondateurs</a:t>
            </a:r>
            <a:r>
              <a:rPr lang="fr-FR" b="0" dirty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b="1" dirty="0"/>
              <a:t>Présanse</a:t>
            </a:r>
            <a:r>
              <a:rPr lang="fr-FR" dirty="0"/>
              <a:t> s’engage à promouvoir le portail auprès de ses adhérents</a:t>
            </a:r>
            <a:r>
              <a:rPr lang="fr-FR" dirty="0" smtClean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 protocole prévoit les modalités de collaboration et engagements respectifs des parties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9E79D0-5262-4330-B56E-7DCAFEE740B1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63809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dirty="0"/>
              <a:t>Demain, le portail sera ouvert </a:t>
            </a:r>
            <a:r>
              <a:rPr lang="fr-FR" b="1" dirty="0"/>
              <a:t>à tous les services de santé</a:t>
            </a:r>
            <a:r>
              <a:rPr lang="fr-FR" dirty="0"/>
              <a:t>, y compris les services autonomes.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b="1" dirty="0"/>
              <a:t>L’élargissement du projet </a:t>
            </a:r>
            <a:r>
              <a:rPr lang="fr-FR" dirty="0"/>
              <a:t>à tous les SSTI est la condition nécessaire pour </a:t>
            </a:r>
            <a:r>
              <a:rPr lang="fr-FR" b="1" dirty="0"/>
              <a:t>atteindre l’objectif de visibilité</a:t>
            </a:r>
            <a:r>
              <a:rPr lang="fr-FR" dirty="0"/>
              <a:t> de la santé au travail</a:t>
            </a:r>
            <a:r>
              <a:rPr lang="fr-FR" dirty="0" smtClean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9E79D0-5262-4330-B56E-7DCAFEE740B1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71550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/>
            </a:pPr>
            <a:r>
              <a:rPr lang="fr-FR" dirty="0"/>
              <a:t>Le portail constitue </a:t>
            </a:r>
            <a:r>
              <a:rPr lang="fr-FR" b="1" dirty="0"/>
              <a:t>une enveloppe qui va permettre les échanges </a:t>
            </a:r>
            <a:r>
              <a:rPr lang="fr-FR" dirty="0"/>
              <a:t>avec les systèmes d’information des SSTI.</a:t>
            </a:r>
          </a:p>
          <a:p>
            <a:pPr marL="228600" indent="-228600">
              <a:buFont typeface="+mj-lt"/>
              <a:buAutoNum type="arabicPeriod"/>
            </a:pPr>
            <a:r>
              <a:rPr lang="fr-FR" dirty="0"/>
              <a:t>Il sera </a:t>
            </a:r>
            <a:r>
              <a:rPr lang="fr-FR" b="1" dirty="0"/>
              <a:t>alimenté et consulté depuis les logiciels métier </a:t>
            </a:r>
            <a:r>
              <a:rPr lang="fr-FR" dirty="0"/>
              <a:t>des différents SSTI adhérents.</a:t>
            </a:r>
          </a:p>
          <a:p>
            <a:pPr marL="228600" indent="-228600">
              <a:buFont typeface="+mj-lt"/>
              <a:buAutoNum type="arabicPeriod"/>
            </a:pPr>
            <a:r>
              <a:rPr lang="fr-FR" dirty="0"/>
              <a:t>Il contient une </a:t>
            </a:r>
            <a:r>
              <a:rPr lang="fr-FR" b="1" dirty="0"/>
              <a:t>base de données nationale </a:t>
            </a:r>
            <a:r>
              <a:rPr lang="fr-FR" dirty="0"/>
              <a:t>hébergeant toutes nos informations, telles que définies précédemment.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9E79D0-5262-4330-B56E-7DCAFEE740B1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498684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dirty="0"/>
              <a:t>Les données seront </a:t>
            </a:r>
            <a:r>
              <a:rPr lang="fr-FR" b="1" dirty="0"/>
              <a:t>accessibles et garanties par les professionnels </a:t>
            </a:r>
            <a:r>
              <a:rPr lang="fr-FR" dirty="0"/>
              <a:t>de santé : l</a:t>
            </a:r>
            <a:r>
              <a:rPr lang="fr-FR" b="0" dirty="0"/>
              <a:t>a </a:t>
            </a:r>
            <a:r>
              <a:rPr lang="fr-FR" b="1" dirty="0"/>
              <a:t>sécurité</a:t>
            </a:r>
            <a:r>
              <a:rPr lang="fr-FR" dirty="0"/>
              <a:t> des accès est </a:t>
            </a:r>
            <a:r>
              <a:rPr lang="fr-FR" b="1" dirty="0"/>
              <a:t>au cœur du projet.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b="1" dirty="0"/>
              <a:t>Sécurité : </a:t>
            </a:r>
            <a:r>
              <a:rPr lang="fr-FR" b="0" dirty="0"/>
              <a:t> les informations contenues dans le portail sont nominatives et sensibles. </a:t>
            </a:r>
            <a:br>
              <a:rPr lang="fr-FR" b="0" dirty="0"/>
            </a:br>
            <a:r>
              <a:rPr lang="fr-FR" b="0" dirty="0"/>
              <a:t>Cela signifie que l’application du </a:t>
            </a:r>
            <a:r>
              <a:rPr lang="fr-FR" b="1" dirty="0"/>
              <a:t>RGPD</a:t>
            </a:r>
            <a:r>
              <a:rPr lang="fr-FR" b="0" dirty="0"/>
              <a:t> (règlement général sur la protection des données) s’impose dès </a:t>
            </a:r>
            <a:r>
              <a:rPr lang="fr-FR" b="1" dirty="0"/>
              <a:t>la phase de conception</a:t>
            </a:r>
            <a:r>
              <a:rPr lang="fr-FR" b="0" dirty="0"/>
              <a:t> et </a:t>
            </a:r>
            <a:r>
              <a:rPr lang="fr-FR" b="1" dirty="0"/>
              <a:t>tout au long </a:t>
            </a:r>
            <a:r>
              <a:rPr lang="fr-FR" b="0" dirty="0"/>
              <a:t>du projet. D’autres règlements s’appliquent, comme </a:t>
            </a:r>
            <a:r>
              <a:rPr lang="fr-FR" b="1" dirty="0"/>
              <a:t>le droit d’en connaitre</a:t>
            </a:r>
            <a:r>
              <a:rPr lang="fr-FR" b="0" dirty="0"/>
              <a:t> (restriction de l'accès à une information considérée comme sensible au seules personnes autorisées).</a:t>
            </a:r>
            <a:br>
              <a:rPr lang="fr-FR" b="0" dirty="0"/>
            </a:br>
            <a:endParaRPr lang="fr-FR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9E79D0-5262-4330-B56E-7DCAFEE740B1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337793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 startAt="3"/>
            </a:pPr>
            <a:r>
              <a:rPr lang="fr-FR" dirty="0"/>
              <a:t>Le portail interagit avec les logiciels métiers de tous les services </a:t>
            </a:r>
            <a:r>
              <a:rPr lang="fr-FR"/>
              <a:t>de santé</a:t>
            </a:r>
            <a:r>
              <a:rPr lang="fr-FR" dirty="0"/>
              <a:t>.</a:t>
            </a:r>
          </a:p>
          <a:p>
            <a:pPr marL="228600" indent="-228600">
              <a:buFont typeface="+mj-lt"/>
              <a:buAutoNum type="arabicPeriod" startAt="3"/>
            </a:pPr>
            <a:endParaRPr lang="fr-F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b="1" dirty="0"/>
              <a:t>Interopérabilité : </a:t>
            </a:r>
            <a:r>
              <a:rPr lang="fr-FR" b="0" dirty="0"/>
              <a:t>l’un des intérêts du Portail est qu’il permet à chaque SSTI de conserver son propre système d’information. À charge pour les éditeurs de logiciels de réaliser les interfaces de programmation nécessaires à l’échange d’informations logiciels-portail.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9E79D0-5262-4330-B56E-7DCAFEE740B1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49055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4"/>
              <a:tabLst/>
              <a:defRPr/>
            </a:pPr>
            <a:r>
              <a:rPr lang="fr-FR" dirty="0"/>
              <a:t>Le GIE veillera à </a:t>
            </a:r>
            <a:r>
              <a:rPr lang="fr-FR" b="1" dirty="0"/>
              <a:t>sécuriser le portail</a:t>
            </a:r>
            <a:r>
              <a:rPr lang="fr-FR" dirty="0"/>
              <a:t>. </a:t>
            </a:r>
            <a:br>
              <a:rPr lang="fr-FR" dirty="0"/>
            </a:br>
            <a:r>
              <a:rPr lang="fr-FR" dirty="0"/>
              <a:t>Des administrateurs assureront la </a:t>
            </a:r>
            <a:r>
              <a:rPr lang="fr-FR" b="1" dirty="0"/>
              <a:t>gestion des droits </a:t>
            </a:r>
            <a:r>
              <a:rPr lang="fr-FR" dirty="0"/>
              <a:t>(utilisateurs).</a:t>
            </a:r>
            <a:br>
              <a:rPr lang="fr-FR" dirty="0"/>
            </a:br>
            <a:r>
              <a:rPr lang="fr-FR" b="0" dirty="0"/>
              <a:t>La liste des administrateurs systèmes sera déterminée ultérieurement par le GIE.</a:t>
            </a:r>
            <a:endParaRPr lang="fr-FR" b="1" dirty="0"/>
          </a:p>
          <a:p>
            <a:pPr marL="228600" indent="-228600">
              <a:buFont typeface="+mj-lt"/>
              <a:buAutoNum type="arabicPeriod" startAt="4"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9E79D0-5262-4330-B56E-7DCAFEE740B1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5654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/>
            </a:pPr>
            <a:r>
              <a:rPr lang="fr-FR" b="1" dirty="0"/>
              <a:t>Environ 240 services de santé</a:t>
            </a:r>
            <a:r>
              <a:rPr lang="fr-FR" dirty="0"/>
              <a:t>, avec des logiciels différents, qui ne communiquent pas.</a:t>
            </a:r>
          </a:p>
          <a:p>
            <a:pPr marL="228600" indent="-228600">
              <a:buFont typeface="+mj-lt"/>
              <a:buAutoNum type="arabicPeriod"/>
            </a:pPr>
            <a:endParaRPr lang="fr-FR" dirty="0"/>
          </a:p>
          <a:p>
            <a:pPr marL="228600" indent="-228600">
              <a:buFont typeface="+mj-lt"/>
              <a:buAutoNum type="arabicPeriod"/>
            </a:pPr>
            <a:r>
              <a:rPr lang="fr-FR" b="1" dirty="0"/>
              <a:t>Des</a:t>
            </a:r>
            <a:r>
              <a:rPr lang="fr-FR" dirty="0"/>
              <a:t> </a:t>
            </a:r>
            <a:r>
              <a:rPr lang="fr-FR" b="1" dirty="0"/>
              <a:t>dossier fragmentés </a:t>
            </a:r>
            <a:r>
              <a:rPr lang="fr-FR" dirty="0"/>
              <a:t>lorsque les salariés ont été suivis par plusieurs services.</a:t>
            </a:r>
          </a:p>
          <a:p>
            <a:pPr marL="0" indent="0">
              <a:buFont typeface="+mj-lt"/>
              <a:buNone/>
            </a:pPr>
            <a:endParaRPr lang="fr-FR" dirty="0"/>
          </a:p>
          <a:p>
            <a:pPr marL="0" indent="0">
              <a:buFont typeface="+mj-lt"/>
              <a:buNone/>
            </a:pPr>
            <a:r>
              <a:rPr lang="fr-FR" dirty="0"/>
              <a:t>Cela engendre 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dirty="0"/>
              <a:t>Une </a:t>
            </a:r>
            <a:r>
              <a:rPr lang="fr-FR" b="1" dirty="0"/>
              <a:t>perte d’information </a:t>
            </a:r>
            <a:r>
              <a:rPr lang="fr-FR" dirty="0"/>
              <a:t>sur le parcours des salariés, leurs entreprises et les risques d’exposition professionnels précédents.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dirty="0"/>
              <a:t>Une </a:t>
            </a:r>
            <a:r>
              <a:rPr lang="fr-FR" b="1" dirty="0"/>
              <a:t>perte de cohérence </a:t>
            </a:r>
            <a:r>
              <a:rPr lang="fr-FR" dirty="0"/>
              <a:t>sur le dossier.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dirty="0"/>
              <a:t>Une production d’</a:t>
            </a:r>
            <a:r>
              <a:rPr lang="fr-FR" b="1" dirty="0"/>
              <a:t>indicateurs partiels</a:t>
            </a:r>
            <a:r>
              <a:rPr lang="fr-FR" dirty="0"/>
              <a:t>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9E79D0-5262-4330-B56E-7DCAFEE740B1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990659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fr-FR" b="1" dirty="0">
                <a:effectLst/>
              </a:rPr>
              <a:t>Pour les SSTI 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b="0" dirty="0">
                <a:effectLst/>
              </a:rPr>
              <a:t>Disposer de toutes les informations utiles pour améliorer le suivi de la santé des salariés.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b="0" dirty="0">
                <a:effectLst/>
              </a:rPr>
              <a:t>Aider à la convocation (gestion des dispenses de suivi / identifiant national de santé (INS))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b="0" dirty="0">
                <a:effectLst/>
              </a:rPr>
              <a:t>Rendre compte de l’activité des SSTI (&gt; reconnaissance).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b="0" dirty="0">
                <a:effectLst/>
              </a:rPr>
              <a:t>Apporter une contribution active aux études épidémiologiques.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dirty="0">
                <a:effectLst/>
              </a:rPr>
              <a:t>Des indicateurs pourront être extrait de la base de données par des personnes habilitées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b="0" dirty="0">
              <a:effectLst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fr-FR" b="0" dirty="0">
              <a:effectLst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b="0" dirty="0">
              <a:effectLst/>
            </a:endParaRPr>
          </a:p>
          <a:p>
            <a:pPr marL="0" indent="0">
              <a:buFontTx/>
              <a:buNone/>
            </a:pPr>
            <a:endParaRPr lang="fr-FR" b="1" dirty="0">
              <a:effectLst/>
            </a:endParaRPr>
          </a:p>
          <a:p>
            <a:pPr marL="0" indent="0">
              <a:buFontTx/>
              <a:buNone/>
            </a:pPr>
            <a:endParaRPr lang="fr-FR" b="1" dirty="0">
              <a:effectLst/>
            </a:endParaRPr>
          </a:p>
          <a:p>
            <a:pPr marL="0" indent="0">
              <a:buFontTx/>
              <a:buNone/>
            </a:pPr>
            <a:endParaRPr lang="fr-FR" b="1" dirty="0">
              <a:effectLst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9E79D0-5262-4330-B56E-7DCAFEE740B1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775324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fr-FR" b="1" dirty="0">
                <a:effectLst/>
              </a:rPr>
              <a:t>Pour les employeurs 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b="0" dirty="0">
                <a:effectLst/>
              </a:rPr>
              <a:t>Améliorer la prise en charge santé de leurs salariés.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b="0" dirty="0">
                <a:effectLst/>
              </a:rPr>
              <a:t>Assurer la continuité des actions sur le milieu du travail.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b="0" dirty="0">
                <a:effectLst/>
              </a:rPr>
              <a:t>Capitaliser les actions engagées au bénéfice des entreprise multisites.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b="0" dirty="0">
                <a:effectLst/>
              </a:rPr>
              <a:t>Tracer les échanges entre entreprise et SSTI.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9E79D0-5262-4330-B56E-7DCAFEE740B1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24261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fr-FR" b="1" dirty="0">
                <a:effectLst/>
              </a:rPr>
              <a:t>Pour les salariés 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b="0" dirty="0">
                <a:effectLst/>
              </a:rPr>
              <a:t>Bénéficier d’un meilleur suivi médical tout au long de son parcours professionnel.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b="0" dirty="0">
                <a:effectLst/>
              </a:rPr>
              <a:t>Disposer d’un historique des emplois, des expositions professionnelles, des avis, restrictions et amélioration de poste…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b="0" dirty="0">
                <a:effectLst/>
              </a:rPr>
              <a:t>Faciliter la prise en charge post-exposition et/ou post-professionnelle.</a:t>
            </a:r>
            <a:endParaRPr lang="fr-FR" b="1" dirty="0">
              <a:effectLst/>
            </a:endParaRPr>
          </a:p>
          <a:p>
            <a:pPr marL="0" indent="0">
              <a:buFontTx/>
              <a:buNone/>
            </a:pPr>
            <a:endParaRPr lang="fr-FR" b="1" dirty="0">
              <a:effectLst/>
            </a:endParaRPr>
          </a:p>
          <a:p>
            <a:pPr marL="0" indent="0">
              <a:buFontTx/>
              <a:buNone/>
            </a:pPr>
            <a:endParaRPr lang="fr-FR" b="1" dirty="0">
              <a:effectLst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9E79D0-5262-4330-B56E-7DCAFEE740B1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02813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fr-FR" b="1" dirty="0">
                <a:effectLst/>
              </a:rPr>
              <a:t>Pour la collectivité 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b="0" dirty="0">
                <a:effectLst/>
              </a:rPr>
              <a:t>Avoir à disposition des données médico-professionnelles anonymisées.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fr-FR" b="0" dirty="0">
                <a:effectLst/>
              </a:rPr>
              <a:t>Études épidémiologiques et/ou statistiques à grande échelle.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fr-FR" b="0" dirty="0">
                <a:effectLst/>
              </a:rPr>
              <a:t>Pilotage des politiques nationales de santé au travail.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9E79D0-5262-4330-B56E-7DCAFEE740B1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05832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/>
            </a:pPr>
            <a:r>
              <a:rPr lang="fr-FR" b="0" dirty="0"/>
              <a:t>Suite à des discussions avec </a:t>
            </a:r>
            <a:r>
              <a:rPr lang="fr-FR" b="0" dirty="0" err="1"/>
              <a:t>Présanse</a:t>
            </a:r>
            <a:r>
              <a:rPr lang="fr-FR" b="0" dirty="0"/>
              <a:t>, un </a:t>
            </a:r>
            <a:r>
              <a:rPr lang="fr-FR" b="1" dirty="0"/>
              <a:t>groupe de travail </a:t>
            </a:r>
            <a:r>
              <a:rPr lang="fr-FR" b="0" dirty="0"/>
              <a:t>s’est constitué et s’est proposé de </a:t>
            </a:r>
            <a:r>
              <a:rPr lang="fr-FR" b="1" dirty="0"/>
              <a:t>réfléchir à l’opportunité</a:t>
            </a:r>
            <a:r>
              <a:rPr lang="fr-FR" b="0" dirty="0"/>
              <a:t> d’utiliser un portail commun en santé au travail.</a:t>
            </a:r>
          </a:p>
          <a:p>
            <a:pPr marL="228600" indent="-228600">
              <a:buFont typeface="+mj-lt"/>
              <a:buAutoNum type="arabicPeriod"/>
            </a:pPr>
            <a:r>
              <a:rPr lang="fr-FR" b="0" dirty="0"/>
              <a:t>Le groupe de travail a </a:t>
            </a:r>
            <a:r>
              <a:rPr lang="fr-FR" b="1" dirty="0"/>
              <a:t>signé un protocole </a:t>
            </a:r>
            <a:r>
              <a:rPr lang="fr-FR" b="0" dirty="0"/>
              <a:t>avec </a:t>
            </a:r>
            <a:r>
              <a:rPr lang="fr-FR" b="0" dirty="0" err="1"/>
              <a:t>Présanse</a:t>
            </a:r>
            <a:r>
              <a:rPr lang="fr-FR" b="0" dirty="0"/>
              <a:t> en fin d’année 2018, ce qui a aboutit à la </a:t>
            </a:r>
            <a:r>
              <a:rPr lang="fr-FR" b="1" dirty="0"/>
              <a:t>création du GIE</a:t>
            </a:r>
            <a:r>
              <a:rPr lang="fr-FR" b="0" dirty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fr-FR" b="1" dirty="0"/>
              <a:t>Janvier- Février 2019</a:t>
            </a:r>
            <a:r>
              <a:rPr lang="fr-FR" dirty="0"/>
              <a:t> : première réunion du Conseil d’administration du GIE. Première assemblée générale, suivie du dépôt des statuts.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9E79D0-5262-4330-B56E-7DCAFEE740B1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64150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 startAt="2"/>
            </a:pPr>
            <a:r>
              <a:rPr lang="fr-FR" b="1" dirty="0"/>
              <a:t>Mars 2019</a:t>
            </a:r>
            <a:r>
              <a:rPr lang="fr-FR" dirty="0"/>
              <a:t> : présentation du projet à la Commission des systèmes d’information de Présanse.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9E79D0-5262-4330-B56E-7DCAFEE740B1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17405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 startAt="3"/>
            </a:pPr>
            <a:r>
              <a:rPr lang="fr-FR" b="1" dirty="0"/>
              <a:t>Avril 2019 </a:t>
            </a:r>
            <a:r>
              <a:rPr lang="fr-FR" dirty="0"/>
              <a:t>: Présentation du projet à l’AG de </a:t>
            </a:r>
            <a:r>
              <a:rPr lang="fr-FR" dirty="0" err="1"/>
              <a:t>Présanse</a:t>
            </a:r>
            <a:r>
              <a:rPr lang="fr-FR" dirty="0"/>
              <a:t> et ouverture des candidatures.</a:t>
            </a:r>
            <a:br>
              <a:rPr lang="fr-FR" dirty="0"/>
            </a:br>
            <a:r>
              <a:rPr lang="fr-FR" dirty="0"/>
              <a:t>+ Choix du prestataire d’assistance à maîtrise d’ouvrage.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9E79D0-5262-4330-B56E-7DCAFEE740B1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73072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 startAt="4"/>
            </a:pPr>
            <a:r>
              <a:rPr lang="fr-FR" b="1" dirty="0"/>
              <a:t>Septembre 2019 </a:t>
            </a:r>
            <a:r>
              <a:rPr lang="fr-FR" dirty="0"/>
              <a:t>: réunion du Conseil d’administration du GIE et admission des SSTI ayant fait acte de candidature. </a:t>
            </a:r>
            <a:br>
              <a:rPr lang="fr-FR" dirty="0"/>
            </a:br>
            <a:r>
              <a:rPr lang="fr-FR" dirty="0"/>
              <a:t>+ Budget 2019 ; validation études préalables ; rédaction du cahier des charges. </a:t>
            </a:r>
            <a:br>
              <a:rPr lang="fr-FR" dirty="0"/>
            </a:br>
            <a:r>
              <a:rPr lang="fr-FR" dirty="0"/>
              <a:t>+ Choix du prestataire pour la maîtrise d’œuvre.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9E79D0-5262-4330-B56E-7DCAFEE740B1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35945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 startAt="5"/>
            </a:pPr>
            <a:r>
              <a:rPr lang="fr-FR" b="1" dirty="0"/>
              <a:t>2020 </a:t>
            </a:r>
            <a:r>
              <a:rPr lang="fr-FR" dirty="0"/>
              <a:t>: réalisation technique &gt; pilote. </a:t>
            </a:r>
            <a:br>
              <a:rPr lang="fr-FR" dirty="0"/>
            </a:br>
            <a:r>
              <a:rPr lang="fr-FR" dirty="0"/>
              <a:t>+ Tests et ajustements.</a:t>
            </a:r>
          </a:p>
          <a:p>
            <a:pPr marL="0" indent="0">
              <a:buFont typeface="+mj-lt"/>
              <a:buNone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9E79D0-5262-4330-B56E-7DCAFEE740B1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23560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 startAt="6"/>
            </a:pPr>
            <a:r>
              <a:rPr lang="fr-FR" b="1" dirty="0"/>
              <a:t>2020 </a:t>
            </a:r>
            <a:r>
              <a:rPr lang="fr-FR" dirty="0"/>
              <a:t>: mise en production.</a:t>
            </a:r>
          </a:p>
          <a:p>
            <a:pPr marL="228600" indent="-228600">
              <a:buFont typeface="+mj-lt"/>
              <a:buAutoNum type="arabicPeriod" startAt="6"/>
            </a:pPr>
            <a:endParaRPr lang="fr-FR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fr-FR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Parallèlement, un </a:t>
            </a:r>
            <a:r>
              <a:rPr lang="fr-FR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portail spécifique Intérim</a:t>
            </a:r>
            <a:r>
              <a:rPr lang="fr-FR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interfacé au Portail National de Santé au Travail, sera développé.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fr-FR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Il comportera </a:t>
            </a:r>
            <a:r>
              <a:rPr lang="fr-FR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une </a:t>
            </a:r>
            <a:r>
              <a:rPr lang="fr-FR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extraction limitée </a:t>
            </a:r>
            <a:r>
              <a:rPr lang="fr-FR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des </a:t>
            </a:r>
            <a:r>
              <a:rPr lang="fr-FR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informations relatives aux travailleurs temporaires à destination des </a:t>
            </a:r>
            <a:r>
              <a:rPr lang="fr-FR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ETT.</a:t>
            </a:r>
            <a:endParaRPr lang="fr-FR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9E79D0-5262-4330-B56E-7DCAFEE740B1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98855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/>
            </a:pPr>
            <a:r>
              <a:rPr lang="fr-FR" b="1" dirty="0">
                <a:solidFill>
                  <a:schemeClr val="accent5"/>
                </a:solidFill>
              </a:rPr>
              <a:t>Partager les connaissances </a:t>
            </a:r>
            <a:r>
              <a:rPr lang="fr-FR" dirty="0"/>
              <a:t>grâce à des outils efficaces, avec effet de masse et uniformisation des données, pour les mettre à la disposition des acteurs de la prévention. </a:t>
            </a:r>
          </a:p>
          <a:p>
            <a:pPr marL="228600" indent="-228600">
              <a:buFont typeface="+mj-lt"/>
              <a:buAutoNum type="arabicPeriod"/>
            </a:pPr>
            <a:r>
              <a:rPr lang="fr-FR" b="0" dirty="0"/>
              <a:t>Partager le </a:t>
            </a:r>
            <a:r>
              <a:rPr lang="fr-FR" b="1" dirty="0"/>
              <a:t>Cursus </a:t>
            </a:r>
            <a:r>
              <a:rPr lang="fr-FR" b="1" dirty="0" err="1"/>
              <a:t>Laboris</a:t>
            </a:r>
            <a:r>
              <a:rPr lang="fr-FR" b="0" dirty="0"/>
              <a:t> et </a:t>
            </a:r>
            <a:r>
              <a:rPr lang="fr-FR" b="1" dirty="0"/>
              <a:t>l’historique des suivis </a:t>
            </a:r>
            <a:r>
              <a:rPr lang="fr-FR" b="0" dirty="0"/>
              <a:t>individuels (hors données médicales).</a:t>
            </a:r>
          </a:p>
          <a:p>
            <a:pPr marL="228600" indent="-228600">
              <a:buFont typeface="+mj-lt"/>
              <a:buAutoNum type="arabicPeriod"/>
            </a:pPr>
            <a:endParaRPr lang="fr-FR" b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fr-FR" dirty="0"/>
              <a:t>Ce sont des objectifs du </a:t>
            </a:r>
            <a:r>
              <a:rPr lang="fr-FR" b="1" dirty="0"/>
              <a:t>Plan santé travail 2016-2020.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9E79D0-5262-4330-B56E-7DCAFEE740B1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95819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Pour toute question concernant le GIE : Jean-Claude Schurch, Président du GIE et Président AST67 : jc.schurch@ast67.org tél. 03 88 32 18 67</a:t>
            </a:r>
          </a:p>
          <a:p>
            <a:r>
              <a:rPr lang="fr-FR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Pour les demandes d’adhésion : ACMS Montparnasse - Immeuble Héron Building - 66 avenue du Maine, 75014 Paris.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9E79D0-5262-4330-B56E-7DCAFEE740B1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8977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 startAt="2"/>
            </a:pPr>
            <a:r>
              <a:rPr lang="fr-FR" dirty="0"/>
              <a:t>Un objectif partagé par </a:t>
            </a:r>
            <a:r>
              <a:rPr lang="fr-FR" b="1" dirty="0"/>
              <a:t>l’Inspection générale des affaires sociales (IGAS) </a:t>
            </a:r>
            <a:r>
              <a:rPr lang="fr-FR" dirty="0"/>
              <a:t>qui, dans un rapport de 2017, appelait à «</a:t>
            </a:r>
            <a:r>
              <a:rPr lang="fr-FR" b="1" dirty="0"/>
              <a:t>généraliser l’interopérabilité</a:t>
            </a:r>
            <a:r>
              <a:rPr lang="fr-FR" dirty="0"/>
              <a:t> des systèmes d’information de chaque SSTI et l’utilisation de l’identifiant national de santé afin de tracer les expositions durant le parcours professionnel et à accompagner les médecins du travail dans le suivi médical des salariés». </a:t>
            </a:r>
          </a:p>
          <a:p>
            <a:pPr marL="0" indent="0">
              <a:buFont typeface="+mj-lt"/>
              <a:buNone/>
            </a:pPr>
            <a:r>
              <a:rPr lang="fr-FR" dirty="0"/>
              <a:t/>
            </a:r>
            <a:br>
              <a:rPr lang="fr-FR" dirty="0"/>
            </a:br>
            <a:r>
              <a:rPr lang="fr-FR" b="0" dirty="0"/>
              <a:t>L’interopérabilité, c’est la </a:t>
            </a:r>
            <a:r>
              <a:rPr lang="fr-FR" dirty="0"/>
              <a:t>c</a:t>
            </a: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apacité des logiciels métiers à opérer ensemble et à partager des informations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9E79D0-5262-4330-B56E-7DCAFEE740B1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57212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 startAt="3"/>
            </a:pPr>
            <a:r>
              <a:rPr lang="fr-FR" dirty="0"/>
              <a:t>En juillet 2017, le </a:t>
            </a:r>
            <a:r>
              <a:rPr lang="fr-FR" b="0" dirty="0"/>
              <a:t>Conseil d’orientation des conditions de travail (COCT) </a:t>
            </a:r>
            <a:r>
              <a:rPr lang="fr-FR" dirty="0"/>
              <a:t>posait la question de la </a:t>
            </a:r>
            <a:r>
              <a:rPr lang="fr-FR" b="1" dirty="0"/>
              <a:t>production et de l’accessibilité des données </a:t>
            </a:r>
            <a:r>
              <a:rPr lang="fr-FR" dirty="0"/>
              <a:t>en santé au travail comme </a:t>
            </a:r>
            <a:r>
              <a:rPr lang="fr-FR" b="1" dirty="0"/>
              <a:t>«absolument déterminante» </a:t>
            </a:r>
            <a:r>
              <a:rPr lang="fr-FR" dirty="0"/>
              <a:t>avec pour objectif essentiel </a:t>
            </a:r>
            <a:r>
              <a:rPr lang="fr-FR" b="1" dirty="0"/>
              <a:t>«la prévention primaire des risques professionnels»</a:t>
            </a:r>
            <a:r>
              <a:rPr lang="fr-FR" dirty="0"/>
              <a:t>.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9E79D0-5262-4330-B56E-7DCAFEE740B1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1992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 startAt="4"/>
            </a:pPr>
            <a:r>
              <a:rPr lang="fr-FR" dirty="0"/>
              <a:t>Suite à la loi Santé-Travail, il a été publié, en janvier 2018, la </a:t>
            </a:r>
            <a:r>
              <a:rPr lang="fr-FR" b="1" dirty="0"/>
              <a:t>Stratégie nationale de santé,</a:t>
            </a:r>
            <a:r>
              <a:rPr lang="fr-FR" dirty="0"/>
              <a:t> qui invitait les acteurs à «</a:t>
            </a:r>
            <a:r>
              <a:rPr lang="fr-FR" b="1" dirty="0"/>
              <a:t>promouvoir la santé </a:t>
            </a:r>
            <a:r>
              <a:rPr lang="fr-FR" dirty="0"/>
              <a:t>dans tous les milieux de vie et à tous les âges de la vie» et à «</a:t>
            </a:r>
            <a:r>
              <a:rPr lang="fr-FR" b="1" dirty="0"/>
              <a:t>accélérer l’innovation numérique </a:t>
            </a:r>
            <a:r>
              <a:rPr lang="fr-FR" dirty="0"/>
              <a:t>en santé».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9E79D0-5262-4330-B56E-7DCAFEE740B1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6494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 startAt="5"/>
            </a:pPr>
            <a:r>
              <a:rPr lang="fr-FR" dirty="0"/>
              <a:t>Demande des pouvoirs publics et de nos adhérents :</a:t>
            </a: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fr-FR" dirty="0"/>
              <a:t>Dans un souci de </a:t>
            </a:r>
            <a:r>
              <a:rPr lang="fr-FR" b="1" dirty="0"/>
              <a:t>traçabilité des exposition </a:t>
            </a:r>
            <a:r>
              <a:rPr lang="fr-FR" dirty="0"/>
              <a:t>des salariés</a:t>
            </a: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fr-FR" dirty="0"/>
              <a:t>Des plaintes ont été exprimées sur la fragmentation du suivi des salariés dès lors qu’ils changent de service – Perte de la </a:t>
            </a:r>
            <a:r>
              <a:rPr lang="fr-FR" b="1" dirty="0"/>
              <a:t>mémoire du dossier salarié</a:t>
            </a: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fr-FR" b="1" dirty="0"/>
              <a:t>L’allongement de la durée de suivi </a:t>
            </a:r>
            <a:r>
              <a:rPr lang="fr-FR" dirty="0"/>
              <a:t>impacte un besoin encore plus fort de traçabilité et de cohérence dans la gestion du dossier santé au travail.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9E79D0-5262-4330-B56E-7DCAFEE740B1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3529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6"/>
              <a:tabLst/>
              <a:defRPr/>
            </a:pPr>
            <a:r>
              <a:rPr lang="fr-FR" dirty="0"/>
              <a:t>On a besoin de produire des </a:t>
            </a:r>
            <a:r>
              <a:rPr lang="fr-FR" b="1" dirty="0"/>
              <a:t>indicateurs collectifs </a:t>
            </a:r>
            <a:r>
              <a:rPr lang="fr-FR" dirty="0"/>
              <a:t>pour alimenter la politique de prévention du Plan Santé Travail.</a:t>
            </a:r>
          </a:p>
          <a:p>
            <a:pPr marL="228600" indent="-228600">
              <a:buFont typeface="+mj-lt"/>
              <a:buAutoNum type="arabicPeriod" startAt="6"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9E79D0-5262-4330-B56E-7DCAFEE740B1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3230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+mj-lt"/>
              <a:buNone/>
            </a:pPr>
            <a:r>
              <a:rPr lang="fr-FR" dirty="0"/>
              <a:t>Toutes ces propositions visent à </a:t>
            </a:r>
            <a:r>
              <a:rPr lang="fr-FR" b="1" dirty="0"/>
              <a:t>augmenter et améliorer la visibilité </a:t>
            </a:r>
            <a:r>
              <a:rPr lang="fr-FR" dirty="0"/>
              <a:t>des actions menées par les services de santé.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9E79D0-5262-4330-B56E-7DCAFEE740B1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118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1A5DA-6CC5-4AF5-B2B2-F09C11C76C1E}" type="datetimeFigureOut">
              <a:rPr lang="en-US" smtClean="0"/>
              <a:t>9/11/2019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B1C66-FA8D-4808-9D8E-AE1AD44AB243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8124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B1A5DA-6CC5-4AF5-B2B2-F09C11C76C1E}" type="datetimeFigureOut">
              <a:rPr lang="en-US" smtClean="0"/>
              <a:t>9/11/2019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BB1C66-FA8D-4808-9D8E-AE1AD44AB243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069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Losange">
            <a:extLst>
              <a:ext uri="{FF2B5EF4-FFF2-40B4-BE49-F238E27FC236}">
                <a16:creationId xmlns:a16="http://schemas.microsoft.com/office/drawing/2014/main" xmlns="" id="{C2FBA78A-6C09-4F12-8226-A906F5A34FE1}"/>
              </a:ext>
            </a:extLst>
          </p:cNvPr>
          <p:cNvSpPr/>
          <p:nvPr/>
        </p:nvSpPr>
        <p:spPr>
          <a:xfrm>
            <a:off x="-2862000" y="-2038121"/>
            <a:ext cx="4836405" cy="4076241"/>
          </a:xfrm>
          <a:prstGeom prst="diamond">
            <a:avLst/>
          </a:prstGeom>
          <a:solidFill>
            <a:srgbClr val="09AE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"/>
          <p:cNvSpPr/>
          <p:nvPr/>
        </p:nvSpPr>
        <p:spPr>
          <a:xfrm>
            <a:off x="0" y="-540000"/>
            <a:ext cx="5310130" cy="6946134"/>
          </a:xfrm>
          <a:custGeom>
            <a:avLst/>
            <a:gdLst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5122843 w 5122843"/>
              <a:gd name="connsiteY2" fmla="*/ 3723701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649118 w 5122843"/>
              <a:gd name="connsiteY2" fmla="*/ 3294044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239691 w 5122843"/>
              <a:gd name="connsiteY2" fmla="*/ 2774026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369510 w 5122843"/>
              <a:gd name="connsiteY2" fmla="*/ 3026481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069929 w 5122843"/>
              <a:gd name="connsiteY2" fmla="*/ 2535970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4069929 w 4813275"/>
              <a:gd name="connsiteY2" fmla="*/ 2541952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13275" h="3729683">
                <a:moveTo>
                  <a:pt x="0" y="5982"/>
                </a:moveTo>
                <a:lnTo>
                  <a:pt x="4813275" y="0"/>
                </a:lnTo>
                <a:lnTo>
                  <a:pt x="4069929" y="2541952"/>
                </a:lnTo>
                <a:lnTo>
                  <a:pt x="0" y="3729683"/>
                </a:lnTo>
                <a:lnTo>
                  <a:pt x="0" y="5982"/>
                </a:lnTo>
                <a:close/>
              </a:path>
            </a:pathLst>
          </a:custGeom>
          <a:solidFill>
            <a:schemeClr val="tx1">
              <a:lumMod val="75000"/>
              <a:lumOff val="25000"/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0" name="Triangle"/>
          <p:cNvSpPr/>
          <p:nvPr/>
        </p:nvSpPr>
        <p:spPr>
          <a:xfrm flipH="1">
            <a:off x="0" y="6147413"/>
            <a:ext cx="12192000" cy="710587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1" name="Le">
            <a:extLst>
              <a:ext uri="{FF2B5EF4-FFF2-40B4-BE49-F238E27FC236}">
                <a16:creationId xmlns:a16="http://schemas.microsoft.com/office/drawing/2014/main" xmlns="" id="{4ED7EA36-46EE-4DCE-BAF8-FCB13231BCA3}"/>
              </a:ext>
            </a:extLst>
          </p:cNvPr>
          <p:cNvSpPr txBox="1"/>
          <p:nvPr/>
        </p:nvSpPr>
        <p:spPr>
          <a:xfrm>
            <a:off x="539822" y="1371335"/>
            <a:ext cx="3448281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r-FR" sz="3600" spc="-150" dirty="0">
                <a:solidFill>
                  <a:schemeClr val="bg1">
                    <a:lumMod val="95000"/>
                  </a:schemeClr>
                </a:solidFill>
              </a:rPr>
              <a:t>Le</a:t>
            </a:r>
          </a:p>
        </p:txBody>
      </p:sp>
      <p:sp>
        <p:nvSpPr>
          <p:cNvPr id="16" name="portail">
            <a:extLst>
              <a:ext uri="{FF2B5EF4-FFF2-40B4-BE49-F238E27FC236}">
                <a16:creationId xmlns:a16="http://schemas.microsoft.com/office/drawing/2014/main" xmlns="" id="{0BF06524-FC98-4193-809A-AAFD19D836E0}"/>
              </a:ext>
            </a:extLst>
          </p:cNvPr>
          <p:cNvSpPr txBox="1"/>
          <p:nvPr/>
        </p:nvSpPr>
        <p:spPr>
          <a:xfrm>
            <a:off x="539821" y="1703389"/>
            <a:ext cx="4138946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r-FR" sz="5400" b="1" spc="-300" dirty="0">
                <a:solidFill>
                  <a:schemeClr val="bg1">
                    <a:lumMod val="95000"/>
                  </a:schemeClr>
                </a:solidFill>
              </a:rPr>
              <a:t>Portail national</a:t>
            </a:r>
          </a:p>
        </p:txBody>
      </p:sp>
      <p:sp>
        <p:nvSpPr>
          <p:cNvPr id="25" name="en santé au travail">
            <a:extLst>
              <a:ext uri="{FF2B5EF4-FFF2-40B4-BE49-F238E27FC236}">
                <a16:creationId xmlns:a16="http://schemas.microsoft.com/office/drawing/2014/main" xmlns="" id="{52304649-128B-40FB-9329-8E2C0F3E7E45}"/>
              </a:ext>
            </a:extLst>
          </p:cNvPr>
          <p:cNvSpPr txBox="1"/>
          <p:nvPr/>
        </p:nvSpPr>
        <p:spPr>
          <a:xfrm>
            <a:off x="539822" y="2506087"/>
            <a:ext cx="3448281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r-FR" sz="3600" spc="-150" dirty="0">
                <a:solidFill>
                  <a:schemeClr val="bg1">
                    <a:lumMod val="95000"/>
                  </a:schemeClr>
                </a:solidFill>
              </a:rPr>
              <a:t>en santé au travail</a:t>
            </a:r>
          </a:p>
        </p:txBody>
      </p:sp>
      <p:sp>
        <p:nvSpPr>
          <p:cNvPr id="26" name="AG Présance">
            <a:extLst>
              <a:ext uri="{FF2B5EF4-FFF2-40B4-BE49-F238E27FC236}">
                <a16:creationId xmlns:a16="http://schemas.microsoft.com/office/drawing/2014/main" xmlns="" id="{FAB5A961-0286-44D0-9411-79A6A94A13F1}"/>
              </a:ext>
            </a:extLst>
          </p:cNvPr>
          <p:cNvSpPr txBox="1"/>
          <p:nvPr/>
        </p:nvSpPr>
        <p:spPr>
          <a:xfrm>
            <a:off x="539822" y="3475063"/>
            <a:ext cx="413894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bg1">
                    <a:lumMod val="95000"/>
                  </a:schemeClr>
                </a:solidFill>
              </a:rPr>
              <a:t>Assemblée Générale </a:t>
            </a:r>
            <a:br>
              <a:rPr lang="fr-FR" sz="3200" dirty="0">
                <a:solidFill>
                  <a:schemeClr val="bg1">
                    <a:lumMod val="95000"/>
                  </a:schemeClr>
                </a:solidFill>
              </a:rPr>
            </a:br>
            <a:r>
              <a:rPr lang="fr-FR" sz="3200">
                <a:solidFill>
                  <a:schemeClr val="bg1">
                    <a:lumMod val="95000"/>
                  </a:schemeClr>
                </a:solidFill>
              </a:rPr>
              <a:t>de </a:t>
            </a:r>
            <a:r>
              <a:rPr lang="fr-FR" sz="3200" smtClean="0">
                <a:solidFill>
                  <a:schemeClr val="bg1">
                    <a:lumMod val="95000"/>
                  </a:schemeClr>
                </a:solidFill>
              </a:rPr>
              <a:t>Présanse </a:t>
            </a:r>
            <a:endParaRPr lang="fr-FR" sz="3200" dirty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fr-FR" sz="2400" i="1" dirty="0">
                <a:solidFill>
                  <a:schemeClr val="bg1">
                    <a:lumMod val="95000"/>
                  </a:schemeClr>
                </a:solidFill>
              </a:rPr>
              <a:t>avril 2019</a:t>
            </a:r>
          </a:p>
        </p:txBody>
      </p:sp>
      <p:cxnSp>
        <p:nvCxnSpPr>
          <p:cNvPr id="27" name="Connecteur">
            <a:extLst>
              <a:ext uri="{FF2B5EF4-FFF2-40B4-BE49-F238E27FC236}">
                <a16:creationId xmlns:a16="http://schemas.microsoft.com/office/drawing/2014/main" xmlns="" id="{13350797-48CC-45F9-B972-0A3348859BA4}"/>
              </a:ext>
            </a:extLst>
          </p:cNvPr>
          <p:cNvCxnSpPr/>
          <p:nvPr/>
        </p:nvCxnSpPr>
        <p:spPr>
          <a:xfrm>
            <a:off x="539822" y="3294044"/>
            <a:ext cx="360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Item1">
            <a:extLst>
              <a:ext uri="{FF2B5EF4-FFF2-40B4-BE49-F238E27FC236}">
                <a16:creationId xmlns:a16="http://schemas.microsoft.com/office/drawing/2014/main" xmlns="" id="{977ADE7D-1266-4065-AE1B-C98EE243638B}"/>
              </a:ext>
            </a:extLst>
          </p:cNvPr>
          <p:cNvSpPr/>
          <p:nvPr/>
        </p:nvSpPr>
        <p:spPr>
          <a:xfrm>
            <a:off x="9353135" y="631204"/>
            <a:ext cx="2602425" cy="1338014"/>
          </a:xfrm>
          <a:prstGeom prst="wedgeRectCallout">
            <a:avLst>
              <a:gd name="adj1" fmla="val -7084"/>
              <a:gd name="adj2" fmla="val 65032"/>
            </a:avLst>
          </a:prstGeom>
          <a:noFill/>
          <a:ln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b="1" dirty="0">
                <a:solidFill>
                  <a:srgbClr val="404040"/>
                </a:solidFill>
              </a:rPr>
              <a:t>Constat</a:t>
            </a:r>
          </a:p>
        </p:txBody>
      </p:sp>
      <p:sp>
        <p:nvSpPr>
          <p:cNvPr id="28" name="Item2">
            <a:extLst>
              <a:ext uri="{FF2B5EF4-FFF2-40B4-BE49-F238E27FC236}">
                <a16:creationId xmlns:a16="http://schemas.microsoft.com/office/drawing/2014/main" xmlns="" id="{BE31383E-FEE8-4EBD-8C4F-6A33D07922FD}"/>
              </a:ext>
            </a:extLst>
          </p:cNvPr>
          <p:cNvSpPr/>
          <p:nvPr/>
        </p:nvSpPr>
        <p:spPr>
          <a:xfrm>
            <a:off x="5549611" y="1596677"/>
            <a:ext cx="2602425" cy="1338014"/>
          </a:xfrm>
          <a:prstGeom prst="wedgeRectCallout">
            <a:avLst>
              <a:gd name="adj1" fmla="val -7084"/>
              <a:gd name="adj2" fmla="val 65032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b="1" dirty="0">
                <a:solidFill>
                  <a:schemeClr val="bg1"/>
                </a:solidFill>
              </a:rPr>
              <a:t>Pourquoi ?</a:t>
            </a:r>
          </a:p>
        </p:txBody>
      </p:sp>
      <p:sp>
        <p:nvSpPr>
          <p:cNvPr id="29" name="Item3">
            <a:extLst>
              <a:ext uri="{FF2B5EF4-FFF2-40B4-BE49-F238E27FC236}">
                <a16:creationId xmlns:a16="http://schemas.microsoft.com/office/drawing/2014/main" xmlns="" id="{4F751259-DCE4-4EEA-B433-F867A62CD64C}"/>
              </a:ext>
            </a:extLst>
          </p:cNvPr>
          <p:cNvSpPr/>
          <p:nvPr/>
        </p:nvSpPr>
        <p:spPr>
          <a:xfrm>
            <a:off x="7298976" y="2649234"/>
            <a:ext cx="2602425" cy="1338014"/>
          </a:xfrm>
          <a:prstGeom prst="wedgeRectCallout">
            <a:avLst>
              <a:gd name="adj1" fmla="val -7084"/>
              <a:gd name="adj2" fmla="val 65032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b="1" dirty="0">
                <a:solidFill>
                  <a:schemeClr val="bg1"/>
                </a:solidFill>
              </a:rPr>
              <a:t>Pour qui ?</a:t>
            </a:r>
          </a:p>
        </p:txBody>
      </p:sp>
      <p:sp>
        <p:nvSpPr>
          <p:cNvPr id="30" name="Item4">
            <a:extLst>
              <a:ext uri="{FF2B5EF4-FFF2-40B4-BE49-F238E27FC236}">
                <a16:creationId xmlns:a16="http://schemas.microsoft.com/office/drawing/2014/main" xmlns="" id="{342528C9-3C14-4090-807A-D76747EFC757}"/>
              </a:ext>
            </a:extLst>
          </p:cNvPr>
          <p:cNvSpPr/>
          <p:nvPr/>
        </p:nvSpPr>
        <p:spPr>
          <a:xfrm>
            <a:off x="9048342" y="3701791"/>
            <a:ext cx="2602425" cy="1338014"/>
          </a:xfrm>
          <a:prstGeom prst="wedgeRectCallout">
            <a:avLst>
              <a:gd name="adj1" fmla="val -7084"/>
              <a:gd name="adj2" fmla="val 65032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b="1" dirty="0">
                <a:solidFill>
                  <a:schemeClr val="bg1"/>
                </a:solidFill>
              </a:rPr>
              <a:t>Comment ?</a:t>
            </a:r>
          </a:p>
        </p:txBody>
      </p:sp>
      <p:sp>
        <p:nvSpPr>
          <p:cNvPr id="34" name="Item5">
            <a:extLst>
              <a:ext uri="{FF2B5EF4-FFF2-40B4-BE49-F238E27FC236}">
                <a16:creationId xmlns:a16="http://schemas.microsoft.com/office/drawing/2014/main" xmlns="" id="{AB87FA96-91E7-4D25-891C-3D06548BB763}"/>
              </a:ext>
            </a:extLst>
          </p:cNvPr>
          <p:cNvSpPr/>
          <p:nvPr/>
        </p:nvSpPr>
        <p:spPr>
          <a:xfrm>
            <a:off x="4678768" y="4667263"/>
            <a:ext cx="2975154" cy="1338014"/>
          </a:xfrm>
          <a:prstGeom prst="wedgeRectCallout">
            <a:avLst>
              <a:gd name="adj1" fmla="val -7084"/>
              <a:gd name="adj2" fmla="val 65032"/>
            </a:avLst>
          </a:prstGeom>
          <a:noFill/>
          <a:ln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b="1" dirty="0">
                <a:solidFill>
                  <a:srgbClr val="404040"/>
                </a:solidFill>
              </a:rPr>
              <a:t>Déploiement</a:t>
            </a:r>
          </a:p>
        </p:txBody>
      </p:sp>
    </p:spTree>
    <p:extLst>
      <p:ext uri="{BB962C8B-B14F-4D97-AF65-F5344CB8AC3E}">
        <p14:creationId xmlns:p14="http://schemas.microsoft.com/office/powerpoint/2010/main" val="264789903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7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50"/>
                            </p:stCondLst>
                            <p:childTnLst>
                              <p:par>
                                <p:cTn id="2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7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7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250"/>
                            </p:stCondLst>
                            <p:childTnLst>
                              <p:par>
                                <p:cTn id="3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7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7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7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7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7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33" grpId="0" animBg="1"/>
      <p:bldP spid="28" grpId="0" animBg="1"/>
      <p:bldP spid="29" grpId="0" animBg="1"/>
      <p:bldP spid="30" grpId="0" animBg="1"/>
      <p:bldP spid="3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lêche"/>
          <p:cNvSpPr/>
          <p:nvPr/>
        </p:nvSpPr>
        <p:spPr>
          <a:xfrm rot="-5400000" flipV="1">
            <a:off x="3222936" y="-2300400"/>
            <a:ext cx="2736000" cy="3456000"/>
          </a:xfrm>
          <a:custGeom>
            <a:avLst/>
            <a:gdLst>
              <a:gd name="connsiteX0" fmla="*/ 0 w 4649118"/>
              <a:gd name="connsiteY0" fmla="*/ 3602516 h 3602516"/>
              <a:gd name="connsiteX1" fmla="*/ 2324559 w 4649118"/>
              <a:gd name="connsiteY1" fmla="*/ 2702688 h 3602516"/>
              <a:gd name="connsiteX2" fmla="*/ 4649118 w 4649118"/>
              <a:gd name="connsiteY2" fmla="*/ 3602516 h 3602516"/>
              <a:gd name="connsiteX3" fmla="*/ 2324559 w 4649118"/>
              <a:gd name="connsiteY3" fmla="*/ 0 h 3602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49118" h="3602516">
                <a:moveTo>
                  <a:pt x="0" y="3602516"/>
                </a:moveTo>
                <a:lnTo>
                  <a:pt x="2324559" y="2702688"/>
                </a:lnTo>
                <a:lnTo>
                  <a:pt x="4649118" y="3602516"/>
                </a:lnTo>
                <a:lnTo>
                  <a:pt x="2324559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riangle"/>
          <p:cNvSpPr/>
          <p:nvPr/>
        </p:nvSpPr>
        <p:spPr>
          <a:xfrm flipH="1" flipV="1">
            <a:off x="8754742" y="-1"/>
            <a:ext cx="3437258" cy="2699133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" name="Rectangle 6"/>
          <p:cNvSpPr/>
          <p:nvPr/>
        </p:nvSpPr>
        <p:spPr>
          <a:xfrm rot="16200000">
            <a:off x="3081965" y="3150824"/>
            <a:ext cx="490251" cy="6946134"/>
          </a:xfrm>
          <a:custGeom>
            <a:avLst/>
            <a:gdLst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5122843 w 5122843"/>
              <a:gd name="connsiteY2" fmla="*/ 3723701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649118 w 5122843"/>
              <a:gd name="connsiteY2" fmla="*/ 3294044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239691 w 5122843"/>
              <a:gd name="connsiteY2" fmla="*/ 2774026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369510 w 5122843"/>
              <a:gd name="connsiteY2" fmla="*/ 3026481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069929 w 5122843"/>
              <a:gd name="connsiteY2" fmla="*/ 2535970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4069929 w 4813275"/>
              <a:gd name="connsiteY2" fmla="*/ 2541952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13275" h="3729683">
                <a:moveTo>
                  <a:pt x="0" y="5982"/>
                </a:moveTo>
                <a:lnTo>
                  <a:pt x="4813275" y="0"/>
                </a:lnTo>
                <a:lnTo>
                  <a:pt x="4069929" y="2541952"/>
                </a:lnTo>
                <a:lnTo>
                  <a:pt x="0" y="3729683"/>
                </a:lnTo>
                <a:lnTo>
                  <a:pt x="0" y="598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8" name="Rectangle">
            <a:extLst>
              <a:ext uri="{FF2B5EF4-FFF2-40B4-BE49-F238E27FC236}">
                <a16:creationId xmlns:a16="http://schemas.microsoft.com/office/drawing/2014/main" xmlns="" id="{979D4916-0A5D-4067-AB49-554842A66A7F}"/>
              </a:ext>
            </a:extLst>
          </p:cNvPr>
          <p:cNvSpPr/>
          <p:nvPr/>
        </p:nvSpPr>
        <p:spPr>
          <a:xfrm>
            <a:off x="0" y="0"/>
            <a:ext cx="3906670" cy="6858000"/>
          </a:xfrm>
          <a:prstGeom prst="rect">
            <a:avLst/>
          </a:prstGeom>
          <a:solidFill>
            <a:schemeClr val="tx1">
              <a:lumMod val="75000"/>
              <a:lumOff val="2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grpSp>
        <p:nvGrpSpPr>
          <p:cNvPr id="79" name="Item1">
            <a:extLst>
              <a:ext uri="{FF2B5EF4-FFF2-40B4-BE49-F238E27FC236}">
                <a16:creationId xmlns:a16="http://schemas.microsoft.com/office/drawing/2014/main" xmlns="" id="{1054C052-EE18-40BA-A06B-32FAE5A2D638}"/>
              </a:ext>
            </a:extLst>
          </p:cNvPr>
          <p:cNvGrpSpPr/>
          <p:nvPr/>
        </p:nvGrpSpPr>
        <p:grpSpPr>
          <a:xfrm>
            <a:off x="551540" y="590207"/>
            <a:ext cx="2743200" cy="2743200"/>
            <a:chOff x="583891" y="2057400"/>
            <a:chExt cx="2743200" cy="2743200"/>
          </a:xfrm>
          <a:noFill/>
        </p:grpSpPr>
        <p:sp>
          <p:nvSpPr>
            <p:cNvPr id="80" name="Cercle">
              <a:extLst>
                <a:ext uri="{FF2B5EF4-FFF2-40B4-BE49-F238E27FC236}">
                  <a16:creationId xmlns:a16="http://schemas.microsoft.com/office/drawing/2014/main" xmlns="" id="{87067E94-5DE3-4B28-AD16-19F505700A8E}"/>
                </a:ext>
              </a:extLst>
            </p:cNvPr>
            <p:cNvSpPr/>
            <p:nvPr/>
          </p:nvSpPr>
          <p:spPr>
            <a:xfrm>
              <a:off x="583891" y="2057400"/>
              <a:ext cx="2743200" cy="2743200"/>
            </a:xfrm>
            <a:prstGeom prst="ellipse">
              <a:avLst/>
            </a:prstGeom>
            <a:grp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81" name="Item">
              <a:extLst>
                <a:ext uri="{FF2B5EF4-FFF2-40B4-BE49-F238E27FC236}">
                  <a16:creationId xmlns:a16="http://schemas.microsoft.com/office/drawing/2014/main" xmlns="" id="{412B0C3C-71B4-48CB-A044-08139D8D68D8}"/>
                </a:ext>
              </a:extLst>
            </p:cNvPr>
            <p:cNvSpPr txBox="1"/>
            <p:nvPr/>
          </p:nvSpPr>
          <p:spPr>
            <a:xfrm>
              <a:off x="848293" y="2321004"/>
              <a:ext cx="2214395" cy="2215991"/>
            </a:xfrm>
            <a:prstGeom prst="rect">
              <a:avLst/>
            </a:prstGeom>
            <a:grp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fr-FR" sz="13800" b="1" spc="-300" dirty="0">
                  <a:solidFill>
                    <a:schemeClr val="accent3"/>
                  </a:solidFill>
                </a:rPr>
                <a:t>01</a:t>
              </a:r>
            </a:p>
          </p:txBody>
        </p:sp>
      </p:grpSp>
      <p:sp>
        <p:nvSpPr>
          <p:cNvPr id="82" name="Un">
            <a:extLst>
              <a:ext uri="{FF2B5EF4-FFF2-40B4-BE49-F238E27FC236}">
                <a16:creationId xmlns:a16="http://schemas.microsoft.com/office/drawing/2014/main" xmlns="" id="{B25F5AB2-5D55-4ED1-8FFB-689DC8A14B9B}"/>
              </a:ext>
            </a:extLst>
          </p:cNvPr>
          <p:cNvSpPr txBox="1"/>
          <p:nvPr/>
        </p:nvSpPr>
        <p:spPr>
          <a:xfrm>
            <a:off x="539822" y="3805045"/>
            <a:ext cx="3448281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r-FR" sz="3600" spc="-150" dirty="0">
                <a:solidFill>
                  <a:schemeClr val="bg1">
                    <a:lumMod val="95000"/>
                  </a:schemeClr>
                </a:solidFill>
              </a:rPr>
              <a:t>Le</a:t>
            </a:r>
          </a:p>
        </p:txBody>
      </p:sp>
      <p:sp>
        <p:nvSpPr>
          <p:cNvPr id="83" name="portail">
            <a:extLst>
              <a:ext uri="{FF2B5EF4-FFF2-40B4-BE49-F238E27FC236}">
                <a16:creationId xmlns:a16="http://schemas.microsoft.com/office/drawing/2014/main" xmlns="" id="{1B89CEFB-A1B4-4428-8E4B-096E38E54E0E}"/>
              </a:ext>
            </a:extLst>
          </p:cNvPr>
          <p:cNvSpPr txBox="1"/>
          <p:nvPr/>
        </p:nvSpPr>
        <p:spPr>
          <a:xfrm>
            <a:off x="539822" y="3937046"/>
            <a:ext cx="4021160" cy="132343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r-FR" sz="8000" b="1" spc="-300" dirty="0">
                <a:solidFill>
                  <a:schemeClr val="bg1">
                    <a:lumMod val="95000"/>
                  </a:schemeClr>
                </a:solidFill>
              </a:rPr>
              <a:t>Portail</a:t>
            </a:r>
          </a:p>
        </p:txBody>
      </p:sp>
      <p:sp>
        <p:nvSpPr>
          <p:cNvPr id="84" name="Pourquoi">
            <a:extLst>
              <a:ext uri="{FF2B5EF4-FFF2-40B4-BE49-F238E27FC236}">
                <a16:creationId xmlns:a16="http://schemas.microsoft.com/office/drawing/2014/main" xmlns="" id="{A7C2587F-86FE-4F14-A0EE-BC6A3D01E33F}"/>
              </a:ext>
            </a:extLst>
          </p:cNvPr>
          <p:cNvSpPr txBox="1"/>
          <p:nvPr/>
        </p:nvSpPr>
        <p:spPr>
          <a:xfrm>
            <a:off x="539823" y="5053901"/>
            <a:ext cx="3240000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>
              <a:defRPr sz="3600" spc="-15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fr-FR" dirty="0"/>
              <a:t>Les points clés </a:t>
            </a:r>
            <a:br>
              <a:rPr lang="fr-FR" dirty="0"/>
            </a:br>
            <a:r>
              <a:rPr lang="fr-FR" dirty="0"/>
              <a:t>du projet</a:t>
            </a:r>
          </a:p>
        </p:txBody>
      </p:sp>
      <p:cxnSp>
        <p:nvCxnSpPr>
          <p:cNvPr id="85" name="Connecteur">
            <a:extLst>
              <a:ext uri="{FF2B5EF4-FFF2-40B4-BE49-F238E27FC236}">
                <a16:creationId xmlns:a16="http://schemas.microsoft.com/office/drawing/2014/main" xmlns="" id="{C8E9E5A8-69B5-4465-93C2-3594766CE2C8}"/>
              </a:ext>
            </a:extLst>
          </p:cNvPr>
          <p:cNvCxnSpPr/>
          <p:nvPr/>
        </p:nvCxnSpPr>
        <p:spPr>
          <a:xfrm>
            <a:off x="539822" y="5165042"/>
            <a:ext cx="324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e1">
            <a:extLst>
              <a:ext uri="{FF2B5EF4-FFF2-40B4-BE49-F238E27FC236}">
                <a16:creationId xmlns:a16="http://schemas.microsoft.com/office/drawing/2014/main" xmlns="" id="{7907982E-C33C-47C8-8B7F-5FF69E4F3E86}"/>
              </a:ext>
            </a:extLst>
          </p:cNvPr>
          <p:cNvGrpSpPr/>
          <p:nvPr/>
        </p:nvGrpSpPr>
        <p:grpSpPr>
          <a:xfrm>
            <a:off x="4221687" y="458820"/>
            <a:ext cx="3238500" cy="2855088"/>
            <a:chOff x="3992774" y="612627"/>
            <a:chExt cx="3238500" cy="2855088"/>
          </a:xfrm>
        </p:grpSpPr>
        <p:sp>
          <p:nvSpPr>
            <p:cNvPr id="99" name="Cadre1">
              <a:extLst>
                <a:ext uri="{FF2B5EF4-FFF2-40B4-BE49-F238E27FC236}">
                  <a16:creationId xmlns:a16="http://schemas.microsoft.com/office/drawing/2014/main" xmlns="" id="{20C8C28F-1C79-4033-AC70-E8D1380FDD62}"/>
                </a:ext>
              </a:extLst>
            </p:cNvPr>
            <p:cNvSpPr/>
            <p:nvPr/>
          </p:nvSpPr>
          <p:spPr>
            <a:xfrm>
              <a:off x="3992774" y="708562"/>
              <a:ext cx="3238500" cy="1765300"/>
            </a:xfrm>
            <a:prstGeom prst="parallelogram">
              <a:avLst>
                <a:gd name="adj" fmla="val 57787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00" name="Triangle1">
              <a:extLst>
                <a:ext uri="{FF2B5EF4-FFF2-40B4-BE49-F238E27FC236}">
                  <a16:creationId xmlns:a16="http://schemas.microsoft.com/office/drawing/2014/main" xmlns="" id="{A63A9F22-097B-4221-BA80-9AA09AE21602}"/>
                </a:ext>
              </a:extLst>
            </p:cNvPr>
            <p:cNvSpPr/>
            <p:nvPr/>
          </p:nvSpPr>
          <p:spPr>
            <a:xfrm flipV="1">
              <a:off x="4601102" y="612627"/>
              <a:ext cx="1358900" cy="800100"/>
            </a:xfrm>
            <a:custGeom>
              <a:avLst/>
              <a:gdLst>
                <a:gd name="connsiteX0" fmla="*/ 0 w 1358900"/>
                <a:gd name="connsiteY0" fmla="*/ 800100 h 800100"/>
                <a:gd name="connsiteX1" fmla="*/ 0 w 1358900"/>
                <a:gd name="connsiteY1" fmla="*/ 0 h 800100"/>
                <a:gd name="connsiteX2" fmla="*/ 1358900 w 1358900"/>
                <a:gd name="connsiteY2" fmla="*/ 800100 h 800100"/>
                <a:gd name="connsiteX3" fmla="*/ 0 w 1358900"/>
                <a:gd name="connsiteY3" fmla="*/ 800100 h 800100"/>
                <a:gd name="connsiteX0" fmla="*/ 320040 w 1358900"/>
                <a:gd name="connsiteY0" fmla="*/ 792480 h 800100"/>
                <a:gd name="connsiteX1" fmla="*/ 0 w 1358900"/>
                <a:gd name="connsiteY1" fmla="*/ 0 h 800100"/>
                <a:gd name="connsiteX2" fmla="*/ 1358900 w 1358900"/>
                <a:gd name="connsiteY2" fmla="*/ 800100 h 800100"/>
                <a:gd name="connsiteX3" fmla="*/ 320040 w 1358900"/>
                <a:gd name="connsiteY3" fmla="*/ 792480 h 800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800100">
                  <a:moveTo>
                    <a:pt x="320040" y="792480"/>
                  </a:moveTo>
                  <a:lnTo>
                    <a:pt x="0" y="0"/>
                  </a:lnTo>
                  <a:lnTo>
                    <a:pt x="1358900" y="800100"/>
                  </a:lnTo>
                  <a:lnTo>
                    <a:pt x="320040" y="79248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88" name="Texte1">
              <a:extLst>
                <a:ext uri="{FF2B5EF4-FFF2-40B4-BE49-F238E27FC236}">
                  <a16:creationId xmlns:a16="http://schemas.microsoft.com/office/drawing/2014/main" xmlns="" id="{A505DB97-2EEB-4911-B393-9767076C9852}"/>
                </a:ext>
              </a:extLst>
            </p:cNvPr>
            <p:cNvSpPr txBox="1"/>
            <p:nvPr/>
          </p:nvSpPr>
          <p:spPr>
            <a:xfrm>
              <a:off x="4083114" y="2821384"/>
              <a:ext cx="2937819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fr-FR" sz="3600" b="1" spc="-150" dirty="0">
                  <a:solidFill>
                    <a:schemeClr val="accent1"/>
                  </a:solidFill>
                </a:rPr>
                <a:t>Interopérabilité</a:t>
              </a:r>
            </a:p>
          </p:txBody>
        </p:sp>
        <p:sp>
          <p:nvSpPr>
            <p:cNvPr id="89" name="Trait1">
              <a:extLst>
                <a:ext uri="{FF2B5EF4-FFF2-40B4-BE49-F238E27FC236}">
                  <a16:creationId xmlns:a16="http://schemas.microsoft.com/office/drawing/2014/main" xmlns="" id="{A6F1174D-20C2-4818-935C-A8E0F964B136}"/>
                </a:ext>
              </a:extLst>
            </p:cNvPr>
            <p:cNvSpPr/>
            <p:nvPr/>
          </p:nvSpPr>
          <p:spPr>
            <a:xfrm>
              <a:off x="4136218" y="2762758"/>
              <a:ext cx="2797290" cy="112923"/>
            </a:xfrm>
            <a:prstGeom prst="flowChartProcess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16" name="Icone1">
              <a:extLst>
                <a:ext uri="{FF2B5EF4-FFF2-40B4-BE49-F238E27FC236}">
                  <a16:creationId xmlns:a16="http://schemas.microsoft.com/office/drawing/2014/main" xmlns="" id="{DF9E9C20-3250-4AE8-A8B0-C79AF779791C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5179766" y="1259806"/>
              <a:ext cx="1290622" cy="1404000"/>
            </a:xfrm>
            <a:custGeom>
              <a:avLst/>
              <a:gdLst>
                <a:gd name="T0" fmla="*/ 150 w 267"/>
                <a:gd name="T1" fmla="*/ 254 h 291"/>
                <a:gd name="T2" fmla="*/ 136 w 267"/>
                <a:gd name="T3" fmla="*/ 238 h 291"/>
                <a:gd name="T4" fmla="*/ 150 w 267"/>
                <a:gd name="T5" fmla="*/ 208 h 291"/>
                <a:gd name="T6" fmla="*/ 151 w 267"/>
                <a:gd name="T7" fmla="*/ 187 h 291"/>
                <a:gd name="T8" fmla="*/ 172 w 267"/>
                <a:gd name="T9" fmla="*/ 171 h 291"/>
                <a:gd name="T10" fmla="*/ 184 w 267"/>
                <a:gd name="T11" fmla="*/ 174 h 291"/>
                <a:gd name="T12" fmla="*/ 214 w 267"/>
                <a:gd name="T13" fmla="*/ 161 h 291"/>
                <a:gd name="T14" fmla="*/ 230 w 267"/>
                <a:gd name="T15" fmla="*/ 175 h 291"/>
                <a:gd name="T16" fmla="*/ 237 w 267"/>
                <a:gd name="T17" fmla="*/ 80 h 291"/>
                <a:gd name="T18" fmla="*/ 179 w 267"/>
                <a:gd name="T19" fmla="*/ 9 h 291"/>
                <a:gd name="T20" fmla="*/ 13 w 267"/>
                <a:gd name="T21" fmla="*/ 0 h 291"/>
                <a:gd name="T22" fmla="*/ 0 w 267"/>
                <a:gd name="T23" fmla="*/ 274 h 291"/>
                <a:gd name="T24" fmla="*/ 164 w 267"/>
                <a:gd name="T25" fmla="*/ 287 h 291"/>
                <a:gd name="T26" fmla="*/ 151 w 267"/>
                <a:gd name="T27" fmla="*/ 274 h 291"/>
                <a:gd name="T28" fmla="*/ 172 w 267"/>
                <a:gd name="T29" fmla="*/ 14 h 291"/>
                <a:gd name="T30" fmla="*/ 219 w 267"/>
                <a:gd name="T31" fmla="*/ 74 h 291"/>
                <a:gd name="T32" fmla="*/ 163 w 267"/>
                <a:gd name="T33" fmla="*/ 61 h 291"/>
                <a:gd name="T34" fmla="*/ 206 w 267"/>
                <a:gd name="T35" fmla="*/ 219 h 291"/>
                <a:gd name="T36" fmla="*/ 206 w 267"/>
                <a:gd name="T37" fmla="*/ 242 h 291"/>
                <a:gd name="T38" fmla="*/ 206 w 267"/>
                <a:gd name="T39" fmla="*/ 219 h 291"/>
                <a:gd name="T40" fmla="*/ 180 w 267"/>
                <a:gd name="T41" fmla="*/ 287 h 291"/>
                <a:gd name="T42" fmla="*/ 184 w 267"/>
                <a:gd name="T43" fmla="*/ 286 h 291"/>
                <a:gd name="T44" fmla="*/ 261 w 267"/>
                <a:gd name="T45" fmla="*/ 217 h 291"/>
                <a:gd name="T46" fmla="*/ 250 w 267"/>
                <a:gd name="T47" fmla="*/ 205 h 291"/>
                <a:gd name="T48" fmla="*/ 255 w 267"/>
                <a:gd name="T49" fmla="*/ 193 h 291"/>
                <a:gd name="T50" fmla="*/ 239 w 267"/>
                <a:gd name="T51" fmla="*/ 180 h 291"/>
                <a:gd name="T52" fmla="*/ 235 w 267"/>
                <a:gd name="T53" fmla="*/ 182 h 291"/>
                <a:gd name="T54" fmla="*/ 219 w 267"/>
                <a:gd name="T55" fmla="*/ 180 h 291"/>
                <a:gd name="T56" fmla="*/ 214 w 267"/>
                <a:gd name="T57" fmla="*/ 169 h 291"/>
                <a:gd name="T58" fmla="*/ 192 w 267"/>
                <a:gd name="T59" fmla="*/ 175 h 291"/>
                <a:gd name="T60" fmla="*/ 180 w 267"/>
                <a:gd name="T61" fmla="*/ 186 h 291"/>
                <a:gd name="T62" fmla="*/ 172 w 267"/>
                <a:gd name="T63" fmla="*/ 180 h 291"/>
                <a:gd name="T64" fmla="*/ 157 w 267"/>
                <a:gd name="T65" fmla="*/ 193 h 291"/>
                <a:gd name="T66" fmla="*/ 161 w 267"/>
                <a:gd name="T67" fmla="*/ 205 h 291"/>
                <a:gd name="T68" fmla="*/ 150 w 267"/>
                <a:gd name="T69" fmla="*/ 217 h 291"/>
                <a:gd name="T70" fmla="*/ 145 w 267"/>
                <a:gd name="T71" fmla="*/ 238 h 291"/>
                <a:gd name="T72" fmla="*/ 156 w 267"/>
                <a:gd name="T73" fmla="*/ 244 h 291"/>
                <a:gd name="T74" fmla="*/ 157 w 267"/>
                <a:gd name="T75" fmla="*/ 260 h 291"/>
                <a:gd name="T76" fmla="*/ 168 w 267"/>
                <a:gd name="T77" fmla="*/ 279 h 291"/>
                <a:gd name="T78" fmla="*/ 176 w 267"/>
                <a:gd name="T79" fmla="*/ 279 h 291"/>
                <a:gd name="T80" fmla="*/ 192 w 267"/>
                <a:gd name="T81" fmla="*/ 280 h 291"/>
                <a:gd name="T82" fmla="*/ 192 w 267"/>
                <a:gd name="T83" fmla="*/ 287 h 291"/>
                <a:gd name="T84" fmla="*/ 214 w 267"/>
                <a:gd name="T85" fmla="*/ 291 h 291"/>
                <a:gd name="T86" fmla="*/ 219 w 267"/>
                <a:gd name="T87" fmla="*/ 286 h 291"/>
                <a:gd name="T88" fmla="*/ 231 w 267"/>
                <a:gd name="T89" fmla="*/ 275 h 291"/>
                <a:gd name="T90" fmla="*/ 236 w 267"/>
                <a:gd name="T91" fmla="*/ 279 h 291"/>
                <a:gd name="T92" fmla="*/ 243 w 267"/>
                <a:gd name="T93" fmla="*/ 279 h 291"/>
                <a:gd name="T94" fmla="*/ 255 w 267"/>
                <a:gd name="T95" fmla="*/ 260 h 291"/>
                <a:gd name="T96" fmla="*/ 256 w 267"/>
                <a:gd name="T97" fmla="*/ 244 h 291"/>
                <a:gd name="T98" fmla="*/ 267 w 267"/>
                <a:gd name="T99" fmla="*/ 238 h 291"/>
                <a:gd name="T100" fmla="*/ 261 w 267"/>
                <a:gd name="T101" fmla="*/ 217 h 291"/>
                <a:gd name="T102" fmla="*/ 185 w 267"/>
                <a:gd name="T103" fmla="*/ 230 h 291"/>
                <a:gd name="T104" fmla="*/ 226 w 267"/>
                <a:gd name="T105" fmla="*/ 230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67" h="291">
                  <a:moveTo>
                    <a:pt x="151" y="274"/>
                  </a:moveTo>
                  <a:cubicBezTo>
                    <a:pt x="145" y="268"/>
                    <a:pt x="145" y="260"/>
                    <a:pt x="150" y="254"/>
                  </a:cubicBezTo>
                  <a:cubicBezTo>
                    <a:pt x="150" y="254"/>
                    <a:pt x="150" y="253"/>
                    <a:pt x="150" y="253"/>
                  </a:cubicBezTo>
                  <a:cubicBezTo>
                    <a:pt x="142" y="252"/>
                    <a:pt x="136" y="246"/>
                    <a:pt x="136" y="238"/>
                  </a:cubicBezTo>
                  <a:cubicBezTo>
                    <a:pt x="136" y="222"/>
                    <a:pt x="136" y="222"/>
                    <a:pt x="136" y="222"/>
                  </a:cubicBezTo>
                  <a:cubicBezTo>
                    <a:pt x="136" y="215"/>
                    <a:pt x="142" y="208"/>
                    <a:pt x="150" y="208"/>
                  </a:cubicBezTo>
                  <a:cubicBezTo>
                    <a:pt x="150" y="208"/>
                    <a:pt x="150" y="207"/>
                    <a:pt x="150" y="206"/>
                  </a:cubicBezTo>
                  <a:cubicBezTo>
                    <a:pt x="145" y="201"/>
                    <a:pt x="145" y="192"/>
                    <a:pt x="151" y="187"/>
                  </a:cubicBezTo>
                  <a:cubicBezTo>
                    <a:pt x="162" y="175"/>
                    <a:pt x="162" y="175"/>
                    <a:pt x="162" y="175"/>
                  </a:cubicBezTo>
                  <a:cubicBezTo>
                    <a:pt x="165" y="173"/>
                    <a:pt x="168" y="171"/>
                    <a:pt x="172" y="171"/>
                  </a:cubicBezTo>
                  <a:cubicBezTo>
                    <a:pt x="176" y="171"/>
                    <a:pt x="179" y="173"/>
                    <a:pt x="182" y="175"/>
                  </a:cubicBezTo>
                  <a:cubicBezTo>
                    <a:pt x="182" y="175"/>
                    <a:pt x="183" y="174"/>
                    <a:pt x="184" y="174"/>
                  </a:cubicBezTo>
                  <a:cubicBezTo>
                    <a:pt x="184" y="167"/>
                    <a:pt x="190" y="161"/>
                    <a:pt x="198" y="161"/>
                  </a:cubicBezTo>
                  <a:cubicBezTo>
                    <a:pt x="214" y="161"/>
                    <a:pt x="214" y="161"/>
                    <a:pt x="214" y="161"/>
                  </a:cubicBezTo>
                  <a:cubicBezTo>
                    <a:pt x="221" y="161"/>
                    <a:pt x="228" y="167"/>
                    <a:pt x="228" y="174"/>
                  </a:cubicBezTo>
                  <a:cubicBezTo>
                    <a:pt x="228" y="174"/>
                    <a:pt x="229" y="175"/>
                    <a:pt x="230" y="175"/>
                  </a:cubicBezTo>
                  <a:cubicBezTo>
                    <a:pt x="232" y="173"/>
                    <a:pt x="234" y="172"/>
                    <a:pt x="237" y="171"/>
                  </a:cubicBezTo>
                  <a:cubicBezTo>
                    <a:pt x="237" y="80"/>
                    <a:pt x="237" y="80"/>
                    <a:pt x="237" y="80"/>
                  </a:cubicBezTo>
                  <a:cubicBezTo>
                    <a:pt x="237" y="73"/>
                    <a:pt x="233" y="63"/>
                    <a:pt x="228" y="58"/>
                  </a:cubicBezTo>
                  <a:cubicBezTo>
                    <a:pt x="179" y="9"/>
                    <a:pt x="179" y="9"/>
                    <a:pt x="179" y="9"/>
                  </a:cubicBezTo>
                  <a:cubicBezTo>
                    <a:pt x="174" y="4"/>
                    <a:pt x="164" y="0"/>
                    <a:pt x="157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6" y="0"/>
                    <a:pt x="0" y="6"/>
                    <a:pt x="0" y="13"/>
                  </a:cubicBezTo>
                  <a:cubicBezTo>
                    <a:pt x="0" y="274"/>
                    <a:pt x="0" y="274"/>
                    <a:pt x="0" y="274"/>
                  </a:cubicBezTo>
                  <a:cubicBezTo>
                    <a:pt x="0" y="281"/>
                    <a:pt x="6" y="287"/>
                    <a:pt x="13" y="287"/>
                  </a:cubicBezTo>
                  <a:cubicBezTo>
                    <a:pt x="164" y="287"/>
                    <a:pt x="164" y="287"/>
                    <a:pt x="164" y="287"/>
                  </a:cubicBezTo>
                  <a:cubicBezTo>
                    <a:pt x="163" y="286"/>
                    <a:pt x="163" y="286"/>
                    <a:pt x="162" y="285"/>
                  </a:cubicBezTo>
                  <a:lnTo>
                    <a:pt x="151" y="274"/>
                  </a:lnTo>
                  <a:close/>
                  <a:moveTo>
                    <a:pt x="163" y="18"/>
                  </a:moveTo>
                  <a:cubicBezTo>
                    <a:pt x="163" y="11"/>
                    <a:pt x="167" y="9"/>
                    <a:pt x="172" y="14"/>
                  </a:cubicBezTo>
                  <a:cubicBezTo>
                    <a:pt x="223" y="65"/>
                    <a:pt x="223" y="65"/>
                    <a:pt x="223" y="65"/>
                  </a:cubicBezTo>
                  <a:cubicBezTo>
                    <a:pt x="228" y="70"/>
                    <a:pt x="226" y="74"/>
                    <a:pt x="219" y="74"/>
                  </a:cubicBezTo>
                  <a:cubicBezTo>
                    <a:pt x="176" y="74"/>
                    <a:pt x="176" y="74"/>
                    <a:pt x="176" y="74"/>
                  </a:cubicBezTo>
                  <a:cubicBezTo>
                    <a:pt x="169" y="74"/>
                    <a:pt x="163" y="68"/>
                    <a:pt x="163" y="61"/>
                  </a:cubicBezTo>
                  <a:lnTo>
                    <a:pt x="163" y="18"/>
                  </a:lnTo>
                  <a:close/>
                  <a:moveTo>
                    <a:pt x="206" y="219"/>
                  </a:moveTo>
                  <a:cubicBezTo>
                    <a:pt x="199" y="219"/>
                    <a:pt x="194" y="224"/>
                    <a:pt x="194" y="230"/>
                  </a:cubicBezTo>
                  <a:cubicBezTo>
                    <a:pt x="194" y="237"/>
                    <a:pt x="199" y="242"/>
                    <a:pt x="206" y="242"/>
                  </a:cubicBezTo>
                  <a:cubicBezTo>
                    <a:pt x="212" y="242"/>
                    <a:pt x="217" y="237"/>
                    <a:pt x="217" y="230"/>
                  </a:cubicBezTo>
                  <a:cubicBezTo>
                    <a:pt x="217" y="224"/>
                    <a:pt x="212" y="219"/>
                    <a:pt x="206" y="219"/>
                  </a:cubicBezTo>
                  <a:close/>
                  <a:moveTo>
                    <a:pt x="182" y="286"/>
                  </a:moveTo>
                  <a:cubicBezTo>
                    <a:pt x="181" y="286"/>
                    <a:pt x="181" y="287"/>
                    <a:pt x="180" y="287"/>
                  </a:cubicBezTo>
                  <a:cubicBezTo>
                    <a:pt x="184" y="287"/>
                    <a:pt x="184" y="287"/>
                    <a:pt x="184" y="287"/>
                  </a:cubicBezTo>
                  <a:cubicBezTo>
                    <a:pt x="184" y="287"/>
                    <a:pt x="184" y="287"/>
                    <a:pt x="184" y="286"/>
                  </a:cubicBezTo>
                  <a:cubicBezTo>
                    <a:pt x="183" y="286"/>
                    <a:pt x="182" y="286"/>
                    <a:pt x="182" y="286"/>
                  </a:cubicBezTo>
                  <a:close/>
                  <a:moveTo>
                    <a:pt x="261" y="217"/>
                  </a:moveTo>
                  <a:cubicBezTo>
                    <a:pt x="256" y="217"/>
                    <a:pt x="256" y="217"/>
                    <a:pt x="256" y="217"/>
                  </a:cubicBezTo>
                  <a:cubicBezTo>
                    <a:pt x="254" y="213"/>
                    <a:pt x="253" y="208"/>
                    <a:pt x="250" y="205"/>
                  </a:cubicBezTo>
                  <a:cubicBezTo>
                    <a:pt x="255" y="201"/>
                    <a:pt x="255" y="201"/>
                    <a:pt x="255" y="201"/>
                  </a:cubicBezTo>
                  <a:cubicBezTo>
                    <a:pt x="257" y="199"/>
                    <a:pt x="257" y="195"/>
                    <a:pt x="255" y="193"/>
                  </a:cubicBezTo>
                  <a:cubicBezTo>
                    <a:pt x="243" y="182"/>
                    <a:pt x="243" y="182"/>
                    <a:pt x="243" y="182"/>
                  </a:cubicBezTo>
                  <a:cubicBezTo>
                    <a:pt x="242" y="180"/>
                    <a:pt x="241" y="180"/>
                    <a:pt x="239" y="180"/>
                  </a:cubicBezTo>
                  <a:cubicBezTo>
                    <a:pt x="238" y="180"/>
                    <a:pt x="238" y="180"/>
                    <a:pt x="237" y="181"/>
                  </a:cubicBezTo>
                  <a:cubicBezTo>
                    <a:pt x="236" y="181"/>
                    <a:pt x="236" y="181"/>
                    <a:pt x="235" y="182"/>
                  </a:cubicBezTo>
                  <a:cubicBezTo>
                    <a:pt x="231" y="186"/>
                    <a:pt x="231" y="186"/>
                    <a:pt x="231" y="186"/>
                  </a:cubicBezTo>
                  <a:cubicBezTo>
                    <a:pt x="228" y="183"/>
                    <a:pt x="224" y="182"/>
                    <a:pt x="219" y="180"/>
                  </a:cubicBezTo>
                  <a:cubicBezTo>
                    <a:pt x="219" y="175"/>
                    <a:pt x="219" y="175"/>
                    <a:pt x="219" y="175"/>
                  </a:cubicBezTo>
                  <a:cubicBezTo>
                    <a:pt x="219" y="172"/>
                    <a:pt x="217" y="169"/>
                    <a:pt x="214" y="169"/>
                  </a:cubicBezTo>
                  <a:cubicBezTo>
                    <a:pt x="198" y="169"/>
                    <a:pt x="198" y="169"/>
                    <a:pt x="198" y="169"/>
                  </a:cubicBezTo>
                  <a:cubicBezTo>
                    <a:pt x="195" y="169"/>
                    <a:pt x="192" y="172"/>
                    <a:pt x="192" y="175"/>
                  </a:cubicBezTo>
                  <a:cubicBezTo>
                    <a:pt x="192" y="180"/>
                    <a:pt x="192" y="180"/>
                    <a:pt x="192" y="180"/>
                  </a:cubicBezTo>
                  <a:cubicBezTo>
                    <a:pt x="188" y="182"/>
                    <a:pt x="184" y="183"/>
                    <a:pt x="180" y="186"/>
                  </a:cubicBezTo>
                  <a:cubicBezTo>
                    <a:pt x="176" y="182"/>
                    <a:pt x="176" y="182"/>
                    <a:pt x="176" y="182"/>
                  </a:cubicBezTo>
                  <a:cubicBezTo>
                    <a:pt x="175" y="180"/>
                    <a:pt x="174" y="180"/>
                    <a:pt x="172" y="180"/>
                  </a:cubicBezTo>
                  <a:cubicBezTo>
                    <a:pt x="171" y="180"/>
                    <a:pt x="169" y="180"/>
                    <a:pt x="168" y="182"/>
                  </a:cubicBezTo>
                  <a:cubicBezTo>
                    <a:pt x="157" y="193"/>
                    <a:pt x="157" y="193"/>
                    <a:pt x="157" y="193"/>
                  </a:cubicBezTo>
                  <a:cubicBezTo>
                    <a:pt x="155" y="195"/>
                    <a:pt x="155" y="199"/>
                    <a:pt x="157" y="201"/>
                  </a:cubicBezTo>
                  <a:cubicBezTo>
                    <a:pt x="161" y="205"/>
                    <a:pt x="161" y="205"/>
                    <a:pt x="161" y="205"/>
                  </a:cubicBezTo>
                  <a:cubicBezTo>
                    <a:pt x="159" y="208"/>
                    <a:pt x="157" y="213"/>
                    <a:pt x="156" y="217"/>
                  </a:cubicBezTo>
                  <a:cubicBezTo>
                    <a:pt x="150" y="217"/>
                    <a:pt x="150" y="217"/>
                    <a:pt x="150" y="217"/>
                  </a:cubicBezTo>
                  <a:cubicBezTo>
                    <a:pt x="147" y="217"/>
                    <a:pt x="145" y="219"/>
                    <a:pt x="145" y="222"/>
                  </a:cubicBezTo>
                  <a:cubicBezTo>
                    <a:pt x="145" y="238"/>
                    <a:pt x="145" y="238"/>
                    <a:pt x="145" y="238"/>
                  </a:cubicBezTo>
                  <a:cubicBezTo>
                    <a:pt x="145" y="241"/>
                    <a:pt x="147" y="244"/>
                    <a:pt x="150" y="244"/>
                  </a:cubicBezTo>
                  <a:cubicBezTo>
                    <a:pt x="156" y="244"/>
                    <a:pt x="156" y="244"/>
                    <a:pt x="156" y="244"/>
                  </a:cubicBezTo>
                  <a:cubicBezTo>
                    <a:pt x="157" y="248"/>
                    <a:pt x="159" y="252"/>
                    <a:pt x="161" y="256"/>
                  </a:cubicBezTo>
                  <a:cubicBezTo>
                    <a:pt x="157" y="260"/>
                    <a:pt x="157" y="260"/>
                    <a:pt x="157" y="260"/>
                  </a:cubicBezTo>
                  <a:cubicBezTo>
                    <a:pt x="155" y="262"/>
                    <a:pt x="155" y="266"/>
                    <a:pt x="157" y="268"/>
                  </a:cubicBezTo>
                  <a:cubicBezTo>
                    <a:pt x="168" y="279"/>
                    <a:pt x="168" y="279"/>
                    <a:pt x="168" y="279"/>
                  </a:cubicBezTo>
                  <a:cubicBezTo>
                    <a:pt x="169" y="280"/>
                    <a:pt x="171" y="281"/>
                    <a:pt x="172" y="281"/>
                  </a:cubicBezTo>
                  <a:cubicBezTo>
                    <a:pt x="174" y="281"/>
                    <a:pt x="175" y="280"/>
                    <a:pt x="176" y="279"/>
                  </a:cubicBezTo>
                  <a:cubicBezTo>
                    <a:pt x="180" y="275"/>
                    <a:pt x="180" y="275"/>
                    <a:pt x="180" y="275"/>
                  </a:cubicBezTo>
                  <a:cubicBezTo>
                    <a:pt x="184" y="277"/>
                    <a:pt x="188" y="279"/>
                    <a:pt x="192" y="280"/>
                  </a:cubicBezTo>
                  <a:cubicBezTo>
                    <a:pt x="192" y="286"/>
                    <a:pt x="192" y="286"/>
                    <a:pt x="192" y="286"/>
                  </a:cubicBezTo>
                  <a:cubicBezTo>
                    <a:pt x="192" y="286"/>
                    <a:pt x="192" y="287"/>
                    <a:pt x="192" y="287"/>
                  </a:cubicBezTo>
                  <a:cubicBezTo>
                    <a:pt x="193" y="289"/>
                    <a:pt x="195" y="291"/>
                    <a:pt x="198" y="291"/>
                  </a:cubicBezTo>
                  <a:cubicBezTo>
                    <a:pt x="214" y="291"/>
                    <a:pt x="214" y="291"/>
                    <a:pt x="214" y="291"/>
                  </a:cubicBezTo>
                  <a:cubicBezTo>
                    <a:pt x="216" y="291"/>
                    <a:pt x="218" y="289"/>
                    <a:pt x="219" y="287"/>
                  </a:cubicBezTo>
                  <a:cubicBezTo>
                    <a:pt x="219" y="287"/>
                    <a:pt x="219" y="286"/>
                    <a:pt x="219" y="286"/>
                  </a:cubicBezTo>
                  <a:cubicBezTo>
                    <a:pt x="219" y="280"/>
                    <a:pt x="219" y="280"/>
                    <a:pt x="219" y="280"/>
                  </a:cubicBezTo>
                  <a:cubicBezTo>
                    <a:pt x="224" y="279"/>
                    <a:pt x="228" y="277"/>
                    <a:pt x="231" y="275"/>
                  </a:cubicBezTo>
                  <a:cubicBezTo>
                    <a:pt x="235" y="279"/>
                    <a:pt x="235" y="279"/>
                    <a:pt x="235" y="279"/>
                  </a:cubicBezTo>
                  <a:cubicBezTo>
                    <a:pt x="236" y="279"/>
                    <a:pt x="236" y="279"/>
                    <a:pt x="236" y="279"/>
                  </a:cubicBezTo>
                  <a:cubicBezTo>
                    <a:pt x="237" y="280"/>
                    <a:pt x="238" y="281"/>
                    <a:pt x="239" y="281"/>
                  </a:cubicBezTo>
                  <a:cubicBezTo>
                    <a:pt x="241" y="281"/>
                    <a:pt x="242" y="280"/>
                    <a:pt x="243" y="279"/>
                  </a:cubicBezTo>
                  <a:cubicBezTo>
                    <a:pt x="255" y="268"/>
                    <a:pt x="255" y="268"/>
                    <a:pt x="255" y="268"/>
                  </a:cubicBezTo>
                  <a:cubicBezTo>
                    <a:pt x="257" y="266"/>
                    <a:pt x="257" y="262"/>
                    <a:pt x="255" y="260"/>
                  </a:cubicBezTo>
                  <a:cubicBezTo>
                    <a:pt x="250" y="256"/>
                    <a:pt x="250" y="256"/>
                    <a:pt x="250" y="256"/>
                  </a:cubicBezTo>
                  <a:cubicBezTo>
                    <a:pt x="253" y="252"/>
                    <a:pt x="254" y="248"/>
                    <a:pt x="256" y="244"/>
                  </a:cubicBezTo>
                  <a:cubicBezTo>
                    <a:pt x="261" y="244"/>
                    <a:pt x="261" y="244"/>
                    <a:pt x="261" y="244"/>
                  </a:cubicBezTo>
                  <a:cubicBezTo>
                    <a:pt x="264" y="244"/>
                    <a:pt x="267" y="241"/>
                    <a:pt x="267" y="238"/>
                  </a:cubicBezTo>
                  <a:cubicBezTo>
                    <a:pt x="267" y="222"/>
                    <a:pt x="267" y="222"/>
                    <a:pt x="267" y="222"/>
                  </a:cubicBezTo>
                  <a:cubicBezTo>
                    <a:pt x="267" y="219"/>
                    <a:pt x="264" y="217"/>
                    <a:pt x="261" y="217"/>
                  </a:cubicBezTo>
                  <a:close/>
                  <a:moveTo>
                    <a:pt x="206" y="251"/>
                  </a:moveTo>
                  <a:cubicBezTo>
                    <a:pt x="194" y="251"/>
                    <a:pt x="185" y="242"/>
                    <a:pt x="185" y="230"/>
                  </a:cubicBezTo>
                  <a:cubicBezTo>
                    <a:pt x="185" y="219"/>
                    <a:pt x="194" y="210"/>
                    <a:pt x="206" y="210"/>
                  </a:cubicBezTo>
                  <a:cubicBezTo>
                    <a:pt x="217" y="210"/>
                    <a:pt x="226" y="219"/>
                    <a:pt x="226" y="230"/>
                  </a:cubicBezTo>
                  <a:cubicBezTo>
                    <a:pt x="226" y="242"/>
                    <a:pt x="217" y="251"/>
                    <a:pt x="206" y="251"/>
                  </a:cubicBezTo>
                  <a:close/>
                </a:path>
              </a:pathLst>
            </a:custGeom>
            <a:solidFill>
              <a:srgbClr val="6DCF00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138" name="Groupe2">
            <a:extLst>
              <a:ext uri="{FF2B5EF4-FFF2-40B4-BE49-F238E27FC236}">
                <a16:creationId xmlns:a16="http://schemas.microsoft.com/office/drawing/2014/main" xmlns="" id="{4CD5A6D3-3942-47B8-875C-3F3AF5CDDDC4}"/>
              </a:ext>
            </a:extLst>
          </p:cNvPr>
          <p:cNvGrpSpPr/>
          <p:nvPr/>
        </p:nvGrpSpPr>
        <p:grpSpPr>
          <a:xfrm>
            <a:off x="8108998" y="2195712"/>
            <a:ext cx="3238500" cy="2855088"/>
            <a:chOff x="8166702" y="2455866"/>
            <a:chExt cx="3238500" cy="2855088"/>
          </a:xfrm>
        </p:grpSpPr>
        <p:sp>
          <p:nvSpPr>
            <p:cNvPr id="128" name="Cadre2">
              <a:extLst>
                <a:ext uri="{FF2B5EF4-FFF2-40B4-BE49-F238E27FC236}">
                  <a16:creationId xmlns:a16="http://schemas.microsoft.com/office/drawing/2014/main" xmlns="" id="{D32C85CE-5257-450C-8CC1-11975A35F02F}"/>
                </a:ext>
              </a:extLst>
            </p:cNvPr>
            <p:cNvSpPr/>
            <p:nvPr/>
          </p:nvSpPr>
          <p:spPr>
            <a:xfrm>
              <a:off x="8166702" y="2551801"/>
              <a:ext cx="3238500" cy="1765300"/>
            </a:xfrm>
            <a:prstGeom prst="parallelogram">
              <a:avLst>
                <a:gd name="adj" fmla="val 57787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,</a:t>
              </a:r>
            </a:p>
          </p:txBody>
        </p:sp>
        <p:sp>
          <p:nvSpPr>
            <p:cNvPr id="129" name="Triangle2">
              <a:extLst>
                <a:ext uri="{FF2B5EF4-FFF2-40B4-BE49-F238E27FC236}">
                  <a16:creationId xmlns:a16="http://schemas.microsoft.com/office/drawing/2014/main" xmlns="" id="{C7F627D9-6AE7-4205-9447-16037CBC81C9}"/>
                </a:ext>
              </a:extLst>
            </p:cNvPr>
            <p:cNvSpPr/>
            <p:nvPr/>
          </p:nvSpPr>
          <p:spPr>
            <a:xfrm flipV="1">
              <a:off x="8775030" y="2455866"/>
              <a:ext cx="1358900" cy="800100"/>
            </a:xfrm>
            <a:custGeom>
              <a:avLst/>
              <a:gdLst>
                <a:gd name="connsiteX0" fmla="*/ 0 w 1358900"/>
                <a:gd name="connsiteY0" fmla="*/ 800100 h 800100"/>
                <a:gd name="connsiteX1" fmla="*/ 0 w 1358900"/>
                <a:gd name="connsiteY1" fmla="*/ 0 h 800100"/>
                <a:gd name="connsiteX2" fmla="*/ 1358900 w 1358900"/>
                <a:gd name="connsiteY2" fmla="*/ 800100 h 800100"/>
                <a:gd name="connsiteX3" fmla="*/ 0 w 1358900"/>
                <a:gd name="connsiteY3" fmla="*/ 800100 h 800100"/>
                <a:gd name="connsiteX0" fmla="*/ 320040 w 1358900"/>
                <a:gd name="connsiteY0" fmla="*/ 792480 h 800100"/>
                <a:gd name="connsiteX1" fmla="*/ 0 w 1358900"/>
                <a:gd name="connsiteY1" fmla="*/ 0 h 800100"/>
                <a:gd name="connsiteX2" fmla="*/ 1358900 w 1358900"/>
                <a:gd name="connsiteY2" fmla="*/ 800100 h 800100"/>
                <a:gd name="connsiteX3" fmla="*/ 320040 w 1358900"/>
                <a:gd name="connsiteY3" fmla="*/ 792480 h 800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800100">
                  <a:moveTo>
                    <a:pt x="320040" y="792480"/>
                  </a:moveTo>
                  <a:lnTo>
                    <a:pt x="0" y="0"/>
                  </a:lnTo>
                  <a:lnTo>
                    <a:pt x="1358900" y="800100"/>
                  </a:lnTo>
                  <a:lnTo>
                    <a:pt x="320040" y="792480"/>
                  </a:lnTo>
                  <a:close/>
                </a:path>
              </a:pathLst>
            </a:custGeom>
            <a:solidFill>
              <a:srgbClr val="09AE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30" name="Texte2">
              <a:extLst>
                <a:ext uri="{FF2B5EF4-FFF2-40B4-BE49-F238E27FC236}">
                  <a16:creationId xmlns:a16="http://schemas.microsoft.com/office/drawing/2014/main" xmlns="" id="{149AA1DD-DC2C-4F23-A2FB-478C084D3401}"/>
                </a:ext>
              </a:extLst>
            </p:cNvPr>
            <p:cNvSpPr txBox="1"/>
            <p:nvPr/>
          </p:nvSpPr>
          <p:spPr>
            <a:xfrm>
              <a:off x="8257042" y="4664623"/>
              <a:ext cx="2937819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fr-FR" sz="3600" b="1" spc="-150" dirty="0">
                  <a:solidFill>
                    <a:srgbClr val="09AEF2"/>
                  </a:solidFill>
                </a:rPr>
                <a:t>Continuité</a:t>
              </a:r>
            </a:p>
          </p:txBody>
        </p:sp>
        <p:sp>
          <p:nvSpPr>
            <p:cNvPr id="131" name="Trait2">
              <a:extLst>
                <a:ext uri="{FF2B5EF4-FFF2-40B4-BE49-F238E27FC236}">
                  <a16:creationId xmlns:a16="http://schemas.microsoft.com/office/drawing/2014/main" xmlns="" id="{323D7035-CBDD-4A84-A75A-82053A78797C}"/>
                </a:ext>
              </a:extLst>
            </p:cNvPr>
            <p:cNvSpPr/>
            <p:nvPr/>
          </p:nvSpPr>
          <p:spPr>
            <a:xfrm>
              <a:off x="8310146" y="4605997"/>
              <a:ext cx="2797290" cy="112923"/>
            </a:xfrm>
            <a:prstGeom prst="flowChartProcess">
              <a:avLst/>
            </a:prstGeom>
            <a:solidFill>
              <a:srgbClr val="09AE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17" name="Icone2">
              <a:extLst>
                <a:ext uri="{FF2B5EF4-FFF2-40B4-BE49-F238E27FC236}">
                  <a16:creationId xmlns:a16="http://schemas.microsoft.com/office/drawing/2014/main" xmlns="" id="{E7E3A4E1-9A9A-45EB-923E-0587653DCE0D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9352800" y="3103200"/>
              <a:ext cx="1509178" cy="1404000"/>
            </a:xfrm>
            <a:custGeom>
              <a:avLst/>
              <a:gdLst>
                <a:gd name="T0" fmla="*/ 237 w 308"/>
                <a:gd name="T1" fmla="*/ 119 h 287"/>
                <a:gd name="T2" fmla="*/ 237 w 308"/>
                <a:gd name="T3" fmla="*/ 80 h 287"/>
                <a:gd name="T4" fmla="*/ 228 w 308"/>
                <a:gd name="T5" fmla="*/ 57 h 287"/>
                <a:gd name="T6" fmla="*/ 180 w 308"/>
                <a:gd name="T7" fmla="*/ 9 h 287"/>
                <a:gd name="T8" fmla="*/ 157 w 308"/>
                <a:gd name="T9" fmla="*/ 0 h 287"/>
                <a:gd name="T10" fmla="*/ 14 w 308"/>
                <a:gd name="T11" fmla="*/ 0 h 287"/>
                <a:gd name="T12" fmla="*/ 0 w 308"/>
                <a:gd name="T13" fmla="*/ 13 h 287"/>
                <a:gd name="T14" fmla="*/ 0 w 308"/>
                <a:gd name="T15" fmla="*/ 273 h 287"/>
                <a:gd name="T16" fmla="*/ 14 w 308"/>
                <a:gd name="T17" fmla="*/ 286 h 287"/>
                <a:gd name="T18" fmla="*/ 116 w 308"/>
                <a:gd name="T19" fmla="*/ 286 h 287"/>
                <a:gd name="T20" fmla="*/ 116 w 308"/>
                <a:gd name="T21" fmla="*/ 280 h 287"/>
                <a:gd name="T22" fmla="*/ 124 w 308"/>
                <a:gd name="T23" fmla="*/ 243 h 287"/>
                <a:gd name="T24" fmla="*/ 137 w 308"/>
                <a:gd name="T25" fmla="*/ 219 h 287"/>
                <a:gd name="T26" fmla="*/ 237 w 308"/>
                <a:gd name="T27" fmla="*/ 119 h 287"/>
                <a:gd name="T28" fmla="*/ 163 w 308"/>
                <a:gd name="T29" fmla="*/ 18 h 287"/>
                <a:gd name="T30" fmla="*/ 173 w 308"/>
                <a:gd name="T31" fmla="*/ 14 h 287"/>
                <a:gd name="T32" fmla="*/ 223 w 308"/>
                <a:gd name="T33" fmla="*/ 64 h 287"/>
                <a:gd name="T34" fmla="*/ 219 w 308"/>
                <a:gd name="T35" fmla="*/ 74 h 287"/>
                <a:gd name="T36" fmla="*/ 176 w 308"/>
                <a:gd name="T37" fmla="*/ 74 h 287"/>
                <a:gd name="T38" fmla="*/ 163 w 308"/>
                <a:gd name="T39" fmla="*/ 61 h 287"/>
                <a:gd name="T40" fmla="*/ 163 w 308"/>
                <a:gd name="T41" fmla="*/ 18 h 287"/>
                <a:gd name="T42" fmla="*/ 170 w 308"/>
                <a:gd name="T43" fmla="*/ 286 h 287"/>
                <a:gd name="T44" fmla="*/ 224 w 308"/>
                <a:gd name="T45" fmla="*/ 286 h 287"/>
                <a:gd name="T46" fmla="*/ 237 w 308"/>
                <a:gd name="T47" fmla="*/ 273 h 287"/>
                <a:gd name="T48" fmla="*/ 237 w 308"/>
                <a:gd name="T49" fmla="*/ 228 h 287"/>
                <a:gd name="T50" fmla="*/ 192 w 308"/>
                <a:gd name="T51" fmla="*/ 274 h 287"/>
                <a:gd name="T52" fmla="*/ 170 w 308"/>
                <a:gd name="T53" fmla="*/ 286 h 287"/>
                <a:gd name="T54" fmla="*/ 304 w 308"/>
                <a:gd name="T55" fmla="*/ 137 h 287"/>
                <a:gd name="T56" fmla="*/ 274 w 308"/>
                <a:gd name="T57" fmla="*/ 107 h 287"/>
                <a:gd name="T58" fmla="*/ 268 w 308"/>
                <a:gd name="T59" fmla="*/ 104 h 287"/>
                <a:gd name="T60" fmla="*/ 262 w 308"/>
                <a:gd name="T61" fmla="*/ 107 h 287"/>
                <a:gd name="T62" fmla="*/ 247 w 308"/>
                <a:gd name="T63" fmla="*/ 122 h 287"/>
                <a:gd name="T64" fmla="*/ 289 w 308"/>
                <a:gd name="T65" fmla="*/ 164 h 287"/>
                <a:gd name="T66" fmla="*/ 304 w 308"/>
                <a:gd name="T67" fmla="*/ 149 h 287"/>
                <a:gd name="T68" fmla="*/ 304 w 308"/>
                <a:gd name="T69" fmla="*/ 137 h 287"/>
                <a:gd name="T70" fmla="*/ 237 w 308"/>
                <a:gd name="T71" fmla="*/ 131 h 287"/>
                <a:gd name="T72" fmla="*/ 143 w 308"/>
                <a:gd name="T73" fmla="*/ 225 h 287"/>
                <a:gd name="T74" fmla="*/ 132 w 308"/>
                <a:gd name="T75" fmla="*/ 245 h 287"/>
                <a:gd name="T76" fmla="*/ 124 w 308"/>
                <a:gd name="T77" fmla="*/ 282 h 287"/>
                <a:gd name="T78" fmla="*/ 125 w 308"/>
                <a:gd name="T79" fmla="*/ 286 h 287"/>
                <a:gd name="T80" fmla="*/ 126 w 308"/>
                <a:gd name="T81" fmla="*/ 286 h 287"/>
                <a:gd name="T82" fmla="*/ 128 w 308"/>
                <a:gd name="T83" fmla="*/ 287 h 287"/>
                <a:gd name="T84" fmla="*/ 129 w 308"/>
                <a:gd name="T85" fmla="*/ 286 h 287"/>
                <a:gd name="T86" fmla="*/ 130 w 308"/>
                <a:gd name="T87" fmla="*/ 286 h 287"/>
                <a:gd name="T88" fmla="*/ 166 w 308"/>
                <a:gd name="T89" fmla="*/ 278 h 287"/>
                <a:gd name="T90" fmla="*/ 186 w 308"/>
                <a:gd name="T91" fmla="*/ 268 h 287"/>
                <a:gd name="T92" fmla="*/ 282 w 308"/>
                <a:gd name="T93" fmla="*/ 171 h 287"/>
                <a:gd name="T94" fmla="*/ 240 w 308"/>
                <a:gd name="T95" fmla="*/ 129 h 287"/>
                <a:gd name="T96" fmla="*/ 237 w 308"/>
                <a:gd name="T97" fmla="*/ 131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08" h="287">
                  <a:moveTo>
                    <a:pt x="237" y="119"/>
                  </a:moveTo>
                  <a:cubicBezTo>
                    <a:pt x="237" y="80"/>
                    <a:pt x="237" y="80"/>
                    <a:pt x="237" y="80"/>
                  </a:cubicBezTo>
                  <a:cubicBezTo>
                    <a:pt x="237" y="72"/>
                    <a:pt x="233" y="62"/>
                    <a:pt x="228" y="57"/>
                  </a:cubicBezTo>
                  <a:cubicBezTo>
                    <a:pt x="180" y="9"/>
                    <a:pt x="180" y="9"/>
                    <a:pt x="180" y="9"/>
                  </a:cubicBezTo>
                  <a:cubicBezTo>
                    <a:pt x="175" y="4"/>
                    <a:pt x="165" y="0"/>
                    <a:pt x="157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6" y="0"/>
                    <a:pt x="0" y="5"/>
                    <a:pt x="0" y="13"/>
                  </a:cubicBezTo>
                  <a:cubicBezTo>
                    <a:pt x="0" y="273"/>
                    <a:pt x="0" y="273"/>
                    <a:pt x="0" y="273"/>
                  </a:cubicBezTo>
                  <a:cubicBezTo>
                    <a:pt x="0" y="280"/>
                    <a:pt x="6" y="286"/>
                    <a:pt x="14" y="286"/>
                  </a:cubicBezTo>
                  <a:cubicBezTo>
                    <a:pt x="116" y="286"/>
                    <a:pt x="116" y="286"/>
                    <a:pt x="116" y="286"/>
                  </a:cubicBezTo>
                  <a:cubicBezTo>
                    <a:pt x="115" y="284"/>
                    <a:pt x="115" y="282"/>
                    <a:pt x="116" y="280"/>
                  </a:cubicBezTo>
                  <a:cubicBezTo>
                    <a:pt x="124" y="243"/>
                    <a:pt x="124" y="243"/>
                    <a:pt x="124" y="243"/>
                  </a:cubicBezTo>
                  <a:cubicBezTo>
                    <a:pt x="126" y="235"/>
                    <a:pt x="132" y="225"/>
                    <a:pt x="137" y="219"/>
                  </a:cubicBezTo>
                  <a:lnTo>
                    <a:pt x="237" y="119"/>
                  </a:lnTo>
                  <a:close/>
                  <a:moveTo>
                    <a:pt x="163" y="18"/>
                  </a:moveTo>
                  <a:cubicBezTo>
                    <a:pt x="163" y="10"/>
                    <a:pt x="168" y="9"/>
                    <a:pt x="173" y="14"/>
                  </a:cubicBezTo>
                  <a:cubicBezTo>
                    <a:pt x="223" y="64"/>
                    <a:pt x="223" y="64"/>
                    <a:pt x="223" y="64"/>
                  </a:cubicBezTo>
                  <a:cubicBezTo>
                    <a:pt x="228" y="69"/>
                    <a:pt x="227" y="74"/>
                    <a:pt x="219" y="74"/>
                  </a:cubicBezTo>
                  <a:cubicBezTo>
                    <a:pt x="176" y="74"/>
                    <a:pt x="176" y="74"/>
                    <a:pt x="176" y="74"/>
                  </a:cubicBezTo>
                  <a:cubicBezTo>
                    <a:pt x="169" y="74"/>
                    <a:pt x="163" y="68"/>
                    <a:pt x="163" y="61"/>
                  </a:cubicBezTo>
                  <a:lnTo>
                    <a:pt x="163" y="18"/>
                  </a:lnTo>
                  <a:close/>
                  <a:moveTo>
                    <a:pt x="170" y="286"/>
                  </a:moveTo>
                  <a:cubicBezTo>
                    <a:pt x="224" y="286"/>
                    <a:pt x="224" y="286"/>
                    <a:pt x="224" y="286"/>
                  </a:cubicBezTo>
                  <a:cubicBezTo>
                    <a:pt x="232" y="286"/>
                    <a:pt x="237" y="280"/>
                    <a:pt x="237" y="273"/>
                  </a:cubicBezTo>
                  <a:cubicBezTo>
                    <a:pt x="237" y="228"/>
                    <a:pt x="237" y="228"/>
                    <a:pt x="237" y="228"/>
                  </a:cubicBezTo>
                  <a:cubicBezTo>
                    <a:pt x="192" y="274"/>
                    <a:pt x="192" y="274"/>
                    <a:pt x="192" y="274"/>
                  </a:cubicBezTo>
                  <a:cubicBezTo>
                    <a:pt x="187" y="279"/>
                    <a:pt x="178" y="284"/>
                    <a:pt x="170" y="286"/>
                  </a:cubicBezTo>
                  <a:close/>
                  <a:moveTo>
                    <a:pt x="304" y="137"/>
                  </a:moveTo>
                  <a:cubicBezTo>
                    <a:pt x="274" y="107"/>
                    <a:pt x="274" y="107"/>
                    <a:pt x="274" y="107"/>
                  </a:cubicBezTo>
                  <a:cubicBezTo>
                    <a:pt x="272" y="105"/>
                    <a:pt x="270" y="104"/>
                    <a:pt x="268" y="104"/>
                  </a:cubicBezTo>
                  <a:cubicBezTo>
                    <a:pt x="265" y="104"/>
                    <a:pt x="263" y="105"/>
                    <a:pt x="262" y="107"/>
                  </a:cubicBezTo>
                  <a:cubicBezTo>
                    <a:pt x="247" y="122"/>
                    <a:pt x="247" y="122"/>
                    <a:pt x="247" y="122"/>
                  </a:cubicBezTo>
                  <a:cubicBezTo>
                    <a:pt x="289" y="164"/>
                    <a:pt x="289" y="164"/>
                    <a:pt x="289" y="164"/>
                  </a:cubicBezTo>
                  <a:cubicBezTo>
                    <a:pt x="304" y="149"/>
                    <a:pt x="304" y="149"/>
                    <a:pt x="304" y="149"/>
                  </a:cubicBezTo>
                  <a:cubicBezTo>
                    <a:pt x="308" y="146"/>
                    <a:pt x="308" y="140"/>
                    <a:pt x="304" y="137"/>
                  </a:cubicBezTo>
                  <a:close/>
                  <a:moveTo>
                    <a:pt x="237" y="131"/>
                  </a:moveTo>
                  <a:cubicBezTo>
                    <a:pt x="143" y="225"/>
                    <a:pt x="143" y="225"/>
                    <a:pt x="143" y="225"/>
                  </a:cubicBezTo>
                  <a:cubicBezTo>
                    <a:pt x="139" y="230"/>
                    <a:pt x="134" y="239"/>
                    <a:pt x="132" y="245"/>
                  </a:cubicBezTo>
                  <a:cubicBezTo>
                    <a:pt x="124" y="282"/>
                    <a:pt x="124" y="282"/>
                    <a:pt x="124" y="282"/>
                  </a:cubicBezTo>
                  <a:cubicBezTo>
                    <a:pt x="124" y="283"/>
                    <a:pt x="124" y="285"/>
                    <a:pt x="125" y="286"/>
                  </a:cubicBezTo>
                  <a:cubicBezTo>
                    <a:pt x="125" y="286"/>
                    <a:pt x="125" y="286"/>
                    <a:pt x="126" y="286"/>
                  </a:cubicBezTo>
                  <a:cubicBezTo>
                    <a:pt x="126" y="287"/>
                    <a:pt x="127" y="287"/>
                    <a:pt x="128" y="287"/>
                  </a:cubicBezTo>
                  <a:cubicBezTo>
                    <a:pt x="128" y="287"/>
                    <a:pt x="129" y="287"/>
                    <a:pt x="129" y="286"/>
                  </a:cubicBezTo>
                  <a:cubicBezTo>
                    <a:pt x="130" y="286"/>
                    <a:pt x="130" y="286"/>
                    <a:pt x="130" y="286"/>
                  </a:cubicBezTo>
                  <a:cubicBezTo>
                    <a:pt x="166" y="278"/>
                    <a:pt x="166" y="278"/>
                    <a:pt x="166" y="278"/>
                  </a:cubicBezTo>
                  <a:cubicBezTo>
                    <a:pt x="172" y="277"/>
                    <a:pt x="181" y="272"/>
                    <a:pt x="186" y="268"/>
                  </a:cubicBezTo>
                  <a:cubicBezTo>
                    <a:pt x="282" y="171"/>
                    <a:pt x="282" y="171"/>
                    <a:pt x="282" y="171"/>
                  </a:cubicBezTo>
                  <a:cubicBezTo>
                    <a:pt x="240" y="129"/>
                    <a:pt x="240" y="129"/>
                    <a:pt x="240" y="129"/>
                  </a:cubicBezTo>
                  <a:lnTo>
                    <a:pt x="237" y="131"/>
                  </a:lnTo>
                  <a:close/>
                </a:path>
              </a:pathLst>
            </a:custGeom>
            <a:solidFill>
              <a:srgbClr val="09AEF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139" name="Groupe3">
            <a:extLst>
              <a:ext uri="{FF2B5EF4-FFF2-40B4-BE49-F238E27FC236}">
                <a16:creationId xmlns:a16="http://schemas.microsoft.com/office/drawing/2014/main" xmlns="" id="{CF532FCA-A50F-464F-B83D-A5D106D2BF82}"/>
              </a:ext>
            </a:extLst>
          </p:cNvPr>
          <p:cNvGrpSpPr/>
          <p:nvPr/>
        </p:nvGrpSpPr>
        <p:grpSpPr>
          <a:xfrm>
            <a:off x="4670570" y="3666237"/>
            <a:ext cx="3238500" cy="2855088"/>
            <a:chOff x="4726651" y="3701766"/>
            <a:chExt cx="3238500" cy="2855088"/>
          </a:xfrm>
        </p:grpSpPr>
        <p:sp>
          <p:nvSpPr>
            <p:cNvPr id="133" name="Cadre3">
              <a:extLst>
                <a:ext uri="{FF2B5EF4-FFF2-40B4-BE49-F238E27FC236}">
                  <a16:creationId xmlns:a16="http://schemas.microsoft.com/office/drawing/2014/main" xmlns="" id="{C1DF8DA3-87B1-4DA4-8FC5-3F26209C616A}"/>
                </a:ext>
              </a:extLst>
            </p:cNvPr>
            <p:cNvSpPr/>
            <p:nvPr/>
          </p:nvSpPr>
          <p:spPr>
            <a:xfrm>
              <a:off x="4726651" y="3797701"/>
              <a:ext cx="3238500" cy="1765300"/>
            </a:xfrm>
            <a:prstGeom prst="parallelogram">
              <a:avLst>
                <a:gd name="adj" fmla="val 57787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34" name="Triangle3">
              <a:extLst>
                <a:ext uri="{FF2B5EF4-FFF2-40B4-BE49-F238E27FC236}">
                  <a16:creationId xmlns:a16="http://schemas.microsoft.com/office/drawing/2014/main" xmlns="" id="{5DE142A7-6115-4BFE-8139-6E31E99AB47A}"/>
                </a:ext>
              </a:extLst>
            </p:cNvPr>
            <p:cNvSpPr/>
            <p:nvPr/>
          </p:nvSpPr>
          <p:spPr>
            <a:xfrm flipV="1">
              <a:off x="5334979" y="3701766"/>
              <a:ext cx="1358900" cy="800100"/>
            </a:xfrm>
            <a:custGeom>
              <a:avLst/>
              <a:gdLst>
                <a:gd name="connsiteX0" fmla="*/ 0 w 1358900"/>
                <a:gd name="connsiteY0" fmla="*/ 800100 h 800100"/>
                <a:gd name="connsiteX1" fmla="*/ 0 w 1358900"/>
                <a:gd name="connsiteY1" fmla="*/ 0 h 800100"/>
                <a:gd name="connsiteX2" fmla="*/ 1358900 w 1358900"/>
                <a:gd name="connsiteY2" fmla="*/ 800100 h 800100"/>
                <a:gd name="connsiteX3" fmla="*/ 0 w 1358900"/>
                <a:gd name="connsiteY3" fmla="*/ 800100 h 800100"/>
                <a:gd name="connsiteX0" fmla="*/ 320040 w 1358900"/>
                <a:gd name="connsiteY0" fmla="*/ 792480 h 800100"/>
                <a:gd name="connsiteX1" fmla="*/ 0 w 1358900"/>
                <a:gd name="connsiteY1" fmla="*/ 0 h 800100"/>
                <a:gd name="connsiteX2" fmla="*/ 1358900 w 1358900"/>
                <a:gd name="connsiteY2" fmla="*/ 800100 h 800100"/>
                <a:gd name="connsiteX3" fmla="*/ 320040 w 1358900"/>
                <a:gd name="connsiteY3" fmla="*/ 792480 h 800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800100">
                  <a:moveTo>
                    <a:pt x="320040" y="792480"/>
                  </a:moveTo>
                  <a:lnTo>
                    <a:pt x="0" y="0"/>
                  </a:lnTo>
                  <a:lnTo>
                    <a:pt x="1358900" y="800100"/>
                  </a:lnTo>
                  <a:lnTo>
                    <a:pt x="320040" y="792480"/>
                  </a:lnTo>
                  <a:close/>
                </a:path>
              </a:pathLst>
            </a:custGeom>
            <a:solidFill>
              <a:srgbClr val="FC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35" name="Texte3">
              <a:extLst>
                <a:ext uri="{FF2B5EF4-FFF2-40B4-BE49-F238E27FC236}">
                  <a16:creationId xmlns:a16="http://schemas.microsoft.com/office/drawing/2014/main" xmlns="" id="{246B7093-50FE-4A1C-89F6-9D197817074E}"/>
                </a:ext>
              </a:extLst>
            </p:cNvPr>
            <p:cNvSpPr txBox="1"/>
            <p:nvPr/>
          </p:nvSpPr>
          <p:spPr>
            <a:xfrm>
              <a:off x="4816991" y="5910523"/>
              <a:ext cx="2937819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fr-FR" sz="3600" b="1" spc="-150" dirty="0">
                  <a:solidFill>
                    <a:srgbClr val="FCC000"/>
                  </a:solidFill>
                </a:rPr>
                <a:t>Traçabilité</a:t>
              </a:r>
            </a:p>
          </p:txBody>
        </p:sp>
        <p:sp>
          <p:nvSpPr>
            <p:cNvPr id="136" name="Trait3">
              <a:extLst>
                <a:ext uri="{FF2B5EF4-FFF2-40B4-BE49-F238E27FC236}">
                  <a16:creationId xmlns:a16="http://schemas.microsoft.com/office/drawing/2014/main" xmlns="" id="{16081F74-72B0-49F0-85FA-9753DDC8FEDC}"/>
                </a:ext>
              </a:extLst>
            </p:cNvPr>
            <p:cNvSpPr/>
            <p:nvPr/>
          </p:nvSpPr>
          <p:spPr>
            <a:xfrm>
              <a:off x="4870095" y="5851897"/>
              <a:ext cx="2797290" cy="112923"/>
            </a:xfrm>
            <a:prstGeom prst="flowChartProcess">
              <a:avLst/>
            </a:prstGeom>
            <a:solidFill>
              <a:srgbClr val="FC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15" name="Icone3">
              <a:extLst>
                <a:ext uri="{FF2B5EF4-FFF2-40B4-BE49-F238E27FC236}">
                  <a16:creationId xmlns:a16="http://schemas.microsoft.com/office/drawing/2014/main" xmlns="" id="{816E9A6B-48D0-4E9A-86C7-76FE318B852F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5914800" y="4348800"/>
              <a:ext cx="1513024" cy="1404000"/>
            </a:xfrm>
            <a:custGeom>
              <a:avLst/>
              <a:gdLst>
                <a:gd name="T0" fmla="*/ 271 w 284"/>
                <a:gd name="T1" fmla="*/ 32 h 264"/>
                <a:gd name="T2" fmla="*/ 172 w 284"/>
                <a:gd name="T3" fmla="*/ 32 h 264"/>
                <a:gd name="T4" fmla="*/ 148 w 284"/>
                <a:gd name="T5" fmla="*/ 25 h 264"/>
                <a:gd name="T6" fmla="*/ 125 w 284"/>
                <a:gd name="T7" fmla="*/ 8 h 264"/>
                <a:gd name="T8" fmla="*/ 101 w 284"/>
                <a:gd name="T9" fmla="*/ 1 h 264"/>
                <a:gd name="T10" fmla="*/ 13 w 284"/>
                <a:gd name="T11" fmla="*/ 0 h 264"/>
                <a:gd name="T12" fmla="*/ 0 w 284"/>
                <a:gd name="T13" fmla="*/ 13 h 264"/>
                <a:gd name="T14" fmla="*/ 0 w 284"/>
                <a:gd name="T15" fmla="*/ 78 h 264"/>
                <a:gd name="T16" fmla="*/ 13 w 284"/>
                <a:gd name="T17" fmla="*/ 74 h 264"/>
                <a:gd name="T18" fmla="*/ 271 w 284"/>
                <a:gd name="T19" fmla="*/ 74 h 264"/>
                <a:gd name="T20" fmla="*/ 284 w 284"/>
                <a:gd name="T21" fmla="*/ 78 h 264"/>
                <a:gd name="T22" fmla="*/ 284 w 284"/>
                <a:gd name="T23" fmla="*/ 45 h 264"/>
                <a:gd name="T24" fmla="*/ 271 w 284"/>
                <a:gd name="T25" fmla="*/ 32 h 264"/>
                <a:gd name="T26" fmla="*/ 271 w 284"/>
                <a:gd name="T27" fmla="*/ 87 h 264"/>
                <a:gd name="T28" fmla="*/ 13 w 284"/>
                <a:gd name="T29" fmla="*/ 87 h 264"/>
                <a:gd name="T30" fmla="*/ 0 w 284"/>
                <a:gd name="T31" fmla="*/ 100 h 264"/>
                <a:gd name="T32" fmla="*/ 0 w 284"/>
                <a:gd name="T33" fmla="*/ 251 h 264"/>
                <a:gd name="T34" fmla="*/ 13 w 284"/>
                <a:gd name="T35" fmla="*/ 264 h 264"/>
                <a:gd name="T36" fmla="*/ 271 w 284"/>
                <a:gd name="T37" fmla="*/ 264 h 264"/>
                <a:gd name="T38" fmla="*/ 284 w 284"/>
                <a:gd name="T39" fmla="*/ 251 h 264"/>
                <a:gd name="T40" fmla="*/ 284 w 284"/>
                <a:gd name="T41" fmla="*/ 100 h 264"/>
                <a:gd name="T42" fmla="*/ 271 w 284"/>
                <a:gd name="T43" fmla="*/ 87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84" h="264">
                  <a:moveTo>
                    <a:pt x="271" y="32"/>
                  </a:moveTo>
                  <a:cubicBezTo>
                    <a:pt x="172" y="32"/>
                    <a:pt x="172" y="32"/>
                    <a:pt x="172" y="32"/>
                  </a:cubicBezTo>
                  <a:cubicBezTo>
                    <a:pt x="165" y="32"/>
                    <a:pt x="154" y="29"/>
                    <a:pt x="148" y="25"/>
                  </a:cubicBezTo>
                  <a:cubicBezTo>
                    <a:pt x="125" y="8"/>
                    <a:pt x="125" y="8"/>
                    <a:pt x="125" y="8"/>
                  </a:cubicBezTo>
                  <a:cubicBezTo>
                    <a:pt x="119" y="4"/>
                    <a:pt x="109" y="1"/>
                    <a:pt x="101" y="1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6" y="0"/>
                    <a:pt x="0" y="6"/>
                    <a:pt x="0" y="13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4" y="75"/>
                    <a:pt x="8" y="74"/>
                    <a:pt x="13" y="74"/>
                  </a:cubicBezTo>
                  <a:cubicBezTo>
                    <a:pt x="271" y="74"/>
                    <a:pt x="271" y="74"/>
                    <a:pt x="271" y="74"/>
                  </a:cubicBezTo>
                  <a:cubicBezTo>
                    <a:pt x="276" y="74"/>
                    <a:pt x="280" y="75"/>
                    <a:pt x="284" y="78"/>
                  </a:cubicBezTo>
                  <a:cubicBezTo>
                    <a:pt x="284" y="45"/>
                    <a:pt x="284" y="45"/>
                    <a:pt x="284" y="45"/>
                  </a:cubicBezTo>
                  <a:cubicBezTo>
                    <a:pt x="284" y="38"/>
                    <a:pt x="278" y="32"/>
                    <a:pt x="271" y="32"/>
                  </a:cubicBezTo>
                  <a:close/>
                  <a:moveTo>
                    <a:pt x="271" y="87"/>
                  </a:moveTo>
                  <a:cubicBezTo>
                    <a:pt x="13" y="87"/>
                    <a:pt x="13" y="87"/>
                    <a:pt x="13" y="87"/>
                  </a:cubicBezTo>
                  <a:cubicBezTo>
                    <a:pt x="6" y="87"/>
                    <a:pt x="0" y="93"/>
                    <a:pt x="0" y="100"/>
                  </a:cubicBezTo>
                  <a:cubicBezTo>
                    <a:pt x="0" y="251"/>
                    <a:pt x="0" y="251"/>
                    <a:pt x="0" y="251"/>
                  </a:cubicBezTo>
                  <a:cubicBezTo>
                    <a:pt x="0" y="258"/>
                    <a:pt x="6" y="264"/>
                    <a:pt x="13" y="264"/>
                  </a:cubicBezTo>
                  <a:cubicBezTo>
                    <a:pt x="271" y="264"/>
                    <a:pt x="271" y="264"/>
                    <a:pt x="271" y="264"/>
                  </a:cubicBezTo>
                  <a:cubicBezTo>
                    <a:pt x="278" y="264"/>
                    <a:pt x="284" y="258"/>
                    <a:pt x="284" y="251"/>
                  </a:cubicBezTo>
                  <a:cubicBezTo>
                    <a:pt x="284" y="100"/>
                    <a:pt x="284" y="100"/>
                    <a:pt x="284" y="100"/>
                  </a:cubicBezTo>
                  <a:cubicBezTo>
                    <a:pt x="284" y="93"/>
                    <a:pt x="278" y="87"/>
                    <a:pt x="271" y="87"/>
                  </a:cubicBezTo>
                  <a:close/>
                </a:path>
              </a:pathLst>
            </a:custGeom>
            <a:solidFill>
              <a:srgbClr val="FCC000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31" name="Titre">
            <a:extLst>
              <a:ext uri="{FF2B5EF4-FFF2-40B4-BE49-F238E27FC236}">
                <a16:creationId xmlns:a16="http://schemas.microsoft.com/office/drawing/2014/main" xmlns="" id="{EC10E025-60B6-4629-8EDF-F23F5FECA8F9}"/>
              </a:ext>
            </a:extLst>
          </p:cNvPr>
          <p:cNvSpPr txBox="1"/>
          <p:nvPr/>
        </p:nvSpPr>
        <p:spPr>
          <a:xfrm>
            <a:off x="8460000" y="257023"/>
            <a:ext cx="360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2400" b="1" i="1" spc="-150" dirty="0">
                <a:solidFill>
                  <a:schemeClr val="bg1"/>
                </a:solidFill>
              </a:rPr>
              <a:t>Moyens</a:t>
            </a:r>
          </a:p>
        </p:txBody>
      </p:sp>
    </p:spTree>
    <p:extLst>
      <p:ext uri="{BB962C8B-B14F-4D97-AF65-F5344CB8AC3E}">
        <p14:creationId xmlns:p14="http://schemas.microsoft.com/office/powerpoint/2010/main" val="2717023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 animBg="1"/>
      <p:bldP spid="3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iangle"/>
          <p:cNvSpPr/>
          <p:nvPr/>
        </p:nvSpPr>
        <p:spPr>
          <a:xfrm flipH="1" flipV="1">
            <a:off x="8754742" y="-1"/>
            <a:ext cx="3437258" cy="2699133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" name="Rectangle 6"/>
          <p:cNvSpPr/>
          <p:nvPr/>
        </p:nvSpPr>
        <p:spPr>
          <a:xfrm rot="16200000">
            <a:off x="3081965" y="3150824"/>
            <a:ext cx="490251" cy="6946134"/>
          </a:xfrm>
          <a:custGeom>
            <a:avLst/>
            <a:gdLst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5122843 w 5122843"/>
              <a:gd name="connsiteY2" fmla="*/ 3723701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649118 w 5122843"/>
              <a:gd name="connsiteY2" fmla="*/ 3294044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239691 w 5122843"/>
              <a:gd name="connsiteY2" fmla="*/ 2774026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369510 w 5122843"/>
              <a:gd name="connsiteY2" fmla="*/ 3026481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069929 w 5122843"/>
              <a:gd name="connsiteY2" fmla="*/ 2535970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4069929 w 4813275"/>
              <a:gd name="connsiteY2" fmla="*/ 2541952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13275" h="3729683">
                <a:moveTo>
                  <a:pt x="0" y="5982"/>
                </a:moveTo>
                <a:lnTo>
                  <a:pt x="4813275" y="0"/>
                </a:lnTo>
                <a:lnTo>
                  <a:pt x="4069929" y="2541952"/>
                </a:lnTo>
                <a:lnTo>
                  <a:pt x="0" y="3729683"/>
                </a:lnTo>
                <a:lnTo>
                  <a:pt x="0" y="598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8" name="Rectangle">
            <a:extLst>
              <a:ext uri="{FF2B5EF4-FFF2-40B4-BE49-F238E27FC236}">
                <a16:creationId xmlns:a16="http://schemas.microsoft.com/office/drawing/2014/main" xmlns="" id="{979D4916-0A5D-4067-AB49-554842A66A7F}"/>
              </a:ext>
            </a:extLst>
          </p:cNvPr>
          <p:cNvSpPr/>
          <p:nvPr/>
        </p:nvSpPr>
        <p:spPr>
          <a:xfrm>
            <a:off x="0" y="0"/>
            <a:ext cx="3906670" cy="6858000"/>
          </a:xfrm>
          <a:prstGeom prst="rect">
            <a:avLst/>
          </a:prstGeom>
          <a:solidFill>
            <a:schemeClr val="tx1">
              <a:lumMod val="75000"/>
              <a:lumOff val="2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grpSp>
        <p:nvGrpSpPr>
          <p:cNvPr id="79" name="Item2">
            <a:extLst>
              <a:ext uri="{FF2B5EF4-FFF2-40B4-BE49-F238E27FC236}">
                <a16:creationId xmlns:a16="http://schemas.microsoft.com/office/drawing/2014/main" xmlns="" id="{1054C052-EE18-40BA-A06B-32FAE5A2D638}"/>
              </a:ext>
            </a:extLst>
          </p:cNvPr>
          <p:cNvGrpSpPr/>
          <p:nvPr/>
        </p:nvGrpSpPr>
        <p:grpSpPr>
          <a:xfrm>
            <a:off x="551540" y="590207"/>
            <a:ext cx="2743200" cy="2743200"/>
            <a:chOff x="583891" y="2057400"/>
            <a:chExt cx="2743200" cy="2743200"/>
          </a:xfrm>
          <a:noFill/>
        </p:grpSpPr>
        <p:sp>
          <p:nvSpPr>
            <p:cNvPr id="80" name="Cercle">
              <a:extLst>
                <a:ext uri="{FF2B5EF4-FFF2-40B4-BE49-F238E27FC236}">
                  <a16:creationId xmlns:a16="http://schemas.microsoft.com/office/drawing/2014/main" xmlns="" id="{87067E94-5DE3-4B28-AD16-19F505700A8E}"/>
                </a:ext>
              </a:extLst>
            </p:cNvPr>
            <p:cNvSpPr/>
            <p:nvPr/>
          </p:nvSpPr>
          <p:spPr>
            <a:xfrm>
              <a:off x="583891" y="2057400"/>
              <a:ext cx="2743200" cy="2743200"/>
            </a:xfrm>
            <a:prstGeom prst="ellipse">
              <a:avLst/>
            </a:prstGeom>
            <a:grp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81" name="Item">
              <a:extLst>
                <a:ext uri="{FF2B5EF4-FFF2-40B4-BE49-F238E27FC236}">
                  <a16:creationId xmlns:a16="http://schemas.microsoft.com/office/drawing/2014/main" xmlns="" id="{412B0C3C-71B4-48CB-A044-08139D8D68D8}"/>
                </a:ext>
              </a:extLst>
            </p:cNvPr>
            <p:cNvSpPr txBox="1"/>
            <p:nvPr/>
          </p:nvSpPr>
          <p:spPr>
            <a:xfrm>
              <a:off x="848293" y="2321004"/>
              <a:ext cx="2214395" cy="2215991"/>
            </a:xfrm>
            <a:prstGeom prst="rect">
              <a:avLst/>
            </a:prstGeom>
            <a:grp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fr-FR" sz="13800" b="1" spc="-300" dirty="0">
                  <a:solidFill>
                    <a:schemeClr val="accent3"/>
                  </a:solidFill>
                </a:rPr>
                <a:t>02</a:t>
              </a:r>
            </a:p>
          </p:txBody>
        </p:sp>
      </p:grpSp>
      <p:sp>
        <p:nvSpPr>
          <p:cNvPr id="82" name="Un">
            <a:extLst>
              <a:ext uri="{FF2B5EF4-FFF2-40B4-BE49-F238E27FC236}">
                <a16:creationId xmlns:a16="http://schemas.microsoft.com/office/drawing/2014/main" xmlns="" id="{B25F5AB2-5D55-4ED1-8FFB-689DC8A14B9B}"/>
              </a:ext>
            </a:extLst>
          </p:cNvPr>
          <p:cNvSpPr txBox="1"/>
          <p:nvPr/>
        </p:nvSpPr>
        <p:spPr>
          <a:xfrm>
            <a:off x="539822" y="3805045"/>
            <a:ext cx="3448281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r-FR" sz="3600" spc="-150" dirty="0">
                <a:solidFill>
                  <a:schemeClr val="bg1">
                    <a:lumMod val="95000"/>
                  </a:schemeClr>
                </a:solidFill>
              </a:rPr>
              <a:t>Le</a:t>
            </a:r>
          </a:p>
        </p:txBody>
      </p:sp>
      <p:sp>
        <p:nvSpPr>
          <p:cNvPr id="83" name="portail">
            <a:extLst>
              <a:ext uri="{FF2B5EF4-FFF2-40B4-BE49-F238E27FC236}">
                <a16:creationId xmlns:a16="http://schemas.microsoft.com/office/drawing/2014/main" xmlns="" id="{1B89CEFB-A1B4-4428-8E4B-096E38E54E0E}"/>
              </a:ext>
            </a:extLst>
          </p:cNvPr>
          <p:cNvSpPr txBox="1"/>
          <p:nvPr/>
        </p:nvSpPr>
        <p:spPr>
          <a:xfrm>
            <a:off x="539822" y="3937046"/>
            <a:ext cx="4021160" cy="132343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r-FR" sz="8000" b="1" spc="-300" dirty="0">
                <a:solidFill>
                  <a:schemeClr val="bg1">
                    <a:lumMod val="95000"/>
                  </a:schemeClr>
                </a:solidFill>
              </a:rPr>
              <a:t>Portail</a:t>
            </a:r>
          </a:p>
        </p:txBody>
      </p:sp>
      <p:sp>
        <p:nvSpPr>
          <p:cNvPr id="33" name="Pourquoi">
            <a:extLst>
              <a:ext uri="{FF2B5EF4-FFF2-40B4-BE49-F238E27FC236}">
                <a16:creationId xmlns:a16="http://schemas.microsoft.com/office/drawing/2014/main" xmlns="" id="{AA14EA60-92C4-424E-8324-92E6F345EFBD}"/>
              </a:ext>
            </a:extLst>
          </p:cNvPr>
          <p:cNvSpPr txBox="1"/>
          <p:nvPr/>
        </p:nvSpPr>
        <p:spPr>
          <a:xfrm>
            <a:off x="539823" y="5053901"/>
            <a:ext cx="3240000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>
              <a:defRPr sz="3600" spc="-15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fr-FR" dirty="0"/>
              <a:t>Les points clés </a:t>
            </a:r>
            <a:br>
              <a:rPr lang="fr-FR" dirty="0"/>
            </a:br>
            <a:r>
              <a:rPr lang="fr-FR" dirty="0"/>
              <a:t>du projet</a:t>
            </a:r>
          </a:p>
        </p:txBody>
      </p:sp>
      <p:cxnSp>
        <p:nvCxnSpPr>
          <p:cNvPr id="85" name="Connecteur">
            <a:extLst>
              <a:ext uri="{FF2B5EF4-FFF2-40B4-BE49-F238E27FC236}">
                <a16:creationId xmlns:a16="http://schemas.microsoft.com/office/drawing/2014/main" xmlns="" id="{C8E9E5A8-69B5-4465-93C2-3594766CE2C8}"/>
              </a:ext>
            </a:extLst>
          </p:cNvPr>
          <p:cNvCxnSpPr/>
          <p:nvPr/>
        </p:nvCxnSpPr>
        <p:spPr>
          <a:xfrm>
            <a:off x="539822" y="5165042"/>
            <a:ext cx="324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e4">
            <a:extLst>
              <a:ext uri="{FF2B5EF4-FFF2-40B4-BE49-F238E27FC236}">
                <a16:creationId xmlns:a16="http://schemas.microsoft.com/office/drawing/2014/main" xmlns="" id="{E0F7C98C-7DF6-440D-AFB8-4AB87710A649}"/>
              </a:ext>
            </a:extLst>
          </p:cNvPr>
          <p:cNvGrpSpPr/>
          <p:nvPr/>
        </p:nvGrpSpPr>
        <p:grpSpPr>
          <a:xfrm>
            <a:off x="4221687" y="458820"/>
            <a:ext cx="3238500" cy="2855088"/>
            <a:chOff x="4221687" y="458820"/>
            <a:chExt cx="3238500" cy="2855088"/>
          </a:xfrm>
        </p:grpSpPr>
        <p:sp>
          <p:nvSpPr>
            <p:cNvPr id="99" name="Cadre4">
              <a:extLst>
                <a:ext uri="{FF2B5EF4-FFF2-40B4-BE49-F238E27FC236}">
                  <a16:creationId xmlns:a16="http://schemas.microsoft.com/office/drawing/2014/main" xmlns="" id="{20C8C28F-1C79-4033-AC70-E8D1380FDD62}"/>
                </a:ext>
              </a:extLst>
            </p:cNvPr>
            <p:cNvSpPr/>
            <p:nvPr/>
          </p:nvSpPr>
          <p:spPr>
            <a:xfrm>
              <a:off x="4221687" y="554755"/>
              <a:ext cx="3238500" cy="1765300"/>
            </a:xfrm>
            <a:prstGeom prst="parallelogram">
              <a:avLst>
                <a:gd name="adj" fmla="val 57787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00" name="Triangle4">
              <a:extLst>
                <a:ext uri="{FF2B5EF4-FFF2-40B4-BE49-F238E27FC236}">
                  <a16:creationId xmlns:a16="http://schemas.microsoft.com/office/drawing/2014/main" xmlns="" id="{A63A9F22-097B-4221-BA80-9AA09AE21602}"/>
                </a:ext>
              </a:extLst>
            </p:cNvPr>
            <p:cNvSpPr/>
            <p:nvPr/>
          </p:nvSpPr>
          <p:spPr>
            <a:xfrm flipV="1">
              <a:off x="4830015" y="458820"/>
              <a:ext cx="1358900" cy="800100"/>
            </a:xfrm>
            <a:custGeom>
              <a:avLst/>
              <a:gdLst>
                <a:gd name="connsiteX0" fmla="*/ 0 w 1358900"/>
                <a:gd name="connsiteY0" fmla="*/ 800100 h 800100"/>
                <a:gd name="connsiteX1" fmla="*/ 0 w 1358900"/>
                <a:gd name="connsiteY1" fmla="*/ 0 h 800100"/>
                <a:gd name="connsiteX2" fmla="*/ 1358900 w 1358900"/>
                <a:gd name="connsiteY2" fmla="*/ 800100 h 800100"/>
                <a:gd name="connsiteX3" fmla="*/ 0 w 1358900"/>
                <a:gd name="connsiteY3" fmla="*/ 800100 h 800100"/>
                <a:gd name="connsiteX0" fmla="*/ 320040 w 1358900"/>
                <a:gd name="connsiteY0" fmla="*/ 792480 h 800100"/>
                <a:gd name="connsiteX1" fmla="*/ 0 w 1358900"/>
                <a:gd name="connsiteY1" fmla="*/ 0 h 800100"/>
                <a:gd name="connsiteX2" fmla="*/ 1358900 w 1358900"/>
                <a:gd name="connsiteY2" fmla="*/ 800100 h 800100"/>
                <a:gd name="connsiteX3" fmla="*/ 320040 w 1358900"/>
                <a:gd name="connsiteY3" fmla="*/ 792480 h 800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800100">
                  <a:moveTo>
                    <a:pt x="320040" y="792480"/>
                  </a:moveTo>
                  <a:lnTo>
                    <a:pt x="0" y="0"/>
                  </a:lnTo>
                  <a:lnTo>
                    <a:pt x="1358900" y="800100"/>
                  </a:lnTo>
                  <a:lnTo>
                    <a:pt x="320040" y="79248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88" name="Texte4">
              <a:extLst>
                <a:ext uri="{FF2B5EF4-FFF2-40B4-BE49-F238E27FC236}">
                  <a16:creationId xmlns:a16="http://schemas.microsoft.com/office/drawing/2014/main" xmlns="" id="{A505DB97-2EEB-4911-B393-9767076C9852}"/>
                </a:ext>
              </a:extLst>
            </p:cNvPr>
            <p:cNvSpPr txBox="1"/>
            <p:nvPr/>
          </p:nvSpPr>
          <p:spPr>
            <a:xfrm>
              <a:off x="4312027" y="2667577"/>
              <a:ext cx="2937819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fr-FR" sz="3600" b="1" spc="-150" dirty="0">
                  <a:solidFill>
                    <a:schemeClr val="accent1"/>
                  </a:solidFill>
                </a:rPr>
                <a:t>Capitaliser</a:t>
              </a:r>
            </a:p>
          </p:txBody>
        </p:sp>
        <p:sp>
          <p:nvSpPr>
            <p:cNvPr id="89" name="Trait4">
              <a:extLst>
                <a:ext uri="{FF2B5EF4-FFF2-40B4-BE49-F238E27FC236}">
                  <a16:creationId xmlns:a16="http://schemas.microsoft.com/office/drawing/2014/main" xmlns="" id="{A6F1174D-20C2-4818-935C-A8E0F964B136}"/>
                </a:ext>
              </a:extLst>
            </p:cNvPr>
            <p:cNvSpPr/>
            <p:nvPr/>
          </p:nvSpPr>
          <p:spPr>
            <a:xfrm>
              <a:off x="4365131" y="2608951"/>
              <a:ext cx="2797290" cy="112923"/>
            </a:xfrm>
            <a:prstGeom prst="flowChartProcess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31" name="Icone4">
              <a:extLst>
                <a:ext uri="{FF2B5EF4-FFF2-40B4-BE49-F238E27FC236}">
                  <a16:creationId xmlns:a16="http://schemas.microsoft.com/office/drawing/2014/main" xmlns="" id="{DAF825F2-A91A-4FDF-9942-361C19CA0F10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5407200" y="1105200"/>
              <a:ext cx="1265727" cy="1404000"/>
            </a:xfrm>
            <a:custGeom>
              <a:avLst/>
              <a:gdLst>
                <a:gd name="T0" fmla="*/ 61 w 238"/>
                <a:gd name="T1" fmla="*/ 195 h 264"/>
                <a:gd name="T2" fmla="*/ 61 w 238"/>
                <a:gd name="T3" fmla="*/ 61 h 264"/>
                <a:gd name="T4" fmla="*/ 9 w 238"/>
                <a:gd name="T5" fmla="*/ 61 h 264"/>
                <a:gd name="T6" fmla="*/ 0 w 238"/>
                <a:gd name="T7" fmla="*/ 69 h 264"/>
                <a:gd name="T8" fmla="*/ 0 w 238"/>
                <a:gd name="T9" fmla="*/ 255 h 264"/>
                <a:gd name="T10" fmla="*/ 9 w 238"/>
                <a:gd name="T11" fmla="*/ 264 h 264"/>
                <a:gd name="T12" fmla="*/ 160 w 238"/>
                <a:gd name="T13" fmla="*/ 264 h 264"/>
                <a:gd name="T14" fmla="*/ 168 w 238"/>
                <a:gd name="T15" fmla="*/ 255 h 264"/>
                <a:gd name="T16" fmla="*/ 168 w 238"/>
                <a:gd name="T17" fmla="*/ 212 h 264"/>
                <a:gd name="T18" fmla="*/ 79 w 238"/>
                <a:gd name="T19" fmla="*/ 212 h 264"/>
                <a:gd name="T20" fmla="*/ 61 w 238"/>
                <a:gd name="T21" fmla="*/ 195 h 264"/>
                <a:gd name="T22" fmla="*/ 232 w 238"/>
                <a:gd name="T23" fmla="*/ 38 h 264"/>
                <a:gd name="T24" fmla="*/ 200 w 238"/>
                <a:gd name="T25" fmla="*/ 6 h 264"/>
                <a:gd name="T26" fmla="*/ 185 w 238"/>
                <a:gd name="T27" fmla="*/ 0 h 264"/>
                <a:gd name="T28" fmla="*/ 79 w 238"/>
                <a:gd name="T29" fmla="*/ 0 h 264"/>
                <a:gd name="T30" fmla="*/ 70 w 238"/>
                <a:gd name="T31" fmla="*/ 9 h 264"/>
                <a:gd name="T32" fmla="*/ 70 w 238"/>
                <a:gd name="T33" fmla="*/ 195 h 264"/>
                <a:gd name="T34" fmla="*/ 79 w 238"/>
                <a:gd name="T35" fmla="*/ 203 h 264"/>
                <a:gd name="T36" fmla="*/ 229 w 238"/>
                <a:gd name="T37" fmla="*/ 203 h 264"/>
                <a:gd name="T38" fmla="*/ 238 w 238"/>
                <a:gd name="T39" fmla="*/ 195 h 264"/>
                <a:gd name="T40" fmla="*/ 238 w 238"/>
                <a:gd name="T41" fmla="*/ 53 h 264"/>
                <a:gd name="T42" fmla="*/ 232 w 238"/>
                <a:gd name="T43" fmla="*/ 38 h 264"/>
                <a:gd name="T44" fmla="*/ 229 w 238"/>
                <a:gd name="T45" fmla="*/ 47 h 264"/>
                <a:gd name="T46" fmla="*/ 195 w 238"/>
                <a:gd name="T47" fmla="*/ 47 h 264"/>
                <a:gd name="T48" fmla="*/ 191 w 238"/>
                <a:gd name="T49" fmla="*/ 43 h 264"/>
                <a:gd name="T50" fmla="*/ 191 w 238"/>
                <a:gd name="T51" fmla="*/ 9 h 264"/>
                <a:gd name="T52" fmla="*/ 194 w 238"/>
                <a:gd name="T53" fmla="*/ 8 h 264"/>
                <a:gd name="T54" fmla="*/ 230 w 238"/>
                <a:gd name="T55" fmla="*/ 44 h 264"/>
                <a:gd name="T56" fmla="*/ 229 w 238"/>
                <a:gd name="T57" fmla="*/ 47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38" h="264">
                  <a:moveTo>
                    <a:pt x="61" y="195"/>
                  </a:moveTo>
                  <a:cubicBezTo>
                    <a:pt x="61" y="61"/>
                    <a:pt x="61" y="61"/>
                    <a:pt x="61" y="61"/>
                  </a:cubicBezTo>
                  <a:cubicBezTo>
                    <a:pt x="9" y="61"/>
                    <a:pt x="9" y="61"/>
                    <a:pt x="9" y="61"/>
                  </a:cubicBezTo>
                  <a:cubicBezTo>
                    <a:pt x="4" y="61"/>
                    <a:pt x="0" y="65"/>
                    <a:pt x="0" y="69"/>
                  </a:cubicBezTo>
                  <a:cubicBezTo>
                    <a:pt x="0" y="255"/>
                    <a:pt x="0" y="255"/>
                    <a:pt x="0" y="255"/>
                  </a:cubicBezTo>
                  <a:cubicBezTo>
                    <a:pt x="0" y="260"/>
                    <a:pt x="4" y="264"/>
                    <a:pt x="9" y="264"/>
                  </a:cubicBezTo>
                  <a:cubicBezTo>
                    <a:pt x="160" y="264"/>
                    <a:pt x="160" y="264"/>
                    <a:pt x="160" y="264"/>
                  </a:cubicBezTo>
                  <a:cubicBezTo>
                    <a:pt x="164" y="264"/>
                    <a:pt x="168" y="260"/>
                    <a:pt x="168" y="255"/>
                  </a:cubicBezTo>
                  <a:cubicBezTo>
                    <a:pt x="168" y="212"/>
                    <a:pt x="168" y="212"/>
                    <a:pt x="168" y="212"/>
                  </a:cubicBezTo>
                  <a:cubicBezTo>
                    <a:pt x="79" y="212"/>
                    <a:pt x="79" y="212"/>
                    <a:pt x="79" y="212"/>
                  </a:cubicBezTo>
                  <a:cubicBezTo>
                    <a:pt x="69" y="212"/>
                    <a:pt x="61" y="204"/>
                    <a:pt x="61" y="195"/>
                  </a:cubicBezTo>
                  <a:close/>
                  <a:moveTo>
                    <a:pt x="232" y="38"/>
                  </a:moveTo>
                  <a:cubicBezTo>
                    <a:pt x="200" y="6"/>
                    <a:pt x="200" y="6"/>
                    <a:pt x="200" y="6"/>
                  </a:cubicBezTo>
                  <a:cubicBezTo>
                    <a:pt x="197" y="3"/>
                    <a:pt x="190" y="0"/>
                    <a:pt x="185" y="0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74" y="0"/>
                    <a:pt x="70" y="4"/>
                    <a:pt x="70" y="9"/>
                  </a:cubicBezTo>
                  <a:cubicBezTo>
                    <a:pt x="70" y="195"/>
                    <a:pt x="70" y="195"/>
                    <a:pt x="70" y="195"/>
                  </a:cubicBezTo>
                  <a:cubicBezTo>
                    <a:pt x="70" y="200"/>
                    <a:pt x="74" y="203"/>
                    <a:pt x="79" y="203"/>
                  </a:cubicBezTo>
                  <a:cubicBezTo>
                    <a:pt x="229" y="203"/>
                    <a:pt x="229" y="203"/>
                    <a:pt x="229" y="203"/>
                  </a:cubicBezTo>
                  <a:cubicBezTo>
                    <a:pt x="234" y="203"/>
                    <a:pt x="238" y="200"/>
                    <a:pt x="238" y="195"/>
                  </a:cubicBezTo>
                  <a:cubicBezTo>
                    <a:pt x="238" y="53"/>
                    <a:pt x="238" y="53"/>
                    <a:pt x="238" y="53"/>
                  </a:cubicBezTo>
                  <a:cubicBezTo>
                    <a:pt x="238" y="48"/>
                    <a:pt x="235" y="41"/>
                    <a:pt x="232" y="38"/>
                  </a:cubicBezTo>
                  <a:close/>
                  <a:moveTo>
                    <a:pt x="229" y="47"/>
                  </a:moveTo>
                  <a:cubicBezTo>
                    <a:pt x="195" y="47"/>
                    <a:pt x="195" y="47"/>
                    <a:pt x="195" y="47"/>
                  </a:cubicBezTo>
                  <a:cubicBezTo>
                    <a:pt x="193" y="47"/>
                    <a:pt x="191" y="45"/>
                    <a:pt x="191" y="43"/>
                  </a:cubicBezTo>
                  <a:cubicBezTo>
                    <a:pt x="191" y="9"/>
                    <a:pt x="191" y="9"/>
                    <a:pt x="191" y="9"/>
                  </a:cubicBezTo>
                  <a:cubicBezTo>
                    <a:pt x="191" y="7"/>
                    <a:pt x="192" y="6"/>
                    <a:pt x="194" y="8"/>
                  </a:cubicBezTo>
                  <a:cubicBezTo>
                    <a:pt x="230" y="44"/>
                    <a:pt x="230" y="44"/>
                    <a:pt x="230" y="44"/>
                  </a:cubicBezTo>
                  <a:cubicBezTo>
                    <a:pt x="232" y="46"/>
                    <a:pt x="231" y="47"/>
                    <a:pt x="229" y="47"/>
                  </a:cubicBezTo>
                  <a:close/>
                </a:path>
              </a:pathLst>
            </a:custGeom>
            <a:solidFill>
              <a:srgbClr val="6DCF00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5" name="Groupe5">
            <a:extLst>
              <a:ext uri="{FF2B5EF4-FFF2-40B4-BE49-F238E27FC236}">
                <a16:creationId xmlns:a16="http://schemas.microsoft.com/office/drawing/2014/main" xmlns="" id="{09F469D2-5255-4E8B-BDF2-24C40F7F5646}"/>
              </a:ext>
            </a:extLst>
          </p:cNvPr>
          <p:cNvGrpSpPr/>
          <p:nvPr/>
        </p:nvGrpSpPr>
        <p:grpSpPr>
          <a:xfrm>
            <a:off x="8108998" y="2195712"/>
            <a:ext cx="3238500" cy="2855088"/>
            <a:chOff x="8108998" y="2195712"/>
            <a:chExt cx="3238500" cy="2855088"/>
          </a:xfrm>
        </p:grpSpPr>
        <p:sp>
          <p:nvSpPr>
            <p:cNvPr id="128" name="Cadre5">
              <a:extLst>
                <a:ext uri="{FF2B5EF4-FFF2-40B4-BE49-F238E27FC236}">
                  <a16:creationId xmlns:a16="http://schemas.microsoft.com/office/drawing/2014/main" xmlns="" id="{D32C85CE-5257-450C-8CC1-11975A35F02F}"/>
                </a:ext>
              </a:extLst>
            </p:cNvPr>
            <p:cNvSpPr/>
            <p:nvPr/>
          </p:nvSpPr>
          <p:spPr>
            <a:xfrm>
              <a:off x="8108998" y="2291647"/>
              <a:ext cx="3238500" cy="1765300"/>
            </a:xfrm>
            <a:prstGeom prst="parallelogram">
              <a:avLst>
                <a:gd name="adj" fmla="val 57787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,</a:t>
              </a:r>
            </a:p>
          </p:txBody>
        </p:sp>
        <p:sp>
          <p:nvSpPr>
            <p:cNvPr id="129" name="Triangle5">
              <a:extLst>
                <a:ext uri="{FF2B5EF4-FFF2-40B4-BE49-F238E27FC236}">
                  <a16:creationId xmlns:a16="http://schemas.microsoft.com/office/drawing/2014/main" xmlns="" id="{C7F627D9-6AE7-4205-9447-16037CBC81C9}"/>
                </a:ext>
              </a:extLst>
            </p:cNvPr>
            <p:cNvSpPr/>
            <p:nvPr/>
          </p:nvSpPr>
          <p:spPr>
            <a:xfrm flipV="1">
              <a:off x="8717326" y="2195712"/>
              <a:ext cx="1358900" cy="800100"/>
            </a:xfrm>
            <a:custGeom>
              <a:avLst/>
              <a:gdLst>
                <a:gd name="connsiteX0" fmla="*/ 0 w 1358900"/>
                <a:gd name="connsiteY0" fmla="*/ 800100 h 800100"/>
                <a:gd name="connsiteX1" fmla="*/ 0 w 1358900"/>
                <a:gd name="connsiteY1" fmla="*/ 0 h 800100"/>
                <a:gd name="connsiteX2" fmla="*/ 1358900 w 1358900"/>
                <a:gd name="connsiteY2" fmla="*/ 800100 h 800100"/>
                <a:gd name="connsiteX3" fmla="*/ 0 w 1358900"/>
                <a:gd name="connsiteY3" fmla="*/ 800100 h 800100"/>
                <a:gd name="connsiteX0" fmla="*/ 320040 w 1358900"/>
                <a:gd name="connsiteY0" fmla="*/ 792480 h 800100"/>
                <a:gd name="connsiteX1" fmla="*/ 0 w 1358900"/>
                <a:gd name="connsiteY1" fmla="*/ 0 h 800100"/>
                <a:gd name="connsiteX2" fmla="*/ 1358900 w 1358900"/>
                <a:gd name="connsiteY2" fmla="*/ 800100 h 800100"/>
                <a:gd name="connsiteX3" fmla="*/ 320040 w 1358900"/>
                <a:gd name="connsiteY3" fmla="*/ 792480 h 800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800100">
                  <a:moveTo>
                    <a:pt x="320040" y="792480"/>
                  </a:moveTo>
                  <a:lnTo>
                    <a:pt x="0" y="0"/>
                  </a:lnTo>
                  <a:lnTo>
                    <a:pt x="1358900" y="800100"/>
                  </a:lnTo>
                  <a:lnTo>
                    <a:pt x="320040" y="792480"/>
                  </a:lnTo>
                  <a:close/>
                </a:path>
              </a:pathLst>
            </a:custGeom>
            <a:solidFill>
              <a:srgbClr val="09AE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30" name="Texte5">
              <a:extLst>
                <a:ext uri="{FF2B5EF4-FFF2-40B4-BE49-F238E27FC236}">
                  <a16:creationId xmlns:a16="http://schemas.microsoft.com/office/drawing/2014/main" xmlns="" id="{149AA1DD-DC2C-4F23-A2FB-478C084D3401}"/>
                </a:ext>
              </a:extLst>
            </p:cNvPr>
            <p:cNvSpPr txBox="1"/>
            <p:nvPr/>
          </p:nvSpPr>
          <p:spPr>
            <a:xfrm>
              <a:off x="8199338" y="4404469"/>
              <a:ext cx="2937819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fr-FR" sz="3600" b="1" spc="-150" dirty="0">
                  <a:solidFill>
                    <a:srgbClr val="09AEF2"/>
                  </a:solidFill>
                </a:rPr>
                <a:t>Valoriser</a:t>
              </a:r>
            </a:p>
          </p:txBody>
        </p:sp>
        <p:sp>
          <p:nvSpPr>
            <p:cNvPr id="131" name="Trait5">
              <a:extLst>
                <a:ext uri="{FF2B5EF4-FFF2-40B4-BE49-F238E27FC236}">
                  <a16:creationId xmlns:a16="http://schemas.microsoft.com/office/drawing/2014/main" xmlns="" id="{323D7035-CBDD-4A84-A75A-82053A78797C}"/>
                </a:ext>
              </a:extLst>
            </p:cNvPr>
            <p:cNvSpPr/>
            <p:nvPr/>
          </p:nvSpPr>
          <p:spPr>
            <a:xfrm>
              <a:off x="8252442" y="4345843"/>
              <a:ext cx="2797290" cy="112923"/>
            </a:xfrm>
            <a:prstGeom prst="flowChartProcess">
              <a:avLst/>
            </a:prstGeom>
            <a:solidFill>
              <a:srgbClr val="09AE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30" name="Icone5">
              <a:extLst>
                <a:ext uri="{FF2B5EF4-FFF2-40B4-BE49-F238E27FC236}">
                  <a16:creationId xmlns:a16="http://schemas.microsoft.com/office/drawing/2014/main" xmlns="" id="{B2F2401E-241C-4AB8-BD7F-44ED18EF3604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9295200" y="2844000"/>
              <a:ext cx="1406236" cy="1404000"/>
            </a:xfrm>
            <a:custGeom>
              <a:avLst/>
              <a:gdLst>
                <a:gd name="T0" fmla="*/ 272 w 314"/>
                <a:gd name="T1" fmla="*/ 51 h 314"/>
                <a:gd name="T2" fmla="*/ 166 w 314"/>
                <a:gd name="T3" fmla="*/ 157 h 314"/>
                <a:gd name="T4" fmla="*/ 272 w 314"/>
                <a:gd name="T5" fmla="*/ 263 h 314"/>
                <a:gd name="T6" fmla="*/ 314 w 314"/>
                <a:gd name="T7" fmla="*/ 157 h 314"/>
                <a:gd name="T8" fmla="*/ 272 w 314"/>
                <a:gd name="T9" fmla="*/ 51 h 314"/>
                <a:gd name="T10" fmla="*/ 164 w 314"/>
                <a:gd name="T11" fmla="*/ 0 h 314"/>
                <a:gd name="T12" fmla="*/ 164 w 314"/>
                <a:gd name="T13" fmla="*/ 141 h 314"/>
                <a:gd name="T14" fmla="*/ 263 w 314"/>
                <a:gd name="T15" fmla="*/ 42 h 314"/>
                <a:gd name="T16" fmla="*/ 164 w 314"/>
                <a:gd name="T17" fmla="*/ 0 h 314"/>
                <a:gd name="T18" fmla="*/ 151 w 314"/>
                <a:gd name="T19" fmla="*/ 160 h 314"/>
                <a:gd name="T20" fmla="*/ 151 w 314"/>
                <a:gd name="T21" fmla="*/ 0 h 314"/>
                <a:gd name="T22" fmla="*/ 46 w 314"/>
                <a:gd name="T23" fmla="*/ 46 h 314"/>
                <a:gd name="T24" fmla="*/ 0 w 314"/>
                <a:gd name="T25" fmla="*/ 157 h 314"/>
                <a:gd name="T26" fmla="*/ 46 w 314"/>
                <a:gd name="T27" fmla="*/ 268 h 314"/>
                <a:gd name="T28" fmla="*/ 157 w 314"/>
                <a:gd name="T29" fmla="*/ 314 h 314"/>
                <a:gd name="T30" fmla="*/ 263 w 314"/>
                <a:gd name="T31" fmla="*/ 272 h 314"/>
                <a:gd name="T32" fmla="*/ 157 w 314"/>
                <a:gd name="T33" fmla="*/ 166 h 314"/>
                <a:gd name="T34" fmla="*/ 151 w 314"/>
                <a:gd name="T35" fmla="*/ 160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14" h="314">
                  <a:moveTo>
                    <a:pt x="272" y="51"/>
                  </a:moveTo>
                  <a:cubicBezTo>
                    <a:pt x="166" y="157"/>
                    <a:pt x="166" y="157"/>
                    <a:pt x="166" y="157"/>
                  </a:cubicBezTo>
                  <a:cubicBezTo>
                    <a:pt x="272" y="263"/>
                    <a:pt x="272" y="263"/>
                    <a:pt x="272" y="263"/>
                  </a:cubicBezTo>
                  <a:cubicBezTo>
                    <a:pt x="299" y="234"/>
                    <a:pt x="314" y="197"/>
                    <a:pt x="314" y="157"/>
                  </a:cubicBezTo>
                  <a:cubicBezTo>
                    <a:pt x="314" y="117"/>
                    <a:pt x="299" y="80"/>
                    <a:pt x="272" y="51"/>
                  </a:cubicBezTo>
                  <a:close/>
                  <a:moveTo>
                    <a:pt x="164" y="0"/>
                  </a:moveTo>
                  <a:cubicBezTo>
                    <a:pt x="164" y="141"/>
                    <a:pt x="164" y="141"/>
                    <a:pt x="164" y="141"/>
                  </a:cubicBezTo>
                  <a:cubicBezTo>
                    <a:pt x="263" y="42"/>
                    <a:pt x="263" y="42"/>
                    <a:pt x="263" y="42"/>
                  </a:cubicBezTo>
                  <a:cubicBezTo>
                    <a:pt x="236" y="16"/>
                    <a:pt x="201" y="2"/>
                    <a:pt x="164" y="0"/>
                  </a:cubicBezTo>
                  <a:close/>
                  <a:moveTo>
                    <a:pt x="151" y="160"/>
                  </a:moveTo>
                  <a:cubicBezTo>
                    <a:pt x="151" y="0"/>
                    <a:pt x="151" y="0"/>
                    <a:pt x="151" y="0"/>
                  </a:cubicBezTo>
                  <a:cubicBezTo>
                    <a:pt x="111" y="2"/>
                    <a:pt x="74" y="18"/>
                    <a:pt x="46" y="46"/>
                  </a:cubicBezTo>
                  <a:cubicBezTo>
                    <a:pt x="17" y="76"/>
                    <a:pt x="0" y="115"/>
                    <a:pt x="0" y="157"/>
                  </a:cubicBezTo>
                  <a:cubicBezTo>
                    <a:pt x="0" y="199"/>
                    <a:pt x="17" y="238"/>
                    <a:pt x="46" y="268"/>
                  </a:cubicBezTo>
                  <a:cubicBezTo>
                    <a:pt x="76" y="297"/>
                    <a:pt x="115" y="314"/>
                    <a:pt x="157" y="314"/>
                  </a:cubicBezTo>
                  <a:cubicBezTo>
                    <a:pt x="197" y="314"/>
                    <a:pt x="234" y="299"/>
                    <a:pt x="263" y="272"/>
                  </a:cubicBezTo>
                  <a:cubicBezTo>
                    <a:pt x="157" y="166"/>
                    <a:pt x="157" y="166"/>
                    <a:pt x="157" y="166"/>
                  </a:cubicBezTo>
                  <a:lnTo>
                    <a:pt x="151" y="160"/>
                  </a:lnTo>
                  <a:close/>
                </a:path>
              </a:pathLst>
            </a:custGeom>
            <a:solidFill>
              <a:srgbClr val="09AEF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8" name="Groupe6">
            <a:extLst>
              <a:ext uri="{FF2B5EF4-FFF2-40B4-BE49-F238E27FC236}">
                <a16:creationId xmlns:a16="http://schemas.microsoft.com/office/drawing/2014/main" xmlns="" id="{8C5FBFC0-160A-4D50-B8F4-DD3DAE947DB2}"/>
              </a:ext>
            </a:extLst>
          </p:cNvPr>
          <p:cNvGrpSpPr/>
          <p:nvPr/>
        </p:nvGrpSpPr>
        <p:grpSpPr>
          <a:xfrm>
            <a:off x="4670570" y="3666237"/>
            <a:ext cx="3238500" cy="2855088"/>
            <a:chOff x="4670570" y="3666237"/>
            <a:chExt cx="3238500" cy="2855088"/>
          </a:xfrm>
        </p:grpSpPr>
        <p:sp>
          <p:nvSpPr>
            <p:cNvPr id="133" name="Cadre6">
              <a:extLst>
                <a:ext uri="{FF2B5EF4-FFF2-40B4-BE49-F238E27FC236}">
                  <a16:creationId xmlns:a16="http://schemas.microsoft.com/office/drawing/2014/main" xmlns="" id="{C1DF8DA3-87B1-4DA4-8FC5-3F26209C616A}"/>
                </a:ext>
              </a:extLst>
            </p:cNvPr>
            <p:cNvSpPr/>
            <p:nvPr/>
          </p:nvSpPr>
          <p:spPr>
            <a:xfrm>
              <a:off x="4670570" y="3762172"/>
              <a:ext cx="3238500" cy="1765300"/>
            </a:xfrm>
            <a:prstGeom prst="parallelogram">
              <a:avLst>
                <a:gd name="adj" fmla="val 57787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34" name="Triangle6">
              <a:extLst>
                <a:ext uri="{FF2B5EF4-FFF2-40B4-BE49-F238E27FC236}">
                  <a16:creationId xmlns:a16="http://schemas.microsoft.com/office/drawing/2014/main" xmlns="" id="{5DE142A7-6115-4BFE-8139-6E31E99AB47A}"/>
                </a:ext>
              </a:extLst>
            </p:cNvPr>
            <p:cNvSpPr/>
            <p:nvPr/>
          </p:nvSpPr>
          <p:spPr>
            <a:xfrm flipV="1">
              <a:off x="5278898" y="3666237"/>
              <a:ext cx="1358900" cy="800100"/>
            </a:xfrm>
            <a:custGeom>
              <a:avLst/>
              <a:gdLst>
                <a:gd name="connsiteX0" fmla="*/ 0 w 1358900"/>
                <a:gd name="connsiteY0" fmla="*/ 800100 h 800100"/>
                <a:gd name="connsiteX1" fmla="*/ 0 w 1358900"/>
                <a:gd name="connsiteY1" fmla="*/ 0 h 800100"/>
                <a:gd name="connsiteX2" fmla="*/ 1358900 w 1358900"/>
                <a:gd name="connsiteY2" fmla="*/ 800100 h 800100"/>
                <a:gd name="connsiteX3" fmla="*/ 0 w 1358900"/>
                <a:gd name="connsiteY3" fmla="*/ 800100 h 800100"/>
                <a:gd name="connsiteX0" fmla="*/ 320040 w 1358900"/>
                <a:gd name="connsiteY0" fmla="*/ 792480 h 800100"/>
                <a:gd name="connsiteX1" fmla="*/ 0 w 1358900"/>
                <a:gd name="connsiteY1" fmla="*/ 0 h 800100"/>
                <a:gd name="connsiteX2" fmla="*/ 1358900 w 1358900"/>
                <a:gd name="connsiteY2" fmla="*/ 800100 h 800100"/>
                <a:gd name="connsiteX3" fmla="*/ 320040 w 1358900"/>
                <a:gd name="connsiteY3" fmla="*/ 792480 h 800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800100">
                  <a:moveTo>
                    <a:pt x="320040" y="792480"/>
                  </a:moveTo>
                  <a:lnTo>
                    <a:pt x="0" y="0"/>
                  </a:lnTo>
                  <a:lnTo>
                    <a:pt x="1358900" y="800100"/>
                  </a:lnTo>
                  <a:lnTo>
                    <a:pt x="320040" y="792480"/>
                  </a:lnTo>
                  <a:close/>
                </a:path>
              </a:pathLst>
            </a:custGeom>
            <a:solidFill>
              <a:srgbClr val="FC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35" name="Texte6">
              <a:extLst>
                <a:ext uri="{FF2B5EF4-FFF2-40B4-BE49-F238E27FC236}">
                  <a16:creationId xmlns:a16="http://schemas.microsoft.com/office/drawing/2014/main" xmlns="" id="{246B7093-50FE-4A1C-89F6-9D197817074E}"/>
                </a:ext>
              </a:extLst>
            </p:cNvPr>
            <p:cNvSpPr txBox="1"/>
            <p:nvPr/>
          </p:nvSpPr>
          <p:spPr>
            <a:xfrm>
              <a:off x="4760910" y="5874994"/>
              <a:ext cx="2937819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fr-FR" sz="3600" b="1" spc="-150" dirty="0">
                  <a:solidFill>
                    <a:srgbClr val="FCC000"/>
                  </a:solidFill>
                </a:rPr>
                <a:t>Contribuer</a:t>
              </a:r>
            </a:p>
          </p:txBody>
        </p:sp>
        <p:sp>
          <p:nvSpPr>
            <p:cNvPr id="136" name="Trait6">
              <a:extLst>
                <a:ext uri="{FF2B5EF4-FFF2-40B4-BE49-F238E27FC236}">
                  <a16:creationId xmlns:a16="http://schemas.microsoft.com/office/drawing/2014/main" xmlns="" id="{16081F74-72B0-49F0-85FA-9753DDC8FEDC}"/>
                </a:ext>
              </a:extLst>
            </p:cNvPr>
            <p:cNvSpPr/>
            <p:nvPr/>
          </p:nvSpPr>
          <p:spPr>
            <a:xfrm>
              <a:off x="4814014" y="5816368"/>
              <a:ext cx="2797290" cy="112923"/>
            </a:xfrm>
            <a:prstGeom prst="flowChartProcess">
              <a:avLst/>
            </a:prstGeom>
            <a:solidFill>
              <a:srgbClr val="FC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32" name="Icone6">
              <a:extLst>
                <a:ext uri="{FF2B5EF4-FFF2-40B4-BE49-F238E27FC236}">
                  <a16:creationId xmlns:a16="http://schemas.microsoft.com/office/drawing/2014/main" xmlns="" id="{13A628C8-E420-4E7A-AB92-EE44D5E120FC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5857200" y="4312800"/>
              <a:ext cx="1322577" cy="1404000"/>
            </a:xfrm>
            <a:custGeom>
              <a:avLst/>
              <a:gdLst>
                <a:gd name="T0" fmla="*/ 237 w 300"/>
                <a:gd name="T1" fmla="*/ 154 h 319"/>
                <a:gd name="T2" fmla="*/ 224 w 300"/>
                <a:gd name="T3" fmla="*/ 39 h 319"/>
                <a:gd name="T4" fmla="*/ 173 w 300"/>
                <a:gd name="T5" fmla="*/ 58 h 319"/>
                <a:gd name="T6" fmla="*/ 72 w 300"/>
                <a:gd name="T7" fmla="*/ 67 h 319"/>
                <a:gd name="T8" fmla="*/ 63 w 300"/>
                <a:gd name="T9" fmla="*/ 39 h 319"/>
                <a:gd name="T10" fmla="*/ 0 w 300"/>
                <a:gd name="T11" fmla="*/ 52 h 319"/>
                <a:gd name="T12" fmla="*/ 13 w 300"/>
                <a:gd name="T13" fmla="*/ 319 h 319"/>
                <a:gd name="T14" fmla="*/ 164 w 300"/>
                <a:gd name="T15" fmla="*/ 310 h 319"/>
                <a:gd name="T16" fmla="*/ 178 w 300"/>
                <a:gd name="T17" fmla="*/ 154 h 319"/>
                <a:gd name="T18" fmla="*/ 164 w 300"/>
                <a:gd name="T19" fmla="*/ 58 h 319"/>
                <a:gd name="T20" fmla="*/ 164 w 300"/>
                <a:gd name="T21" fmla="*/ 62 h 319"/>
                <a:gd name="T22" fmla="*/ 164 w 300"/>
                <a:gd name="T23" fmla="*/ 22 h 319"/>
                <a:gd name="T24" fmla="*/ 141 w 300"/>
                <a:gd name="T25" fmla="*/ 18 h 319"/>
                <a:gd name="T26" fmla="*/ 118 w 300"/>
                <a:gd name="T27" fmla="*/ 0 h 319"/>
                <a:gd name="T28" fmla="*/ 96 w 300"/>
                <a:gd name="T29" fmla="*/ 18 h 319"/>
                <a:gd name="T30" fmla="*/ 72 w 300"/>
                <a:gd name="T31" fmla="*/ 22 h 319"/>
                <a:gd name="T32" fmla="*/ 164 w 300"/>
                <a:gd name="T33" fmla="*/ 58 h 319"/>
                <a:gd name="T34" fmla="*/ 296 w 300"/>
                <a:gd name="T35" fmla="*/ 185 h 319"/>
                <a:gd name="T36" fmla="*/ 267 w 300"/>
                <a:gd name="T37" fmla="*/ 163 h 319"/>
                <a:gd name="T38" fmla="*/ 173 w 300"/>
                <a:gd name="T39" fmla="*/ 167 h 319"/>
                <a:gd name="T40" fmla="*/ 178 w 300"/>
                <a:gd name="T41" fmla="*/ 315 h 319"/>
                <a:gd name="T42" fmla="*/ 300 w 300"/>
                <a:gd name="T43" fmla="*/ 310 h 319"/>
                <a:gd name="T44" fmla="*/ 296 w 300"/>
                <a:gd name="T45" fmla="*/ 185 h 319"/>
                <a:gd name="T46" fmla="*/ 200 w 300"/>
                <a:gd name="T47" fmla="*/ 276 h 319"/>
                <a:gd name="T48" fmla="*/ 237 w 300"/>
                <a:gd name="T49" fmla="*/ 268 h 319"/>
                <a:gd name="T50" fmla="*/ 273 w 300"/>
                <a:gd name="T51" fmla="*/ 254 h 319"/>
                <a:gd name="T52" fmla="*/ 200 w 300"/>
                <a:gd name="T53" fmla="*/ 246 h 319"/>
                <a:gd name="T54" fmla="*/ 273 w 300"/>
                <a:gd name="T55" fmla="*/ 254 h 319"/>
                <a:gd name="T56" fmla="*/ 200 w 300"/>
                <a:gd name="T57" fmla="*/ 232 h 319"/>
                <a:gd name="T58" fmla="*/ 273 w 300"/>
                <a:gd name="T59" fmla="*/ 224 h 319"/>
                <a:gd name="T60" fmla="*/ 273 w 300"/>
                <a:gd name="T61" fmla="*/ 210 h 319"/>
                <a:gd name="T62" fmla="*/ 200 w 300"/>
                <a:gd name="T63" fmla="*/ 202 h 319"/>
                <a:gd name="T64" fmla="*/ 273 w 300"/>
                <a:gd name="T65" fmla="*/ 210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00" h="319">
                  <a:moveTo>
                    <a:pt x="178" y="154"/>
                  </a:moveTo>
                  <a:cubicBezTo>
                    <a:pt x="237" y="154"/>
                    <a:pt x="237" y="154"/>
                    <a:pt x="237" y="154"/>
                  </a:cubicBezTo>
                  <a:cubicBezTo>
                    <a:pt x="237" y="52"/>
                    <a:pt x="237" y="52"/>
                    <a:pt x="237" y="52"/>
                  </a:cubicBezTo>
                  <a:cubicBezTo>
                    <a:pt x="237" y="45"/>
                    <a:pt x="231" y="39"/>
                    <a:pt x="224" y="39"/>
                  </a:cubicBezTo>
                  <a:cubicBezTo>
                    <a:pt x="173" y="39"/>
                    <a:pt x="173" y="39"/>
                    <a:pt x="173" y="39"/>
                  </a:cubicBezTo>
                  <a:cubicBezTo>
                    <a:pt x="173" y="58"/>
                    <a:pt x="173" y="58"/>
                    <a:pt x="173" y="58"/>
                  </a:cubicBezTo>
                  <a:cubicBezTo>
                    <a:pt x="173" y="63"/>
                    <a:pt x="169" y="67"/>
                    <a:pt x="164" y="67"/>
                  </a:cubicBezTo>
                  <a:cubicBezTo>
                    <a:pt x="72" y="67"/>
                    <a:pt x="72" y="67"/>
                    <a:pt x="72" y="67"/>
                  </a:cubicBezTo>
                  <a:cubicBezTo>
                    <a:pt x="67" y="67"/>
                    <a:pt x="63" y="63"/>
                    <a:pt x="63" y="58"/>
                  </a:cubicBezTo>
                  <a:cubicBezTo>
                    <a:pt x="63" y="39"/>
                    <a:pt x="63" y="39"/>
                    <a:pt x="63" y="39"/>
                  </a:cubicBezTo>
                  <a:cubicBezTo>
                    <a:pt x="13" y="39"/>
                    <a:pt x="13" y="39"/>
                    <a:pt x="13" y="39"/>
                  </a:cubicBezTo>
                  <a:cubicBezTo>
                    <a:pt x="6" y="39"/>
                    <a:pt x="0" y="45"/>
                    <a:pt x="0" y="52"/>
                  </a:cubicBezTo>
                  <a:cubicBezTo>
                    <a:pt x="0" y="306"/>
                    <a:pt x="0" y="306"/>
                    <a:pt x="0" y="306"/>
                  </a:cubicBezTo>
                  <a:cubicBezTo>
                    <a:pt x="0" y="313"/>
                    <a:pt x="6" y="319"/>
                    <a:pt x="13" y="319"/>
                  </a:cubicBezTo>
                  <a:cubicBezTo>
                    <a:pt x="168" y="319"/>
                    <a:pt x="168" y="319"/>
                    <a:pt x="168" y="319"/>
                  </a:cubicBezTo>
                  <a:cubicBezTo>
                    <a:pt x="166" y="317"/>
                    <a:pt x="164" y="314"/>
                    <a:pt x="164" y="310"/>
                  </a:cubicBezTo>
                  <a:cubicBezTo>
                    <a:pt x="164" y="167"/>
                    <a:pt x="164" y="167"/>
                    <a:pt x="164" y="167"/>
                  </a:cubicBezTo>
                  <a:cubicBezTo>
                    <a:pt x="164" y="160"/>
                    <a:pt x="170" y="154"/>
                    <a:pt x="178" y="154"/>
                  </a:cubicBezTo>
                  <a:close/>
                  <a:moveTo>
                    <a:pt x="164" y="62"/>
                  </a:moveTo>
                  <a:cubicBezTo>
                    <a:pt x="164" y="58"/>
                    <a:pt x="164" y="58"/>
                    <a:pt x="164" y="58"/>
                  </a:cubicBezTo>
                  <a:cubicBezTo>
                    <a:pt x="164" y="58"/>
                    <a:pt x="164" y="58"/>
                    <a:pt x="164" y="58"/>
                  </a:cubicBezTo>
                  <a:lnTo>
                    <a:pt x="164" y="62"/>
                  </a:lnTo>
                  <a:close/>
                  <a:moveTo>
                    <a:pt x="164" y="39"/>
                  </a:moveTo>
                  <a:cubicBezTo>
                    <a:pt x="164" y="22"/>
                    <a:pt x="164" y="22"/>
                    <a:pt x="164" y="22"/>
                  </a:cubicBezTo>
                  <a:cubicBezTo>
                    <a:pt x="141" y="22"/>
                    <a:pt x="141" y="22"/>
                    <a:pt x="141" y="22"/>
                  </a:cubicBezTo>
                  <a:cubicBezTo>
                    <a:pt x="141" y="20"/>
                    <a:pt x="141" y="19"/>
                    <a:pt x="141" y="18"/>
                  </a:cubicBezTo>
                  <a:cubicBezTo>
                    <a:pt x="140" y="16"/>
                    <a:pt x="140" y="15"/>
                    <a:pt x="139" y="13"/>
                  </a:cubicBezTo>
                  <a:cubicBezTo>
                    <a:pt x="136" y="5"/>
                    <a:pt x="128" y="0"/>
                    <a:pt x="118" y="0"/>
                  </a:cubicBezTo>
                  <a:cubicBezTo>
                    <a:pt x="109" y="0"/>
                    <a:pt x="101" y="5"/>
                    <a:pt x="98" y="13"/>
                  </a:cubicBezTo>
                  <a:cubicBezTo>
                    <a:pt x="97" y="15"/>
                    <a:pt x="96" y="16"/>
                    <a:pt x="96" y="18"/>
                  </a:cubicBezTo>
                  <a:cubicBezTo>
                    <a:pt x="96" y="19"/>
                    <a:pt x="96" y="20"/>
                    <a:pt x="96" y="22"/>
                  </a:cubicBezTo>
                  <a:cubicBezTo>
                    <a:pt x="72" y="22"/>
                    <a:pt x="72" y="22"/>
                    <a:pt x="72" y="22"/>
                  </a:cubicBezTo>
                  <a:cubicBezTo>
                    <a:pt x="72" y="58"/>
                    <a:pt x="72" y="58"/>
                    <a:pt x="72" y="58"/>
                  </a:cubicBezTo>
                  <a:cubicBezTo>
                    <a:pt x="164" y="58"/>
                    <a:pt x="164" y="58"/>
                    <a:pt x="164" y="58"/>
                  </a:cubicBezTo>
                  <a:lnTo>
                    <a:pt x="164" y="39"/>
                  </a:lnTo>
                  <a:close/>
                  <a:moveTo>
                    <a:pt x="296" y="185"/>
                  </a:moveTo>
                  <a:cubicBezTo>
                    <a:pt x="278" y="168"/>
                    <a:pt x="278" y="168"/>
                    <a:pt x="278" y="168"/>
                  </a:cubicBezTo>
                  <a:cubicBezTo>
                    <a:pt x="276" y="165"/>
                    <a:pt x="270" y="163"/>
                    <a:pt x="267" y="163"/>
                  </a:cubicBezTo>
                  <a:cubicBezTo>
                    <a:pt x="178" y="163"/>
                    <a:pt x="178" y="163"/>
                    <a:pt x="178" y="163"/>
                  </a:cubicBezTo>
                  <a:cubicBezTo>
                    <a:pt x="175" y="163"/>
                    <a:pt x="173" y="165"/>
                    <a:pt x="173" y="167"/>
                  </a:cubicBezTo>
                  <a:cubicBezTo>
                    <a:pt x="173" y="310"/>
                    <a:pt x="173" y="310"/>
                    <a:pt x="173" y="310"/>
                  </a:cubicBezTo>
                  <a:cubicBezTo>
                    <a:pt x="173" y="313"/>
                    <a:pt x="175" y="315"/>
                    <a:pt x="178" y="315"/>
                  </a:cubicBezTo>
                  <a:cubicBezTo>
                    <a:pt x="296" y="315"/>
                    <a:pt x="296" y="315"/>
                    <a:pt x="296" y="315"/>
                  </a:cubicBezTo>
                  <a:cubicBezTo>
                    <a:pt x="298" y="315"/>
                    <a:pt x="300" y="313"/>
                    <a:pt x="300" y="310"/>
                  </a:cubicBezTo>
                  <a:cubicBezTo>
                    <a:pt x="300" y="197"/>
                    <a:pt x="300" y="197"/>
                    <a:pt x="300" y="197"/>
                  </a:cubicBezTo>
                  <a:cubicBezTo>
                    <a:pt x="300" y="193"/>
                    <a:pt x="298" y="187"/>
                    <a:pt x="296" y="185"/>
                  </a:cubicBezTo>
                  <a:close/>
                  <a:moveTo>
                    <a:pt x="237" y="276"/>
                  </a:moveTo>
                  <a:cubicBezTo>
                    <a:pt x="200" y="276"/>
                    <a:pt x="200" y="276"/>
                    <a:pt x="200" y="276"/>
                  </a:cubicBezTo>
                  <a:cubicBezTo>
                    <a:pt x="200" y="268"/>
                    <a:pt x="200" y="268"/>
                    <a:pt x="200" y="268"/>
                  </a:cubicBezTo>
                  <a:cubicBezTo>
                    <a:pt x="237" y="268"/>
                    <a:pt x="237" y="268"/>
                    <a:pt x="237" y="268"/>
                  </a:cubicBezTo>
                  <a:lnTo>
                    <a:pt x="237" y="276"/>
                  </a:lnTo>
                  <a:close/>
                  <a:moveTo>
                    <a:pt x="273" y="254"/>
                  </a:moveTo>
                  <a:cubicBezTo>
                    <a:pt x="200" y="254"/>
                    <a:pt x="200" y="254"/>
                    <a:pt x="200" y="254"/>
                  </a:cubicBezTo>
                  <a:cubicBezTo>
                    <a:pt x="200" y="246"/>
                    <a:pt x="200" y="246"/>
                    <a:pt x="200" y="246"/>
                  </a:cubicBezTo>
                  <a:cubicBezTo>
                    <a:pt x="273" y="246"/>
                    <a:pt x="273" y="246"/>
                    <a:pt x="273" y="246"/>
                  </a:cubicBezTo>
                  <a:lnTo>
                    <a:pt x="273" y="254"/>
                  </a:lnTo>
                  <a:close/>
                  <a:moveTo>
                    <a:pt x="273" y="232"/>
                  </a:moveTo>
                  <a:cubicBezTo>
                    <a:pt x="200" y="232"/>
                    <a:pt x="200" y="232"/>
                    <a:pt x="200" y="232"/>
                  </a:cubicBezTo>
                  <a:cubicBezTo>
                    <a:pt x="200" y="224"/>
                    <a:pt x="200" y="224"/>
                    <a:pt x="200" y="224"/>
                  </a:cubicBezTo>
                  <a:cubicBezTo>
                    <a:pt x="273" y="224"/>
                    <a:pt x="273" y="224"/>
                    <a:pt x="273" y="224"/>
                  </a:cubicBezTo>
                  <a:lnTo>
                    <a:pt x="273" y="232"/>
                  </a:lnTo>
                  <a:close/>
                  <a:moveTo>
                    <a:pt x="273" y="210"/>
                  </a:moveTo>
                  <a:cubicBezTo>
                    <a:pt x="200" y="210"/>
                    <a:pt x="200" y="210"/>
                    <a:pt x="200" y="210"/>
                  </a:cubicBezTo>
                  <a:cubicBezTo>
                    <a:pt x="200" y="202"/>
                    <a:pt x="200" y="202"/>
                    <a:pt x="200" y="202"/>
                  </a:cubicBezTo>
                  <a:cubicBezTo>
                    <a:pt x="273" y="202"/>
                    <a:pt x="273" y="202"/>
                    <a:pt x="273" y="202"/>
                  </a:cubicBezTo>
                  <a:lnTo>
                    <a:pt x="273" y="210"/>
                  </a:lnTo>
                  <a:close/>
                </a:path>
              </a:pathLst>
            </a:custGeom>
            <a:solidFill>
              <a:srgbClr val="FCC000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34" name="Titre">
            <a:extLst>
              <a:ext uri="{FF2B5EF4-FFF2-40B4-BE49-F238E27FC236}">
                <a16:creationId xmlns:a16="http://schemas.microsoft.com/office/drawing/2014/main" xmlns="" id="{0BE8C0FC-DA76-42B2-82CA-77395AE53CCE}"/>
              </a:ext>
            </a:extLst>
          </p:cNvPr>
          <p:cNvSpPr txBox="1"/>
          <p:nvPr/>
        </p:nvSpPr>
        <p:spPr>
          <a:xfrm>
            <a:off x="8460000" y="257023"/>
            <a:ext cx="360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2400" b="1" i="1" spc="-150" dirty="0">
                <a:solidFill>
                  <a:schemeClr val="bg1"/>
                </a:solidFill>
              </a:rPr>
              <a:t>Objectifs</a:t>
            </a:r>
          </a:p>
        </p:txBody>
      </p:sp>
    </p:spTree>
    <p:extLst>
      <p:ext uri="{BB962C8B-B14F-4D97-AF65-F5344CB8AC3E}">
        <p14:creationId xmlns:p14="http://schemas.microsoft.com/office/powerpoint/2010/main" val="5387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55" name="Rectangle"/>
          <p:cNvSpPr/>
          <p:nvPr/>
        </p:nvSpPr>
        <p:spPr>
          <a:xfrm rot="5400000" flipH="1">
            <a:off x="8517875" y="3150824"/>
            <a:ext cx="490251" cy="6946134"/>
          </a:xfrm>
          <a:custGeom>
            <a:avLst/>
            <a:gdLst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5122843 w 5122843"/>
              <a:gd name="connsiteY2" fmla="*/ 3723701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649118 w 5122843"/>
              <a:gd name="connsiteY2" fmla="*/ 3294044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239691 w 5122843"/>
              <a:gd name="connsiteY2" fmla="*/ 2774026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369510 w 5122843"/>
              <a:gd name="connsiteY2" fmla="*/ 3026481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069929 w 5122843"/>
              <a:gd name="connsiteY2" fmla="*/ 2535970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4069929 w 4813275"/>
              <a:gd name="connsiteY2" fmla="*/ 2541952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13275" h="3729683">
                <a:moveTo>
                  <a:pt x="0" y="5982"/>
                </a:moveTo>
                <a:lnTo>
                  <a:pt x="4813275" y="0"/>
                </a:lnTo>
                <a:lnTo>
                  <a:pt x="4069929" y="2541952"/>
                </a:lnTo>
                <a:lnTo>
                  <a:pt x="0" y="3729683"/>
                </a:lnTo>
                <a:lnTo>
                  <a:pt x="0" y="598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113" name="Pentagon"/>
          <p:cNvSpPr/>
          <p:nvPr/>
        </p:nvSpPr>
        <p:spPr>
          <a:xfrm>
            <a:off x="-352540" y="5993176"/>
            <a:ext cx="2368627" cy="1740665"/>
          </a:xfrm>
          <a:prstGeom prst="homePlate">
            <a:avLst>
              <a:gd name="adj" fmla="val 99367"/>
            </a:avLst>
          </a:prstGeom>
          <a:solidFill>
            <a:srgbClr val="6DC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9" name="Triangle"/>
          <p:cNvSpPr/>
          <p:nvPr/>
        </p:nvSpPr>
        <p:spPr>
          <a:xfrm rot="5400000">
            <a:off x="3021944" y="-3021943"/>
            <a:ext cx="698502" cy="6742389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142" name="Rectangle"/>
          <p:cNvSpPr/>
          <p:nvPr/>
        </p:nvSpPr>
        <p:spPr>
          <a:xfrm>
            <a:off x="-1" y="-540000"/>
            <a:ext cx="5706447" cy="6946134"/>
          </a:xfrm>
          <a:custGeom>
            <a:avLst/>
            <a:gdLst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5122843 w 5122843"/>
              <a:gd name="connsiteY2" fmla="*/ 3723701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649118 w 5122843"/>
              <a:gd name="connsiteY2" fmla="*/ 3294044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239691 w 5122843"/>
              <a:gd name="connsiteY2" fmla="*/ 2774026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369510 w 5122843"/>
              <a:gd name="connsiteY2" fmla="*/ 3026481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069929 w 5122843"/>
              <a:gd name="connsiteY2" fmla="*/ 2535970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4069929 w 4813275"/>
              <a:gd name="connsiteY2" fmla="*/ 2541952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4266386 w 4813275"/>
              <a:gd name="connsiteY2" fmla="*/ 2547868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4386444 w 4813275"/>
              <a:gd name="connsiteY2" fmla="*/ 2825893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3169125 w 4813275"/>
              <a:gd name="connsiteY2" fmla="*/ 2814062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13275" h="3729683">
                <a:moveTo>
                  <a:pt x="0" y="5982"/>
                </a:moveTo>
                <a:lnTo>
                  <a:pt x="4813275" y="0"/>
                </a:lnTo>
                <a:lnTo>
                  <a:pt x="3169125" y="2814062"/>
                </a:lnTo>
                <a:lnTo>
                  <a:pt x="0" y="3729683"/>
                </a:lnTo>
                <a:lnTo>
                  <a:pt x="0" y="5982"/>
                </a:lnTo>
                <a:close/>
              </a:path>
            </a:pathLst>
          </a:custGeom>
          <a:solidFill>
            <a:schemeClr val="tx2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0" name="Parallelograme">
            <a:extLst>
              <a:ext uri="{FF2B5EF4-FFF2-40B4-BE49-F238E27FC236}">
                <a16:creationId xmlns:a16="http://schemas.microsoft.com/office/drawing/2014/main" xmlns="" id="{631FC781-4BAF-4A46-83DD-A4A3799CA50C}"/>
              </a:ext>
            </a:extLst>
          </p:cNvPr>
          <p:cNvSpPr/>
          <p:nvPr/>
        </p:nvSpPr>
        <p:spPr>
          <a:xfrm>
            <a:off x="4192873" y="462046"/>
            <a:ext cx="3027145" cy="5857171"/>
          </a:xfrm>
          <a:prstGeom prst="parallelogram">
            <a:avLst>
              <a:gd name="adj" fmla="val 70753"/>
            </a:avLst>
          </a:prstGeom>
          <a:solidFill>
            <a:srgbClr val="09AE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7" name="Des">
            <a:extLst>
              <a:ext uri="{FF2B5EF4-FFF2-40B4-BE49-F238E27FC236}">
                <a16:creationId xmlns:a16="http://schemas.microsoft.com/office/drawing/2014/main" xmlns="" id="{8EDF3846-2A74-46E2-A1A2-B3FFF27BA0EA}"/>
              </a:ext>
            </a:extLst>
          </p:cNvPr>
          <p:cNvSpPr txBox="1"/>
          <p:nvPr/>
        </p:nvSpPr>
        <p:spPr>
          <a:xfrm>
            <a:off x="539822" y="1371335"/>
            <a:ext cx="3448281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r-FR" sz="3600" spc="-150" dirty="0">
                <a:solidFill>
                  <a:schemeClr val="bg1">
                    <a:lumMod val="95000"/>
                  </a:schemeClr>
                </a:solidFill>
              </a:rPr>
              <a:t>Des</a:t>
            </a:r>
          </a:p>
        </p:txBody>
      </p:sp>
      <p:sp>
        <p:nvSpPr>
          <p:cNvPr id="68" name="Valeurs">
            <a:extLst>
              <a:ext uri="{FF2B5EF4-FFF2-40B4-BE49-F238E27FC236}">
                <a16:creationId xmlns:a16="http://schemas.microsoft.com/office/drawing/2014/main" xmlns="" id="{6BF81BBB-4D41-4F0A-9896-B0CA24D12196}"/>
              </a:ext>
            </a:extLst>
          </p:cNvPr>
          <p:cNvSpPr txBox="1"/>
          <p:nvPr/>
        </p:nvSpPr>
        <p:spPr>
          <a:xfrm>
            <a:off x="539822" y="1503336"/>
            <a:ext cx="4021160" cy="132343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r-FR" sz="8000" b="1" spc="-300" dirty="0">
                <a:solidFill>
                  <a:srgbClr val="F2F2F2"/>
                </a:solidFill>
              </a:rPr>
              <a:t>Valeurs</a:t>
            </a:r>
          </a:p>
        </p:txBody>
      </p:sp>
      <p:sp>
        <p:nvSpPr>
          <p:cNvPr id="69" name="communes">
            <a:extLst>
              <a:ext uri="{FF2B5EF4-FFF2-40B4-BE49-F238E27FC236}">
                <a16:creationId xmlns:a16="http://schemas.microsoft.com/office/drawing/2014/main" xmlns="" id="{DB6DF33E-63E9-4262-93FF-3E08E4451F6F}"/>
              </a:ext>
            </a:extLst>
          </p:cNvPr>
          <p:cNvSpPr txBox="1"/>
          <p:nvPr/>
        </p:nvSpPr>
        <p:spPr>
          <a:xfrm>
            <a:off x="539822" y="2506087"/>
            <a:ext cx="3448281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r-FR" sz="3600" spc="-150" dirty="0">
                <a:solidFill>
                  <a:schemeClr val="bg1">
                    <a:lumMod val="95000"/>
                  </a:schemeClr>
                </a:solidFill>
              </a:rPr>
              <a:t>communes</a:t>
            </a:r>
          </a:p>
        </p:txBody>
      </p:sp>
      <p:grpSp>
        <p:nvGrpSpPr>
          <p:cNvPr id="9" name="Sécurité">
            <a:extLst>
              <a:ext uri="{FF2B5EF4-FFF2-40B4-BE49-F238E27FC236}">
                <a16:creationId xmlns:a16="http://schemas.microsoft.com/office/drawing/2014/main" xmlns="" id="{E3B15D8E-123C-4DD6-8CDF-68C3C8A54654}"/>
              </a:ext>
            </a:extLst>
          </p:cNvPr>
          <p:cNvGrpSpPr/>
          <p:nvPr/>
        </p:nvGrpSpPr>
        <p:grpSpPr>
          <a:xfrm>
            <a:off x="4597050" y="4674134"/>
            <a:ext cx="5145407" cy="1567000"/>
            <a:chOff x="4520850" y="4978934"/>
            <a:chExt cx="5145407" cy="1567000"/>
          </a:xfrm>
        </p:grpSpPr>
        <p:sp>
          <p:nvSpPr>
            <p:cNvPr id="73" name="Sécurité1">
              <a:extLst>
                <a:ext uri="{FF2B5EF4-FFF2-40B4-BE49-F238E27FC236}">
                  <a16:creationId xmlns:a16="http://schemas.microsoft.com/office/drawing/2014/main" xmlns="" id="{B552CCD1-7188-4A01-8205-5DE4428E1F59}"/>
                </a:ext>
              </a:extLst>
            </p:cNvPr>
            <p:cNvSpPr/>
            <p:nvPr/>
          </p:nvSpPr>
          <p:spPr>
            <a:xfrm>
              <a:off x="4520850" y="5105934"/>
              <a:ext cx="720000" cy="144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fr-FR" sz="8800" b="1" dirty="0">
                  <a:solidFill>
                    <a:schemeClr val="bg1"/>
                  </a:solidFill>
                </a:rPr>
                <a:t>S</a:t>
              </a:r>
            </a:p>
          </p:txBody>
        </p:sp>
        <p:sp>
          <p:nvSpPr>
            <p:cNvPr id="74" name="Sécurité2">
              <a:extLst>
                <a:ext uri="{FF2B5EF4-FFF2-40B4-BE49-F238E27FC236}">
                  <a16:creationId xmlns:a16="http://schemas.microsoft.com/office/drawing/2014/main" xmlns="" id="{6C34561B-0BCF-48EB-812C-67A9436EA6C9}"/>
                </a:ext>
              </a:extLst>
            </p:cNvPr>
            <p:cNvSpPr/>
            <p:nvPr/>
          </p:nvSpPr>
          <p:spPr>
            <a:xfrm>
              <a:off x="5206262" y="4978934"/>
              <a:ext cx="4459995" cy="144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r>
                <a:rPr lang="fr-FR" sz="5400" b="1" dirty="0">
                  <a:solidFill>
                    <a:srgbClr val="404040"/>
                  </a:solidFill>
                </a:rPr>
                <a:t>écurité</a:t>
              </a:r>
            </a:p>
          </p:txBody>
        </p:sp>
      </p:grpSp>
      <p:grpSp>
        <p:nvGrpSpPr>
          <p:cNvPr id="10" name="Indépendance">
            <a:extLst>
              <a:ext uri="{FF2B5EF4-FFF2-40B4-BE49-F238E27FC236}">
                <a16:creationId xmlns:a16="http://schemas.microsoft.com/office/drawing/2014/main" xmlns="" id="{3A232A95-4C38-4CE3-89FE-AE5B2D462107}"/>
              </a:ext>
            </a:extLst>
          </p:cNvPr>
          <p:cNvGrpSpPr/>
          <p:nvPr/>
        </p:nvGrpSpPr>
        <p:grpSpPr>
          <a:xfrm>
            <a:off x="5535182" y="2543632"/>
            <a:ext cx="4990163" cy="1576526"/>
            <a:chOff x="6030482" y="2848432"/>
            <a:chExt cx="4990163" cy="1576526"/>
          </a:xfrm>
        </p:grpSpPr>
        <p:sp>
          <p:nvSpPr>
            <p:cNvPr id="72" name="Indépendance1">
              <a:extLst>
                <a:ext uri="{FF2B5EF4-FFF2-40B4-BE49-F238E27FC236}">
                  <a16:creationId xmlns:a16="http://schemas.microsoft.com/office/drawing/2014/main" xmlns="" id="{2E610D24-44D2-4A3C-A7D1-5CAD5EDDAB38}"/>
                </a:ext>
              </a:extLst>
            </p:cNvPr>
            <p:cNvSpPr/>
            <p:nvPr/>
          </p:nvSpPr>
          <p:spPr>
            <a:xfrm>
              <a:off x="6030482" y="2984958"/>
              <a:ext cx="720000" cy="144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8800" b="1" dirty="0">
                  <a:solidFill>
                    <a:schemeClr val="bg1"/>
                  </a:solidFill>
                </a:rPr>
                <a:t>I</a:t>
              </a:r>
            </a:p>
          </p:txBody>
        </p:sp>
        <p:sp>
          <p:nvSpPr>
            <p:cNvPr id="75" name="Indépendance2">
              <a:extLst>
                <a:ext uri="{FF2B5EF4-FFF2-40B4-BE49-F238E27FC236}">
                  <a16:creationId xmlns:a16="http://schemas.microsoft.com/office/drawing/2014/main" xmlns="" id="{4726D373-A1CA-420A-B9C1-E87C07298786}"/>
                </a:ext>
              </a:extLst>
            </p:cNvPr>
            <p:cNvSpPr/>
            <p:nvPr/>
          </p:nvSpPr>
          <p:spPr>
            <a:xfrm>
              <a:off x="6560650" y="2848432"/>
              <a:ext cx="4459995" cy="144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r>
                <a:rPr lang="fr-FR" sz="5400" b="1" dirty="0">
                  <a:solidFill>
                    <a:srgbClr val="404040"/>
                  </a:solidFill>
                </a:rPr>
                <a:t>ndépendance</a:t>
              </a:r>
            </a:p>
          </p:txBody>
        </p:sp>
      </p:grpSp>
      <p:grpSp>
        <p:nvGrpSpPr>
          <p:cNvPr id="11" name="Confidentialité">
            <a:extLst>
              <a:ext uri="{FF2B5EF4-FFF2-40B4-BE49-F238E27FC236}">
                <a16:creationId xmlns:a16="http://schemas.microsoft.com/office/drawing/2014/main" xmlns="" id="{2D8B82C8-C015-4C45-B5A0-42911E389604}"/>
              </a:ext>
            </a:extLst>
          </p:cNvPr>
          <p:cNvGrpSpPr/>
          <p:nvPr/>
        </p:nvGrpSpPr>
        <p:grpSpPr>
          <a:xfrm>
            <a:off x="6064245" y="478796"/>
            <a:ext cx="5181843" cy="1612355"/>
            <a:chOff x="7245345" y="783596"/>
            <a:chExt cx="5181843" cy="1612355"/>
          </a:xfrm>
        </p:grpSpPr>
        <p:sp>
          <p:nvSpPr>
            <p:cNvPr id="71" name="Confidentialité1">
              <a:extLst>
                <a:ext uri="{FF2B5EF4-FFF2-40B4-BE49-F238E27FC236}">
                  <a16:creationId xmlns:a16="http://schemas.microsoft.com/office/drawing/2014/main" xmlns="" id="{50D7762E-A399-4E8C-BC51-B8DDBDE6420C}"/>
                </a:ext>
              </a:extLst>
            </p:cNvPr>
            <p:cNvSpPr/>
            <p:nvPr/>
          </p:nvSpPr>
          <p:spPr>
            <a:xfrm>
              <a:off x="7245345" y="955951"/>
              <a:ext cx="720000" cy="144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8800" b="1" dirty="0">
                  <a:solidFill>
                    <a:schemeClr val="bg1"/>
                  </a:solidFill>
                </a:rPr>
                <a:t>C</a:t>
              </a:r>
            </a:p>
          </p:txBody>
        </p:sp>
        <p:sp>
          <p:nvSpPr>
            <p:cNvPr id="76" name="Confidentialité2">
              <a:extLst>
                <a:ext uri="{FF2B5EF4-FFF2-40B4-BE49-F238E27FC236}">
                  <a16:creationId xmlns:a16="http://schemas.microsoft.com/office/drawing/2014/main" xmlns="" id="{B38279C1-BEA2-4791-94DC-7E3751BB390C}"/>
                </a:ext>
              </a:extLst>
            </p:cNvPr>
            <p:cNvSpPr/>
            <p:nvPr/>
          </p:nvSpPr>
          <p:spPr>
            <a:xfrm>
              <a:off x="7967193" y="783596"/>
              <a:ext cx="4459995" cy="144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r>
                <a:rPr lang="fr-FR" sz="5400" b="1" dirty="0">
                  <a:solidFill>
                    <a:srgbClr val="404040"/>
                  </a:solidFill>
                </a:rPr>
                <a:t>onfidentialité</a:t>
              </a:r>
            </a:p>
          </p:txBody>
        </p:sp>
      </p:grpSp>
      <p:cxnSp>
        <p:nvCxnSpPr>
          <p:cNvPr id="81" name="Connecteur">
            <a:extLst>
              <a:ext uri="{FF2B5EF4-FFF2-40B4-BE49-F238E27FC236}">
                <a16:creationId xmlns:a16="http://schemas.microsoft.com/office/drawing/2014/main" xmlns="" id="{C0CB0F9D-C8DF-4D96-B95C-298F19315466}"/>
              </a:ext>
            </a:extLst>
          </p:cNvPr>
          <p:cNvCxnSpPr/>
          <p:nvPr/>
        </p:nvCxnSpPr>
        <p:spPr>
          <a:xfrm>
            <a:off x="539822" y="3294044"/>
            <a:ext cx="360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1207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 dir="r"/>
      </p:transition>
    </mc:Choice>
    <mc:Fallback xmlns="">
      <p:transition spd="slow">
        <p:push dir="r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1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42" grpId="0" animBg="1"/>
      <p:bldP spid="7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ntagone"/>
          <p:cNvSpPr/>
          <p:nvPr/>
        </p:nvSpPr>
        <p:spPr>
          <a:xfrm>
            <a:off x="-352540" y="-863600"/>
            <a:ext cx="2368627" cy="1740665"/>
          </a:xfrm>
          <a:prstGeom prst="homePlate">
            <a:avLst>
              <a:gd name="adj" fmla="val 99367"/>
            </a:avLst>
          </a:prstGeom>
          <a:solidFill>
            <a:srgbClr val="6DC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Losange"/>
          <p:cNvSpPr/>
          <p:nvPr/>
        </p:nvSpPr>
        <p:spPr>
          <a:xfrm>
            <a:off x="-880524" y="6356741"/>
            <a:ext cx="2820319" cy="4968608"/>
          </a:xfrm>
          <a:prstGeom prst="diamond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riangle"/>
          <p:cNvSpPr/>
          <p:nvPr/>
        </p:nvSpPr>
        <p:spPr>
          <a:xfrm flipH="1" flipV="1">
            <a:off x="5338220" y="0"/>
            <a:ext cx="6853780" cy="715824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Flêche"/>
          <p:cNvSpPr/>
          <p:nvPr/>
        </p:nvSpPr>
        <p:spPr>
          <a:xfrm flipV="1">
            <a:off x="245674" y="4250823"/>
            <a:ext cx="3410278" cy="3602516"/>
          </a:xfrm>
          <a:custGeom>
            <a:avLst/>
            <a:gdLst>
              <a:gd name="connsiteX0" fmla="*/ 0 w 4649118"/>
              <a:gd name="connsiteY0" fmla="*/ 3602516 h 3602516"/>
              <a:gd name="connsiteX1" fmla="*/ 2324559 w 4649118"/>
              <a:gd name="connsiteY1" fmla="*/ 2702688 h 3602516"/>
              <a:gd name="connsiteX2" fmla="*/ 4649118 w 4649118"/>
              <a:gd name="connsiteY2" fmla="*/ 3602516 h 3602516"/>
              <a:gd name="connsiteX3" fmla="*/ 2324559 w 4649118"/>
              <a:gd name="connsiteY3" fmla="*/ 0 h 3602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49118" h="3602516">
                <a:moveTo>
                  <a:pt x="0" y="3602516"/>
                </a:moveTo>
                <a:lnTo>
                  <a:pt x="2324559" y="2702688"/>
                </a:lnTo>
                <a:lnTo>
                  <a:pt x="4649118" y="3602516"/>
                </a:lnTo>
                <a:lnTo>
                  <a:pt x="2324559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5" name="GIE"/>
          <p:cNvGrpSpPr/>
          <p:nvPr/>
        </p:nvGrpSpPr>
        <p:grpSpPr>
          <a:xfrm>
            <a:off x="3770680" y="104699"/>
            <a:ext cx="9919628" cy="6712449"/>
            <a:chOff x="3770680" y="104699"/>
            <a:chExt cx="9919628" cy="6712449"/>
          </a:xfrm>
        </p:grpSpPr>
        <p:sp>
          <p:nvSpPr>
            <p:cNvPr id="66" name="Fond blanc">
              <a:extLst>
                <a:ext uri="{FF2B5EF4-FFF2-40B4-BE49-F238E27FC236}">
                  <a16:creationId xmlns:a16="http://schemas.microsoft.com/office/drawing/2014/main" xmlns="" id="{A7E9B9DE-D810-452B-855C-1B833788AFAB}"/>
                </a:ext>
              </a:extLst>
            </p:cNvPr>
            <p:cNvSpPr/>
            <p:nvPr/>
          </p:nvSpPr>
          <p:spPr>
            <a:xfrm rot="15480000">
              <a:off x="5577502" y="-1702123"/>
              <a:ext cx="6305983" cy="9919628"/>
            </a:xfrm>
            <a:custGeom>
              <a:avLst/>
              <a:gdLst>
                <a:gd name="connsiteX0" fmla="*/ 0 w 5122843"/>
                <a:gd name="connsiteY0" fmla="*/ 0 h 3723701"/>
                <a:gd name="connsiteX1" fmla="*/ 5122843 w 5122843"/>
                <a:gd name="connsiteY1" fmla="*/ 0 h 3723701"/>
                <a:gd name="connsiteX2" fmla="*/ 5122843 w 5122843"/>
                <a:gd name="connsiteY2" fmla="*/ 3723701 h 3723701"/>
                <a:gd name="connsiteX3" fmla="*/ 0 w 5122843"/>
                <a:gd name="connsiteY3" fmla="*/ 3723701 h 3723701"/>
                <a:gd name="connsiteX4" fmla="*/ 0 w 5122843"/>
                <a:gd name="connsiteY4" fmla="*/ 0 h 3723701"/>
                <a:gd name="connsiteX0" fmla="*/ 0 w 5122843"/>
                <a:gd name="connsiteY0" fmla="*/ 0 h 3723701"/>
                <a:gd name="connsiteX1" fmla="*/ 5122843 w 5122843"/>
                <a:gd name="connsiteY1" fmla="*/ 0 h 3723701"/>
                <a:gd name="connsiteX2" fmla="*/ 4649118 w 5122843"/>
                <a:gd name="connsiteY2" fmla="*/ 3294044 h 3723701"/>
                <a:gd name="connsiteX3" fmla="*/ 0 w 5122843"/>
                <a:gd name="connsiteY3" fmla="*/ 3723701 h 3723701"/>
                <a:gd name="connsiteX4" fmla="*/ 0 w 5122843"/>
                <a:gd name="connsiteY4" fmla="*/ 0 h 3723701"/>
                <a:gd name="connsiteX0" fmla="*/ 0 w 5122843"/>
                <a:gd name="connsiteY0" fmla="*/ 0 h 3723701"/>
                <a:gd name="connsiteX1" fmla="*/ 5122843 w 5122843"/>
                <a:gd name="connsiteY1" fmla="*/ 0 h 3723701"/>
                <a:gd name="connsiteX2" fmla="*/ 4239691 w 5122843"/>
                <a:gd name="connsiteY2" fmla="*/ 2774026 h 3723701"/>
                <a:gd name="connsiteX3" fmla="*/ 0 w 5122843"/>
                <a:gd name="connsiteY3" fmla="*/ 3723701 h 3723701"/>
                <a:gd name="connsiteX4" fmla="*/ 0 w 5122843"/>
                <a:gd name="connsiteY4" fmla="*/ 0 h 3723701"/>
                <a:gd name="connsiteX0" fmla="*/ 0 w 5122843"/>
                <a:gd name="connsiteY0" fmla="*/ 0 h 3723701"/>
                <a:gd name="connsiteX1" fmla="*/ 5122843 w 5122843"/>
                <a:gd name="connsiteY1" fmla="*/ 0 h 3723701"/>
                <a:gd name="connsiteX2" fmla="*/ 4369510 w 5122843"/>
                <a:gd name="connsiteY2" fmla="*/ 3026481 h 3723701"/>
                <a:gd name="connsiteX3" fmla="*/ 0 w 5122843"/>
                <a:gd name="connsiteY3" fmla="*/ 3723701 h 3723701"/>
                <a:gd name="connsiteX4" fmla="*/ 0 w 5122843"/>
                <a:gd name="connsiteY4" fmla="*/ 0 h 3723701"/>
                <a:gd name="connsiteX0" fmla="*/ 0 w 5122843"/>
                <a:gd name="connsiteY0" fmla="*/ 0 h 3723701"/>
                <a:gd name="connsiteX1" fmla="*/ 5122843 w 5122843"/>
                <a:gd name="connsiteY1" fmla="*/ 0 h 3723701"/>
                <a:gd name="connsiteX2" fmla="*/ 4069929 w 5122843"/>
                <a:gd name="connsiteY2" fmla="*/ 2535970 h 3723701"/>
                <a:gd name="connsiteX3" fmla="*/ 0 w 5122843"/>
                <a:gd name="connsiteY3" fmla="*/ 3723701 h 3723701"/>
                <a:gd name="connsiteX4" fmla="*/ 0 w 5122843"/>
                <a:gd name="connsiteY4" fmla="*/ 0 h 3723701"/>
                <a:gd name="connsiteX0" fmla="*/ 0 w 4813275"/>
                <a:gd name="connsiteY0" fmla="*/ 5982 h 3729683"/>
                <a:gd name="connsiteX1" fmla="*/ 4813275 w 4813275"/>
                <a:gd name="connsiteY1" fmla="*/ 0 h 3729683"/>
                <a:gd name="connsiteX2" fmla="*/ 4069929 w 4813275"/>
                <a:gd name="connsiteY2" fmla="*/ 2541952 h 3729683"/>
                <a:gd name="connsiteX3" fmla="*/ 0 w 4813275"/>
                <a:gd name="connsiteY3" fmla="*/ 3729683 h 3729683"/>
                <a:gd name="connsiteX4" fmla="*/ 0 w 4813275"/>
                <a:gd name="connsiteY4" fmla="*/ 5982 h 3729683"/>
                <a:gd name="connsiteX0" fmla="*/ 0 w 4813275"/>
                <a:gd name="connsiteY0" fmla="*/ 5982 h 3729683"/>
                <a:gd name="connsiteX1" fmla="*/ 4813275 w 4813275"/>
                <a:gd name="connsiteY1" fmla="*/ 0 h 3729683"/>
                <a:gd name="connsiteX2" fmla="*/ 4266386 w 4813275"/>
                <a:gd name="connsiteY2" fmla="*/ 2547868 h 3729683"/>
                <a:gd name="connsiteX3" fmla="*/ 0 w 4813275"/>
                <a:gd name="connsiteY3" fmla="*/ 3729683 h 3729683"/>
                <a:gd name="connsiteX4" fmla="*/ 0 w 4813275"/>
                <a:gd name="connsiteY4" fmla="*/ 5982 h 3729683"/>
                <a:gd name="connsiteX0" fmla="*/ 0 w 4813275"/>
                <a:gd name="connsiteY0" fmla="*/ 5982 h 3729683"/>
                <a:gd name="connsiteX1" fmla="*/ 4813275 w 4813275"/>
                <a:gd name="connsiteY1" fmla="*/ 0 h 3729683"/>
                <a:gd name="connsiteX2" fmla="*/ 4386444 w 4813275"/>
                <a:gd name="connsiteY2" fmla="*/ 2825893 h 3729683"/>
                <a:gd name="connsiteX3" fmla="*/ 0 w 4813275"/>
                <a:gd name="connsiteY3" fmla="*/ 3729683 h 3729683"/>
                <a:gd name="connsiteX4" fmla="*/ 0 w 4813275"/>
                <a:gd name="connsiteY4" fmla="*/ 5982 h 3729683"/>
                <a:gd name="connsiteX0" fmla="*/ 0 w 4813275"/>
                <a:gd name="connsiteY0" fmla="*/ 5982 h 3729683"/>
                <a:gd name="connsiteX1" fmla="*/ 4813275 w 4813275"/>
                <a:gd name="connsiteY1" fmla="*/ 0 h 3729683"/>
                <a:gd name="connsiteX2" fmla="*/ 3169125 w 4813275"/>
                <a:gd name="connsiteY2" fmla="*/ 2814062 h 3729683"/>
                <a:gd name="connsiteX3" fmla="*/ 0 w 4813275"/>
                <a:gd name="connsiteY3" fmla="*/ 3729683 h 3729683"/>
                <a:gd name="connsiteX4" fmla="*/ 0 w 4813275"/>
                <a:gd name="connsiteY4" fmla="*/ 5982 h 37296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813275" h="3729683">
                  <a:moveTo>
                    <a:pt x="0" y="5982"/>
                  </a:moveTo>
                  <a:lnTo>
                    <a:pt x="4813275" y="0"/>
                  </a:lnTo>
                  <a:lnTo>
                    <a:pt x="3169125" y="2814062"/>
                  </a:lnTo>
                  <a:lnTo>
                    <a:pt x="0" y="3729683"/>
                  </a:lnTo>
                  <a:lnTo>
                    <a:pt x="0" y="5982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rgbClr val="09AEF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3" name="GIE">
              <a:extLst>
                <a:ext uri="{FF2B5EF4-FFF2-40B4-BE49-F238E27FC236}">
                  <a16:creationId xmlns:a16="http://schemas.microsoft.com/office/drawing/2014/main" xmlns="" id="{B38279C1-BEA2-4791-94DC-7E3751BB390C}"/>
                </a:ext>
              </a:extLst>
            </p:cNvPr>
            <p:cNvSpPr/>
            <p:nvPr/>
          </p:nvSpPr>
          <p:spPr>
            <a:xfrm>
              <a:off x="4635212" y="6325022"/>
              <a:ext cx="925241" cy="492126"/>
            </a:xfrm>
            <a:prstGeom prst="rect">
              <a:avLst/>
            </a:prstGeom>
            <a:noFill/>
            <a:ln>
              <a:solidFill>
                <a:srgbClr val="09AEF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4000" b="1" i="1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GIE</a:t>
              </a:r>
            </a:p>
          </p:txBody>
        </p:sp>
        <p:pic>
          <p:nvPicPr>
            <p:cNvPr id="65" name="AST67">
              <a:extLst>
                <a:ext uri="{FF2B5EF4-FFF2-40B4-BE49-F238E27FC236}">
                  <a16:creationId xmlns:a16="http://schemas.microsoft.com/office/drawing/2014/main" xmlns="" id="{46CBA026-1AAD-44D9-8D91-47B16E78508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4753" y="5094119"/>
              <a:ext cx="1792153" cy="1080000"/>
            </a:xfrm>
            <a:prstGeom prst="rect">
              <a:avLst/>
            </a:prstGeom>
          </p:spPr>
        </p:pic>
        <p:pic>
          <p:nvPicPr>
            <p:cNvPr id="68" name="CMIE">
              <a:extLst>
                <a:ext uri="{FF2B5EF4-FFF2-40B4-BE49-F238E27FC236}">
                  <a16:creationId xmlns:a16="http://schemas.microsoft.com/office/drawing/2014/main" xmlns="" id="{2D92C560-5D98-4EF5-B215-63646A8D04D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000000">
                    <a:alpha val="0"/>
                  </a:srgbClr>
                </a:clrFrom>
                <a:clrTo>
                  <a:srgbClr val="000000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7180575" y="2865844"/>
              <a:ext cx="1800000" cy="1800000"/>
            </a:xfrm>
            <a:prstGeom prst="rect">
              <a:avLst/>
            </a:prstGeom>
          </p:spPr>
        </p:pic>
        <p:pic>
          <p:nvPicPr>
            <p:cNvPr id="71" name="AISMT">
              <a:extLst>
                <a:ext uri="{FF2B5EF4-FFF2-40B4-BE49-F238E27FC236}">
                  <a16:creationId xmlns:a16="http://schemas.microsoft.com/office/drawing/2014/main" xmlns="" id="{37E36124-82AB-4E47-9A33-7AC8A849C39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36773" y="4771308"/>
              <a:ext cx="2445648" cy="828000"/>
            </a:xfrm>
            <a:prstGeom prst="rect">
              <a:avLst/>
            </a:prstGeom>
          </p:spPr>
        </p:pic>
        <p:pic>
          <p:nvPicPr>
            <p:cNvPr id="72" name="Pole Santé Travail">
              <a:extLst>
                <a:ext uri="{FF2B5EF4-FFF2-40B4-BE49-F238E27FC236}">
                  <a16:creationId xmlns:a16="http://schemas.microsoft.com/office/drawing/2014/main" xmlns="" id="{6B9AC2EB-3281-4CA4-99C5-3BA95BE1BAE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4635212" y="3756218"/>
              <a:ext cx="1962478" cy="1008000"/>
            </a:xfrm>
            <a:prstGeom prst="rect">
              <a:avLst/>
            </a:prstGeom>
          </p:spPr>
        </p:pic>
        <p:pic>
          <p:nvPicPr>
            <p:cNvPr id="73" name="SSTRN">
              <a:extLst>
                <a:ext uri="{FF2B5EF4-FFF2-40B4-BE49-F238E27FC236}">
                  <a16:creationId xmlns:a16="http://schemas.microsoft.com/office/drawing/2014/main" xmlns="" id="{C78D8644-7410-4DD3-8D72-903FB7122EC8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9485662" y="3240000"/>
              <a:ext cx="2307468" cy="1260000"/>
            </a:xfrm>
            <a:prstGeom prst="rect">
              <a:avLst/>
            </a:prstGeom>
          </p:spPr>
        </p:pic>
        <p:pic>
          <p:nvPicPr>
            <p:cNvPr id="74" name="AST Grand Lyon">
              <a:extLst>
                <a:ext uri="{FF2B5EF4-FFF2-40B4-BE49-F238E27FC236}">
                  <a16:creationId xmlns:a16="http://schemas.microsoft.com/office/drawing/2014/main" xmlns="" id="{6306C31B-51D6-4192-AEDA-CC9DD42BFB5F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5217588" y="1929010"/>
              <a:ext cx="1680000" cy="1080000"/>
            </a:xfrm>
            <a:prstGeom prst="rect">
              <a:avLst/>
            </a:prstGeom>
          </p:spPr>
        </p:pic>
        <p:pic>
          <p:nvPicPr>
            <p:cNvPr id="75" name="ACMS">
              <a:extLst>
                <a:ext uri="{FF2B5EF4-FFF2-40B4-BE49-F238E27FC236}">
                  <a16:creationId xmlns:a16="http://schemas.microsoft.com/office/drawing/2014/main" xmlns="" id="{F01A7EF7-D009-4B11-A95E-E7025D9C3261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7384811" y="4953611"/>
              <a:ext cx="1532430" cy="1260000"/>
            </a:xfrm>
            <a:prstGeom prst="rect">
              <a:avLst/>
            </a:prstGeom>
          </p:spPr>
        </p:pic>
        <p:pic>
          <p:nvPicPr>
            <p:cNvPr id="76" name="Agemetra">
              <a:extLst>
                <a:ext uri="{FF2B5EF4-FFF2-40B4-BE49-F238E27FC236}">
                  <a16:creationId xmlns:a16="http://schemas.microsoft.com/office/drawing/2014/main" xmlns="" id="{48736DA2-2354-464C-9699-86A6C9877AD1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9180000" y="1620000"/>
              <a:ext cx="2133747" cy="2133747"/>
            </a:xfrm>
            <a:prstGeom prst="rect">
              <a:avLst/>
            </a:prstGeom>
          </p:spPr>
        </p:pic>
      </p:grpSp>
      <p:sp>
        <p:nvSpPr>
          <p:cNvPr id="61" name="Rectangle">
            <a:extLst>
              <a:ext uri="{FF2B5EF4-FFF2-40B4-BE49-F238E27FC236}">
                <a16:creationId xmlns:a16="http://schemas.microsoft.com/office/drawing/2014/main" xmlns="" id="{BCC1C543-229B-4CF0-88CC-0BDD1FC824FA}"/>
              </a:ext>
            </a:extLst>
          </p:cNvPr>
          <p:cNvSpPr/>
          <p:nvPr/>
        </p:nvSpPr>
        <p:spPr>
          <a:xfrm>
            <a:off x="-1" y="-540000"/>
            <a:ext cx="5706447" cy="6946134"/>
          </a:xfrm>
          <a:custGeom>
            <a:avLst/>
            <a:gdLst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5122843 w 5122843"/>
              <a:gd name="connsiteY2" fmla="*/ 3723701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649118 w 5122843"/>
              <a:gd name="connsiteY2" fmla="*/ 3294044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239691 w 5122843"/>
              <a:gd name="connsiteY2" fmla="*/ 2774026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369510 w 5122843"/>
              <a:gd name="connsiteY2" fmla="*/ 3026481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069929 w 5122843"/>
              <a:gd name="connsiteY2" fmla="*/ 2535970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4069929 w 4813275"/>
              <a:gd name="connsiteY2" fmla="*/ 2541952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4266386 w 4813275"/>
              <a:gd name="connsiteY2" fmla="*/ 2547868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4386444 w 4813275"/>
              <a:gd name="connsiteY2" fmla="*/ 2825893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3169125 w 4813275"/>
              <a:gd name="connsiteY2" fmla="*/ 2814062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13275" h="3729683">
                <a:moveTo>
                  <a:pt x="0" y="5982"/>
                </a:moveTo>
                <a:lnTo>
                  <a:pt x="4813275" y="0"/>
                </a:lnTo>
                <a:lnTo>
                  <a:pt x="3169125" y="2814062"/>
                </a:lnTo>
                <a:lnTo>
                  <a:pt x="0" y="3729683"/>
                </a:lnTo>
                <a:lnTo>
                  <a:pt x="0" y="5982"/>
                </a:lnTo>
                <a:close/>
              </a:path>
            </a:pathLst>
          </a:custGeom>
          <a:solidFill>
            <a:schemeClr val="tx2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1" name="Triangle"/>
          <p:cNvSpPr/>
          <p:nvPr/>
        </p:nvSpPr>
        <p:spPr>
          <a:xfrm flipH="1">
            <a:off x="8754742" y="6097775"/>
            <a:ext cx="3437258" cy="760225"/>
          </a:xfrm>
          <a:prstGeom prst="rtTriangle">
            <a:avLst/>
          </a:prstGeom>
          <a:solidFill>
            <a:srgbClr val="6DC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8" name="Un">
            <a:extLst>
              <a:ext uri="{FF2B5EF4-FFF2-40B4-BE49-F238E27FC236}">
                <a16:creationId xmlns:a16="http://schemas.microsoft.com/office/drawing/2014/main" xmlns="" id="{25D27D25-204A-4E19-AD60-096D27EB5208}"/>
              </a:ext>
            </a:extLst>
          </p:cNvPr>
          <p:cNvSpPr txBox="1"/>
          <p:nvPr/>
        </p:nvSpPr>
        <p:spPr>
          <a:xfrm>
            <a:off x="539822" y="1371335"/>
            <a:ext cx="3448281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r-FR" sz="3600" spc="-150" dirty="0">
                <a:solidFill>
                  <a:schemeClr val="bg1">
                    <a:lumMod val="95000"/>
                  </a:schemeClr>
                </a:solidFill>
              </a:rPr>
              <a:t>Un</a:t>
            </a:r>
          </a:p>
        </p:txBody>
      </p:sp>
      <p:sp>
        <p:nvSpPr>
          <p:cNvPr id="62" name="Avec qui">
            <a:extLst>
              <a:ext uri="{FF2B5EF4-FFF2-40B4-BE49-F238E27FC236}">
                <a16:creationId xmlns:a16="http://schemas.microsoft.com/office/drawing/2014/main" xmlns="" id="{1F100DA3-7272-44D8-A85D-7D6AA553B696}"/>
              </a:ext>
            </a:extLst>
          </p:cNvPr>
          <p:cNvSpPr txBox="1"/>
          <p:nvPr/>
        </p:nvSpPr>
        <p:spPr>
          <a:xfrm>
            <a:off x="539822" y="2973976"/>
            <a:ext cx="3514381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>
              <a:defRPr sz="3600" spc="-15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fr-FR" dirty="0"/>
              <a:t>Par qui ?</a:t>
            </a:r>
          </a:p>
        </p:txBody>
      </p:sp>
      <p:cxnSp>
        <p:nvCxnSpPr>
          <p:cNvPr id="63" name="Connecteur">
            <a:extLst>
              <a:ext uri="{FF2B5EF4-FFF2-40B4-BE49-F238E27FC236}">
                <a16:creationId xmlns:a16="http://schemas.microsoft.com/office/drawing/2014/main" xmlns="" id="{BA0DBE08-C4A9-455F-A24E-9AE4CF953BC0}"/>
              </a:ext>
            </a:extLst>
          </p:cNvPr>
          <p:cNvCxnSpPr/>
          <p:nvPr/>
        </p:nvCxnSpPr>
        <p:spPr>
          <a:xfrm>
            <a:off x="539822" y="2759467"/>
            <a:ext cx="360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portail">
            <a:extLst>
              <a:ext uri="{FF2B5EF4-FFF2-40B4-BE49-F238E27FC236}">
                <a16:creationId xmlns:a16="http://schemas.microsoft.com/office/drawing/2014/main" xmlns="" id="{C70AF31F-207C-4BE9-BD83-CEB85808D449}"/>
              </a:ext>
            </a:extLst>
          </p:cNvPr>
          <p:cNvSpPr txBox="1"/>
          <p:nvPr/>
        </p:nvSpPr>
        <p:spPr>
          <a:xfrm>
            <a:off x="539821" y="1703389"/>
            <a:ext cx="4138946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r-FR" sz="5400" b="1" spc="-300" dirty="0">
                <a:solidFill>
                  <a:schemeClr val="bg1">
                    <a:lumMod val="95000"/>
                  </a:schemeClr>
                </a:solidFill>
              </a:rPr>
              <a:t>Portail national</a:t>
            </a:r>
          </a:p>
        </p:txBody>
      </p:sp>
    </p:spTree>
    <p:extLst>
      <p:ext uri="{BB962C8B-B14F-4D97-AF65-F5344CB8AC3E}">
        <p14:creationId xmlns:p14="http://schemas.microsoft.com/office/powerpoint/2010/main" val="1451821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 dir="r"/>
      </p:transition>
    </mc:Choice>
    <mc:Fallback xmlns="">
      <p:transition spd="slow">
        <p:push dir="r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ntagone"/>
          <p:cNvSpPr/>
          <p:nvPr/>
        </p:nvSpPr>
        <p:spPr>
          <a:xfrm>
            <a:off x="-352540" y="-863600"/>
            <a:ext cx="2368627" cy="1740665"/>
          </a:xfrm>
          <a:prstGeom prst="homePlate">
            <a:avLst>
              <a:gd name="adj" fmla="val 99367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Losange"/>
          <p:cNvSpPr/>
          <p:nvPr/>
        </p:nvSpPr>
        <p:spPr>
          <a:xfrm>
            <a:off x="-880524" y="6356741"/>
            <a:ext cx="2820319" cy="4968608"/>
          </a:xfrm>
          <a:prstGeom prst="diamond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riangle"/>
          <p:cNvSpPr/>
          <p:nvPr/>
        </p:nvSpPr>
        <p:spPr>
          <a:xfrm flipH="1" flipV="1">
            <a:off x="5338220" y="0"/>
            <a:ext cx="6853780" cy="715824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Flêche"/>
          <p:cNvSpPr/>
          <p:nvPr/>
        </p:nvSpPr>
        <p:spPr>
          <a:xfrm flipV="1">
            <a:off x="245674" y="4250823"/>
            <a:ext cx="3410278" cy="3602516"/>
          </a:xfrm>
          <a:custGeom>
            <a:avLst/>
            <a:gdLst>
              <a:gd name="connsiteX0" fmla="*/ 0 w 4649118"/>
              <a:gd name="connsiteY0" fmla="*/ 3602516 h 3602516"/>
              <a:gd name="connsiteX1" fmla="*/ 2324559 w 4649118"/>
              <a:gd name="connsiteY1" fmla="*/ 2702688 h 3602516"/>
              <a:gd name="connsiteX2" fmla="*/ 4649118 w 4649118"/>
              <a:gd name="connsiteY2" fmla="*/ 3602516 h 3602516"/>
              <a:gd name="connsiteX3" fmla="*/ 2324559 w 4649118"/>
              <a:gd name="connsiteY3" fmla="*/ 0 h 3602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49118" h="3602516">
                <a:moveTo>
                  <a:pt x="0" y="3602516"/>
                </a:moveTo>
                <a:lnTo>
                  <a:pt x="2324559" y="2702688"/>
                </a:lnTo>
                <a:lnTo>
                  <a:pt x="4649118" y="3602516"/>
                </a:lnTo>
                <a:lnTo>
                  <a:pt x="2324559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3" name="GIE"/>
          <p:cNvGrpSpPr/>
          <p:nvPr/>
        </p:nvGrpSpPr>
        <p:grpSpPr>
          <a:xfrm>
            <a:off x="3770680" y="104699"/>
            <a:ext cx="9919628" cy="6305983"/>
            <a:chOff x="3770680" y="104699"/>
            <a:chExt cx="9919628" cy="6305983"/>
          </a:xfrm>
        </p:grpSpPr>
        <p:sp>
          <p:nvSpPr>
            <p:cNvPr id="24" name="Fond blanc">
              <a:extLst>
                <a:ext uri="{FF2B5EF4-FFF2-40B4-BE49-F238E27FC236}">
                  <a16:creationId xmlns:a16="http://schemas.microsoft.com/office/drawing/2014/main" xmlns="" id="{A7E9B9DE-D810-452B-855C-1B833788AFAB}"/>
                </a:ext>
              </a:extLst>
            </p:cNvPr>
            <p:cNvSpPr/>
            <p:nvPr/>
          </p:nvSpPr>
          <p:spPr>
            <a:xfrm rot="15480000">
              <a:off x="5577502" y="-1702123"/>
              <a:ext cx="6305983" cy="9919628"/>
            </a:xfrm>
            <a:custGeom>
              <a:avLst/>
              <a:gdLst>
                <a:gd name="connsiteX0" fmla="*/ 0 w 5122843"/>
                <a:gd name="connsiteY0" fmla="*/ 0 h 3723701"/>
                <a:gd name="connsiteX1" fmla="*/ 5122843 w 5122843"/>
                <a:gd name="connsiteY1" fmla="*/ 0 h 3723701"/>
                <a:gd name="connsiteX2" fmla="*/ 5122843 w 5122843"/>
                <a:gd name="connsiteY2" fmla="*/ 3723701 h 3723701"/>
                <a:gd name="connsiteX3" fmla="*/ 0 w 5122843"/>
                <a:gd name="connsiteY3" fmla="*/ 3723701 h 3723701"/>
                <a:gd name="connsiteX4" fmla="*/ 0 w 5122843"/>
                <a:gd name="connsiteY4" fmla="*/ 0 h 3723701"/>
                <a:gd name="connsiteX0" fmla="*/ 0 w 5122843"/>
                <a:gd name="connsiteY0" fmla="*/ 0 h 3723701"/>
                <a:gd name="connsiteX1" fmla="*/ 5122843 w 5122843"/>
                <a:gd name="connsiteY1" fmla="*/ 0 h 3723701"/>
                <a:gd name="connsiteX2" fmla="*/ 4649118 w 5122843"/>
                <a:gd name="connsiteY2" fmla="*/ 3294044 h 3723701"/>
                <a:gd name="connsiteX3" fmla="*/ 0 w 5122843"/>
                <a:gd name="connsiteY3" fmla="*/ 3723701 h 3723701"/>
                <a:gd name="connsiteX4" fmla="*/ 0 w 5122843"/>
                <a:gd name="connsiteY4" fmla="*/ 0 h 3723701"/>
                <a:gd name="connsiteX0" fmla="*/ 0 w 5122843"/>
                <a:gd name="connsiteY0" fmla="*/ 0 h 3723701"/>
                <a:gd name="connsiteX1" fmla="*/ 5122843 w 5122843"/>
                <a:gd name="connsiteY1" fmla="*/ 0 h 3723701"/>
                <a:gd name="connsiteX2" fmla="*/ 4239691 w 5122843"/>
                <a:gd name="connsiteY2" fmla="*/ 2774026 h 3723701"/>
                <a:gd name="connsiteX3" fmla="*/ 0 w 5122843"/>
                <a:gd name="connsiteY3" fmla="*/ 3723701 h 3723701"/>
                <a:gd name="connsiteX4" fmla="*/ 0 w 5122843"/>
                <a:gd name="connsiteY4" fmla="*/ 0 h 3723701"/>
                <a:gd name="connsiteX0" fmla="*/ 0 w 5122843"/>
                <a:gd name="connsiteY0" fmla="*/ 0 h 3723701"/>
                <a:gd name="connsiteX1" fmla="*/ 5122843 w 5122843"/>
                <a:gd name="connsiteY1" fmla="*/ 0 h 3723701"/>
                <a:gd name="connsiteX2" fmla="*/ 4369510 w 5122843"/>
                <a:gd name="connsiteY2" fmla="*/ 3026481 h 3723701"/>
                <a:gd name="connsiteX3" fmla="*/ 0 w 5122843"/>
                <a:gd name="connsiteY3" fmla="*/ 3723701 h 3723701"/>
                <a:gd name="connsiteX4" fmla="*/ 0 w 5122843"/>
                <a:gd name="connsiteY4" fmla="*/ 0 h 3723701"/>
                <a:gd name="connsiteX0" fmla="*/ 0 w 5122843"/>
                <a:gd name="connsiteY0" fmla="*/ 0 h 3723701"/>
                <a:gd name="connsiteX1" fmla="*/ 5122843 w 5122843"/>
                <a:gd name="connsiteY1" fmla="*/ 0 h 3723701"/>
                <a:gd name="connsiteX2" fmla="*/ 4069929 w 5122843"/>
                <a:gd name="connsiteY2" fmla="*/ 2535970 h 3723701"/>
                <a:gd name="connsiteX3" fmla="*/ 0 w 5122843"/>
                <a:gd name="connsiteY3" fmla="*/ 3723701 h 3723701"/>
                <a:gd name="connsiteX4" fmla="*/ 0 w 5122843"/>
                <a:gd name="connsiteY4" fmla="*/ 0 h 3723701"/>
                <a:gd name="connsiteX0" fmla="*/ 0 w 4813275"/>
                <a:gd name="connsiteY0" fmla="*/ 5982 h 3729683"/>
                <a:gd name="connsiteX1" fmla="*/ 4813275 w 4813275"/>
                <a:gd name="connsiteY1" fmla="*/ 0 h 3729683"/>
                <a:gd name="connsiteX2" fmla="*/ 4069929 w 4813275"/>
                <a:gd name="connsiteY2" fmla="*/ 2541952 h 3729683"/>
                <a:gd name="connsiteX3" fmla="*/ 0 w 4813275"/>
                <a:gd name="connsiteY3" fmla="*/ 3729683 h 3729683"/>
                <a:gd name="connsiteX4" fmla="*/ 0 w 4813275"/>
                <a:gd name="connsiteY4" fmla="*/ 5982 h 3729683"/>
                <a:gd name="connsiteX0" fmla="*/ 0 w 4813275"/>
                <a:gd name="connsiteY0" fmla="*/ 5982 h 3729683"/>
                <a:gd name="connsiteX1" fmla="*/ 4813275 w 4813275"/>
                <a:gd name="connsiteY1" fmla="*/ 0 h 3729683"/>
                <a:gd name="connsiteX2" fmla="*/ 4266386 w 4813275"/>
                <a:gd name="connsiteY2" fmla="*/ 2547868 h 3729683"/>
                <a:gd name="connsiteX3" fmla="*/ 0 w 4813275"/>
                <a:gd name="connsiteY3" fmla="*/ 3729683 h 3729683"/>
                <a:gd name="connsiteX4" fmla="*/ 0 w 4813275"/>
                <a:gd name="connsiteY4" fmla="*/ 5982 h 3729683"/>
                <a:gd name="connsiteX0" fmla="*/ 0 w 4813275"/>
                <a:gd name="connsiteY0" fmla="*/ 5982 h 3729683"/>
                <a:gd name="connsiteX1" fmla="*/ 4813275 w 4813275"/>
                <a:gd name="connsiteY1" fmla="*/ 0 h 3729683"/>
                <a:gd name="connsiteX2" fmla="*/ 4386444 w 4813275"/>
                <a:gd name="connsiteY2" fmla="*/ 2825893 h 3729683"/>
                <a:gd name="connsiteX3" fmla="*/ 0 w 4813275"/>
                <a:gd name="connsiteY3" fmla="*/ 3729683 h 3729683"/>
                <a:gd name="connsiteX4" fmla="*/ 0 w 4813275"/>
                <a:gd name="connsiteY4" fmla="*/ 5982 h 3729683"/>
                <a:gd name="connsiteX0" fmla="*/ 0 w 4813275"/>
                <a:gd name="connsiteY0" fmla="*/ 5982 h 3729683"/>
                <a:gd name="connsiteX1" fmla="*/ 4813275 w 4813275"/>
                <a:gd name="connsiteY1" fmla="*/ 0 h 3729683"/>
                <a:gd name="connsiteX2" fmla="*/ 3169125 w 4813275"/>
                <a:gd name="connsiteY2" fmla="*/ 2814062 h 3729683"/>
                <a:gd name="connsiteX3" fmla="*/ 0 w 4813275"/>
                <a:gd name="connsiteY3" fmla="*/ 3729683 h 3729683"/>
                <a:gd name="connsiteX4" fmla="*/ 0 w 4813275"/>
                <a:gd name="connsiteY4" fmla="*/ 5982 h 37296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813275" h="3729683">
                  <a:moveTo>
                    <a:pt x="0" y="5982"/>
                  </a:moveTo>
                  <a:lnTo>
                    <a:pt x="4813275" y="0"/>
                  </a:lnTo>
                  <a:lnTo>
                    <a:pt x="3169125" y="2814062"/>
                  </a:lnTo>
                  <a:lnTo>
                    <a:pt x="0" y="3729683"/>
                  </a:lnTo>
                  <a:lnTo>
                    <a:pt x="0" y="5982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rgbClr val="09AEF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pic>
          <p:nvPicPr>
            <p:cNvPr id="26" name="AST67">
              <a:extLst>
                <a:ext uri="{FF2B5EF4-FFF2-40B4-BE49-F238E27FC236}">
                  <a16:creationId xmlns:a16="http://schemas.microsoft.com/office/drawing/2014/main" xmlns="" id="{46CBA026-1AAD-44D9-8D91-47B16E78508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4753" y="5094119"/>
              <a:ext cx="1792153" cy="1080000"/>
            </a:xfrm>
            <a:prstGeom prst="rect">
              <a:avLst/>
            </a:prstGeom>
          </p:spPr>
        </p:pic>
        <p:pic>
          <p:nvPicPr>
            <p:cNvPr id="27" name="CMIE">
              <a:extLst>
                <a:ext uri="{FF2B5EF4-FFF2-40B4-BE49-F238E27FC236}">
                  <a16:creationId xmlns:a16="http://schemas.microsoft.com/office/drawing/2014/main" xmlns="" id="{2D92C560-5D98-4EF5-B215-63646A8D04D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000000">
                    <a:alpha val="0"/>
                  </a:srgbClr>
                </a:clrFrom>
                <a:clrTo>
                  <a:srgbClr val="000000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7180575" y="2865844"/>
              <a:ext cx="1800000" cy="1800000"/>
            </a:xfrm>
            <a:prstGeom prst="rect">
              <a:avLst/>
            </a:prstGeom>
          </p:spPr>
        </p:pic>
        <p:pic>
          <p:nvPicPr>
            <p:cNvPr id="28" name="AISMT">
              <a:extLst>
                <a:ext uri="{FF2B5EF4-FFF2-40B4-BE49-F238E27FC236}">
                  <a16:creationId xmlns:a16="http://schemas.microsoft.com/office/drawing/2014/main" xmlns="" id="{37E36124-82AB-4E47-9A33-7AC8A849C39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36773" y="4771308"/>
              <a:ext cx="2445648" cy="828000"/>
            </a:xfrm>
            <a:prstGeom prst="rect">
              <a:avLst/>
            </a:prstGeom>
          </p:spPr>
        </p:pic>
        <p:pic>
          <p:nvPicPr>
            <p:cNvPr id="29" name="Pole Santé Travail">
              <a:extLst>
                <a:ext uri="{FF2B5EF4-FFF2-40B4-BE49-F238E27FC236}">
                  <a16:creationId xmlns:a16="http://schemas.microsoft.com/office/drawing/2014/main" xmlns="" id="{6B9AC2EB-3281-4CA4-99C5-3BA95BE1BAE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4635212" y="3756218"/>
              <a:ext cx="1962478" cy="1008000"/>
            </a:xfrm>
            <a:prstGeom prst="rect">
              <a:avLst/>
            </a:prstGeom>
          </p:spPr>
        </p:pic>
        <p:pic>
          <p:nvPicPr>
            <p:cNvPr id="30" name="SSTRN">
              <a:extLst>
                <a:ext uri="{FF2B5EF4-FFF2-40B4-BE49-F238E27FC236}">
                  <a16:creationId xmlns:a16="http://schemas.microsoft.com/office/drawing/2014/main" xmlns="" id="{C78D8644-7410-4DD3-8D72-903FB7122EC8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9485662" y="3240000"/>
              <a:ext cx="2307468" cy="1260000"/>
            </a:xfrm>
            <a:prstGeom prst="rect">
              <a:avLst/>
            </a:prstGeom>
          </p:spPr>
        </p:pic>
        <p:pic>
          <p:nvPicPr>
            <p:cNvPr id="31" name="AST Grand Lyon">
              <a:extLst>
                <a:ext uri="{FF2B5EF4-FFF2-40B4-BE49-F238E27FC236}">
                  <a16:creationId xmlns:a16="http://schemas.microsoft.com/office/drawing/2014/main" xmlns="" id="{6306C31B-51D6-4192-AEDA-CC9DD42BFB5F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5217588" y="1929010"/>
              <a:ext cx="1680000" cy="1080000"/>
            </a:xfrm>
            <a:prstGeom prst="rect">
              <a:avLst/>
            </a:prstGeom>
          </p:spPr>
        </p:pic>
        <p:pic>
          <p:nvPicPr>
            <p:cNvPr id="32" name="ACMS">
              <a:extLst>
                <a:ext uri="{FF2B5EF4-FFF2-40B4-BE49-F238E27FC236}">
                  <a16:creationId xmlns:a16="http://schemas.microsoft.com/office/drawing/2014/main" xmlns="" id="{F01A7EF7-D009-4B11-A95E-E7025D9C3261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7384811" y="4953611"/>
              <a:ext cx="1532430" cy="1260000"/>
            </a:xfrm>
            <a:prstGeom prst="rect">
              <a:avLst/>
            </a:prstGeom>
          </p:spPr>
        </p:pic>
        <p:pic>
          <p:nvPicPr>
            <p:cNvPr id="34" name="Agemetra">
              <a:extLst>
                <a:ext uri="{FF2B5EF4-FFF2-40B4-BE49-F238E27FC236}">
                  <a16:creationId xmlns:a16="http://schemas.microsoft.com/office/drawing/2014/main" xmlns="" id="{48736DA2-2354-464C-9699-86A6C9877AD1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9180000" y="1620000"/>
              <a:ext cx="2133747" cy="2133747"/>
            </a:xfrm>
            <a:prstGeom prst="rect">
              <a:avLst/>
            </a:prstGeom>
          </p:spPr>
        </p:pic>
      </p:grpSp>
      <p:sp>
        <p:nvSpPr>
          <p:cNvPr id="35" name="GIE">
            <a:extLst>
              <a:ext uri="{FF2B5EF4-FFF2-40B4-BE49-F238E27FC236}">
                <a16:creationId xmlns:a16="http://schemas.microsoft.com/office/drawing/2014/main" xmlns="" id="{CFFE1645-45DB-4C4E-B1DB-C6C4CB4FADDF}"/>
              </a:ext>
            </a:extLst>
          </p:cNvPr>
          <p:cNvSpPr/>
          <p:nvPr/>
        </p:nvSpPr>
        <p:spPr>
          <a:xfrm>
            <a:off x="4635212" y="6325022"/>
            <a:ext cx="925241" cy="492126"/>
          </a:xfrm>
          <a:prstGeom prst="rect">
            <a:avLst/>
          </a:prstGeom>
          <a:noFill/>
          <a:ln>
            <a:solidFill>
              <a:srgbClr val="09AE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40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GIE</a:t>
            </a:r>
          </a:p>
        </p:txBody>
      </p:sp>
      <p:sp>
        <p:nvSpPr>
          <p:cNvPr id="61" name="Rectangle">
            <a:extLst>
              <a:ext uri="{FF2B5EF4-FFF2-40B4-BE49-F238E27FC236}">
                <a16:creationId xmlns:a16="http://schemas.microsoft.com/office/drawing/2014/main" xmlns="" id="{BCC1C543-229B-4CF0-88CC-0BDD1FC824FA}"/>
              </a:ext>
            </a:extLst>
          </p:cNvPr>
          <p:cNvSpPr/>
          <p:nvPr/>
        </p:nvSpPr>
        <p:spPr>
          <a:xfrm>
            <a:off x="-1" y="-540000"/>
            <a:ext cx="5706447" cy="6946134"/>
          </a:xfrm>
          <a:custGeom>
            <a:avLst/>
            <a:gdLst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5122843 w 5122843"/>
              <a:gd name="connsiteY2" fmla="*/ 3723701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649118 w 5122843"/>
              <a:gd name="connsiteY2" fmla="*/ 3294044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239691 w 5122843"/>
              <a:gd name="connsiteY2" fmla="*/ 2774026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369510 w 5122843"/>
              <a:gd name="connsiteY2" fmla="*/ 3026481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069929 w 5122843"/>
              <a:gd name="connsiteY2" fmla="*/ 2535970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4069929 w 4813275"/>
              <a:gd name="connsiteY2" fmla="*/ 2541952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4266386 w 4813275"/>
              <a:gd name="connsiteY2" fmla="*/ 2547868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4386444 w 4813275"/>
              <a:gd name="connsiteY2" fmla="*/ 2825893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3169125 w 4813275"/>
              <a:gd name="connsiteY2" fmla="*/ 2814062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13275" h="3729683">
                <a:moveTo>
                  <a:pt x="0" y="5982"/>
                </a:moveTo>
                <a:lnTo>
                  <a:pt x="4813275" y="0"/>
                </a:lnTo>
                <a:lnTo>
                  <a:pt x="3169125" y="2814062"/>
                </a:lnTo>
                <a:lnTo>
                  <a:pt x="0" y="3729683"/>
                </a:lnTo>
                <a:lnTo>
                  <a:pt x="0" y="5982"/>
                </a:lnTo>
                <a:close/>
              </a:path>
            </a:pathLst>
          </a:custGeom>
          <a:solidFill>
            <a:schemeClr val="tx2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1" name="Triangle"/>
          <p:cNvSpPr/>
          <p:nvPr/>
        </p:nvSpPr>
        <p:spPr>
          <a:xfrm flipH="1">
            <a:off x="8754742" y="6097775"/>
            <a:ext cx="3437258" cy="760225"/>
          </a:xfrm>
          <a:prstGeom prst="rtTriangle">
            <a:avLst/>
          </a:prstGeom>
          <a:solidFill>
            <a:srgbClr val="6DC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8" name="Un">
            <a:extLst>
              <a:ext uri="{FF2B5EF4-FFF2-40B4-BE49-F238E27FC236}">
                <a16:creationId xmlns:a16="http://schemas.microsoft.com/office/drawing/2014/main" xmlns="" id="{25D27D25-204A-4E19-AD60-096D27EB5208}"/>
              </a:ext>
            </a:extLst>
          </p:cNvPr>
          <p:cNvSpPr txBox="1"/>
          <p:nvPr/>
        </p:nvSpPr>
        <p:spPr>
          <a:xfrm>
            <a:off x="539822" y="1371335"/>
            <a:ext cx="3448281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r-FR" sz="3600" spc="-150" dirty="0">
                <a:solidFill>
                  <a:schemeClr val="bg1">
                    <a:lumMod val="95000"/>
                  </a:schemeClr>
                </a:solidFill>
              </a:rPr>
              <a:t>Un</a:t>
            </a:r>
          </a:p>
        </p:txBody>
      </p:sp>
      <p:sp>
        <p:nvSpPr>
          <p:cNvPr id="62" name="Avec qui">
            <a:extLst>
              <a:ext uri="{FF2B5EF4-FFF2-40B4-BE49-F238E27FC236}">
                <a16:creationId xmlns:a16="http://schemas.microsoft.com/office/drawing/2014/main" xmlns="" id="{1F100DA3-7272-44D8-A85D-7D6AA553B696}"/>
              </a:ext>
            </a:extLst>
          </p:cNvPr>
          <p:cNvSpPr txBox="1"/>
          <p:nvPr/>
        </p:nvSpPr>
        <p:spPr>
          <a:xfrm>
            <a:off x="539822" y="2973976"/>
            <a:ext cx="3514381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>
              <a:defRPr sz="3600" spc="-15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fr-FR" dirty="0"/>
              <a:t>Avec qui ?</a:t>
            </a:r>
          </a:p>
        </p:txBody>
      </p:sp>
      <p:cxnSp>
        <p:nvCxnSpPr>
          <p:cNvPr id="63" name="Connecteur">
            <a:extLst>
              <a:ext uri="{FF2B5EF4-FFF2-40B4-BE49-F238E27FC236}">
                <a16:creationId xmlns:a16="http://schemas.microsoft.com/office/drawing/2014/main" xmlns="" id="{BA0DBE08-C4A9-455F-A24E-9AE4CF953BC0}"/>
              </a:ext>
            </a:extLst>
          </p:cNvPr>
          <p:cNvCxnSpPr/>
          <p:nvPr/>
        </p:nvCxnSpPr>
        <p:spPr>
          <a:xfrm>
            <a:off x="539822" y="2759467"/>
            <a:ext cx="360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9" name="Présance">
            <a:extLst>
              <a:ext uri="{FF2B5EF4-FFF2-40B4-BE49-F238E27FC236}">
                <a16:creationId xmlns:a16="http://schemas.microsoft.com/office/drawing/2014/main" xmlns="" id="{7A8AAC11-C679-4E6F-B42F-160B96B9697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rot="240000">
            <a:off x="5582260" y="493988"/>
            <a:ext cx="4371200" cy="1440000"/>
          </a:xfrm>
          <a:prstGeom prst="rect">
            <a:avLst/>
          </a:prstGeom>
        </p:spPr>
      </p:pic>
      <p:sp>
        <p:nvSpPr>
          <p:cNvPr id="25" name="portail">
            <a:extLst>
              <a:ext uri="{FF2B5EF4-FFF2-40B4-BE49-F238E27FC236}">
                <a16:creationId xmlns:a16="http://schemas.microsoft.com/office/drawing/2014/main" xmlns="" id="{DEAC0EC6-6543-4C11-90C8-E153E5BE986F}"/>
              </a:ext>
            </a:extLst>
          </p:cNvPr>
          <p:cNvSpPr txBox="1"/>
          <p:nvPr/>
        </p:nvSpPr>
        <p:spPr>
          <a:xfrm>
            <a:off x="539821" y="1703389"/>
            <a:ext cx="4138946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r-FR" sz="5400" b="1" spc="-300" dirty="0">
                <a:solidFill>
                  <a:schemeClr val="bg1">
                    <a:lumMod val="95000"/>
                  </a:schemeClr>
                </a:solidFill>
              </a:rPr>
              <a:t>Portail national</a:t>
            </a:r>
          </a:p>
        </p:txBody>
      </p:sp>
    </p:spTree>
    <p:extLst>
      <p:ext uri="{BB962C8B-B14F-4D97-AF65-F5344CB8AC3E}">
        <p14:creationId xmlns:p14="http://schemas.microsoft.com/office/powerpoint/2010/main" val="3741598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ntagone"/>
          <p:cNvSpPr/>
          <p:nvPr/>
        </p:nvSpPr>
        <p:spPr>
          <a:xfrm>
            <a:off x="-352540" y="-863600"/>
            <a:ext cx="2368627" cy="1740665"/>
          </a:xfrm>
          <a:prstGeom prst="homePlate">
            <a:avLst>
              <a:gd name="adj" fmla="val 99367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Losange"/>
          <p:cNvSpPr/>
          <p:nvPr/>
        </p:nvSpPr>
        <p:spPr>
          <a:xfrm>
            <a:off x="-880524" y="6356741"/>
            <a:ext cx="2820319" cy="4968608"/>
          </a:xfrm>
          <a:prstGeom prst="diamond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riangle"/>
          <p:cNvSpPr/>
          <p:nvPr/>
        </p:nvSpPr>
        <p:spPr>
          <a:xfrm flipH="1" flipV="1">
            <a:off x="5338220" y="0"/>
            <a:ext cx="6853780" cy="715824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6" name="Fond blanc">
            <a:extLst>
              <a:ext uri="{FF2B5EF4-FFF2-40B4-BE49-F238E27FC236}">
                <a16:creationId xmlns:a16="http://schemas.microsoft.com/office/drawing/2014/main" xmlns="" id="{A7E9B9DE-D810-452B-855C-1B833788AFAB}"/>
              </a:ext>
            </a:extLst>
          </p:cNvPr>
          <p:cNvSpPr/>
          <p:nvPr/>
        </p:nvSpPr>
        <p:spPr>
          <a:xfrm rot="15480000">
            <a:off x="5577502" y="-1702123"/>
            <a:ext cx="6305983" cy="9919628"/>
          </a:xfrm>
          <a:custGeom>
            <a:avLst/>
            <a:gdLst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5122843 w 5122843"/>
              <a:gd name="connsiteY2" fmla="*/ 3723701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649118 w 5122843"/>
              <a:gd name="connsiteY2" fmla="*/ 3294044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239691 w 5122843"/>
              <a:gd name="connsiteY2" fmla="*/ 2774026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369510 w 5122843"/>
              <a:gd name="connsiteY2" fmla="*/ 3026481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069929 w 5122843"/>
              <a:gd name="connsiteY2" fmla="*/ 2535970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4069929 w 4813275"/>
              <a:gd name="connsiteY2" fmla="*/ 2541952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4266386 w 4813275"/>
              <a:gd name="connsiteY2" fmla="*/ 2547868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4386444 w 4813275"/>
              <a:gd name="connsiteY2" fmla="*/ 2825893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3169125 w 4813275"/>
              <a:gd name="connsiteY2" fmla="*/ 2814062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13275" h="3729683">
                <a:moveTo>
                  <a:pt x="0" y="5982"/>
                </a:moveTo>
                <a:lnTo>
                  <a:pt x="4813275" y="0"/>
                </a:lnTo>
                <a:lnTo>
                  <a:pt x="3169125" y="2814062"/>
                </a:lnTo>
                <a:lnTo>
                  <a:pt x="0" y="3729683"/>
                </a:lnTo>
                <a:lnTo>
                  <a:pt x="0" y="5982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09AE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3" name="Flêche"/>
          <p:cNvSpPr/>
          <p:nvPr/>
        </p:nvSpPr>
        <p:spPr>
          <a:xfrm flipV="1">
            <a:off x="245674" y="4250823"/>
            <a:ext cx="3410278" cy="3602516"/>
          </a:xfrm>
          <a:custGeom>
            <a:avLst/>
            <a:gdLst>
              <a:gd name="connsiteX0" fmla="*/ 0 w 4649118"/>
              <a:gd name="connsiteY0" fmla="*/ 3602516 h 3602516"/>
              <a:gd name="connsiteX1" fmla="*/ 2324559 w 4649118"/>
              <a:gd name="connsiteY1" fmla="*/ 2702688 h 3602516"/>
              <a:gd name="connsiteX2" fmla="*/ 4649118 w 4649118"/>
              <a:gd name="connsiteY2" fmla="*/ 3602516 h 3602516"/>
              <a:gd name="connsiteX3" fmla="*/ 2324559 w 4649118"/>
              <a:gd name="connsiteY3" fmla="*/ 0 h 3602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49118" h="3602516">
                <a:moveTo>
                  <a:pt x="0" y="3602516"/>
                </a:moveTo>
                <a:lnTo>
                  <a:pt x="2324559" y="2702688"/>
                </a:lnTo>
                <a:lnTo>
                  <a:pt x="4649118" y="3602516"/>
                </a:lnTo>
                <a:lnTo>
                  <a:pt x="2324559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7" name="GIE"/>
          <p:cNvGrpSpPr/>
          <p:nvPr/>
        </p:nvGrpSpPr>
        <p:grpSpPr>
          <a:xfrm>
            <a:off x="3770680" y="104699"/>
            <a:ext cx="9919628" cy="6305983"/>
            <a:chOff x="3770680" y="104699"/>
            <a:chExt cx="9919628" cy="6305983"/>
          </a:xfrm>
        </p:grpSpPr>
        <p:sp>
          <p:nvSpPr>
            <p:cNvPr id="38" name="Fond blanc">
              <a:extLst>
                <a:ext uri="{FF2B5EF4-FFF2-40B4-BE49-F238E27FC236}">
                  <a16:creationId xmlns:a16="http://schemas.microsoft.com/office/drawing/2014/main" xmlns="" id="{A7E9B9DE-D810-452B-855C-1B833788AFAB}"/>
                </a:ext>
              </a:extLst>
            </p:cNvPr>
            <p:cNvSpPr/>
            <p:nvPr/>
          </p:nvSpPr>
          <p:spPr>
            <a:xfrm rot="15480000">
              <a:off x="5577502" y="-1702123"/>
              <a:ext cx="6305983" cy="9919628"/>
            </a:xfrm>
            <a:custGeom>
              <a:avLst/>
              <a:gdLst>
                <a:gd name="connsiteX0" fmla="*/ 0 w 5122843"/>
                <a:gd name="connsiteY0" fmla="*/ 0 h 3723701"/>
                <a:gd name="connsiteX1" fmla="*/ 5122843 w 5122843"/>
                <a:gd name="connsiteY1" fmla="*/ 0 h 3723701"/>
                <a:gd name="connsiteX2" fmla="*/ 5122843 w 5122843"/>
                <a:gd name="connsiteY2" fmla="*/ 3723701 h 3723701"/>
                <a:gd name="connsiteX3" fmla="*/ 0 w 5122843"/>
                <a:gd name="connsiteY3" fmla="*/ 3723701 h 3723701"/>
                <a:gd name="connsiteX4" fmla="*/ 0 w 5122843"/>
                <a:gd name="connsiteY4" fmla="*/ 0 h 3723701"/>
                <a:gd name="connsiteX0" fmla="*/ 0 w 5122843"/>
                <a:gd name="connsiteY0" fmla="*/ 0 h 3723701"/>
                <a:gd name="connsiteX1" fmla="*/ 5122843 w 5122843"/>
                <a:gd name="connsiteY1" fmla="*/ 0 h 3723701"/>
                <a:gd name="connsiteX2" fmla="*/ 4649118 w 5122843"/>
                <a:gd name="connsiteY2" fmla="*/ 3294044 h 3723701"/>
                <a:gd name="connsiteX3" fmla="*/ 0 w 5122843"/>
                <a:gd name="connsiteY3" fmla="*/ 3723701 h 3723701"/>
                <a:gd name="connsiteX4" fmla="*/ 0 w 5122843"/>
                <a:gd name="connsiteY4" fmla="*/ 0 h 3723701"/>
                <a:gd name="connsiteX0" fmla="*/ 0 w 5122843"/>
                <a:gd name="connsiteY0" fmla="*/ 0 h 3723701"/>
                <a:gd name="connsiteX1" fmla="*/ 5122843 w 5122843"/>
                <a:gd name="connsiteY1" fmla="*/ 0 h 3723701"/>
                <a:gd name="connsiteX2" fmla="*/ 4239691 w 5122843"/>
                <a:gd name="connsiteY2" fmla="*/ 2774026 h 3723701"/>
                <a:gd name="connsiteX3" fmla="*/ 0 w 5122843"/>
                <a:gd name="connsiteY3" fmla="*/ 3723701 h 3723701"/>
                <a:gd name="connsiteX4" fmla="*/ 0 w 5122843"/>
                <a:gd name="connsiteY4" fmla="*/ 0 h 3723701"/>
                <a:gd name="connsiteX0" fmla="*/ 0 w 5122843"/>
                <a:gd name="connsiteY0" fmla="*/ 0 h 3723701"/>
                <a:gd name="connsiteX1" fmla="*/ 5122843 w 5122843"/>
                <a:gd name="connsiteY1" fmla="*/ 0 h 3723701"/>
                <a:gd name="connsiteX2" fmla="*/ 4369510 w 5122843"/>
                <a:gd name="connsiteY2" fmla="*/ 3026481 h 3723701"/>
                <a:gd name="connsiteX3" fmla="*/ 0 w 5122843"/>
                <a:gd name="connsiteY3" fmla="*/ 3723701 h 3723701"/>
                <a:gd name="connsiteX4" fmla="*/ 0 w 5122843"/>
                <a:gd name="connsiteY4" fmla="*/ 0 h 3723701"/>
                <a:gd name="connsiteX0" fmla="*/ 0 w 5122843"/>
                <a:gd name="connsiteY0" fmla="*/ 0 h 3723701"/>
                <a:gd name="connsiteX1" fmla="*/ 5122843 w 5122843"/>
                <a:gd name="connsiteY1" fmla="*/ 0 h 3723701"/>
                <a:gd name="connsiteX2" fmla="*/ 4069929 w 5122843"/>
                <a:gd name="connsiteY2" fmla="*/ 2535970 h 3723701"/>
                <a:gd name="connsiteX3" fmla="*/ 0 w 5122843"/>
                <a:gd name="connsiteY3" fmla="*/ 3723701 h 3723701"/>
                <a:gd name="connsiteX4" fmla="*/ 0 w 5122843"/>
                <a:gd name="connsiteY4" fmla="*/ 0 h 3723701"/>
                <a:gd name="connsiteX0" fmla="*/ 0 w 4813275"/>
                <a:gd name="connsiteY0" fmla="*/ 5982 h 3729683"/>
                <a:gd name="connsiteX1" fmla="*/ 4813275 w 4813275"/>
                <a:gd name="connsiteY1" fmla="*/ 0 h 3729683"/>
                <a:gd name="connsiteX2" fmla="*/ 4069929 w 4813275"/>
                <a:gd name="connsiteY2" fmla="*/ 2541952 h 3729683"/>
                <a:gd name="connsiteX3" fmla="*/ 0 w 4813275"/>
                <a:gd name="connsiteY3" fmla="*/ 3729683 h 3729683"/>
                <a:gd name="connsiteX4" fmla="*/ 0 w 4813275"/>
                <a:gd name="connsiteY4" fmla="*/ 5982 h 3729683"/>
                <a:gd name="connsiteX0" fmla="*/ 0 w 4813275"/>
                <a:gd name="connsiteY0" fmla="*/ 5982 h 3729683"/>
                <a:gd name="connsiteX1" fmla="*/ 4813275 w 4813275"/>
                <a:gd name="connsiteY1" fmla="*/ 0 h 3729683"/>
                <a:gd name="connsiteX2" fmla="*/ 4266386 w 4813275"/>
                <a:gd name="connsiteY2" fmla="*/ 2547868 h 3729683"/>
                <a:gd name="connsiteX3" fmla="*/ 0 w 4813275"/>
                <a:gd name="connsiteY3" fmla="*/ 3729683 h 3729683"/>
                <a:gd name="connsiteX4" fmla="*/ 0 w 4813275"/>
                <a:gd name="connsiteY4" fmla="*/ 5982 h 3729683"/>
                <a:gd name="connsiteX0" fmla="*/ 0 w 4813275"/>
                <a:gd name="connsiteY0" fmla="*/ 5982 h 3729683"/>
                <a:gd name="connsiteX1" fmla="*/ 4813275 w 4813275"/>
                <a:gd name="connsiteY1" fmla="*/ 0 h 3729683"/>
                <a:gd name="connsiteX2" fmla="*/ 4386444 w 4813275"/>
                <a:gd name="connsiteY2" fmla="*/ 2825893 h 3729683"/>
                <a:gd name="connsiteX3" fmla="*/ 0 w 4813275"/>
                <a:gd name="connsiteY3" fmla="*/ 3729683 h 3729683"/>
                <a:gd name="connsiteX4" fmla="*/ 0 w 4813275"/>
                <a:gd name="connsiteY4" fmla="*/ 5982 h 3729683"/>
                <a:gd name="connsiteX0" fmla="*/ 0 w 4813275"/>
                <a:gd name="connsiteY0" fmla="*/ 5982 h 3729683"/>
                <a:gd name="connsiteX1" fmla="*/ 4813275 w 4813275"/>
                <a:gd name="connsiteY1" fmla="*/ 0 h 3729683"/>
                <a:gd name="connsiteX2" fmla="*/ 3169125 w 4813275"/>
                <a:gd name="connsiteY2" fmla="*/ 2814062 h 3729683"/>
                <a:gd name="connsiteX3" fmla="*/ 0 w 4813275"/>
                <a:gd name="connsiteY3" fmla="*/ 3729683 h 3729683"/>
                <a:gd name="connsiteX4" fmla="*/ 0 w 4813275"/>
                <a:gd name="connsiteY4" fmla="*/ 5982 h 37296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813275" h="3729683">
                  <a:moveTo>
                    <a:pt x="0" y="5982"/>
                  </a:moveTo>
                  <a:lnTo>
                    <a:pt x="4813275" y="0"/>
                  </a:lnTo>
                  <a:lnTo>
                    <a:pt x="3169125" y="2814062"/>
                  </a:lnTo>
                  <a:lnTo>
                    <a:pt x="0" y="3729683"/>
                  </a:lnTo>
                  <a:lnTo>
                    <a:pt x="0" y="5982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rgbClr val="09AEF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pic>
          <p:nvPicPr>
            <p:cNvPr id="40" name="AST67">
              <a:extLst>
                <a:ext uri="{FF2B5EF4-FFF2-40B4-BE49-F238E27FC236}">
                  <a16:creationId xmlns:a16="http://schemas.microsoft.com/office/drawing/2014/main" xmlns="" id="{46CBA026-1AAD-44D9-8D91-47B16E78508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4753" y="5094119"/>
              <a:ext cx="1792153" cy="1080000"/>
            </a:xfrm>
            <a:prstGeom prst="rect">
              <a:avLst/>
            </a:prstGeom>
          </p:spPr>
        </p:pic>
        <p:pic>
          <p:nvPicPr>
            <p:cNvPr id="42" name="CMIE">
              <a:extLst>
                <a:ext uri="{FF2B5EF4-FFF2-40B4-BE49-F238E27FC236}">
                  <a16:creationId xmlns:a16="http://schemas.microsoft.com/office/drawing/2014/main" xmlns="" id="{2D92C560-5D98-4EF5-B215-63646A8D04D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000000">
                    <a:alpha val="0"/>
                  </a:srgbClr>
                </a:clrFrom>
                <a:clrTo>
                  <a:srgbClr val="000000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7180575" y="2865844"/>
              <a:ext cx="1800000" cy="1800000"/>
            </a:xfrm>
            <a:prstGeom prst="rect">
              <a:avLst/>
            </a:prstGeom>
          </p:spPr>
        </p:pic>
        <p:pic>
          <p:nvPicPr>
            <p:cNvPr id="44" name="AISMT">
              <a:extLst>
                <a:ext uri="{FF2B5EF4-FFF2-40B4-BE49-F238E27FC236}">
                  <a16:creationId xmlns:a16="http://schemas.microsoft.com/office/drawing/2014/main" xmlns="" id="{37E36124-82AB-4E47-9A33-7AC8A849C39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36773" y="4771308"/>
              <a:ext cx="2445648" cy="828000"/>
            </a:xfrm>
            <a:prstGeom prst="rect">
              <a:avLst/>
            </a:prstGeom>
          </p:spPr>
        </p:pic>
        <p:pic>
          <p:nvPicPr>
            <p:cNvPr id="45" name="Pole Santé Travail">
              <a:extLst>
                <a:ext uri="{FF2B5EF4-FFF2-40B4-BE49-F238E27FC236}">
                  <a16:creationId xmlns:a16="http://schemas.microsoft.com/office/drawing/2014/main" xmlns="" id="{6B9AC2EB-3281-4CA4-99C5-3BA95BE1BAE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4635212" y="3756218"/>
              <a:ext cx="1962478" cy="1008000"/>
            </a:xfrm>
            <a:prstGeom prst="rect">
              <a:avLst/>
            </a:prstGeom>
          </p:spPr>
        </p:pic>
        <p:pic>
          <p:nvPicPr>
            <p:cNvPr id="46" name="SSTRN">
              <a:extLst>
                <a:ext uri="{FF2B5EF4-FFF2-40B4-BE49-F238E27FC236}">
                  <a16:creationId xmlns:a16="http://schemas.microsoft.com/office/drawing/2014/main" xmlns="" id="{C78D8644-7410-4DD3-8D72-903FB7122EC8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9485662" y="3240000"/>
              <a:ext cx="2307468" cy="1260000"/>
            </a:xfrm>
            <a:prstGeom prst="rect">
              <a:avLst/>
            </a:prstGeom>
          </p:spPr>
        </p:pic>
        <p:pic>
          <p:nvPicPr>
            <p:cNvPr id="47" name="AST Grand Lyon">
              <a:extLst>
                <a:ext uri="{FF2B5EF4-FFF2-40B4-BE49-F238E27FC236}">
                  <a16:creationId xmlns:a16="http://schemas.microsoft.com/office/drawing/2014/main" xmlns="" id="{6306C31B-51D6-4192-AEDA-CC9DD42BFB5F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5217588" y="1929010"/>
              <a:ext cx="1680000" cy="1080000"/>
            </a:xfrm>
            <a:prstGeom prst="rect">
              <a:avLst/>
            </a:prstGeom>
          </p:spPr>
        </p:pic>
        <p:pic>
          <p:nvPicPr>
            <p:cNvPr id="48" name="ACMS">
              <a:extLst>
                <a:ext uri="{FF2B5EF4-FFF2-40B4-BE49-F238E27FC236}">
                  <a16:creationId xmlns:a16="http://schemas.microsoft.com/office/drawing/2014/main" xmlns="" id="{F01A7EF7-D009-4B11-A95E-E7025D9C3261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7384811" y="4953611"/>
              <a:ext cx="1532430" cy="1260000"/>
            </a:xfrm>
            <a:prstGeom prst="rect">
              <a:avLst/>
            </a:prstGeom>
          </p:spPr>
        </p:pic>
        <p:pic>
          <p:nvPicPr>
            <p:cNvPr id="49" name="Agemetra">
              <a:extLst>
                <a:ext uri="{FF2B5EF4-FFF2-40B4-BE49-F238E27FC236}">
                  <a16:creationId xmlns:a16="http://schemas.microsoft.com/office/drawing/2014/main" xmlns="" id="{48736DA2-2354-464C-9699-86A6C9877AD1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9180000" y="1620000"/>
              <a:ext cx="2133747" cy="2133747"/>
            </a:xfrm>
            <a:prstGeom prst="rect">
              <a:avLst/>
            </a:prstGeom>
          </p:spPr>
        </p:pic>
      </p:grpSp>
      <p:sp>
        <p:nvSpPr>
          <p:cNvPr id="50" name="GIE">
            <a:extLst>
              <a:ext uri="{FF2B5EF4-FFF2-40B4-BE49-F238E27FC236}">
                <a16:creationId xmlns:a16="http://schemas.microsoft.com/office/drawing/2014/main" xmlns="" id="{FF22D31E-6CF8-4374-B6C9-D4B5C48E2667}"/>
              </a:ext>
            </a:extLst>
          </p:cNvPr>
          <p:cNvSpPr/>
          <p:nvPr/>
        </p:nvSpPr>
        <p:spPr>
          <a:xfrm>
            <a:off x="4635212" y="6325022"/>
            <a:ext cx="925241" cy="492126"/>
          </a:xfrm>
          <a:prstGeom prst="rect">
            <a:avLst/>
          </a:prstGeom>
          <a:noFill/>
          <a:ln>
            <a:solidFill>
              <a:srgbClr val="09AE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40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GIE</a:t>
            </a:r>
          </a:p>
        </p:txBody>
      </p:sp>
      <p:sp>
        <p:nvSpPr>
          <p:cNvPr id="61" name="Rectangle">
            <a:extLst>
              <a:ext uri="{FF2B5EF4-FFF2-40B4-BE49-F238E27FC236}">
                <a16:creationId xmlns:a16="http://schemas.microsoft.com/office/drawing/2014/main" xmlns="" id="{BCC1C543-229B-4CF0-88CC-0BDD1FC824FA}"/>
              </a:ext>
            </a:extLst>
          </p:cNvPr>
          <p:cNvSpPr/>
          <p:nvPr/>
        </p:nvSpPr>
        <p:spPr>
          <a:xfrm>
            <a:off x="-1" y="-540000"/>
            <a:ext cx="5706447" cy="6946134"/>
          </a:xfrm>
          <a:custGeom>
            <a:avLst/>
            <a:gdLst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5122843 w 5122843"/>
              <a:gd name="connsiteY2" fmla="*/ 3723701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649118 w 5122843"/>
              <a:gd name="connsiteY2" fmla="*/ 3294044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239691 w 5122843"/>
              <a:gd name="connsiteY2" fmla="*/ 2774026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369510 w 5122843"/>
              <a:gd name="connsiteY2" fmla="*/ 3026481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069929 w 5122843"/>
              <a:gd name="connsiteY2" fmla="*/ 2535970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4069929 w 4813275"/>
              <a:gd name="connsiteY2" fmla="*/ 2541952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4266386 w 4813275"/>
              <a:gd name="connsiteY2" fmla="*/ 2547868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4386444 w 4813275"/>
              <a:gd name="connsiteY2" fmla="*/ 2825893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3169125 w 4813275"/>
              <a:gd name="connsiteY2" fmla="*/ 2814062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13275" h="3729683">
                <a:moveTo>
                  <a:pt x="0" y="5982"/>
                </a:moveTo>
                <a:lnTo>
                  <a:pt x="4813275" y="0"/>
                </a:lnTo>
                <a:lnTo>
                  <a:pt x="3169125" y="2814062"/>
                </a:lnTo>
                <a:lnTo>
                  <a:pt x="0" y="3729683"/>
                </a:lnTo>
                <a:lnTo>
                  <a:pt x="0" y="5982"/>
                </a:lnTo>
                <a:close/>
              </a:path>
            </a:pathLst>
          </a:custGeom>
          <a:solidFill>
            <a:schemeClr val="tx2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1" name="Triangle"/>
          <p:cNvSpPr/>
          <p:nvPr/>
        </p:nvSpPr>
        <p:spPr>
          <a:xfrm flipH="1">
            <a:off x="8754742" y="6097775"/>
            <a:ext cx="3437258" cy="760225"/>
          </a:xfrm>
          <a:prstGeom prst="rtTriangle">
            <a:avLst/>
          </a:prstGeom>
          <a:solidFill>
            <a:srgbClr val="6DC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8" name="Un">
            <a:extLst>
              <a:ext uri="{FF2B5EF4-FFF2-40B4-BE49-F238E27FC236}">
                <a16:creationId xmlns:a16="http://schemas.microsoft.com/office/drawing/2014/main" xmlns="" id="{25D27D25-204A-4E19-AD60-096D27EB5208}"/>
              </a:ext>
            </a:extLst>
          </p:cNvPr>
          <p:cNvSpPr txBox="1"/>
          <p:nvPr/>
        </p:nvSpPr>
        <p:spPr>
          <a:xfrm>
            <a:off x="539822" y="1371335"/>
            <a:ext cx="3448281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r-FR" sz="3600" spc="-150" dirty="0">
                <a:solidFill>
                  <a:schemeClr val="bg1">
                    <a:lumMod val="95000"/>
                  </a:schemeClr>
                </a:solidFill>
              </a:rPr>
              <a:t>Un</a:t>
            </a:r>
          </a:p>
        </p:txBody>
      </p:sp>
      <p:sp>
        <p:nvSpPr>
          <p:cNvPr id="39" name="portail">
            <a:extLst>
              <a:ext uri="{FF2B5EF4-FFF2-40B4-BE49-F238E27FC236}">
                <a16:creationId xmlns:a16="http://schemas.microsoft.com/office/drawing/2014/main" xmlns="" id="{ED312FC4-A0F1-4051-910B-EA606A605F2C}"/>
              </a:ext>
            </a:extLst>
          </p:cNvPr>
          <p:cNvSpPr txBox="1"/>
          <p:nvPr/>
        </p:nvSpPr>
        <p:spPr>
          <a:xfrm>
            <a:off x="539821" y="1703389"/>
            <a:ext cx="4138946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r-FR" sz="5400" b="1" spc="-300" dirty="0">
                <a:solidFill>
                  <a:schemeClr val="bg1">
                    <a:lumMod val="95000"/>
                  </a:schemeClr>
                </a:solidFill>
              </a:rPr>
              <a:t>Portail national</a:t>
            </a:r>
          </a:p>
        </p:txBody>
      </p:sp>
      <p:sp>
        <p:nvSpPr>
          <p:cNvPr id="62" name="Avec qui">
            <a:extLst>
              <a:ext uri="{FF2B5EF4-FFF2-40B4-BE49-F238E27FC236}">
                <a16:creationId xmlns:a16="http://schemas.microsoft.com/office/drawing/2014/main" xmlns="" id="{1F100DA3-7272-44D8-A85D-7D6AA553B696}"/>
              </a:ext>
            </a:extLst>
          </p:cNvPr>
          <p:cNvSpPr txBox="1"/>
          <p:nvPr/>
        </p:nvSpPr>
        <p:spPr>
          <a:xfrm>
            <a:off x="539822" y="2973976"/>
            <a:ext cx="3514381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>
              <a:defRPr sz="3600" spc="-15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fr-FR" dirty="0"/>
              <a:t>Pour qui ?</a:t>
            </a:r>
          </a:p>
        </p:txBody>
      </p:sp>
      <p:cxnSp>
        <p:nvCxnSpPr>
          <p:cNvPr id="63" name="Connecteur">
            <a:extLst>
              <a:ext uri="{FF2B5EF4-FFF2-40B4-BE49-F238E27FC236}">
                <a16:creationId xmlns:a16="http://schemas.microsoft.com/office/drawing/2014/main" xmlns="" id="{BA0DBE08-C4A9-455F-A24E-9AE4CF953BC0}"/>
              </a:ext>
            </a:extLst>
          </p:cNvPr>
          <p:cNvCxnSpPr/>
          <p:nvPr/>
        </p:nvCxnSpPr>
        <p:spPr>
          <a:xfrm>
            <a:off x="539822" y="2759467"/>
            <a:ext cx="360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9" name="Présance">
            <a:extLst>
              <a:ext uri="{FF2B5EF4-FFF2-40B4-BE49-F238E27FC236}">
                <a16:creationId xmlns:a16="http://schemas.microsoft.com/office/drawing/2014/main" xmlns="" id="{7A8AAC11-C679-4E6F-B42F-160B96B9697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rot="240000">
            <a:off x="5582260" y="493988"/>
            <a:ext cx="4371200" cy="1440000"/>
          </a:xfrm>
          <a:prstGeom prst="rect">
            <a:avLst/>
          </a:prstGeom>
        </p:spPr>
      </p:pic>
      <p:sp>
        <p:nvSpPr>
          <p:cNvPr id="4" name="SSTI">
            <a:extLst>
              <a:ext uri="{FF2B5EF4-FFF2-40B4-BE49-F238E27FC236}">
                <a16:creationId xmlns:a16="http://schemas.microsoft.com/office/drawing/2014/main" xmlns="" id="{8E37CE98-E718-4384-BD32-106B0696F1D5}"/>
              </a:ext>
            </a:extLst>
          </p:cNvPr>
          <p:cNvSpPr/>
          <p:nvPr/>
        </p:nvSpPr>
        <p:spPr>
          <a:xfrm>
            <a:off x="6865653" y="4058278"/>
            <a:ext cx="13276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</a:rPr>
              <a:t>SSTI</a:t>
            </a:r>
            <a:endParaRPr lang="fr-FR" sz="5400" b="0" cap="none" spc="0" dirty="0">
              <a:ln w="0"/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23" name="SSTI">
            <a:extLst>
              <a:ext uri="{FF2B5EF4-FFF2-40B4-BE49-F238E27FC236}">
                <a16:creationId xmlns:a16="http://schemas.microsoft.com/office/drawing/2014/main" xmlns="" id="{C0F9326A-5298-41A8-A35D-0C1D0C43C76C}"/>
              </a:ext>
            </a:extLst>
          </p:cNvPr>
          <p:cNvSpPr/>
          <p:nvPr/>
        </p:nvSpPr>
        <p:spPr>
          <a:xfrm>
            <a:off x="6443485" y="4864447"/>
            <a:ext cx="13276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</a:rPr>
              <a:t>SSTI</a:t>
            </a:r>
            <a:endParaRPr lang="fr-FR" sz="5400" b="0" cap="none" spc="0" dirty="0">
              <a:ln w="0"/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24" name="SSTI">
            <a:extLst>
              <a:ext uri="{FF2B5EF4-FFF2-40B4-BE49-F238E27FC236}">
                <a16:creationId xmlns:a16="http://schemas.microsoft.com/office/drawing/2014/main" xmlns="" id="{D5C8D4D1-5E58-4719-8A37-0410D40FD6CF}"/>
              </a:ext>
            </a:extLst>
          </p:cNvPr>
          <p:cNvSpPr/>
          <p:nvPr/>
        </p:nvSpPr>
        <p:spPr>
          <a:xfrm>
            <a:off x="9040194" y="5377884"/>
            <a:ext cx="13276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</a:rPr>
              <a:t>SSTI</a:t>
            </a:r>
            <a:endParaRPr lang="fr-FR" sz="5400" b="0" cap="none" spc="0" dirty="0">
              <a:ln w="0"/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25" name="SSTI">
            <a:extLst>
              <a:ext uri="{FF2B5EF4-FFF2-40B4-BE49-F238E27FC236}">
                <a16:creationId xmlns:a16="http://schemas.microsoft.com/office/drawing/2014/main" xmlns="" id="{85BDBAB9-C4D8-4810-A5C7-401BF90FCFA4}"/>
              </a:ext>
            </a:extLst>
          </p:cNvPr>
          <p:cNvSpPr/>
          <p:nvPr/>
        </p:nvSpPr>
        <p:spPr>
          <a:xfrm>
            <a:off x="10771120" y="4188541"/>
            <a:ext cx="13276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</a:rPr>
              <a:t>SSTI</a:t>
            </a:r>
            <a:endParaRPr lang="fr-FR" sz="5400" b="0" cap="none" spc="0" dirty="0">
              <a:ln w="0"/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26" name="SSTI">
            <a:extLst>
              <a:ext uri="{FF2B5EF4-FFF2-40B4-BE49-F238E27FC236}">
                <a16:creationId xmlns:a16="http://schemas.microsoft.com/office/drawing/2014/main" xmlns="" id="{54D4FF3D-3171-492C-9717-1221DFDC009C}"/>
              </a:ext>
            </a:extLst>
          </p:cNvPr>
          <p:cNvSpPr/>
          <p:nvPr/>
        </p:nvSpPr>
        <p:spPr>
          <a:xfrm>
            <a:off x="10911089" y="2814231"/>
            <a:ext cx="13276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</a:rPr>
              <a:t>SSTI</a:t>
            </a:r>
            <a:endParaRPr lang="fr-FR" sz="5400" b="0" cap="none" spc="0" dirty="0">
              <a:ln w="0"/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27" name="SSTI">
            <a:extLst>
              <a:ext uri="{FF2B5EF4-FFF2-40B4-BE49-F238E27FC236}">
                <a16:creationId xmlns:a16="http://schemas.microsoft.com/office/drawing/2014/main" xmlns="" id="{D3BC438D-E454-45D6-BDDC-DE7064DA1F9A}"/>
              </a:ext>
            </a:extLst>
          </p:cNvPr>
          <p:cNvSpPr/>
          <p:nvPr/>
        </p:nvSpPr>
        <p:spPr>
          <a:xfrm>
            <a:off x="8266130" y="1905712"/>
            <a:ext cx="13276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</a:rPr>
              <a:t>SSTI</a:t>
            </a:r>
            <a:endParaRPr lang="fr-FR" sz="5400" b="0" cap="none" spc="0" dirty="0">
              <a:ln w="0"/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28" name="SSTI">
            <a:extLst>
              <a:ext uri="{FF2B5EF4-FFF2-40B4-BE49-F238E27FC236}">
                <a16:creationId xmlns:a16="http://schemas.microsoft.com/office/drawing/2014/main" xmlns="" id="{7254D2AA-3CBD-4595-B134-6E59EFF5A501}"/>
              </a:ext>
            </a:extLst>
          </p:cNvPr>
          <p:cNvSpPr/>
          <p:nvPr/>
        </p:nvSpPr>
        <p:spPr>
          <a:xfrm>
            <a:off x="6988128" y="2029343"/>
            <a:ext cx="13276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</a:rPr>
              <a:t>SSTI</a:t>
            </a:r>
            <a:endParaRPr lang="fr-FR" sz="5400" b="0" cap="none" spc="0" dirty="0">
              <a:ln w="0"/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29" name="SSTI">
            <a:extLst>
              <a:ext uri="{FF2B5EF4-FFF2-40B4-BE49-F238E27FC236}">
                <a16:creationId xmlns:a16="http://schemas.microsoft.com/office/drawing/2014/main" xmlns="" id="{405E16D5-D5BA-4B8E-9497-D28CA85341F0}"/>
              </a:ext>
            </a:extLst>
          </p:cNvPr>
          <p:cNvSpPr/>
          <p:nvPr/>
        </p:nvSpPr>
        <p:spPr>
          <a:xfrm>
            <a:off x="6012108" y="2960137"/>
            <a:ext cx="13276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</a:rPr>
              <a:t>SSTI</a:t>
            </a:r>
            <a:endParaRPr lang="fr-FR" sz="5400" b="0" cap="none" spc="0" dirty="0">
              <a:ln w="0"/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0" name="SSTI">
            <a:extLst>
              <a:ext uri="{FF2B5EF4-FFF2-40B4-BE49-F238E27FC236}">
                <a16:creationId xmlns:a16="http://schemas.microsoft.com/office/drawing/2014/main" xmlns="" id="{05F8C0CA-8098-479F-87AD-467DE50E8298}"/>
              </a:ext>
            </a:extLst>
          </p:cNvPr>
          <p:cNvSpPr/>
          <p:nvPr/>
        </p:nvSpPr>
        <p:spPr>
          <a:xfrm>
            <a:off x="4493764" y="2877246"/>
            <a:ext cx="13276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</a:rPr>
              <a:t>SSTI</a:t>
            </a:r>
            <a:endParaRPr lang="fr-FR" sz="5400" b="0" cap="none" spc="0" dirty="0">
              <a:ln w="0"/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1" name="SSTI">
            <a:extLst>
              <a:ext uri="{FF2B5EF4-FFF2-40B4-BE49-F238E27FC236}">
                <a16:creationId xmlns:a16="http://schemas.microsoft.com/office/drawing/2014/main" xmlns="" id="{44812E28-30C3-4352-8B8A-E65C22E11D7E}"/>
              </a:ext>
            </a:extLst>
          </p:cNvPr>
          <p:cNvSpPr/>
          <p:nvPr/>
        </p:nvSpPr>
        <p:spPr>
          <a:xfrm>
            <a:off x="6121372" y="5578048"/>
            <a:ext cx="13276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</a:rPr>
              <a:t>SSTI</a:t>
            </a:r>
            <a:endParaRPr lang="fr-FR" sz="5400" b="0" cap="none" spc="0" dirty="0">
              <a:ln w="0"/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2" name="SSTI">
            <a:extLst>
              <a:ext uri="{FF2B5EF4-FFF2-40B4-BE49-F238E27FC236}">
                <a16:creationId xmlns:a16="http://schemas.microsoft.com/office/drawing/2014/main" xmlns="" id="{C756B80E-6E2E-49A2-B032-4BB31C60C47A}"/>
              </a:ext>
            </a:extLst>
          </p:cNvPr>
          <p:cNvSpPr/>
          <p:nvPr/>
        </p:nvSpPr>
        <p:spPr>
          <a:xfrm>
            <a:off x="8476412" y="4048450"/>
            <a:ext cx="13276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</a:rPr>
              <a:t>SSTI</a:t>
            </a:r>
            <a:endParaRPr lang="fr-FR" sz="5400" b="0" cap="none" spc="0" dirty="0">
              <a:ln w="0"/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4" name="SSTI">
            <a:extLst>
              <a:ext uri="{FF2B5EF4-FFF2-40B4-BE49-F238E27FC236}">
                <a16:creationId xmlns:a16="http://schemas.microsoft.com/office/drawing/2014/main" xmlns="" id="{A6B7006B-A9BE-48EE-867F-E5E8A37D025F}"/>
              </a:ext>
            </a:extLst>
          </p:cNvPr>
          <p:cNvSpPr/>
          <p:nvPr/>
        </p:nvSpPr>
        <p:spPr>
          <a:xfrm>
            <a:off x="4811757" y="1503336"/>
            <a:ext cx="13276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</a:rPr>
              <a:t>SSTI</a:t>
            </a:r>
            <a:endParaRPr lang="fr-FR" sz="5400" b="0" cap="none" spc="0" dirty="0">
              <a:ln w="0"/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5" name="SSTI">
            <a:extLst>
              <a:ext uri="{FF2B5EF4-FFF2-40B4-BE49-F238E27FC236}">
                <a16:creationId xmlns:a16="http://schemas.microsoft.com/office/drawing/2014/main" xmlns="" id="{3836CB55-708F-4BDB-AE9C-6ADAB49F6EB9}"/>
              </a:ext>
            </a:extLst>
          </p:cNvPr>
          <p:cNvSpPr/>
          <p:nvPr/>
        </p:nvSpPr>
        <p:spPr>
          <a:xfrm>
            <a:off x="4092752" y="4491946"/>
            <a:ext cx="13276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</a:rPr>
              <a:t>SSTI</a:t>
            </a:r>
            <a:endParaRPr lang="fr-FR" sz="5400" b="0" cap="none" spc="0" dirty="0">
              <a:ln w="0"/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6" name="SSTI">
            <a:extLst>
              <a:ext uri="{FF2B5EF4-FFF2-40B4-BE49-F238E27FC236}">
                <a16:creationId xmlns:a16="http://schemas.microsoft.com/office/drawing/2014/main" xmlns="" id="{B170C503-9CE3-441F-BA1C-98488F30AF7C}"/>
              </a:ext>
            </a:extLst>
          </p:cNvPr>
          <p:cNvSpPr/>
          <p:nvPr/>
        </p:nvSpPr>
        <p:spPr>
          <a:xfrm>
            <a:off x="8716104" y="3116859"/>
            <a:ext cx="13276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</a:rPr>
              <a:t>SSTI</a:t>
            </a:r>
            <a:endParaRPr lang="fr-FR" sz="5400" b="0" cap="none" spc="0" dirty="0">
              <a:ln w="0"/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12413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25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75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25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75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0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25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5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4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4" grpId="0"/>
      <p:bldP spid="35" grpId="0"/>
      <p:bldP spid="3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êche"/>
          <p:cNvSpPr/>
          <p:nvPr/>
        </p:nvSpPr>
        <p:spPr>
          <a:xfrm flipV="1">
            <a:off x="234656" y="-2601687"/>
            <a:ext cx="3410278" cy="3602516"/>
          </a:xfrm>
          <a:custGeom>
            <a:avLst/>
            <a:gdLst>
              <a:gd name="connsiteX0" fmla="*/ 0 w 4649118"/>
              <a:gd name="connsiteY0" fmla="*/ 3602516 h 3602516"/>
              <a:gd name="connsiteX1" fmla="*/ 2324559 w 4649118"/>
              <a:gd name="connsiteY1" fmla="*/ 2702688 h 3602516"/>
              <a:gd name="connsiteX2" fmla="*/ 4649118 w 4649118"/>
              <a:gd name="connsiteY2" fmla="*/ 3602516 h 3602516"/>
              <a:gd name="connsiteX3" fmla="*/ 2324559 w 4649118"/>
              <a:gd name="connsiteY3" fmla="*/ 0 h 3602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49118" h="3602516">
                <a:moveTo>
                  <a:pt x="0" y="3602516"/>
                </a:moveTo>
                <a:lnTo>
                  <a:pt x="2324559" y="2702688"/>
                </a:lnTo>
                <a:lnTo>
                  <a:pt x="4649118" y="3602516"/>
                </a:lnTo>
                <a:lnTo>
                  <a:pt x="2324559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Fond blanc">
            <a:extLst>
              <a:ext uri="{FF2B5EF4-FFF2-40B4-BE49-F238E27FC236}">
                <a16:creationId xmlns:a16="http://schemas.microsoft.com/office/drawing/2014/main" xmlns="" id="{A7E9B9DE-D810-452B-855C-1B833788AFAB}"/>
              </a:ext>
            </a:extLst>
          </p:cNvPr>
          <p:cNvSpPr/>
          <p:nvPr/>
        </p:nvSpPr>
        <p:spPr>
          <a:xfrm rot="15480000">
            <a:off x="5577502" y="-8560800"/>
            <a:ext cx="6305983" cy="9919628"/>
          </a:xfrm>
          <a:custGeom>
            <a:avLst/>
            <a:gdLst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5122843 w 5122843"/>
              <a:gd name="connsiteY2" fmla="*/ 3723701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649118 w 5122843"/>
              <a:gd name="connsiteY2" fmla="*/ 3294044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239691 w 5122843"/>
              <a:gd name="connsiteY2" fmla="*/ 2774026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369510 w 5122843"/>
              <a:gd name="connsiteY2" fmla="*/ 3026481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069929 w 5122843"/>
              <a:gd name="connsiteY2" fmla="*/ 2535970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4069929 w 4813275"/>
              <a:gd name="connsiteY2" fmla="*/ 2541952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4266386 w 4813275"/>
              <a:gd name="connsiteY2" fmla="*/ 2547868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4386444 w 4813275"/>
              <a:gd name="connsiteY2" fmla="*/ 2825893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3169125 w 4813275"/>
              <a:gd name="connsiteY2" fmla="*/ 2814062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13275" h="3729683">
                <a:moveTo>
                  <a:pt x="0" y="5982"/>
                </a:moveTo>
                <a:lnTo>
                  <a:pt x="4813275" y="0"/>
                </a:lnTo>
                <a:lnTo>
                  <a:pt x="3169125" y="2814062"/>
                </a:lnTo>
                <a:lnTo>
                  <a:pt x="0" y="3729683"/>
                </a:lnTo>
                <a:lnTo>
                  <a:pt x="0" y="5982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09AE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" name="Triangle"/>
          <p:cNvSpPr/>
          <p:nvPr/>
        </p:nvSpPr>
        <p:spPr>
          <a:xfrm flipH="1" flipV="1">
            <a:off x="8754742" y="-1"/>
            <a:ext cx="3437258" cy="2699133"/>
          </a:xfrm>
          <a:prstGeom prst="rtTriangle">
            <a:avLst/>
          </a:prstGeom>
          <a:solidFill>
            <a:srgbClr val="6DC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Losange"/>
          <p:cNvSpPr/>
          <p:nvPr/>
        </p:nvSpPr>
        <p:spPr>
          <a:xfrm>
            <a:off x="-880524" y="-517794"/>
            <a:ext cx="2820319" cy="4968608"/>
          </a:xfrm>
          <a:prstGeom prst="diamond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6" name="Losange">
            <a:extLst>
              <a:ext uri="{FF2B5EF4-FFF2-40B4-BE49-F238E27FC236}">
                <a16:creationId xmlns:a16="http://schemas.microsoft.com/office/drawing/2014/main" xmlns="" id="{DAE4E3D5-7FF8-448D-9DD1-995B404799AD}"/>
              </a:ext>
            </a:extLst>
          </p:cNvPr>
          <p:cNvSpPr/>
          <p:nvPr/>
        </p:nvSpPr>
        <p:spPr>
          <a:xfrm>
            <a:off x="9331287" y="4825066"/>
            <a:ext cx="4836405" cy="4076241"/>
          </a:xfrm>
          <a:prstGeom prst="diamond">
            <a:avLst/>
          </a:prstGeom>
          <a:solidFill>
            <a:srgbClr val="09AE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">
            <a:extLst>
              <a:ext uri="{FF2B5EF4-FFF2-40B4-BE49-F238E27FC236}">
                <a16:creationId xmlns:a16="http://schemas.microsoft.com/office/drawing/2014/main" xmlns="" id="{4DF964C8-CC03-4DC2-AC9F-497DDB04121C}"/>
              </a:ext>
            </a:extLst>
          </p:cNvPr>
          <p:cNvSpPr/>
          <p:nvPr/>
        </p:nvSpPr>
        <p:spPr>
          <a:xfrm>
            <a:off x="0" y="0"/>
            <a:ext cx="3906670" cy="6858000"/>
          </a:xfrm>
          <a:prstGeom prst="rect">
            <a:avLst/>
          </a:prstGeom>
          <a:solidFill>
            <a:schemeClr val="tx1">
              <a:lumMod val="75000"/>
              <a:lumOff val="2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Un">
            <a:extLst>
              <a:ext uri="{FF2B5EF4-FFF2-40B4-BE49-F238E27FC236}">
                <a16:creationId xmlns:a16="http://schemas.microsoft.com/office/drawing/2014/main" xmlns="" id="{ECEAD387-7B09-4B6D-A8DF-51D9C4E5D407}"/>
              </a:ext>
            </a:extLst>
          </p:cNvPr>
          <p:cNvSpPr txBox="1"/>
          <p:nvPr/>
        </p:nvSpPr>
        <p:spPr>
          <a:xfrm>
            <a:off x="539822" y="1371335"/>
            <a:ext cx="3448281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r-FR" sz="3600" spc="-150" dirty="0">
                <a:solidFill>
                  <a:schemeClr val="bg1">
                    <a:lumMod val="95000"/>
                  </a:schemeClr>
                </a:solidFill>
              </a:rPr>
              <a:t>Un</a:t>
            </a:r>
          </a:p>
        </p:txBody>
      </p:sp>
      <p:sp>
        <p:nvSpPr>
          <p:cNvPr id="20" name="portail">
            <a:extLst>
              <a:ext uri="{FF2B5EF4-FFF2-40B4-BE49-F238E27FC236}">
                <a16:creationId xmlns:a16="http://schemas.microsoft.com/office/drawing/2014/main" xmlns="" id="{12D26BC5-A14A-4A26-808B-A7B03468962B}"/>
              </a:ext>
            </a:extLst>
          </p:cNvPr>
          <p:cNvSpPr txBox="1"/>
          <p:nvPr/>
        </p:nvSpPr>
        <p:spPr>
          <a:xfrm>
            <a:off x="539821" y="1755067"/>
            <a:ext cx="3366849" cy="143853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80000"/>
              </a:lnSpc>
            </a:pPr>
            <a:r>
              <a:rPr lang="fr-FR" sz="5400" b="1" spc="-300" dirty="0">
                <a:solidFill>
                  <a:schemeClr val="bg1">
                    <a:lumMod val="95000"/>
                  </a:schemeClr>
                </a:solidFill>
              </a:rPr>
              <a:t>Portail </a:t>
            </a:r>
          </a:p>
          <a:p>
            <a:pPr>
              <a:lnSpc>
                <a:spcPct val="80000"/>
              </a:lnSpc>
            </a:pPr>
            <a:r>
              <a:rPr lang="fr-FR" sz="5400" b="1" spc="-300" dirty="0">
                <a:solidFill>
                  <a:schemeClr val="bg1">
                    <a:lumMod val="95000"/>
                  </a:schemeClr>
                </a:solidFill>
              </a:rPr>
              <a:t>national</a:t>
            </a:r>
          </a:p>
        </p:txBody>
      </p:sp>
      <p:sp>
        <p:nvSpPr>
          <p:cNvPr id="56" name="Comment">
            <a:extLst>
              <a:ext uri="{FF2B5EF4-FFF2-40B4-BE49-F238E27FC236}">
                <a16:creationId xmlns:a16="http://schemas.microsoft.com/office/drawing/2014/main" xmlns="" id="{217773A4-27EB-4A08-8074-2902E591AEA0}"/>
              </a:ext>
            </a:extLst>
          </p:cNvPr>
          <p:cNvSpPr txBox="1"/>
          <p:nvPr/>
        </p:nvSpPr>
        <p:spPr>
          <a:xfrm>
            <a:off x="539822" y="3646326"/>
            <a:ext cx="3514381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>
              <a:defRPr sz="3600" spc="-15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fr-FR" dirty="0"/>
              <a:t>Comment ?</a:t>
            </a:r>
          </a:p>
        </p:txBody>
      </p:sp>
      <p:cxnSp>
        <p:nvCxnSpPr>
          <p:cNvPr id="57" name="Connecteur">
            <a:extLst>
              <a:ext uri="{FF2B5EF4-FFF2-40B4-BE49-F238E27FC236}">
                <a16:creationId xmlns:a16="http://schemas.microsoft.com/office/drawing/2014/main" xmlns="" id="{33D0E65D-AD65-4D63-A1AA-318C8F97C004}"/>
              </a:ext>
            </a:extLst>
          </p:cNvPr>
          <p:cNvCxnSpPr/>
          <p:nvPr/>
        </p:nvCxnSpPr>
        <p:spPr>
          <a:xfrm>
            <a:off x="539822" y="3431817"/>
            <a:ext cx="324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itre">
            <a:extLst>
              <a:ext uri="{FF2B5EF4-FFF2-40B4-BE49-F238E27FC236}">
                <a16:creationId xmlns:a16="http://schemas.microsoft.com/office/drawing/2014/main" xmlns="" id="{4FCB8358-5FB8-4D88-852A-AFFD7DB6E1E8}"/>
              </a:ext>
            </a:extLst>
          </p:cNvPr>
          <p:cNvSpPr txBox="1"/>
          <p:nvPr/>
        </p:nvSpPr>
        <p:spPr>
          <a:xfrm>
            <a:off x="8460000" y="257023"/>
            <a:ext cx="360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2400" b="1" i="1" spc="-150" dirty="0">
                <a:solidFill>
                  <a:schemeClr val="bg1"/>
                </a:solidFill>
              </a:rPr>
              <a:t>Portail  d’accès</a:t>
            </a:r>
          </a:p>
        </p:txBody>
      </p:sp>
      <p:sp>
        <p:nvSpPr>
          <p:cNvPr id="22" name="BDN">
            <a:extLst>
              <a:ext uri="{FF2B5EF4-FFF2-40B4-BE49-F238E27FC236}">
                <a16:creationId xmlns:a16="http://schemas.microsoft.com/office/drawing/2014/main" xmlns="" id="{254E858A-3349-48B4-85BC-33AA202DD010}"/>
              </a:ext>
            </a:extLst>
          </p:cNvPr>
          <p:cNvSpPr/>
          <p:nvPr/>
        </p:nvSpPr>
        <p:spPr>
          <a:xfrm>
            <a:off x="4800205" y="3600000"/>
            <a:ext cx="5400000" cy="409805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/>
              <a:t>Base de données nationale</a:t>
            </a:r>
          </a:p>
        </p:txBody>
      </p:sp>
      <p:sp>
        <p:nvSpPr>
          <p:cNvPr id="23" name="Données 1">
            <a:extLst>
              <a:ext uri="{FF2B5EF4-FFF2-40B4-BE49-F238E27FC236}">
                <a16:creationId xmlns:a16="http://schemas.microsoft.com/office/drawing/2014/main" xmlns="" id="{31D8C816-2ECA-421B-BE62-5E0D9197C8C6}"/>
              </a:ext>
            </a:extLst>
          </p:cNvPr>
          <p:cNvSpPr/>
          <p:nvPr/>
        </p:nvSpPr>
        <p:spPr>
          <a:xfrm>
            <a:off x="4800205" y="4010400"/>
            <a:ext cx="1044000" cy="59918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/>
              <a:t>SSTI</a:t>
            </a:r>
          </a:p>
          <a:p>
            <a:pPr algn="ctr"/>
            <a:r>
              <a:rPr lang="fr-FR" sz="700" i="1" dirty="0"/>
              <a:t>Identification</a:t>
            </a:r>
          </a:p>
          <a:p>
            <a:pPr algn="ctr"/>
            <a:r>
              <a:rPr lang="fr-FR" sz="700" i="1" dirty="0"/>
              <a:t>Coordonnées</a:t>
            </a:r>
          </a:p>
          <a:p>
            <a:pPr algn="ctr"/>
            <a:r>
              <a:rPr lang="fr-FR" sz="700" i="1" dirty="0"/>
              <a:t>Intervenants</a:t>
            </a:r>
          </a:p>
        </p:txBody>
      </p:sp>
      <p:sp>
        <p:nvSpPr>
          <p:cNvPr id="24" name="Données 2">
            <a:extLst>
              <a:ext uri="{FF2B5EF4-FFF2-40B4-BE49-F238E27FC236}">
                <a16:creationId xmlns:a16="http://schemas.microsoft.com/office/drawing/2014/main" xmlns="" id="{DC35E7BE-E151-4D63-B3F4-D04B5FE913F4}"/>
              </a:ext>
            </a:extLst>
          </p:cNvPr>
          <p:cNvSpPr/>
          <p:nvPr/>
        </p:nvSpPr>
        <p:spPr>
          <a:xfrm>
            <a:off x="5889205" y="4010400"/>
            <a:ext cx="1044000" cy="59918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/>
              <a:t>Employeur</a:t>
            </a:r>
          </a:p>
          <a:p>
            <a:pPr algn="ctr"/>
            <a:r>
              <a:rPr lang="fr-FR" sz="700" i="1" dirty="0"/>
              <a:t>Identification, </a:t>
            </a:r>
            <a:br>
              <a:rPr lang="fr-FR" sz="700" i="1" dirty="0"/>
            </a:br>
            <a:r>
              <a:rPr lang="fr-FR" sz="700" i="1" dirty="0"/>
              <a:t>SIRET, NAF…</a:t>
            </a:r>
          </a:p>
        </p:txBody>
      </p:sp>
      <p:sp>
        <p:nvSpPr>
          <p:cNvPr id="25" name="Données 3">
            <a:extLst>
              <a:ext uri="{FF2B5EF4-FFF2-40B4-BE49-F238E27FC236}">
                <a16:creationId xmlns:a16="http://schemas.microsoft.com/office/drawing/2014/main" xmlns="" id="{8382C373-6AF2-4CA9-A3DB-E877288BAD6C}"/>
              </a:ext>
            </a:extLst>
          </p:cNvPr>
          <p:cNvSpPr/>
          <p:nvPr/>
        </p:nvSpPr>
        <p:spPr>
          <a:xfrm>
            <a:off x="6978205" y="4010400"/>
            <a:ext cx="1044000" cy="59918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/>
              <a:t>Emploi</a:t>
            </a:r>
            <a:r>
              <a:rPr lang="fr-FR" sz="1000" b="1" dirty="0"/>
              <a:t> </a:t>
            </a:r>
            <a:endParaRPr lang="fr-FR" sz="800" b="1" dirty="0"/>
          </a:p>
          <a:p>
            <a:pPr algn="ctr"/>
            <a:r>
              <a:rPr lang="fr-FR" sz="700" i="1" dirty="0"/>
              <a:t>Description, PCS-ESE, Risques…</a:t>
            </a:r>
          </a:p>
        </p:txBody>
      </p:sp>
      <p:sp>
        <p:nvSpPr>
          <p:cNvPr id="26" name="Données 4">
            <a:extLst>
              <a:ext uri="{FF2B5EF4-FFF2-40B4-BE49-F238E27FC236}">
                <a16:creationId xmlns:a16="http://schemas.microsoft.com/office/drawing/2014/main" xmlns="" id="{20E2180A-0C8C-4639-B313-30F03FF75106}"/>
              </a:ext>
            </a:extLst>
          </p:cNvPr>
          <p:cNvSpPr/>
          <p:nvPr/>
        </p:nvSpPr>
        <p:spPr>
          <a:xfrm>
            <a:off x="8067205" y="4010400"/>
            <a:ext cx="1044000" cy="59918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/>
              <a:t>Salarié</a:t>
            </a:r>
          </a:p>
          <a:p>
            <a:pPr algn="ctr"/>
            <a:r>
              <a:rPr lang="fr-FR" sz="700" i="1" dirty="0"/>
              <a:t>Identification, Risques…</a:t>
            </a:r>
          </a:p>
        </p:txBody>
      </p:sp>
      <p:sp>
        <p:nvSpPr>
          <p:cNvPr id="27" name="Données 5">
            <a:extLst>
              <a:ext uri="{FF2B5EF4-FFF2-40B4-BE49-F238E27FC236}">
                <a16:creationId xmlns:a16="http://schemas.microsoft.com/office/drawing/2014/main" xmlns="" id="{F0391387-11BF-4996-A5CC-14B21E031030}"/>
              </a:ext>
            </a:extLst>
          </p:cNvPr>
          <p:cNvSpPr/>
          <p:nvPr/>
        </p:nvSpPr>
        <p:spPr>
          <a:xfrm>
            <a:off x="9156205" y="4010400"/>
            <a:ext cx="1044000" cy="59918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/>
              <a:t>Activité</a:t>
            </a:r>
            <a:r>
              <a:rPr lang="fr-FR" sz="1000" b="1" dirty="0"/>
              <a:t> </a:t>
            </a:r>
            <a:r>
              <a:rPr lang="fr-FR" sz="700" b="1" dirty="0"/>
              <a:t>médico-professionnelles </a:t>
            </a:r>
          </a:p>
        </p:txBody>
      </p:sp>
      <p:sp>
        <p:nvSpPr>
          <p:cNvPr id="28" name="Portail">
            <a:extLst>
              <a:ext uri="{FF2B5EF4-FFF2-40B4-BE49-F238E27FC236}">
                <a16:creationId xmlns:a16="http://schemas.microsoft.com/office/drawing/2014/main" xmlns="" id="{BA1B02E0-78AD-4877-828E-948091E5C74F}"/>
              </a:ext>
            </a:extLst>
          </p:cNvPr>
          <p:cNvSpPr/>
          <p:nvPr/>
        </p:nvSpPr>
        <p:spPr>
          <a:xfrm>
            <a:off x="4800205" y="3139200"/>
            <a:ext cx="5400000" cy="461962"/>
          </a:xfrm>
          <a:prstGeom prst="rect">
            <a:avLst/>
          </a:prstGeom>
          <a:solidFill>
            <a:srgbClr val="625A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cap="small" dirty="0"/>
              <a:t>Portail d’échanges en santé au travail</a:t>
            </a:r>
          </a:p>
        </p:txBody>
      </p:sp>
      <p:sp>
        <p:nvSpPr>
          <p:cNvPr id="29" name="Sécurité">
            <a:extLst>
              <a:ext uri="{FF2B5EF4-FFF2-40B4-BE49-F238E27FC236}">
                <a16:creationId xmlns:a16="http://schemas.microsoft.com/office/drawing/2014/main" xmlns="" id="{F097A369-6C2B-4808-8CC6-B507A76392A6}"/>
              </a:ext>
            </a:extLst>
          </p:cNvPr>
          <p:cNvSpPr/>
          <p:nvPr/>
        </p:nvSpPr>
        <p:spPr>
          <a:xfrm>
            <a:off x="10289873" y="3473584"/>
            <a:ext cx="1080000" cy="252000"/>
          </a:xfrm>
          <a:prstGeom prst="rect">
            <a:avLst/>
          </a:prstGeom>
          <a:noFill/>
          <a:ln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fr-FR" sz="1200" b="1" dirty="0">
                <a:solidFill>
                  <a:srgbClr val="D9D9D9"/>
                </a:solidFill>
              </a:rPr>
              <a:t>Sécurité</a:t>
            </a:r>
          </a:p>
        </p:txBody>
      </p:sp>
    </p:spTree>
    <p:extLst>
      <p:ext uri="{BB962C8B-B14F-4D97-AF65-F5344CB8AC3E}">
        <p14:creationId xmlns:p14="http://schemas.microsoft.com/office/powerpoint/2010/main" val="4206335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45" grpId="0"/>
      <p:bldP spid="20" grpId="0"/>
      <p:bldP spid="56" grpId="0"/>
      <p:bldP spid="21" grpId="0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êche"/>
          <p:cNvSpPr/>
          <p:nvPr/>
        </p:nvSpPr>
        <p:spPr>
          <a:xfrm flipV="1">
            <a:off x="234656" y="-2601687"/>
            <a:ext cx="3410278" cy="3602516"/>
          </a:xfrm>
          <a:custGeom>
            <a:avLst/>
            <a:gdLst>
              <a:gd name="connsiteX0" fmla="*/ 0 w 4649118"/>
              <a:gd name="connsiteY0" fmla="*/ 3602516 h 3602516"/>
              <a:gd name="connsiteX1" fmla="*/ 2324559 w 4649118"/>
              <a:gd name="connsiteY1" fmla="*/ 2702688 h 3602516"/>
              <a:gd name="connsiteX2" fmla="*/ 4649118 w 4649118"/>
              <a:gd name="connsiteY2" fmla="*/ 3602516 h 3602516"/>
              <a:gd name="connsiteX3" fmla="*/ 2324559 w 4649118"/>
              <a:gd name="connsiteY3" fmla="*/ 0 h 3602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49118" h="3602516">
                <a:moveTo>
                  <a:pt x="0" y="3602516"/>
                </a:moveTo>
                <a:lnTo>
                  <a:pt x="2324559" y="2702688"/>
                </a:lnTo>
                <a:lnTo>
                  <a:pt x="4649118" y="3602516"/>
                </a:lnTo>
                <a:lnTo>
                  <a:pt x="2324559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Fond blanc">
            <a:extLst>
              <a:ext uri="{FF2B5EF4-FFF2-40B4-BE49-F238E27FC236}">
                <a16:creationId xmlns:a16="http://schemas.microsoft.com/office/drawing/2014/main" xmlns="" id="{A7E9B9DE-D810-452B-855C-1B833788AFAB}"/>
              </a:ext>
            </a:extLst>
          </p:cNvPr>
          <p:cNvSpPr/>
          <p:nvPr/>
        </p:nvSpPr>
        <p:spPr>
          <a:xfrm rot="15480000">
            <a:off x="5577502" y="-8560800"/>
            <a:ext cx="6305983" cy="9919628"/>
          </a:xfrm>
          <a:custGeom>
            <a:avLst/>
            <a:gdLst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5122843 w 5122843"/>
              <a:gd name="connsiteY2" fmla="*/ 3723701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649118 w 5122843"/>
              <a:gd name="connsiteY2" fmla="*/ 3294044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239691 w 5122843"/>
              <a:gd name="connsiteY2" fmla="*/ 2774026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369510 w 5122843"/>
              <a:gd name="connsiteY2" fmla="*/ 3026481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069929 w 5122843"/>
              <a:gd name="connsiteY2" fmla="*/ 2535970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4069929 w 4813275"/>
              <a:gd name="connsiteY2" fmla="*/ 2541952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4266386 w 4813275"/>
              <a:gd name="connsiteY2" fmla="*/ 2547868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4386444 w 4813275"/>
              <a:gd name="connsiteY2" fmla="*/ 2825893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3169125 w 4813275"/>
              <a:gd name="connsiteY2" fmla="*/ 2814062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13275" h="3729683">
                <a:moveTo>
                  <a:pt x="0" y="5982"/>
                </a:moveTo>
                <a:lnTo>
                  <a:pt x="4813275" y="0"/>
                </a:lnTo>
                <a:lnTo>
                  <a:pt x="3169125" y="2814062"/>
                </a:lnTo>
                <a:lnTo>
                  <a:pt x="0" y="3729683"/>
                </a:lnTo>
                <a:lnTo>
                  <a:pt x="0" y="5982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09AE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" name="Triangle"/>
          <p:cNvSpPr/>
          <p:nvPr/>
        </p:nvSpPr>
        <p:spPr>
          <a:xfrm flipH="1" flipV="1">
            <a:off x="8754742" y="-1"/>
            <a:ext cx="3437258" cy="2699133"/>
          </a:xfrm>
          <a:prstGeom prst="rtTriangle">
            <a:avLst/>
          </a:prstGeom>
          <a:solidFill>
            <a:srgbClr val="6DC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Losange"/>
          <p:cNvSpPr/>
          <p:nvPr/>
        </p:nvSpPr>
        <p:spPr>
          <a:xfrm>
            <a:off x="-880524" y="-517794"/>
            <a:ext cx="2820319" cy="4968608"/>
          </a:xfrm>
          <a:prstGeom prst="diamond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6" name="Losange">
            <a:extLst>
              <a:ext uri="{FF2B5EF4-FFF2-40B4-BE49-F238E27FC236}">
                <a16:creationId xmlns:a16="http://schemas.microsoft.com/office/drawing/2014/main" xmlns="" id="{DAE4E3D5-7FF8-448D-9DD1-995B404799AD}"/>
              </a:ext>
            </a:extLst>
          </p:cNvPr>
          <p:cNvSpPr/>
          <p:nvPr/>
        </p:nvSpPr>
        <p:spPr>
          <a:xfrm>
            <a:off x="9331287" y="4825066"/>
            <a:ext cx="4836405" cy="4076241"/>
          </a:xfrm>
          <a:prstGeom prst="diamond">
            <a:avLst/>
          </a:prstGeom>
          <a:solidFill>
            <a:srgbClr val="09AE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">
            <a:extLst>
              <a:ext uri="{FF2B5EF4-FFF2-40B4-BE49-F238E27FC236}">
                <a16:creationId xmlns:a16="http://schemas.microsoft.com/office/drawing/2014/main" xmlns="" id="{72D5580C-CA16-42E2-9A75-8C3BED18AA17}"/>
              </a:ext>
            </a:extLst>
          </p:cNvPr>
          <p:cNvSpPr/>
          <p:nvPr/>
        </p:nvSpPr>
        <p:spPr>
          <a:xfrm>
            <a:off x="0" y="0"/>
            <a:ext cx="3906670" cy="6858000"/>
          </a:xfrm>
          <a:prstGeom prst="rect">
            <a:avLst/>
          </a:prstGeom>
          <a:solidFill>
            <a:schemeClr val="tx1">
              <a:lumMod val="75000"/>
              <a:lumOff val="2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Un">
            <a:extLst>
              <a:ext uri="{FF2B5EF4-FFF2-40B4-BE49-F238E27FC236}">
                <a16:creationId xmlns:a16="http://schemas.microsoft.com/office/drawing/2014/main" xmlns="" id="{ECEAD387-7B09-4B6D-A8DF-51D9C4E5D407}"/>
              </a:ext>
            </a:extLst>
          </p:cNvPr>
          <p:cNvSpPr txBox="1"/>
          <p:nvPr/>
        </p:nvSpPr>
        <p:spPr>
          <a:xfrm>
            <a:off x="539822" y="1371335"/>
            <a:ext cx="3448281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r-FR" sz="3600" spc="-150" dirty="0">
                <a:solidFill>
                  <a:schemeClr val="bg1">
                    <a:lumMod val="95000"/>
                  </a:schemeClr>
                </a:solidFill>
              </a:rPr>
              <a:t>Un</a:t>
            </a:r>
          </a:p>
        </p:txBody>
      </p:sp>
      <p:sp>
        <p:nvSpPr>
          <p:cNvPr id="20" name="portail">
            <a:extLst>
              <a:ext uri="{FF2B5EF4-FFF2-40B4-BE49-F238E27FC236}">
                <a16:creationId xmlns:a16="http://schemas.microsoft.com/office/drawing/2014/main" xmlns="" id="{12D26BC5-A14A-4A26-808B-A7B03468962B}"/>
              </a:ext>
            </a:extLst>
          </p:cNvPr>
          <p:cNvSpPr txBox="1"/>
          <p:nvPr/>
        </p:nvSpPr>
        <p:spPr>
          <a:xfrm>
            <a:off x="539821" y="1755067"/>
            <a:ext cx="3366849" cy="143853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80000"/>
              </a:lnSpc>
            </a:pPr>
            <a:r>
              <a:rPr lang="fr-FR" sz="5400" b="1" spc="-300" dirty="0">
                <a:solidFill>
                  <a:schemeClr val="bg1">
                    <a:lumMod val="95000"/>
                  </a:schemeClr>
                </a:solidFill>
              </a:rPr>
              <a:t>Portail </a:t>
            </a:r>
          </a:p>
          <a:p>
            <a:pPr>
              <a:lnSpc>
                <a:spcPct val="80000"/>
              </a:lnSpc>
            </a:pPr>
            <a:r>
              <a:rPr lang="fr-FR" sz="5400" b="1" spc="-300" dirty="0">
                <a:solidFill>
                  <a:schemeClr val="bg1">
                    <a:lumMod val="95000"/>
                  </a:schemeClr>
                </a:solidFill>
              </a:rPr>
              <a:t>national</a:t>
            </a:r>
          </a:p>
        </p:txBody>
      </p:sp>
      <p:sp>
        <p:nvSpPr>
          <p:cNvPr id="56" name="Comment">
            <a:extLst>
              <a:ext uri="{FF2B5EF4-FFF2-40B4-BE49-F238E27FC236}">
                <a16:creationId xmlns:a16="http://schemas.microsoft.com/office/drawing/2014/main" xmlns="" id="{217773A4-27EB-4A08-8074-2902E591AEA0}"/>
              </a:ext>
            </a:extLst>
          </p:cNvPr>
          <p:cNvSpPr txBox="1"/>
          <p:nvPr/>
        </p:nvSpPr>
        <p:spPr>
          <a:xfrm>
            <a:off x="539822" y="3646326"/>
            <a:ext cx="3514381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>
              <a:defRPr sz="3600" spc="-15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fr-FR" dirty="0"/>
              <a:t>Comment ?</a:t>
            </a:r>
          </a:p>
        </p:txBody>
      </p:sp>
      <p:cxnSp>
        <p:nvCxnSpPr>
          <p:cNvPr id="57" name="Connecteur">
            <a:extLst>
              <a:ext uri="{FF2B5EF4-FFF2-40B4-BE49-F238E27FC236}">
                <a16:creationId xmlns:a16="http://schemas.microsoft.com/office/drawing/2014/main" xmlns="" id="{33D0E65D-AD65-4D63-A1AA-318C8F97C004}"/>
              </a:ext>
            </a:extLst>
          </p:cNvPr>
          <p:cNvCxnSpPr/>
          <p:nvPr/>
        </p:nvCxnSpPr>
        <p:spPr>
          <a:xfrm>
            <a:off x="539822" y="3431817"/>
            <a:ext cx="324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itre">
            <a:extLst>
              <a:ext uri="{FF2B5EF4-FFF2-40B4-BE49-F238E27FC236}">
                <a16:creationId xmlns:a16="http://schemas.microsoft.com/office/drawing/2014/main" xmlns="" id="{C2F082BA-9074-48E0-895B-49DC5BB8C9EF}"/>
              </a:ext>
            </a:extLst>
          </p:cNvPr>
          <p:cNvSpPr txBox="1"/>
          <p:nvPr/>
        </p:nvSpPr>
        <p:spPr>
          <a:xfrm>
            <a:off x="8460000" y="257023"/>
            <a:ext cx="360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2400" b="1" i="1" spc="-150" dirty="0">
                <a:solidFill>
                  <a:schemeClr val="bg1"/>
                </a:solidFill>
              </a:rPr>
              <a:t>Base de données</a:t>
            </a:r>
          </a:p>
        </p:txBody>
      </p:sp>
      <p:sp>
        <p:nvSpPr>
          <p:cNvPr id="28" name="Portail">
            <a:extLst>
              <a:ext uri="{FF2B5EF4-FFF2-40B4-BE49-F238E27FC236}">
                <a16:creationId xmlns:a16="http://schemas.microsoft.com/office/drawing/2014/main" xmlns="" id="{B83CD9BF-7B63-484C-8EE8-8A5D821FE3D8}"/>
              </a:ext>
            </a:extLst>
          </p:cNvPr>
          <p:cNvSpPr/>
          <p:nvPr/>
        </p:nvSpPr>
        <p:spPr>
          <a:xfrm>
            <a:off x="4800205" y="3139200"/>
            <a:ext cx="5400000" cy="461962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cap="small" dirty="0"/>
              <a:t>Portail d’échanges en santé au travail</a:t>
            </a:r>
          </a:p>
        </p:txBody>
      </p:sp>
      <p:sp>
        <p:nvSpPr>
          <p:cNvPr id="62" name="BDN">
            <a:extLst>
              <a:ext uri="{FF2B5EF4-FFF2-40B4-BE49-F238E27FC236}">
                <a16:creationId xmlns:a16="http://schemas.microsoft.com/office/drawing/2014/main" xmlns="" id="{F652D7BC-BC37-4078-812A-B77CDDA62078}"/>
              </a:ext>
            </a:extLst>
          </p:cNvPr>
          <p:cNvSpPr/>
          <p:nvPr/>
        </p:nvSpPr>
        <p:spPr>
          <a:xfrm>
            <a:off x="4800205" y="3600000"/>
            <a:ext cx="5400000" cy="409805"/>
          </a:xfrm>
          <a:prstGeom prst="rect">
            <a:avLst/>
          </a:prstGeom>
          <a:solidFill>
            <a:srgbClr val="00AD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/>
              <a:t>Base de données nationale</a:t>
            </a:r>
          </a:p>
        </p:txBody>
      </p:sp>
      <p:sp>
        <p:nvSpPr>
          <p:cNvPr id="63" name="Données 1">
            <a:extLst>
              <a:ext uri="{FF2B5EF4-FFF2-40B4-BE49-F238E27FC236}">
                <a16:creationId xmlns:a16="http://schemas.microsoft.com/office/drawing/2014/main" xmlns="" id="{E0BBCFA5-ADAB-41DA-A549-24B92D8B077A}"/>
              </a:ext>
            </a:extLst>
          </p:cNvPr>
          <p:cNvSpPr/>
          <p:nvPr/>
        </p:nvSpPr>
        <p:spPr>
          <a:xfrm>
            <a:off x="4800205" y="4010400"/>
            <a:ext cx="1044000" cy="599182"/>
          </a:xfrm>
          <a:prstGeom prst="rect">
            <a:avLst/>
          </a:prstGeom>
          <a:solidFill>
            <a:srgbClr val="30C5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/>
              <a:t>SSTI</a:t>
            </a:r>
          </a:p>
          <a:p>
            <a:pPr algn="ctr"/>
            <a:r>
              <a:rPr lang="fr-FR" sz="700" i="1" dirty="0"/>
              <a:t>Identification</a:t>
            </a:r>
          </a:p>
          <a:p>
            <a:pPr algn="ctr"/>
            <a:r>
              <a:rPr lang="fr-FR" sz="700" i="1" dirty="0"/>
              <a:t>Coordonnées</a:t>
            </a:r>
          </a:p>
          <a:p>
            <a:pPr algn="ctr"/>
            <a:r>
              <a:rPr lang="fr-FR" sz="700" i="1" dirty="0"/>
              <a:t>Intervenants</a:t>
            </a:r>
          </a:p>
        </p:txBody>
      </p:sp>
      <p:sp>
        <p:nvSpPr>
          <p:cNvPr id="64" name="Données 2">
            <a:extLst>
              <a:ext uri="{FF2B5EF4-FFF2-40B4-BE49-F238E27FC236}">
                <a16:creationId xmlns:a16="http://schemas.microsoft.com/office/drawing/2014/main" xmlns="" id="{D285AFD4-6055-4035-99E3-8E39039F2303}"/>
              </a:ext>
            </a:extLst>
          </p:cNvPr>
          <p:cNvSpPr/>
          <p:nvPr/>
        </p:nvSpPr>
        <p:spPr>
          <a:xfrm>
            <a:off x="5889205" y="4010400"/>
            <a:ext cx="1044000" cy="599182"/>
          </a:xfrm>
          <a:prstGeom prst="rect">
            <a:avLst/>
          </a:prstGeom>
          <a:solidFill>
            <a:srgbClr val="30C5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/>
              <a:t>Employeur</a:t>
            </a:r>
          </a:p>
          <a:p>
            <a:pPr algn="ctr"/>
            <a:r>
              <a:rPr lang="fr-FR" sz="700" i="1" dirty="0"/>
              <a:t>Identification, </a:t>
            </a:r>
            <a:br>
              <a:rPr lang="fr-FR" sz="700" i="1" dirty="0"/>
            </a:br>
            <a:r>
              <a:rPr lang="fr-FR" sz="700" i="1" dirty="0"/>
              <a:t>SIRET, NAF…</a:t>
            </a:r>
          </a:p>
        </p:txBody>
      </p:sp>
      <p:sp>
        <p:nvSpPr>
          <p:cNvPr id="65" name="Données 3">
            <a:extLst>
              <a:ext uri="{FF2B5EF4-FFF2-40B4-BE49-F238E27FC236}">
                <a16:creationId xmlns:a16="http://schemas.microsoft.com/office/drawing/2014/main" xmlns="" id="{4C38B59F-D62F-4065-9959-E34CB59E7339}"/>
              </a:ext>
            </a:extLst>
          </p:cNvPr>
          <p:cNvSpPr/>
          <p:nvPr/>
        </p:nvSpPr>
        <p:spPr>
          <a:xfrm>
            <a:off x="6978205" y="4010400"/>
            <a:ext cx="1044000" cy="599182"/>
          </a:xfrm>
          <a:prstGeom prst="rect">
            <a:avLst/>
          </a:prstGeom>
          <a:solidFill>
            <a:srgbClr val="30C5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/>
              <a:t>Emploi</a:t>
            </a:r>
            <a:r>
              <a:rPr lang="fr-FR" sz="1000" b="1" dirty="0"/>
              <a:t> </a:t>
            </a:r>
            <a:endParaRPr lang="fr-FR" sz="800" b="1" dirty="0"/>
          </a:p>
          <a:p>
            <a:pPr algn="ctr"/>
            <a:r>
              <a:rPr lang="fr-FR" sz="700" i="1" dirty="0"/>
              <a:t>Description, PCS-ESE, Risques…</a:t>
            </a:r>
          </a:p>
        </p:txBody>
      </p:sp>
      <p:sp>
        <p:nvSpPr>
          <p:cNvPr id="66" name="Données 4">
            <a:extLst>
              <a:ext uri="{FF2B5EF4-FFF2-40B4-BE49-F238E27FC236}">
                <a16:creationId xmlns:a16="http://schemas.microsoft.com/office/drawing/2014/main" xmlns="" id="{FEDB40E6-4F7C-4C0F-BF32-5EEEBB7162C7}"/>
              </a:ext>
            </a:extLst>
          </p:cNvPr>
          <p:cNvSpPr/>
          <p:nvPr/>
        </p:nvSpPr>
        <p:spPr>
          <a:xfrm>
            <a:off x="8067205" y="4010400"/>
            <a:ext cx="1044000" cy="599182"/>
          </a:xfrm>
          <a:prstGeom prst="rect">
            <a:avLst/>
          </a:prstGeom>
          <a:solidFill>
            <a:srgbClr val="30C5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/>
              <a:t>Salarié</a:t>
            </a:r>
          </a:p>
          <a:p>
            <a:pPr algn="ctr"/>
            <a:r>
              <a:rPr lang="fr-FR" sz="700" i="1" dirty="0"/>
              <a:t>Identification, Risques…</a:t>
            </a:r>
          </a:p>
        </p:txBody>
      </p:sp>
      <p:sp>
        <p:nvSpPr>
          <p:cNvPr id="67" name="Données 5">
            <a:extLst>
              <a:ext uri="{FF2B5EF4-FFF2-40B4-BE49-F238E27FC236}">
                <a16:creationId xmlns:a16="http://schemas.microsoft.com/office/drawing/2014/main" xmlns="" id="{B8AEF3F8-68D5-43ED-BA5E-F5DA52E41DB7}"/>
              </a:ext>
            </a:extLst>
          </p:cNvPr>
          <p:cNvSpPr/>
          <p:nvPr/>
        </p:nvSpPr>
        <p:spPr>
          <a:xfrm>
            <a:off x="9156205" y="4010400"/>
            <a:ext cx="1044000" cy="599182"/>
          </a:xfrm>
          <a:prstGeom prst="rect">
            <a:avLst/>
          </a:prstGeom>
          <a:solidFill>
            <a:srgbClr val="30C5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/>
              <a:t>Activité</a:t>
            </a:r>
            <a:r>
              <a:rPr lang="fr-FR" sz="1000" b="1" dirty="0"/>
              <a:t> </a:t>
            </a:r>
            <a:r>
              <a:rPr lang="fr-FR" sz="700" b="1" dirty="0"/>
              <a:t>médico-professionnelles</a:t>
            </a:r>
            <a:endParaRPr lang="fr-FR" sz="700" i="1" dirty="0"/>
          </a:p>
        </p:txBody>
      </p:sp>
      <p:sp>
        <p:nvSpPr>
          <p:cNvPr id="93" name="Sécurité">
            <a:extLst>
              <a:ext uri="{FF2B5EF4-FFF2-40B4-BE49-F238E27FC236}">
                <a16:creationId xmlns:a16="http://schemas.microsoft.com/office/drawing/2014/main" xmlns="" id="{33711B3B-ACA4-4B0A-BBD6-31FF323A6B20}"/>
              </a:ext>
            </a:extLst>
          </p:cNvPr>
          <p:cNvSpPr/>
          <p:nvPr/>
        </p:nvSpPr>
        <p:spPr>
          <a:xfrm>
            <a:off x="10289873" y="3473584"/>
            <a:ext cx="1080000" cy="252000"/>
          </a:xfrm>
          <a:prstGeom prst="rect">
            <a:avLst/>
          </a:prstGeom>
          <a:noFill/>
          <a:ln>
            <a:solidFill>
              <a:srgbClr val="00ADE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fr-FR" sz="1200" b="1" dirty="0">
                <a:solidFill>
                  <a:srgbClr val="58585A"/>
                </a:solidFill>
              </a:rPr>
              <a:t>Sécurité</a:t>
            </a:r>
          </a:p>
        </p:txBody>
      </p:sp>
    </p:spTree>
    <p:extLst>
      <p:ext uri="{BB962C8B-B14F-4D97-AF65-F5344CB8AC3E}">
        <p14:creationId xmlns:p14="http://schemas.microsoft.com/office/powerpoint/2010/main" val="9031545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êche"/>
          <p:cNvSpPr/>
          <p:nvPr/>
        </p:nvSpPr>
        <p:spPr>
          <a:xfrm flipV="1">
            <a:off x="234656" y="-2601687"/>
            <a:ext cx="3410278" cy="3602516"/>
          </a:xfrm>
          <a:custGeom>
            <a:avLst/>
            <a:gdLst>
              <a:gd name="connsiteX0" fmla="*/ 0 w 4649118"/>
              <a:gd name="connsiteY0" fmla="*/ 3602516 h 3602516"/>
              <a:gd name="connsiteX1" fmla="*/ 2324559 w 4649118"/>
              <a:gd name="connsiteY1" fmla="*/ 2702688 h 3602516"/>
              <a:gd name="connsiteX2" fmla="*/ 4649118 w 4649118"/>
              <a:gd name="connsiteY2" fmla="*/ 3602516 h 3602516"/>
              <a:gd name="connsiteX3" fmla="*/ 2324559 w 4649118"/>
              <a:gd name="connsiteY3" fmla="*/ 0 h 3602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49118" h="3602516">
                <a:moveTo>
                  <a:pt x="0" y="3602516"/>
                </a:moveTo>
                <a:lnTo>
                  <a:pt x="2324559" y="2702688"/>
                </a:lnTo>
                <a:lnTo>
                  <a:pt x="4649118" y="3602516"/>
                </a:lnTo>
                <a:lnTo>
                  <a:pt x="2324559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riangle"/>
          <p:cNvSpPr/>
          <p:nvPr/>
        </p:nvSpPr>
        <p:spPr>
          <a:xfrm flipH="1" flipV="1">
            <a:off x="8754742" y="-1"/>
            <a:ext cx="3437258" cy="2699133"/>
          </a:xfrm>
          <a:prstGeom prst="rtTriangle">
            <a:avLst/>
          </a:prstGeom>
          <a:solidFill>
            <a:srgbClr val="6DC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Losange"/>
          <p:cNvSpPr/>
          <p:nvPr/>
        </p:nvSpPr>
        <p:spPr>
          <a:xfrm>
            <a:off x="-880524" y="-517794"/>
            <a:ext cx="2820319" cy="4968608"/>
          </a:xfrm>
          <a:prstGeom prst="diamond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0" name="Rectangle">
            <a:extLst>
              <a:ext uri="{FF2B5EF4-FFF2-40B4-BE49-F238E27FC236}">
                <a16:creationId xmlns:a16="http://schemas.microsoft.com/office/drawing/2014/main" xmlns="" id="{88A98093-9460-4A8B-900A-BE0CAAF99212}"/>
              </a:ext>
            </a:extLst>
          </p:cNvPr>
          <p:cNvSpPr/>
          <p:nvPr/>
        </p:nvSpPr>
        <p:spPr>
          <a:xfrm>
            <a:off x="0" y="0"/>
            <a:ext cx="3906670" cy="6858000"/>
          </a:xfrm>
          <a:prstGeom prst="rect">
            <a:avLst/>
          </a:prstGeom>
          <a:solidFill>
            <a:schemeClr val="tx1">
              <a:lumMod val="75000"/>
              <a:lumOff val="2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6" name="Losange">
            <a:extLst>
              <a:ext uri="{FF2B5EF4-FFF2-40B4-BE49-F238E27FC236}">
                <a16:creationId xmlns:a16="http://schemas.microsoft.com/office/drawing/2014/main" xmlns="" id="{DAE4E3D5-7FF8-448D-9DD1-995B404799AD}"/>
              </a:ext>
            </a:extLst>
          </p:cNvPr>
          <p:cNvSpPr/>
          <p:nvPr/>
        </p:nvSpPr>
        <p:spPr>
          <a:xfrm>
            <a:off x="9331287" y="4825066"/>
            <a:ext cx="4836405" cy="4076241"/>
          </a:xfrm>
          <a:prstGeom prst="diamond">
            <a:avLst/>
          </a:prstGeom>
          <a:solidFill>
            <a:srgbClr val="09AE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" name="Fond blanc">
            <a:extLst>
              <a:ext uri="{FF2B5EF4-FFF2-40B4-BE49-F238E27FC236}">
                <a16:creationId xmlns:a16="http://schemas.microsoft.com/office/drawing/2014/main" xmlns="" id="{64C560D2-1A76-4471-85F4-CFA67F51BEFB}"/>
              </a:ext>
            </a:extLst>
          </p:cNvPr>
          <p:cNvSpPr/>
          <p:nvPr/>
        </p:nvSpPr>
        <p:spPr>
          <a:xfrm rot="15480000">
            <a:off x="5577502" y="-8560800"/>
            <a:ext cx="6305983" cy="9919628"/>
          </a:xfrm>
          <a:custGeom>
            <a:avLst/>
            <a:gdLst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5122843 w 5122843"/>
              <a:gd name="connsiteY2" fmla="*/ 3723701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649118 w 5122843"/>
              <a:gd name="connsiteY2" fmla="*/ 3294044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239691 w 5122843"/>
              <a:gd name="connsiteY2" fmla="*/ 2774026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369510 w 5122843"/>
              <a:gd name="connsiteY2" fmla="*/ 3026481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069929 w 5122843"/>
              <a:gd name="connsiteY2" fmla="*/ 2535970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4069929 w 4813275"/>
              <a:gd name="connsiteY2" fmla="*/ 2541952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4266386 w 4813275"/>
              <a:gd name="connsiteY2" fmla="*/ 2547868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4386444 w 4813275"/>
              <a:gd name="connsiteY2" fmla="*/ 2825893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3169125 w 4813275"/>
              <a:gd name="connsiteY2" fmla="*/ 2814062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13275" h="3729683">
                <a:moveTo>
                  <a:pt x="0" y="5982"/>
                </a:moveTo>
                <a:lnTo>
                  <a:pt x="4813275" y="0"/>
                </a:lnTo>
                <a:lnTo>
                  <a:pt x="3169125" y="2814062"/>
                </a:lnTo>
                <a:lnTo>
                  <a:pt x="0" y="3729683"/>
                </a:lnTo>
                <a:lnTo>
                  <a:pt x="0" y="5982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09AE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7" name="Un">
            <a:extLst>
              <a:ext uri="{FF2B5EF4-FFF2-40B4-BE49-F238E27FC236}">
                <a16:creationId xmlns:a16="http://schemas.microsoft.com/office/drawing/2014/main" xmlns="" id="{7ACDF613-78C0-492C-834A-52E7437B0785}"/>
              </a:ext>
            </a:extLst>
          </p:cNvPr>
          <p:cNvSpPr txBox="1"/>
          <p:nvPr/>
        </p:nvSpPr>
        <p:spPr>
          <a:xfrm>
            <a:off x="539822" y="1371335"/>
            <a:ext cx="3448281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r-FR" sz="3600" spc="-150" dirty="0">
                <a:solidFill>
                  <a:schemeClr val="bg1">
                    <a:lumMod val="95000"/>
                  </a:schemeClr>
                </a:solidFill>
              </a:rPr>
              <a:t>Un</a:t>
            </a:r>
          </a:p>
        </p:txBody>
      </p:sp>
      <p:sp>
        <p:nvSpPr>
          <p:cNvPr id="48" name="portail">
            <a:extLst>
              <a:ext uri="{FF2B5EF4-FFF2-40B4-BE49-F238E27FC236}">
                <a16:creationId xmlns:a16="http://schemas.microsoft.com/office/drawing/2014/main" xmlns="" id="{D4FD9B03-C630-480A-98FE-D93FBA0C4783}"/>
              </a:ext>
            </a:extLst>
          </p:cNvPr>
          <p:cNvSpPr txBox="1"/>
          <p:nvPr/>
        </p:nvSpPr>
        <p:spPr>
          <a:xfrm>
            <a:off x="539821" y="1755067"/>
            <a:ext cx="3366849" cy="143853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80000"/>
              </a:lnSpc>
            </a:pPr>
            <a:r>
              <a:rPr lang="fr-FR" sz="5400" b="1" spc="-300" dirty="0">
                <a:solidFill>
                  <a:schemeClr val="bg1">
                    <a:lumMod val="95000"/>
                  </a:schemeClr>
                </a:solidFill>
              </a:rPr>
              <a:t>Portail </a:t>
            </a:r>
          </a:p>
          <a:p>
            <a:pPr>
              <a:lnSpc>
                <a:spcPct val="80000"/>
              </a:lnSpc>
            </a:pPr>
            <a:r>
              <a:rPr lang="fr-FR" sz="5400" b="1" spc="-300" dirty="0">
                <a:solidFill>
                  <a:schemeClr val="bg1">
                    <a:lumMod val="95000"/>
                  </a:schemeClr>
                </a:solidFill>
              </a:rPr>
              <a:t>national</a:t>
            </a:r>
          </a:p>
        </p:txBody>
      </p:sp>
      <p:sp>
        <p:nvSpPr>
          <p:cNvPr id="49" name="Comment">
            <a:extLst>
              <a:ext uri="{FF2B5EF4-FFF2-40B4-BE49-F238E27FC236}">
                <a16:creationId xmlns:a16="http://schemas.microsoft.com/office/drawing/2014/main" xmlns="" id="{2FA1B11A-598D-4C97-ACAA-1C274EDF7E15}"/>
              </a:ext>
            </a:extLst>
          </p:cNvPr>
          <p:cNvSpPr txBox="1"/>
          <p:nvPr/>
        </p:nvSpPr>
        <p:spPr>
          <a:xfrm>
            <a:off x="539822" y="3646326"/>
            <a:ext cx="3514381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>
              <a:defRPr sz="3600" spc="-15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fr-FR" dirty="0"/>
              <a:t>Comment ?</a:t>
            </a:r>
          </a:p>
        </p:txBody>
      </p:sp>
      <p:cxnSp>
        <p:nvCxnSpPr>
          <p:cNvPr id="50" name="Connecteur">
            <a:extLst>
              <a:ext uri="{FF2B5EF4-FFF2-40B4-BE49-F238E27FC236}">
                <a16:creationId xmlns:a16="http://schemas.microsoft.com/office/drawing/2014/main" xmlns="" id="{B51179F6-735B-40F4-ADEB-B3CF2DE6FC6C}"/>
              </a:ext>
            </a:extLst>
          </p:cNvPr>
          <p:cNvCxnSpPr/>
          <p:nvPr/>
        </p:nvCxnSpPr>
        <p:spPr>
          <a:xfrm>
            <a:off x="539822" y="3431817"/>
            <a:ext cx="324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itre">
            <a:extLst>
              <a:ext uri="{FF2B5EF4-FFF2-40B4-BE49-F238E27FC236}">
                <a16:creationId xmlns:a16="http://schemas.microsoft.com/office/drawing/2014/main" xmlns="" id="{C2F082BA-9074-48E0-895B-49DC5BB8C9EF}"/>
              </a:ext>
            </a:extLst>
          </p:cNvPr>
          <p:cNvSpPr txBox="1"/>
          <p:nvPr/>
        </p:nvSpPr>
        <p:spPr>
          <a:xfrm>
            <a:off x="8460000" y="257023"/>
            <a:ext cx="360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2400" b="1" i="1" spc="-150" dirty="0">
                <a:solidFill>
                  <a:schemeClr val="bg1"/>
                </a:solidFill>
              </a:rPr>
              <a:t>Échanges </a:t>
            </a:r>
          </a:p>
          <a:p>
            <a:pPr algn="r"/>
            <a:r>
              <a:rPr lang="fr-FR" sz="2400" b="1" i="1" spc="-150" dirty="0">
                <a:solidFill>
                  <a:schemeClr val="bg1"/>
                </a:solidFill>
              </a:rPr>
              <a:t>avec les SSTI</a:t>
            </a:r>
          </a:p>
        </p:txBody>
      </p:sp>
      <p:sp>
        <p:nvSpPr>
          <p:cNvPr id="61" name="Interface">
            <a:extLst>
              <a:ext uri="{FF2B5EF4-FFF2-40B4-BE49-F238E27FC236}">
                <a16:creationId xmlns:a16="http://schemas.microsoft.com/office/drawing/2014/main" xmlns="" id="{9AA362B2-A88A-44AC-B8C8-247B288A7851}"/>
              </a:ext>
            </a:extLst>
          </p:cNvPr>
          <p:cNvSpPr/>
          <p:nvPr/>
        </p:nvSpPr>
        <p:spPr>
          <a:xfrm>
            <a:off x="4800205" y="2919523"/>
            <a:ext cx="5400000" cy="219075"/>
          </a:xfrm>
          <a:prstGeom prst="rect">
            <a:avLst/>
          </a:prstGeom>
          <a:solidFill>
            <a:srgbClr val="5858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Interfaces</a:t>
            </a:r>
          </a:p>
        </p:txBody>
      </p:sp>
      <p:sp>
        <p:nvSpPr>
          <p:cNvPr id="62" name="BDN">
            <a:extLst>
              <a:ext uri="{FF2B5EF4-FFF2-40B4-BE49-F238E27FC236}">
                <a16:creationId xmlns:a16="http://schemas.microsoft.com/office/drawing/2014/main" xmlns="" id="{F652D7BC-BC37-4078-812A-B77CDDA62078}"/>
              </a:ext>
            </a:extLst>
          </p:cNvPr>
          <p:cNvSpPr/>
          <p:nvPr/>
        </p:nvSpPr>
        <p:spPr>
          <a:xfrm>
            <a:off x="4800205" y="3600000"/>
            <a:ext cx="5400000" cy="409805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/>
              <a:t>Base de données nationale</a:t>
            </a:r>
          </a:p>
        </p:txBody>
      </p:sp>
      <p:sp>
        <p:nvSpPr>
          <p:cNvPr id="63" name="Données 1">
            <a:extLst>
              <a:ext uri="{FF2B5EF4-FFF2-40B4-BE49-F238E27FC236}">
                <a16:creationId xmlns:a16="http://schemas.microsoft.com/office/drawing/2014/main" xmlns="" id="{E0BBCFA5-ADAB-41DA-A549-24B92D8B077A}"/>
              </a:ext>
            </a:extLst>
          </p:cNvPr>
          <p:cNvSpPr/>
          <p:nvPr/>
        </p:nvSpPr>
        <p:spPr>
          <a:xfrm>
            <a:off x="4800205" y="4010400"/>
            <a:ext cx="1044000" cy="59918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/>
              <a:t>SSTI</a:t>
            </a:r>
          </a:p>
          <a:p>
            <a:pPr algn="ctr"/>
            <a:r>
              <a:rPr lang="fr-FR" sz="700" i="1" dirty="0"/>
              <a:t>Identification</a:t>
            </a:r>
          </a:p>
          <a:p>
            <a:pPr algn="ctr"/>
            <a:r>
              <a:rPr lang="fr-FR" sz="700" i="1" dirty="0"/>
              <a:t>Coordonnées</a:t>
            </a:r>
          </a:p>
          <a:p>
            <a:pPr algn="ctr"/>
            <a:r>
              <a:rPr lang="fr-FR" sz="700" i="1" dirty="0"/>
              <a:t>Intervenants</a:t>
            </a:r>
          </a:p>
        </p:txBody>
      </p:sp>
      <p:sp>
        <p:nvSpPr>
          <p:cNvPr id="64" name="Données 2">
            <a:extLst>
              <a:ext uri="{FF2B5EF4-FFF2-40B4-BE49-F238E27FC236}">
                <a16:creationId xmlns:a16="http://schemas.microsoft.com/office/drawing/2014/main" xmlns="" id="{D285AFD4-6055-4035-99E3-8E39039F2303}"/>
              </a:ext>
            </a:extLst>
          </p:cNvPr>
          <p:cNvSpPr/>
          <p:nvPr/>
        </p:nvSpPr>
        <p:spPr>
          <a:xfrm>
            <a:off x="5889205" y="4010400"/>
            <a:ext cx="1044000" cy="59918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/>
              <a:t>Employeur</a:t>
            </a:r>
          </a:p>
          <a:p>
            <a:pPr algn="ctr"/>
            <a:r>
              <a:rPr lang="fr-FR" sz="700" i="1" dirty="0"/>
              <a:t>Identification, </a:t>
            </a:r>
            <a:br>
              <a:rPr lang="fr-FR" sz="700" i="1" dirty="0"/>
            </a:br>
            <a:r>
              <a:rPr lang="fr-FR" sz="700" i="1" dirty="0"/>
              <a:t>SIRET, NAF…</a:t>
            </a:r>
          </a:p>
        </p:txBody>
      </p:sp>
      <p:sp>
        <p:nvSpPr>
          <p:cNvPr id="65" name="Données 3">
            <a:extLst>
              <a:ext uri="{FF2B5EF4-FFF2-40B4-BE49-F238E27FC236}">
                <a16:creationId xmlns:a16="http://schemas.microsoft.com/office/drawing/2014/main" xmlns="" id="{4C38B59F-D62F-4065-9959-E34CB59E7339}"/>
              </a:ext>
            </a:extLst>
          </p:cNvPr>
          <p:cNvSpPr/>
          <p:nvPr/>
        </p:nvSpPr>
        <p:spPr>
          <a:xfrm>
            <a:off x="6978205" y="4010400"/>
            <a:ext cx="1044000" cy="59918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/>
              <a:t>Emplois</a:t>
            </a:r>
            <a:endParaRPr lang="fr-FR" sz="800" b="1" dirty="0"/>
          </a:p>
          <a:p>
            <a:pPr algn="ctr"/>
            <a:r>
              <a:rPr lang="fr-FR" sz="700" i="1" dirty="0"/>
              <a:t>Description, PCS-ESE, Risques…</a:t>
            </a:r>
          </a:p>
        </p:txBody>
      </p:sp>
      <p:sp>
        <p:nvSpPr>
          <p:cNvPr id="66" name="Données 4">
            <a:extLst>
              <a:ext uri="{FF2B5EF4-FFF2-40B4-BE49-F238E27FC236}">
                <a16:creationId xmlns:a16="http://schemas.microsoft.com/office/drawing/2014/main" xmlns="" id="{FEDB40E6-4F7C-4C0F-BF32-5EEEBB7162C7}"/>
              </a:ext>
            </a:extLst>
          </p:cNvPr>
          <p:cNvSpPr/>
          <p:nvPr/>
        </p:nvSpPr>
        <p:spPr>
          <a:xfrm>
            <a:off x="8067205" y="4010400"/>
            <a:ext cx="1044000" cy="59918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/>
              <a:t>Salarié</a:t>
            </a:r>
          </a:p>
          <a:p>
            <a:pPr algn="ctr"/>
            <a:r>
              <a:rPr lang="fr-FR" sz="700" i="1" dirty="0"/>
              <a:t>Identification, Risques…</a:t>
            </a:r>
          </a:p>
        </p:txBody>
      </p:sp>
      <p:sp>
        <p:nvSpPr>
          <p:cNvPr id="67" name="Données 5">
            <a:extLst>
              <a:ext uri="{FF2B5EF4-FFF2-40B4-BE49-F238E27FC236}">
                <a16:creationId xmlns:a16="http://schemas.microsoft.com/office/drawing/2014/main" xmlns="" id="{B8AEF3F8-68D5-43ED-BA5E-F5DA52E41DB7}"/>
              </a:ext>
            </a:extLst>
          </p:cNvPr>
          <p:cNvSpPr/>
          <p:nvPr/>
        </p:nvSpPr>
        <p:spPr>
          <a:xfrm>
            <a:off x="9156205" y="4010400"/>
            <a:ext cx="1044000" cy="59918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/>
              <a:t>Activité</a:t>
            </a:r>
            <a:r>
              <a:rPr lang="fr-FR" sz="1000" b="1" dirty="0"/>
              <a:t> </a:t>
            </a:r>
            <a:r>
              <a:rPr lang="fr-FR" sz="700" b="1" dirty="0"/>
              <a:t>médico-professionnelles </a:t>
            </a:r>
          </a:p>
        </p:txBody>
      </p:sp>
      <p:grpSp>
        <p:nvGrpSpPr>
          <p:cNvPr id="13" name="SSTI 1">
            <a:extLst>
              <a:ext uri="{FF2B5EF4-FFF2-40B4-BE49-F238E27FC236}">
                <a16:creationId xmlns:a16="http://schemas.microsoft.com/office/drawing/2014/main" xmlns="" id="{EF9FD5FB-0214-4D41-933D-072D3AC67581}"/>
              </a:ext>
            </a:extLst>
          </p:cNvPr>
          <p:cNvGrpSpPr/>
          <p:nvPr/>
        </p:nvGrpSpPr>
        <p:grpSpPr>
          <a:xfrm>
            <a:off x="4800205" y="2156809"/>
            <a:ext cx="756000" cy="762116"/>
            <a:chOff x="4800205" y="2156809"/>
            <a:chExt cx="756000" cy="762116"/>
          </a:xfrm>
        </p:grpSpPr>
        <p:sp>
          <p:nvSpPr>
            <p:cNvPr id="69" name="SSTI 1">
              <a:extLst>
                <a:ext uri="{FF2B5EF4-FFF2-40B4-BE49-F238E27FC236}">
                  <a16:creationId xmlns:a16="http://schemas.microsoft.com/office/drawing/2014/main" xmlns="" id="{5EEC315F-BB7B-4152-A981-18A43B2ACB96}"/>
                </a:ext>
              </a:extLst>
            </p:cNvPr>
            <p:cNvSpPr/>
            <p:nvPr/>
          </p:nvSpPr>
          <p:spPr>
            <a:xfrm>
              <a:off x="4800205" y="2156809"/>
              <a:ext cx="756000" cy="447676"/>
            </a:xfrm>
            <a:prstGeom prst="rect">
              <a:avLst/>
            </a:prstGeom>
            <a:solidFill>
              <a:srgbClr val="00ADE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SSTI 1</a:t>
              </a:r>
            </a:p>
          </p:txBody>
        </p:sp>
        <p:cxnSp>
          <p:nvCxnSpPr>
            <p:cNvPr id="78" name="Connecteur SSTI 1">
              <a:extLst>
                <a:ext uri="{FF2B5EF4-FFF2-40B4-BE49-F238E27FC236}">
                  <a16:creationId xmlns:a16="http://schemas.microsoft.com/office/drawing/2014/main" xmlns="" id="{D345C497-9112-44F9-940A-DE0D3026ED29}"/>
                </a:ext>
              </a:extLst>
            </p:cNvPr>
            <p:cNvCxnSpPr>
              <a:cxnSpLocks/>
              <a:stCxn id="69" idx="2"/>
            </p:cNvCxnSpPr>
            <p:nvPr/>
          </p:nvCxnSpPr>
          <p:spPr>
            <a:xfrm>
              <a:off x="5178205" y="2604485"/>
              <a:ext cx="0" cy="314440"/>
            </a:xfrm>
            <a:prstGeom prst="line">
              <a:avLst/>
            </a:prstGeom>
            <a:ln w="12700">
              <a:solidFill>
                <a:srgbClr val="00ADE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SSTI 2">
            <a:extLst>
              <a:ext uri="{FF2B5EF4-FFF2-40B4-BE49-F238E27FC236}">
                <a16:creationId xmlns:a16="http://schemas.microsoft.com/office/drawing/2014/main" xmlns="" id="{1ECAB25A-B1D3-46D6-B726-D1F5FB69652D}"/>
              </a:ext>
            </a:extLst>
          </p:cNvPr>
          <p:cNvGrpSpPr/>
          <p:nvPr/>
        </p:nvGrpSpPr>
        <p:grpSpPr>
          <a:xfrm>
            <a:off x="5961205" y="2156809"/>
            <a:ext cx="756000" cy="781994"/>
            <a:chOff x="5961205" y="2156809"/>
            <a:chExt cx="756000" cy="781994"/>
          </a:xfrm>
        </p:grpSpPr>
        <p:sp>
          <p:nvSpPr>
            <p:cNvPr id="70" name="SSTI 2">
              <a:extLst>
                <a:ext uri="{FF2B5EF4-FFF2-40B4-BE49-F238E27FC236}">
                  <a16:creationId xmlns:a16="http://schemas.microsoft.com/office/drawing/2014/main" xmlns="" id="{F8B9623A-6FF8-425E-9EAE-A9D90FAC829E}"/>
                </a:ext>
              </a:extLst>
            </p:cNvPr>
            <p:cNvSpPr/>
            <p:nvPr/>
          </p:nvSpPr>
          <p:spPr>
            <a:xfrm>
              <a:off x="5961205" y="2156809"/>
              <a:ext cx="756000" cy="447676"/>
            </a:xfrm>
            <a:prstGeom prst="rect">
              <a:avLst/>
            </a:prstGeom>
            <a:solidFill>
              <a:srgbClr val="00ADE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SSTI 2</a:t>
              </a:r>
            </a:p>
          </p:txBody>
        </p:sp>
        <p:cxnSp>
          <p:nvCxnSpPr>
            <p:cNvPr id="79" name="Connecteur SSTI 2">
              <a:extLst>
                <a:ext uri="{FF2B5EF4-FFF2-40B4-BE49-F238E27FC236}">
                  <a16:creationId xmlns:a16="http://schemas.microsoft.com/office/drawing/2014/main" xmlns="" id="{A2313D25-B98A-4514-9201-9755694550AA}"/>
                </a:ext>
              </a:extLst>
            </p:cNvPr>
            <p:cNvCxnSpPr>
              <a:cxnSpLocks/>
              <a:stCxn id="70" idx="2"/>
            </p:cNvCxnSpPr>
            <p:nvPr/>
          </p:nvCxnSpPr>
          <p:spPr>
            <a:xfrm>
              <a:off x="6339205" y="2604485"/>
              <a:ext cx="0" cy="334318"/>
            </a:xfrm>
            <a:prstGeom prst="line">
              <a:avLst/>
            </a:prstGeom>
            <a:ln w="12700">
              <a:solidFill>
                <a:srgbClr val="00ADE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SSTI 3">
            <a:extLst>
              <a:ext uri="{FF2B5EF4-FFF2-40B4-BE49-F238E27FC236}">
                <a16:creationId xmlns:a16="http://schemas.microsoft.com/office/drawing/2014/main" xmlns="" id="{9F61583B-7631-40E7-8371-A2ECD96DA122}"/>
              </a:ext>
            </a:extLst>
          </p:cNvPr>
          <p:cNvGrpSpPr/>
          <p:nvPr/>
        </p:nvGrpSpPr>
        <p:grpSpPr>
          <a:xfrm>
            <a:off x="7122205" y="2156809"/>
            <a:ext cx="756000" cy="762714"/>
            <a:chOff x="7122205" y="2156809"/>
            <a:chExt cx="756000" cy="762714"/>
          </a:xfrm>
        </p:grpSpPr>
        <p:sp>
          <p:nvSpPr>
            <p:cNvPr id="71" name="SSTI 3">
              <a:extLst>
                <a:ext uri="{FF2B5EF4-FFF2-40B4-BE49-F238E27FC236}">
                  <a16:creationId xmlns:a16="http://schemas.microsoft.com/office/drawing/2014/main" xmlns="" id="{DA993B03-1618-4EAA-BEE3-798A8747445D}"/>
                </a:ext>
              </a:extLst>
            </p:cNvPr>
            <p:cNvSpPr/>
            <p:nvPr/>
          </p:nvSpPr>
          <p:spPr>
            <a:xfrm>
              <a:off x="7122205" y="2156809"/>
              <a:ext cx="756000" cy="447676"/>
            </a:xfrm>
            <a:prstGeom prst="rect">
              <a:avLst/>
            </a:prstGeom>
            <a:solidFill>
              <a:srgbClr val="00ADE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SSTI 3</a:t>
              </a:r>
            </a:p>
          </p:txBody>
        </p:sp>
        <p:cxnSp>
          <p:nvCxnSpPr>
            <p:cNvPr id="80" name="Connecteur SSTI 3">
              <a:extLst>
                <a:ext uri="{FF2B5EF4-FFF2-40B4-BE49-F238E27FC236}">
                  <a16:creationId xmlns:a16="http://schemas.microsoft.com/office/drawing/2014/main" xmlns="" id="{41C07281-93F6-46B2-B929-60F975950D7A}"/>
                </a:ext>
              </a:extLst>
            </p:cNvPr>
            <p:cNvCxnSpPr>
              <a:cxnSpLocks/>
              <a:stCxn id="71" idx="2"/>
              <a:endCxn id="61" idx="0"/>
            </p:cNvCxnSpPr>
            <p:nvPr/>
          </p:nvCxnSpPr>
          <p:spPr>
            <a:xfrm>
              <a:off x="7500205" y="2604485"/>
              <a:ext cx="0" cy="315038"/>
            </a:xfrm>
            <a:prstGeom prst="line">
              <a:avLst/>
            </a:prstGeom>
            <a:ln w="12700">
              <a:solidFill>
                <a:srgbClr val="00ADE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SSTI 4">
            <a:extLst>
              <a:ext uri="{FF2B5EF4-FFF2-40B4-BE49-F238E27FC236}">
                <a16:creationId xmlns:a16="http://schemas.microsoft.com/office/drawing/2014/main" xmlns="" id="{051F49E5-CC60-46AD-9E7D-D3A0DDCB0CF9}"/>
              </a:ext>
            </a:extLst>
          </p:cNvPr>
          <p:cNvGrpSpPr/>
          <p:nvPr/>
        </p:nvGrpSpPr>
        <p:grpSpPr>
          <a:xfrm>
            <a:off x="8283205" y="2156809"/>
            <a:ext cx="756000" cy="752124"/>
            <a:chOff x="8283205" y="2156809"/>
            <a:chExt cx="756000" cy="752124"/>
          </a:xfrm>
        </p:grpSpPr>
        <p:sp>
          <p:nvSpPr>
            <p:cNvPr id="72" name="SSTI 4">
              <a:extLst>
                <a:ext uri="{FF2B5EF4-FFF2-40B4-BE49-F238E27FC236}">
                  <a16:creationId xmlns:a16="http://schemas.microsoft.com/office/drawing/2014/main" xmlns="" id="{D9A5A407-6822-4A82-8490-050A51D7D203}"/>
                </a:ext>
              </a:extLst>
            </p:cNvPr>
            <p:cNvSpPr/>
            <p:nvPr/>
          </p:nvSpPr>
          <p:spPr>
            <a:xfrm>
              <a:off x="8283205" y="2156809"/>
              <a:ext cx="756000" cy="447676"/>
            </a:xfrm>
            <a:prstGeom prst="rect">
              <a:avLst/>
            </a:prstGeom>
            <a:solidFill>
              <a:srgbClr val="00ADE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SSTI 4</a:t>
              </a:r>
            </a:p>
          </p:txBody>
        </p:sp>
        <p:cxnSp>
          <p:nvCxnSpPr>
            <p:cNvPr id="81" name="Connecteur SSTI 4">
              <a:extLst>
                <a:ext uri="{FF2B5EF4-FFF2-40B4-BE49-F238E27FC236}">
                  <a16:creationId xmlns:a16="http://schemas.microsoft.com/office/drawing/2014/main" xmlns="" id="{B74AA6E7-A5BD-49CC-99F3-7450041B6A11}"/>
                </a:ext>
              </a:extLst>
            </p:cNvPr>
            <p:cNvCxnSpPr>
              <a:cxnSpLocks/>
              <a:stCxn id="72" idx="2"/>
            </p:cNvCxnSpPr>
            <p:nvPr/>
          </p:nvCxnSpPr>
          <p:spPr>
            <a:xfrm flipH="1">
              <a:off x="8657950" y="2604485"/>
              <a:ext cx="3255" cy="304448"/>
            </a:xfrm>
            <a:prstGeom prst="line">
              <a:avLst/>
            </a:prstGeom>
            <a:ln w="12700">
              <a:solidFill>
                <a:srgbClr val="00ADE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SSTI 4">
            <a:extLst>
              <a:ext uri="{FF2B5EF4-FFF2-40B4-BE49-F238E27FC236}">
                <a16:creationId xmlns:a16="http://schemas.microsoft.com/office/drawing/2014/main" xmlns="" id="{E7A807C3-7AE2-4BA2-B304-976D6BADB3CE}"/>
              </a:ext>
            </a:extLst>
          </p:cNvPr>
          <p:cNvGrpSpPr/>
          <p:nvPr/>
        </p:nvGrpSpPr>
        <p:grpSpPr>
          <a:xfrm>
            <a:off x="9444205" y="2156809"/>
            <a:ext cx="756000" cy="762116"/>
            <a:chOff x="9444205" y="2156809"/>
            <a:chExt cx="756000" cy="762116"/>
          </a:xfrm>
        </p:grpSpPr>
        <p:sp>
          <p:nvSpPr>
            <p:cNvPr id="73" name="SSTI 5">
              <a:extLst>
                <a:ext uri="{FF2B5EF4-FFF2-40B4-BE49-F238E27FC236}">
                  <a16:creationId xmlns:a16="http://schemas.microsoft.com/office/drawing/2014/main" xmlns="" id="{25F264D8-EAC6-4F64-834E-A6CF48B8CDFB}"/>
                </a:ext>
              </a:extLst>
            </p:cNvPr>
            <p:cNvSpPr/>
            <p:nvPr/>
          </p:nvSpPr>
          <p:spPr>
            <a:xfrm>
              <a:off x="9444205" y="2156809"/>
              <a:ext cx="756000" cy="447676"/>
            </a:xfrm>
            <a:prstGeom prst="rect">
              <a:avLst/>
            </a:prstGeom>
            <a:solidFill>
              <a:srgbClr val="00ADE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SSTI 5</a:t>
              </a:r>
            </a:p>
          </p:txBody>
        </p:sp>
        <p:cxnSp>
          <p:nvCxnSpPr>
            <p:cNvPr id="82" name="Connecteur SSTI 5">
              <a:extLst>
                <a:ext uri="{FF2B5EF4-FFF2-40B4-BE49-F238E27FC236}">
                  <a16:creationId xmlns:a16="http://schemas.microsoft.com/office/drawing/2014/main" xmlns="" id="{1BFB4B0C-8F2C-44C6-8034-7CA6999042A1}"/>
                </a:ext>
              </a:extLst>
            </p:cNvPr>
            <p:cNvCxnSpPr>
              <a:cxnSpLocks/>
              <a:stCxn id="73" idx="2"/>
            </p:cNvCxnSpPr>
            <p:nvPr/>
          </p:nvCxnSpPr>
          <p:spPr>
            <a:xfrm>
              <a:off x="9822205" y="2604485"/>
              <a:ext cx="0" cy="314440"/>
            </a:xfrm>
            <a:prstGeom prst="line">
              <a:avLst/>
            </a:prstGeom>
            <a:ln w="12700">
              <a:solidFill>
                <a:srgbClr val="00ADE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4" name="SSTI n">
            <a:extLst>
              <a:ext uri="{FF2B5EF4-FFF2-40B4-BE49-F238E27FC236}">
                <a16:creationId xmlns:a16="http://schemas.microsoft.com/office/drawing/2014/main" xmlns="" id="{694EF83C-590E-430E-944B-12B220419FF5}"/>
              </a:ext>
            </a:extLst>
          </p:cNvPr>
          <p:cNvSpPr/>
          <p:nvPr/>
        </p:nvSpPr>
        <p:spPr>
          <a:xfrm>
            <a:off x="10291646" y="2156809"/>
            <a:ext cx="340240" cy="447676"/>
          </a:xfrm>
          <a:prstGeom prst="rect">
            <a:avLst/>
          </a:prstGeom>
          <a:solidFill>
            <a:srgbClr val="00AD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5" name="SSTI n+1">
            <a:extLst>
              <a:ext uri="{FF2B5EF4-FFF2-40B4-BE49-F238E27FC236}">
                <a16:creationId xmlns:a16="http://schemas.microsoft.com/office/drawing/2014/main" xmlns="" id="{167A5FA8-02B3-4558-91CD-312EFB8D0665}"/>
              </a:ext>
            </a:extLst>
          </p:cNvPr>
          <p:cNvSpPr/>
          <p:nvPr/>
        </p:nvSpPr>
        <p:spPr>
          <a:xfrm>
            <a:off x="10737218" y="2156809"/>
            <a:ext cx="178037" cy="447676"/>
          </a:xfrm>
          <a:prstGeom prst="rect">
            <a:avLst/>
          </a:prstGeom>
          <a:solidFill>
            <a:srgbClr val="00AD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6" name="SSTI n+2">
            <a:extLst>
              <a:ext uri="{FF2B5EF4-FFF2-40B4-BE49-F238E27FC236}">
                <a16:creationId xmlns:a16="http://schemas.microsoft.com/office/drawing/2014/main" xmlns="" id="{E0E4E735-839F-4819-8586-1E8D551D3E0E}"/>
              </a:ext>
            </a:extLst>
          </p:cNvPr>
          <p:cNvSpPr/>
          <p:nvPr/>
        </p:nvSpPr>
        <p:spPr>
          <a:xfrm>
            <a:off x="11004418" y="2156809"/>
            <a:ext cx="120388" cy="447676"/>
          </a:xfrm>
          <a:prstGeom prst="rect">
            <a:avLst/>
          </a:prstGeom>
          <a:solidFill>
            <a:srgbClr val="00AD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7" name="SSTI n+3">
            <a:extLst>
              <a:ext uri="{FF2B5EF4-FFF2-40B4-BE49-F238E27FC236}">
                <a16:creationId xmlns:a16="http://schemas.microsoft.com/office/drawing/2014/main" xmlns="" id="{CFF081C9-9B97-4ED2-9726-BFDEBEE46F92}"/>
              </a:ext>
            </a:extLst>
          </p:cNvPr>
          <p:cNvSpPr/>
          <p:nvPr/>
        </p:nvSpPr>
        <p:spPr>
          <a:xfrm>
            <a:off x="11225984" y="2156809"/>
            <a:ext cx="70271" cy="447676"/>
          </a:xfrm>
          <a:prstGeom prst="rect">
            <a:avLst/>
          </a:prstGeom>
          <a:solidFill>
            <a:srgbClr val="00AD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2" name="Interopérabilité">
            <a:extLst>
              <a:ext uri="{FF2B5EF4-FFF2-40B4-BE49-F238E27FC236}">
                <a16:creationId xmlns:a16="http://schemas.microsoft.com/office/drawing/2014/main" xmlns="" id="{54644147-B9B8-4928-A614-5E1FE971C0C6}"/>
              </a:ext>
            </a:extLst>
          </p:cNvPr>
          <p:cNvSpPr/>
          <p:nvPr/>
        </p:nvSpPr>
        <p:spPr>
          <a:xfrm>
            <a:off x="10289873" y="3156959"/>
            <a:ext cx="1080000" cy="252000"/>
          </a:xfrm>
          <a:prstGeom prst="rect">
            <a:avLst/>
          </a:prstGeom>
          <a:noFill/>
          <a:ln>
            <a:solidFill>
              <a:srgbClr val="00ADE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fr-FR" sz="1200" b="1" dirty="0">
                <a:solidFill>
                  <a:srgbClr val="58585A"/>
                </a:solidFill>
              </a:rPr>
              <a:t>Interopérabilité</a:t>
            </a:r>
          </a:p>
        </p:txBody>
      </p:sp>
      <p:sp>
        <p:nvSpPr>
          <p:cNvPr id="93" name="Sécurité">
            <a:extLst>
              <a:ext uri="{FF2B5EF4-FFF2-40B4-BE49-F238E27FC236}">
                <a16:creationId xmlns:a16="http://schemas.microsoft.com/office/drawing/2014/main" xmlns="" id="{33711B3B-ACA4-4B0A-BBD6-31FF323A6B20}"/>
              </a:ext>
            </a:extLst>
          </p:cNvPr>
          <p:cNvSpPr/>
          <p:nvPr/>
        </p:nvSpPr>
        <p:spPr>
          <a:xfrm>
            <a:off x="10289873" y="3473584"/>
            <a:ext cx="1080000" cy="25200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fr-FR" sz="1200" b="1" dirty="0">
                <a:solidFill>
                  <a:schemeClr val="bg1">
                    <a:lumMod val="85000"/>
                  </a:schemeClr>
                </a:solidFill>
              </a:rPr>
              <a:t>Sécurité</a:t>
            </a:r>
          </a:p>
        </p:txBody>
      </p:sp>
      <p:sp>
        <p:nvSpPr>
          <p:cNvPr id="94" name="Administration">
            <a:extLst>
              <a:ext uri="{FF2B5EF4-FFF2-40B4-BE49-F238E27FC236}">
                <a16:creationId xmlns:a16="http://schemas.microsoft.com/office/drawing/2014/main" xmlns="" id="{9183F8A3-AF1B-4479-8CD2-E5C5878764EE}"/>
              </a:ext>
            </a:extLst>
          </p:cNvPr>
          <p:cNvSpPr/>
          <p:nvPr/>
        </p:nvSpPr>
        <p:spPr>
          <a:xfrm rot="16200000">
            <a:off x="3873639" y="2272216"/>
            <a:ext cx="1196086" cy="340241"/>
          </a:xfrm>
          <a:prstGeom prst="rect">
            <a:avLst/>
          </a:prstGeom>
          <a:noFill/>
          <a:ln>
            <a:solidFill>
              <a:srgbClr val="00ADE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rgbClr val="00ADEE"/>
                </a:solidFill>
              </a:rPr>
              <a:t>Administration</a:t>
            </a:r>
          </a:p>
        </p:txBody>
      </p:sp>
      <p:sp>
        <p:nvSpPr>
          <p:cNvPr id="51" name="Portail">
            <a:extLst>
              <a:ext uri="{FF2B5EF4-FFF2-40B4-BE49-F238E27FC236}">
                <a16:creationId xmlns:a16="http://schemas.microsoft.com/office/drawing/2014/main" xmlns="" id="{F9D4EA6F-2E77-4562-9687-CA7D17D222DF}"/>
              </a:ext>
            </a:extLst>
          </p:cNvPr>
          <p:cNvSpPr/>
          <p:nvPr/>
        </p:nvSpPr>
        <p:spPr>
          <a:xfrm>
            <a:off x="4800205" y="3139200"/>
            <a:ext cx="5400000" cy="461962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cap="small" dirty="0"/>
              <a:t>Portail d’échanges en santé au travail</a:t>
            </a:r>
          </a:p>
        </p:txBody>
      </p:sp>
    </p:spTree>
    <p:extLst>
      <p:ext uri="{BB962C8B-B14F-4D97-AF65-F5344CB8AC3E}">
        <p14:creationId xmlns:p14="http://schemas.microsoft.com/office/powerpoint/2010/main" val="26556120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êche"/>
          <p:cNvSpPr/>
          <p:nvPr/>
        </p:nvSpPr>
        <p:spPr>
          <a:xfrm flipV="1">
            <a:off x="234656" y="-2601687"/>
            <a:ext cx="3410278" cy="3602516"/>
          </a:xfrm>
          <a:custGeom>
            <a:avLst/>
            <a:gdLst>
              <a:gd name="connsiteX0" fmla="*/ 0 w 4649118"/>
              <a:gd name="connsiteY0" fmla="*/ 3602516 h 3602516"/>
              <a:gd name="connsiteX1" fmla="*/ 2324559 w 4649118"/>
              <a:gd name="connsiteY1" fmla="*/ 2702688 h 3602516"/>
              <a:gd name="connsiteX2" fmla="*/ 4649118 w 4649118"/>
              <a:gd name="connsiteY2" fmla="*/ 3602516 h 3602516"/>
              <a:gd name="connsiteX3" fmla="*/ 2324559 w 4649118"/>
              <a:gd name="connsiteY3" fmla="*/ 0 h 3602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49118" h="3602516">
                <a:moveTo>
                  <a:pt x="0" y="3602516"/>
                </a:moveTo>
                <a:lnTo>
                  <a:pt x="2324559" y="2702688"/>
                </a:lnTo>
                <a:lnTo>
                  <a:pt x="4649118" y="3602516"/>
                </a:lnTo>
                <a:lnTo>
                  <a:pt x="2324559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riangle"/>
          <p:cNvSpPr/>
          <p:nvPr/>
        </p:nvSpPr>
        <p:spPr>
          <a:xfrm flipH="1" flipV="1">
            <a:off x="8754742" y="-1"/>
            <a:ext cx="3437258" cy="2699133"/>
          </a:xfrm>
          <a:prstGeom prst="rtTriangle">
            <a:avLst/>
          </a:prstGeom>
          <a:solidFill>
            <a:srgbClr val="6DC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Losange"/>
          <p:cNvSpPr/>
          <p:nvPr/>
        </p:nvSpPr>
        <p:spPr>
          <a:xfrm>
            <a:off x="-880524" y="-517794"/>
            <a:ext cx="2820319" cy="4968608"/>
          </a:xfrm>
          <a:prstGeom prst="diamond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0" name="Rectangle">
            <a:extLst>
              <a:ext uri="{FF2B5EF4-FFF2-40B4-BE49-F238E27FC236}">
                <a16:creationId xmlns:a16="http://schemas.microsoft.com/office/drawing/2014/main" xmlns="" id="{88A98093-9460-4A8B-900A-BE0CAAF99212}"/>
              </a:ext>
            </a:extLst>
          </p:cNvPr>
          <p:cNvSpPr/>
          <p:nvPr/>
        </p:nvSpPr>
        <p:spPr>
          <a:xfrm>
            <a:off x="0" y="0"/>
            <a:ext cx="3906670" cy="6858000"/>
          </a:xfrm>
          <a:prstGeom prst="rect">
            <a:avLst/>
          </a:prstGeom>
          <a:solidFill>
            <a:schemeClr val="tx1">
              <a:lumMod val="75000"/>
              <a:lumOff val="2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6" name="Losange">
            <a:extLst>
              <a:ext uri="{FF2B5EF4-FFF2-40B4-BE49-F238E27FC236}">
                <a16:creationId xmlns:a16="http://schemas.microsoft.com/office/drawing/2014/main" xmlns="" id="{DAE4E3D5-7FF8-448D-9DD1-995B404799AD}"/>
              </a:ext>
            </a:extLst>
          </p:cNvPr>
          <p:cNvSpPr/>
          <p:nvPr/>
        </p:nvSpPr>
        <p:spPr>
          <a:xfrm>
            <a:off x="9331287" y="4825066"/>
            <a:ext cx="4836405" cy="4076241"/>
          </a:xfrm>
          <a:prstGeom prst="diamond">
            <a:avLst/>
          </a:prstGeom>
          <a:solidFill>
            <a:srgbClr val="09AE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Fond blanc">
            <a:extLst>
              <a:ext uri="{FF2B5EF4-FFF2-40B4-BE49-F238E27FC236}">
                <a16:creationId xmlns:a16="http://schemas.microsoft.com/office/drawing/2014/main" xmlns="" id="{C76F41F3-E0CA-4AE2-BA95-9B46FEF9E32D}"/>
              </a:ext>
            </a:extLst>
          </p:cNvPr>
          <p:cNvSpPr/>
          <p:nvPr/>
        </p:nvSpPr>
        <p:spPr>
          <a:xfrm rot="15480000">
            <a:off x="5577502" y="-8560800"/>
            <a:ext cx="6305983" cy="9919628"/>
          </a:xfrm>
          <a:custGeom>
            <a:avLst/>
            <a:gdLst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5122843 w 5122843"/>
              <a:gd name="connsiteY2" fmla="*/ 3723701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649118 w 5122843"/>
              <a:gd name="connsiteY2" fmla="*/ 3294044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239691 w 5122843"/>
              <a:gd name="connsiteY2" fmla="*/ 2774026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369510 w 5122843"/>
              <a:gd name="connsiteY2" fmla="*/ 3026481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069929 w 5122843"/>
              <a:gd name="connsiteY2" fmla="*/ 2535970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4069929 w 4813275"/>
              <a:gd name="connsiteY2" fmla="*/ 2541952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4266386 w 4813275"/>
              <a:gd name="connsiteY2" fmla="*/ 2547868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4386444 w 4813275"/>
              <a:gd name="connsiteY2" fmla="*/ 2825893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3169125 w 4813275"/>
              <a:gd name="connsiteY2" fmla="*/ 2814062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13275" h="3729683">
                <a:moveTo>
                  <a:pt x="0" y="5982"/>
                </a:moveTo>
                <a:lnTo>
                  <a:pt x="4813275" y="0"/>
                </a:lnTo>
                <a:lnTo>
                  <a:pt x="3169125" y="2814062"/>
                </a:lnTo>
                <a:lnTo>
                  <a:pt x="0" y="3729683"/>
                </a:lnTo>
                <a:lnTo>
                  <a:pt x="0" y="5982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09AE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3" name="Un">
            <a:extLst>
              <a:ext uri="{FF2B5EF4-FFF2-40B4-BE49-F238E27FC236}">
                <a16:creationId xmlns:a16="http://schemas.microsoft.com/office/drawing/2014/main" xmlns="" id="{DA5C019D-4E40-461A-B70C-F158AAF035FD}"/>
              </a:ext>
            </a:extLst>
          </p:cNvPr>
          <p:cNvSpPr txBox="1"/>
          <p:nvPr/>
        </p:nvSpPr>
        <p:spPr>
          <a:xfrm>
            <a:off x="539822" y="1371335"/>
            <a:ext cx="3448281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r-FR" sz="3600" spc="-150" dirty="0">
                <a:solidFill>
                  <a:schemeClr val="bg1">
                    <a:lumMod val="95000"/>
                  </a:schemeClr>
                </a:solidFill>
              </a:rPr>
              <a:t>Un</a:t>
            </a:r>
          </a:p>
        </p:txBody>
      </p:sp>
      <p:sp>
        <p:nvSpPr>
          <p:cNvPr id="44" name="portail">
            <a:extLst>
              <a:ext uri="{FF2B5EF4-FFF2-40B4-BE49-F238E27FC236}">
                <a16:creationId xmlns:a16="http://schemas.microsoft.com/office/drawing/2014/main" xmlns="" id="{02CD26C4-6AA4-4ED7-B410-7EF068D9A151}"/>
              </a:ext>
            </a:extLst>
          </p:cNvPr>
          <p:cNvSpPr txBox="1"/>
          <p:nvPr/>
        </p:nvSpPr>
        <p:spPr>
          <a:xfrm>
            <a:off x="539821" y="1755067"/>
            <a:ext cx="3366849" cy="143853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80000"/>
              </a:lnSpc>
            </a:pPr>
            <a:r>
              <a:rPr lang="fr-FR" sz="5400" b="1" spc="-300" dirty="0">
                <a:solidFill>
                  <a:schemeClr val="bg1">
                    <a:lumMod val="95000"/>
                  </a:schemeClr>
                </a:solidFill>
              </a:rPr>
              <a:t>Portail </a:t>
            </a:r>
          </a:p>
          <a:p>
            <a:pPr>
              <a:lnSpc>
                <a:spcPct val="80000"/>
              </a:lnSpc>
            </a:pPr>
            <a:r>
              <a:rPr lang="fr-FR" sz="5400" b="1" spc="-300" dirty="0">
                <a:solidFill>
                  <a:schemeClr val="bg1">
                    <a:lumMod val="95000"/>
                  </a:schemeClr>
                </a:solidFill>
              </a:rPr>
              <a:t>national</a:t>
            </a:r>
          </a:p>
        </p:txBody>
      </p:sp>
      <p:sp>
        <p:nvSpPr>
          <p:cNvPr id="46" name="Comment">
            <a:extLst>
              <a:ext uri="{FF2B5EF4-FFF2-40B4-BE49-F238E27FC236}">
                <a16:creationId xmlns:a16="http://schemas.microsoft.com/office/drawing/2014/main" xmlns="" id="{F033ABAD-9117-4629-9F61-9EC5826791E6}"/>
              </a:ext>
            </a:extLst>
          </p:cNvPr>
          <p:cNvSpPr txBox="1"/>
          <p:nvPr/>
        </p:nvSpPr>
        <p:spPr>
          <a:xfrm>
            <a:off x="539822" y="3646326"/>
            <a:ext cx="3514381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>
              <a:defRPr sz="3600" spc="-15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fr-FR" dirty="0"/>
              <a:t>Comment ?</a:t>
            </a:r>
          </a:p>
        </p:txBody>
      </p:sp>
      <p:cxnSp>
        <p:nvCxnSpPr>
          <p:cNvPr id="47" name="Connecteur">
            <a:extLst>
              <a:ext uri="{FF2B5EF4-FFF2-40B4-BE49-F238E27FC236}">
                <a16:creationId xmlns:a16="http://schemas.microsoft.com/office/drawing/2014/main" xmlns="" id="{A28F8087-4C5A-4F49-BD5B-7FF063816BD8}"/>
              </a:ext>
            </a:extLst>
          </p:cNvPr>
          <p:cNvCxnSpPr/>
          <p:nvPr/>
        </p:nvCxnSpPr>
        <p:spPr>
          <a:xfrm>
            <a:off x="539822" y="3431817"/>
            <a:ext cx="324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itre">
            <a:extLst>
              <a:ext uri="{FF2B5EF4-FFF2-40B4-BE49-F238E27FC236}">
                <a16:creationId xmlns:a16="http://schemas.microsoft.com/office/drawing/2014/main" xmlns="" id="{C2F082BA-9074-48E0-895B-49DC5BB8C9EF}"/>
              </a:ext>
            </a:extLst>
          </p:cNvPr>
          <p:cNvSpPr txBox="1"/>
          <p:nvPr/>
        </p:nvSpPr>
        <p:spPr>
          <a:xfrm>
            <a:off x="8460000" y="257023"/>
            <a:ext cx="360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2400" b="1" i="1" spc="-150" dirty="0">
                <a:solidFill>
                  <a:schemeClr val="bg1"/>
                </a:solidFill>
              </a:rPr>
              <a:t>Gestion des accès</a:t>
            </a:r>
          </a:p>
        </p:txBody>
      </p:sp>
      <p:sp>
        <p:nvSpPr>
          <p:cNvPr id="61" name="Interface">
            <a:extLst>
              <a:ext uri="{FF2B5EF4-FFF2-40B4-BE49-F238E27FC236}">
                <a16:creationId xmlns:a16="http://schemas.microsoft.com/office/drawing/2014/main" xmlns="" id="{9AA362B2-A88A-44AC-B8C8-247B288A7851}"/>
              </a:ext>
            </a:extLst>
          </p:cNvPr>
          <p:cNvSpPr/>
          <p:nvPr/>
        </p:nvSpPr>
        <p:spPr>
          <a:xfrm>
            <a:off x="4800205" y="2919523"/>
            <a:ext cx="5400000" cy="2190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Interfaces</a:t>
            </a:r>
          </a:p>
        </p:txBody>
      </p:sp>
      <p:sp>
        <p:nvSpPr>
          <p:cNvPr id="62" name="BDN">
            <a:extLst>
              <a:ext uri="{FF2B5EF4-FFF2-40B4-BE49-F238E27FC236}">
                <a16:creationId xmlns:a16="http://schemas.microsoft.com/office/drawing/2014/main" xmlns="" id="{F652D7BC-BC37-4078-812A-B77CDDA62078}"/>
              </a:ext>
            </a:extLst>
          </p:cNvPr>
          <p:cNvSpPr/>
          <p:nvPr/>
        </p:nvSpPr>
        <p:spPr>
          <a:xfrm>
            <a:off x="4800205" y="3600000"/>
            <a:ext cx="5400000" cy="40980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/>
              <a:t>Base de données nationale</a:t>
            </a:r>
          </a:p>
        </p:txBody>
      </p:sp>
      <p:sp>
        <p:nvSpPr>
          <p:cNvPr id="63" name="Données 1">
            <a:extLst>
              <a:ext uri="{FF2B5EF4-FFF2-40B4-BE49-F238E27FC236}">
                <a16:creationId xmlns:a16="http://schemas.microsoft.com/office/drawing/2014/main" xmlns="" id="{E0BBCFA5-ADAB-41DA-A549-24B92D8B077A}"/>
              </a:ext>
            </a:extLst>
          </p:cNvPr>
          <p:cNvSpPr/>
          <p:nvPr/>
        </p:nvSpPr>
        <p:spPr>
          <a:xfrm>
            <a:off x="4800205" y="4010400"/>
            <a:ext cx="1044000" cy="59918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/>
              <a:t>SSTI</a:t>
            </a:r>
          </a:p>
          <a:p>
            <a:pPr algn="ctr"/>
            <a:r>
              <a:rPr lang="fr-FR" sz="700" i="1" dirty="0"/>
              <a:t>Identification</a:t>
            </a:r>
          </a:p>
          <a:p>
            <a:pPr algn="ctr"/>
            <a:r>
              <a:rPr lang="fr-FR" sz="700" i="1" dirty="0"/>
              <a:t>Coordonnées</a:t>
            </a:r>
          </a:p>
          <a:p>
            <a:pPr algn="ctr"/>
            <a:r>
              <a:rPr lang="fr-FR" sz="700" i="1" dirty="0"/>
              <a:t>Intervenants</a:t>
            </a:r>
          </a:p>
        </p:txBody>
      </p:sp>
      <p:sp>
        <p:nvSpPr>
          <p:cNvPr id="64" name="Données 2">
            <a:extLst>
              <a:ext uri="{FF2B5EF4-FFF2-40B4-BE49-F238E27FC236}">
                <a16:creationId xmlns:a16="http://schemas.microsoft.com/office/drawing/2014/main" xmlns="" id="{D285AFD4-6055-4035-99E3-8E39039F2303}"/>
              </a:ext>
            </a:extLst>
          </p:cNvPr>
          <p:cNvSpPr/>
          <p:nvPr/>
        </p:nvSpPr>
        <p:spPr>
          <a:xfrm>
            <a:off x="5889205" y="4010400"/>
            <a:ext cx="1044000" cy="59918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/>
              <a:t>Employeur</a:t>
            </a:r>
          </a:p>
          <a:p>
            <a:pPr algn="ctr"/>
            <a:r>
              <a:rPr lang="fr-FR" sz="700" i="1" dirty="0"/>
              <a:t>Identification, </a:t>
            </a:r>
            <a:br>
              <a:rPr lang="fr-FR" sz="700" i="1" dirty="0"/>
            </a:br>
            <a:r>
              <a:rPr lang="fr-FR" sz="700" i="1" dirty="0"/>
              <a:t>SIRET, NAF…</a:t>
            </a:r>
          </a:p>
        </p:txBody>
      </p:sp>
      <p:sp>
        <p:nvSpPr>
          <p:cNvPr id="65" name="Données 3">
            <a:extLst>
              <a:ext uri="{FF2B5EF4-FFF2-40B4-BE49-F238E27FC236}">
                <a16:creationId xmlns:a16="http://schemas.microsoft.com/office/drawing/2014/main" xmlns="" id="{4C38B59F-D62F-4065-9959-E34CB59E7339}"/>
              </a:ext>
            </a:extLst>
          </p:cNvPr>
          <p:cNvSpPr/>
          <p:nvPr/>
        </p:nvSpPr>
        <p:spPr>
          <a:xfrm>
            <a:off x="6978205" y="4010400"/>
            <a:ext cx="1044000" cy="59918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/>
              <a:t>Emploi</a:t>
            </a:r>
            <a:r>
              <a:rPr lang="fr-FR" sz="1000" b="1" dirty="0"/>
              <a:t> </a:t>
            </a:r>
            <a:endParaRPr lang="fr-FR" sz="800" b="1" dirty="0"/>
          </a:p>
          <a:p>
            <a:pPr algn="ctr"/>
            <a:r>
              <a:rPr lang="fr-FR" sz="700" i="1" dirty="0"/>
              <a:t>Description, PCS-ESE, Risques…</a:t>
            </a:r>
          </a:p>
        </p:txBody>
      </p:sp>
      <p:sp>
        <p:nvSpPr>
          <p:cNvPr id="66" name="Données 4">
            <a:extLst>
              <a:ext uri="{FF2B5EF4-FFF2-40B4-BE49-F238E27FC236}">
                <a16:creationId xmlns:a16="http://schemas.microsoft.com/office/drawing/2014/main" xmlns="" id="{FEDB40E6-4F7C-4C0F-BF32-5EEEBB7162C7}"/>
              </a:ext>
            </a:extLst>
          </p:cNvPr>
          <p:cNvSpPr/>
          <p:nvPr/>
        </p:nvSpPr>
        <p:spPr>
          <a:xfrm>
            <a:off x="8067205" y="4010400"/>
            <a:ext cx="1044000" cy="59918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/>
              <a:t>Salarié</a:t>
            </a:r>
          </a:p>
          <a:p>
            <a:pPr algn="ctr"/>
            <a:r>
              <a:rPr lang="fr-FR" sz="700" i="1" dirty="0"/>
              <a:t>Identification, Risques…</a:t>
            </a:r>
          </a:p>
        </p:txBody>
      </p:sp>
      <p:sp>
        <p:nvSpPr>
          <p:cNvPr id="67" name="Données 5">
            <a:extLst>
              <a:ext uri="{FF2B5EF4-FFF2-40B4-BE49-F238E27FC236}">
                <a16:creationId xmlns:a16="http://schemas.microsoft.com/office/drawing/2014/main" xmlns="" id="{B8AEF3F8-68D5-43ED-BA5E-F5DA52E41DB7}"/>
              </a:ext>
            </a:extLst>
          </p:cNvPr>
          <p:cNvSpPr/>
          <p:nvPr/>
        </p:nvSpPr>
        <p:spPr>
          <a:xfrm>
            <a:off x="9156205" y="4010400"/>
            <a:ext cx="1044000" cy="59918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/>
              <a:t>Activité</a:t>
            </a:r>
            <a:r>
              <a:rPr lang="fr-FR" sz="1000" b="1" dirty="0"/>
              <a:t> </a:t>
            </a:r>
            <a:r>
              <a:rPr lang="fr-FR" sz="700" b="1" dirty="0"/>
              <a:t>médico-professionnelles </a:t>
            </a:r>
          </a:p>
        </p:txBody>
      </p:sp>
      <p:sp>
        <p:nvSpPr>
          <p:cNvPr id="68" name="Portail">
            <a:extLst>
              <a:ext uri="{FF2B5EF4-FFF2-40B4-BE49-F238E27FC236}">
                <a16:creationId xmlns:a16="http://schemas.microsoft.com/office/drawing/2014/main" xmlns="" id="{7AD1EE2C-9D4D-4FFC-8BF9-321E08EABEEE}"/>
              </a:ext>
            </a:extLst>
          </p:cNvPr>
          <p:cNvSpPr/>
          <p:nvPr/>
        </p:nvSpPr>
        <p:spPr>
          <a:xfrm>
            <a:off x="4800205" y="3139200"/>
            <a:ext cx="5400000" cy="461962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cap="small" dirty="0"/>
              <a:t>Portail d’échanges en santé au travail</a:t>
            </a:r>
          </a:p>
        </p:txBody>
      </p:sp>
      <p:grpSp>
        <p:nvGrpSpPr>
          <p:cNvPr id="13" name="SSTI 1">
            <a:extLst>
              <a:ext uri="{FF2B5EF4-FFF2-40B4-BE49-F238E27FC236}">
                <a16:creationId xmlns:a16="http://schemas.microsoft.com/office/drawing/2014/main" xmlns="" id="{EF9FD5FB-0214-4D41-933D-072D3AC67581}"/>
              </a:ext>
            </a:extLst>
          </p:cNvPr>
          <p:cNvGrpSpPr/>
          <p:nvPr/>
        </p:nvGrpSpPr>
        <p:grpSpPr>
          <a:xfrm>
            <a:off x="4800205" y="2156809"/>
            <a:ext cx="756000" cy="762116"/>
            <a:chOff x="4800205" y="2156809"/>
            <a:chExt cx="756000" cy="762116"/>
          </a:xfrm>
          <a:solidFill>
            <a:schemeClr val="bg1">
              <a:lumMod val="85000"/>
            </a:schemeClr>
          </a:solidFill>
        </p:grpSpPr>
        <p:sp>
          <p:nvSpPr>
            <p:cNvPr id="69" name="SSTI 1">
              <a:extLst>
                <a:ext uri="{FF2B5EF4-FFF2-40B4-BE49-F238E27FC236}">
                  <a16:creationId xmlns:a16="http://schemas.microsoft.com/office/drawing/2014/main" xmlns="" id="{5EEC315F-BB7B-4152-A981-18A43B2ACB96}"/>
                </a:ext>
              </a:extLst>
            </p:cNvPr>
            <p:cNvSpPr/>
            <p:nvPr/>
          </p:nvSpPr>
          <p:spPr>
            <a:xfrm>
              <a:off x="4800205" y="2156809"/>
              <a:ext cx="756000" cy="447676"/>
            </a:xfrm>
            <a:prstGeom prst="rect">
              <a:avLst/>
            </a:prstGeom>
            <a:grp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SSTI 1</a:t>
              </a:r>
            </a:p>
          </p:txBody>
        </p:sp>
        <p:cxnSp>
          <p:nvCxnSpPr>
            <p:cNvPr id="78" name="Connecteur SSTI 1">
              <a:extLst>
                <a:ext uri="{FF2B5EF4-FFF2-40B4-BE49-F238E27FC236}">
                  <a16:creationId xmlns:a16="http://schemas.microsoft.com/office/drawing/2014/main" xmlns="" id="{D345C497-9112-44F9-940A-DE0D3026ED29}"/>
                </a:ext>
              </a:extLst>
            </p:cNvPr>
            <p:cNvCxnSpPr>
              <a:cxnSpLocks/>
              <a:stCxn id="69" idx="2"/>
            </p:cNvCxnSpPr>
            <p:nvPr/>
          </p:nvCxnSpPr>
          <p:spPr>
            <a:xfrm>
              <a:off x="5178205" y="2604485"/>
              <a:ext cx="0" cy="314440"/>
            </a:xfrm>
            <a:prstGeom prst="line">
              <a:avLst/>
            </a:prstGeom>
            <a:grpFill/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SSTI 2">
            <a:extLst>
              <a:ext uri="{FF2B5EF4-FFF2-40B4-BE49-F238E27FC236}">
                <a16:creationId xmlns:a16="http://schemas.microsoft.com/office/drawing/2014/main" xmlns="" id="{1ECAB25A-B1D3-46D6-B726-D1F5FB69652D}"/>
              </a:ext>
            </a:extLst>
          </p:cNvPr>
          <p:cNvGrpSpPr/>
          <p:nvPr/>
        </p:nvGrpSpPr>
        <p:grpSpPr>
          <a:xfrm>
            <a:off x="5961205" y="2156809"/>
            <a:ext cx="756000" cy="781994"/>
            <a:chOff x="5961205" y="2156809"/>
            <a:chExt cx="756000" cy="781994"/>
          </a:xfrm>
          <a:solidFill>
            <a:schemeClr val="bg1">
              <a:lumMod val="85000"/>
            </a:schemeClr>
          </a:solidFill>
        </p:grpSpPr>
        <p:sp>
          <p:nvSpPr>
            <p:cNvPr id="70" name="SSTI 2">
              <a:extLst>
                <a:ext uri="{FF2B5EF4-FFF2-40B4-BE49-F238E27FC236}">
                  <a16:creationId xmlns:a16="http://schemas.microsoft.com/office/drawing/2014/main" xmlns="" id="{F8B9623A-6FF8-425E-9EAE-A9D90FAC829E}"/>
                </a:ext>
              </a:extLst>
            </p:cNvPr>
            <p:cNvSpPr/>
            <p:nvPr/>
          </p:nvSpPr>
          <p:spPr>
            <a:xfrm>
              <a:off x="5961205" y="2156809"/>
              <a:ext cx="756000" cy="447676"/>
            </a:xfrm>
            <a:prstGeom prst="rect">
              <a:avLst/>
            </a:prstGeom>
            <a:grp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SSTI 2</a:t>
              </a:r>
            </a:p>
          </p:txBody>
        </p:sp>
        <p:cxnSp>
          <p:nvCxnSpPr>
            <p:cNvPr id="79" name="Connecteur SSTI 2">
              <a:extLst>
                <a:ext uri="{FF2B5EF4-FFF2-40B4-BE49-F238E27FC236}">
                  <a16:creationId xmlns:a16="http://schemas.microsoft.com/office/drawing/2014/main" xmlns="" id="{A2313D25-B98A-4514-9201-9755694550AA}"/>
                </a:ext>
              </a:extLst>
            </p:cNvPr>
            <p:cNvCxnSpPr>
              <a:cxnSpLocks/>
              <a:stCxn id="70" idx="2"/>
            </p:cNvCxnSpPr>
            <p:nvPr/>
          </p:nvCxnSpPr>
          <p:spPr>
            <a:xfrm>
              <a:off x="6339205" y="2604485"/>
              <a:ext cx="0" cy="334318"/>
            </a:xfrm>
            <a:prstGeom prst="line">
              <a:avLst/>
            </a:prstGeom>
            <a:grpFill/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SSTI 3">
            <a:extLst>
              <a:ext uri="{FF2B5EF4-FFF2-40B4-BE49-F238E27FC236}">
                <a16:creationId xmlns:a16="http://schemas.microsoft.com/office/drawing/2014/main" xmlns="" id="{9F61583B-7631-40E7-8371-A2ECD96DA122}"/>
              </a:ext>
            </a:extLst>
          </p:cNvPr>
          <p:cNvGrpSpPr/>
          <p:nvPr/>
        </p:nvGrpSpPr>
        <p:grpSpPr>
          <a:xfrm>
            <a:off x="7122205" y="2156809"/>
            <a:ext cx="756000" cy="762714"/>
            <a:chOff x="7122205" y="2156809"/>
            <a:chExt cx="756000" cy="762714"/>
          </a:xfrm>
          <a:solidFill>
            <a:schemeClr val="bg1">
              <a:lumMod val="85000"/>
            </a:schemeClr>
          </a:solidFill>
        </p:grpSpPr>
        <p:sp>
          <p:nvSpPr>
            <p:cNvPr id="71" name="SSTI 3">
              <a:extLst>
                <a:ext uri="{FF2B5EF4-FFF2-40B4-BE49-F238E27FC236}">
                  <a16:creationId xmlns:a16="http://schemas.microsoft.com/office/drawing/2014/main" xmlns="" id="{DA993B03-1618-4EAA-BEE3-798A8747445D}"/>
                </a:ext>
              </a:extLst>
            </p:cNvPr>
            <p:cNvSpPr/>
            <p:nvPr/>
          </p:nvSpPr>
          <p:spPr>
            <a:xfrm>
              <a:off x="7122205" y="2156809"/>
              <a:ext cx="756000" cy="447676"/>
            </a:xfrm>
            <a:prstGeom prst="rect">
              <a:avLst/>
            </a:prstGeom>
            <a:grp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SSTI 3</a:t>
              </a:r>
            </a:p>
          </p:txBody>
        </p:sp>
        <p:cxnSp>
          <p:nvCxnSpPr>
            <p:cNvPr id="80" name="Connecteur SSTI 3">
              <a:extLst>
                <a:ext uri="{FF2B5EF4-FFF2-40B4-BE49-F238E27FC236}">
                  <a16:creationId xmlns:a16="http://schemas.microsoft.com/office/drawing/2014/main" xmlns="" id="{41C07281-93F6-46B2-B929-60F975950D7A}"/>
                </a:ext>
              </a:extLst>
            </p:cNvPr>
            <p:cNvCxnSpPr>
              <a:cxnSpLocks/>
              <a:stCxn id="71" idx="2"/>
              <a:endCxn id="61" idx="0"/>
            </p:cNvCxnSpPr>
            <p:nvPr/>
          </p:nvCxnSpPr>
          <p:spPr>
            <a:xfrm>
              <a:off x="7500205" y="2604485"/>
              <a:ext cx="0" cy="315038"/>
            </a:xfrm>
            <a:prstGeom prst="line">
              <a:avLst/>
            </a:prstGeom>
            <a:grpFill/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SSTI 4">
            <a:extLst>
              <a:ext uri="{FF2B5EF4-FFF2-40B4-BE49-F238E27FC236}">
                <a16:creationId xmlns:a16="http://schemas.microsoft.com/office/drawing/2014/main" xmlns="" id="{051F49E5-CC60-46AD-9E7D-D3A0DDCB0CF9}"/>
              </a:ext>
            </a:extLst>
          </p:cNvPr>
          <p:cNvGrpSpPr/>
          <p:nvPr/>
        </p:nvGrpSpPr>
        <p:grpSpPr>
          <a:xfrm>
            <a:off x="8283205" y="2156809"/>
            <a:ext cx="756000" cy="752124"/>
            <a:chOff x="8283205" y="2156809"/>
            <a:chExt cx="756000" cy="752124"/>
          </a:xfrm>
          <a:solidFill>
            <a:schemeClr val="bg1">
              <a:lumMod val="85000"/>
            </a:schemeClr>
          </a:solidFill>
        </p:grpSpPr>
        <p:sp>
          <p:nvSpPr>
            <p:cNvPr id="72" name="SSTI 4">
              <a:extLst>
                <a:ext uri="{FF2B5EF4-FFF2-40B4-BE49-F238E27FC236}">
                  <a16:creationId xmlns:a16="http://schemas.microsoft.com/office/drawing/2014/main" xmlns="" id="{D9A5A407-6822-4A82-8490-050A51D7D203}"/>
                </a:ext>
              </a:extLst>
            </p:cNvPr>
            <p:cNvSpPr/>
            <p:nvPr/>
          </p:nvSpPr>
          <p:spPr>
            <a:xfrm>
              <a:off x="8283205" y="2156809"/>
              <a:ext cx="756000" cy="447676"/>
            </a:xfrm>
            <a:prstGeom prst="rect">
              <a:avLst/>
            </a:prstGeom>
            <a:grp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SSTI 4</a:t>
              </a:r>
            </a:p>
          </p:txBody>
        </p:sp>
        <p:cxnSp>
          <p:nvCxnSpPr>
            <p:cNvPr id="81" name="Connecteur SSTI 4">
              <a:extLst>
                <a:ext uri="{FF2B5EF4-FFF2-40B4-BE49-F238E27FC236}">
                  <a16:creationId xmlns:a16="http://schemas.microsoft.com/office/drawing/2014/main" xmlns="" id="{B74AA6E7-A5BD-49CC-99F3-7450041B6A11}"/>
                </a:ext>
              </a:extLst>
            </p:cNvPr>
            <p:cNvCxnSpPr>
              <a:cxnSpLocks/>
              <a:stCxn id="72" idx="2"/>
            </p:cNvCxnSpPr>
            <p:nvPr/>
          </p:nvCxnSpPr>
          <p:spPr>
            <a:xfrm flipH="1">
              <a:off x="8657950" y="2604485"/>
              <a:ext cx="3255" cy="304448"/>
            </a:xfrm>
            <a:prstGeom prst="line">
              <a:avLst/>
            </a:prstGeom>
            <a:grpFill/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SSTI 4">
            <a:extLst>
              <a:ext uri="{FF2B5EF4-FFF2-40B4-BE49-F238E27FC236}">
                <a16:creationId xmlns:a16="http://schemas.microsoft.com/office/drawing/2014/main" xmlns="" id="{E7A807C3-7AE2-4BA2-B304-976D6BADB3CE}"/>
              </a:ext>
            </a:extLst>
          </p:cNvPr>
          <p:cNvGrpSpPr/>
          <p:nvPr/>
        </p:nvGrpSpPr>
        <p:grpSpPr>
          <a:xfrm>
            <a:off x="9444205" y="2156809"/>
            <a:ext cx="756000" cy="762116"/>
            <a:chOff x="9444205" y="2156809"/>
            <a:chExt cx="756000" cy="762116"/>
          </a:xfrm>
          <a:solidFill>
            <a:schemeClr val="bg1">
              <a:lumMod val="85000"/>
            </a:schemeClr>
          </a:solidFill>
        </p:grpSpPr>
        <p:sp>
          <p:nvSpPr>
            <p:cNvPr id="73" name="SSTI 5">
              <a:extLst>
                <a:ext uri="{FF2B5EF4-FFF2-40B4-BE49-F238E27FC236}">
                  <a16:creationId xmlns:a16="http://schemas.microsoft.com/office/drawing/2014/main" xmlns="" id="{25F264D8-EAC6-4F64-834E-A6CF48B8CDFB}"/>
                </a:ext>
              </a:extLst>
            </p:cNvPr>
            <p:cNvSpPr/>
            <p:nvPr/>
          </p:nvSpPr>
          <p:spPr>
            <a:xfrm>
              <a:off x="9444205" y="2156809"/>
              <a:ext cx="756000" cy="447676"/>
            </a:xfrm>
            <a:prstGeom prst="rect">
              <a:avLst/>
            </a:prstGeom>
            <a:grp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SSTI 5</a:t>
              </a:r>
            </a:p>
          </p:txBody>
        </p:sp>
        <p:cxnSp>
          <p:nvCxnSpPr>
            <p:cNvPr id="82" name="Connecteur SSTI 5">
              <a:extLst>
                <a:ext uri="{FF2B5EF4-FFF2-40B4-BE49-F238E27FC236}">
                  <a16:creationId xmlns:a16="http://schemas.microsoft.com/office/drawing/2014/main" xmlns="" id="{1BFB4B0C-8F2C-44C6-8034-7CA6999042A1}"/>
                </a:ext>
              </a:extLst>
            </p:cNvPr>
            <p:cNvCxnSpPr>
              <a:cxnSpLocks/>
              <a:stCxn id="73" idx="2"/>
            </p:cNvCxnSpPr>
            <p:nvPr/>
          </p:nvCxnSpPr>
          <p:spPr>
            <a:xfrm>
              <a:off x="9822205" y="2604485"/>
              <a:ext cx="0" cy="314440"/>
            </a:xfrm>
            <a:prstGeom prst="line">
              <a:avLst/>
            </a:prstGeom>
            <a:grpFill/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4" name="SSTI n">
            <a:extLst>
              <a:ext uri="{FF2B5EF4-FFF2-40B4-BE49-F238E27FC236}">
                <a16:creationId xmlns:a16="http://schemas.microsoft.com/office/drawing/2014/main" xmlns="" id="{694EF83C-590E-430E-944B-12B220419FF5}"/>
              </a:ext>
            </a:extLst>
          </p:cNvPr>
          <p:cNvSpPr/>
          <p:nvPr/>
        </p:nvSpPr>
        <p:spPr>
          <a:xfrm>
            <a:off x="10291646" y="2156809"/>
            <a:ext cx="340240" cy="44767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5" name="SSTI n+1">
            <a:extLst>
              <a:ext uri="{FF2B5EF4-FFF2-40B4-BE49-F238E27FC236}">
                <a16:creationId xmlns:a16="http://schemas.microsoft.com/office/drawing/2014/main" xmlns="" id="{167A5FA8-02B3-4558-91CD-312EFB8D0665}"/>
              </a:ext>
            </a:extLst>
          </p:cNvPr>
          <p:cNvSpPr/>
          <p:nvPr/>
        </p:nvSpPr>
        <p:spPr>
          <a:xfrm>
            <a:off x="10737218" y="2156809"/>
            <a:ext cx="178037" cy="44767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6" name="SSTI n+2">
            <a:extLst>
              <a:ext uri="{FF2B5EF4-FFF2-40B4-BE49-F238E27FC236}">
                <a16:creationId xmlns:a16="http://schemas.microsoft.com/office/drawing/2014/main" xmlns="" id="{E0E4E735-839F-4819-8586-1E8D551D3E0E}"/>
              </a:ext>
            </a:extLst>
          </p:cNvPr>
          <p:cNvSpPr/>
          <p:nvPr/>
        </p:nvSpPr>
        <p:spPr>
          <a:xfrm>
            <a:off x="11004418" y="2156809"/>
            <a:ext cx="120388" cy="44767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7" name="SSTI n+3">
            <a:extLst>
              <a:ext uri="{FF2B5EF4-FFF2-40B4-BE49-F238E27FC236}">
                <a16:creationId xmlns:a16="http://schemas.microsoft.com/office/drawing/2014/main" xmlns="" id="{CFF081C9-9B97-4ED2-9726-BFDEBEE46F92}"/>
              </a:ext>
            </a:extLst>
          </p:cNvPr>
          <p:cNvSpPr/>
          <p:nvPr/>
        </p:nvSpPr>
        <p:spPr>
          <a:xfrm>
            <a:off x="11225984" y="2156809"/>
            <a:ext cx="70271" cy="44767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1" name="Administrateur">
            <a:extLst>
              <a:ext uri="{FF2B5EF4-FFF2-40B4-BE49-F238E27FC236}">
                <a16:creationId xmlns:a16="http://schemas.microsoft.com/office/drawing/2014/main" xmlns="" id="{28149B88-DAEE-4532-BC96-88D85FD5A5A3}"/>
              </a:ext>
            </a:extLst>
          </p:cNvPr>
          <p:cNvSpPr/>
          <p:nvPr/>
        </p:nvSpPr>
        <p:spPr>
          <a:xfrm>
            <a:off x="10200204" y="2938032"/>
            <a:ext cx="1404419" cy="762813"/>
          </a:xfrm>
          <a:prstGeom prst="leftArrowCallout">
            <a:avLst>
              <a:gd name="adj1" fmla="val 27754"/>
              <a:gd name="adj2" fmla="val 28442"/>
              <a:gd name="adj3" fmla="val 16840"/>
              <a:gd name="adj4" fmla="val 86744"/>
            </a:avLst>
          </a:prstGeom>
          <a:solidFill>
            <a:srgbClr val="625A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/>
              <a:t>Administrateurs</a:t>
            </a:r>
            <a:endParaRPr lang="fr-FR" sz="700" b="1" dirty="0"/>
          </a:p>
          <a:p>
            <a:pPr algn="ctr"/>
            <a:r>
              <a:rPr lang="fr-FR" sz="1000" i="1" dirty="0"/>
              <a:t>Accès, sécurité…</a:t>
            </a:r>
          </a:p>
        </p:txBody>
      </p:sp>
    </p:spTree>
    <p:extLst>
      <p:ext uri="{BB962C8B-B14F-4D97-AF65-F5344CB8AC3E}">
        <p14:creationId xmlns:p14="http://schemas.microsoft.com/office/powerpoint/2010/main" val="1829576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/>
          <p:nvPr/>
        </p:nvSpPr>
        <p:spPr>
          <a:xfrm rot="5400000">
            <a:off x="5894024" y="-5894023"/>
            <a:ext cx="495762" cy="12283808"/>
          </a:xfrm>
          <a:custGeom>
            <a:avLst/>
            <a:gdLst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5122843 w 5122843"/>
              <a:gd name="connsiteY2" fmla="*/ 3723701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649118 w 5122843"/>
              <a:gd name="connsiteY2" fmla="*/ 3294044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239691 w 5122843"/>
              <a:gd name="connsiteY2" fmla="*/ 2774026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369510 w 5122843"/>
              <a:gd name="connsiteY2" fmla="*/ 3026481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069929 w 5122843"/>
              <a:gd name="connsiteY2" fmla="*/ 2535970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4069929 w 4813275"/>
              <a:gd name="connsiteY2" fmla="*/ 2541952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13275" h="3729683">
                <a:moveTo>
                  <a:pt x="0" y="5982"/>
                </a:moveTo>
                <a:lnTo>
                  <a:pt x="4813275" y="0"/>
                </a:lnTo>
                <a:lnTo>
                  <a:pt x="4069929" y="2541952"/>
                </a:lnTo>
                <a:lnTo>
                  <a:pt x="0" y="3729683"/>
                </a:lnTo>
                <a:lnTo>
                  <a:pt x="0" y="598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5" name="Flêche"/>
          <p:cNvSpPr/>
          <p:nvPr/>
        </p:nvSpPr>
        <p:spPr>
          <a:xfrm rot="-5400000" flipV="1">
            <a:off x="3222936" y="4559213"/>
            <a:ext cx="2736000" cy="3456000"/>
          </a:xfrm>
          <a:custGeom>
            <a:avLst/>
            <a:gdLst>
              <a:gd name="connsiteX0" fmla="*/ 0 w 4649118"/>
              <a:gd name="connsiteY0" fmla="*/ 3602516 h 3602516"/>
              <a:gd name="connsiteX1" fmla="*/ 2324559 w 4649118"/>
              <a:gd name="connsiteY1" fmla="*/ 2702688 h 3602516"/>
              <a:gd name="connsiteX2" fmla="*/ 4649118 w 4649118"/>
              <a:gd name="connsiteY2" fmla="*/ 3602516 h 3602516"/>
              <a:gd name="connsiteX3" fmla="*/ 2324559 w 4649118"/>
              <a:gd name="connsiteY3" fmla="*/ 0 h 3602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49118" h="3602516">
                <a:moveTo>
                  <a:pt x="0" y="3602516"/>
                </a:moveTo>
                <a:lnTo>
                  <a:pt x="2324559" y="2702688"/>
                </a:lnTo>
                <a:lnTo>
                  <a:pt x="4649118" y="3602516"/>
                </a:lnTo>
                <a:lnTo>
                  <a:pt x="2324559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ight Triangle 27"/>
          <p:cNvSpPr/>
          <p:nvPr/>
        </p:nvSpPr>
        <p:spPr>
          <a:xfrm flipH="1">
            <a:off x="8754742" y="6097775"/>
            <a:ext cx="3437258" cy="760225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0" name="Rectangle 6">
            <a:extLst>
              <a:ext uri="{FF2B5EF4-FFF2-40B4-BE49-F238E27FC236}">
                <a16:creationId xmlns:a16="http://schemas.microsoft.com/office/drawing/2014/main" xmlns="" id="{4886FF8F-7D50-4B3A-9633-6F794E6646E5}"/>
              </a:ext>
            </a:extLst>
          </p:cNvPr>
          <p:cNvSpPr/>
          <p:nvPr/>
        </p:nvSpPr>
        <p:spPr>
          <a:xfrm>
            <a:off x="-1" y="-540000"/>
            <a:ext cx="5706447" cy="6946134"/>
          </a:xfrm>
          <a:custGeom>
            <a:avLst/>
            <a:gdLst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5122843 w 5122843"/>
              <a:gd name="connsiteY2" fmla="*/ 3723701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649118 w 5122843"/>
              <a:gd name="connsiteY2" fmla="*/ 3294044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239691 w 5122843"/>
              <a:gd name="connsiteY2" fmla="*/ 2774026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369510 w 5122843"/>
              <a:gd name="connsiteY2" fmla="*/ 3026481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069929 w 5122843"/>
              <a:gd name="connsiteY2" fmla="*/ 2535970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4069929 w 4813275"/>
              <a:gd name="connsiteY2" fmla="*/ 2541952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4266386 w 4813275"/>
              <a:gd name="connsiteY2" fmla="*/ 2547868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4386444 w 4813275"/>
              <a:gd name="connsiteY2" fmla="*/ 2825893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3169125 w 4813275"/>
              <a:gd name="connsiteY2" fmla="*/ 2814062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13275" h="3729683">
                <a:moveTo>
                  <a:pt x="0" y="5982"/>
                </a:moveTo>
                <a:lnTo>
                  <a:pt x="4813275" y="0"/>
                </a:lnTo>
                <a:lnTo>
                  <a:pt x="3169125" y="2814062"/>
                </a:lnTo>
                <a:lnTo>
                  <a:pt x="0" y="3729683"/>
                </a:lnTo>
                <a:lnTo>
                  <a:pt x="0" y="5982"/>
                </a:lnTo>
                <a:close/>
              </a:path>
            </a:pathLst>
          </a:custGeom>
          <a:solidFill>
            <a:schemeClr val="tx1">
              <a:lumMod val="75000"/>
              <a:lumOff val="25000"/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1" name="Le">
            <a:extLst>
              <a:ext uri="{FF2B5EF4-FFF2-40B4-BE49-F238E27FC236}">
                <a16:creationId xmlns:a16="http://schemas.microsoft.com/office/drawing/2014/main" xmlns="" id="{79D63D99-A024-4C5E-A708-7AA9EC617A7D}"/>
              </a:ext>
            </a:extLst>
          </p:cNvPr>
          <p:cNvSpPr txBox="1"/>
          <p:nvPr/>
        </p:nvSpPr>
        <p:spPr>
          <a:xfrm>
            <a:off x="539822" y="1371335"/>
            <a:ext cx="3448281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r-FR" sz="3600" spc="-150" dirty="0">
                <a:solidFill>
                  <a:schemeClr val="bg1">
                    <a:lumMod val="95000"/>
                  </a:schemeClr>
                </a:solidFill>
              </a:rPr>
              <a:t>Le</a:t>
            </a:r>
          </a:p>
        </p:txBody>
      </p:sp>
      <p:sp>
        <p:nvSpPr>
          <p:cNvPr id="45" name="constat">
            <a:extLst>
              <a:ext uri="{FF2B5EF4-FFF2-40B4-BE49-F238E27FC236}">
                <a16:creationId xmlns:a16="http://schemas.microsoft.com/office/drawing/2014/main" xmlns="" id="{A406FE61-4BC6-440E-9242-C34343FF6641}"/>
              </a:ext>
            </a:extLst>
          </p:cNvPr>
          <p:cNvSpPr txBox="1"/>
          <p:nvPr/>
        </p:nvSpPr>
        <p:spPr>
          <a:xfrm>
            <a:off x="539822" y="1503336"/>
            <a:ext cx="4021160" cy="132343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r-FR" sz="8000" b="1" spc="-300" dirty="0">
                <a:solidFill>
                  <a:schemeClr val="bg1">
                    <a:lumMod val="95000"/>
                  </a:schemeClr>
                </a:solidFill>
              </a:rPr>
              <a:t>Constat</a:t>
            </a:r>
          </a:p>
        </p:txBody>
      </p:sp>
      <p:cxnSp>
        <p:nvCxnSpPr>
          <p:cNvPr id="48" name="Connecteur">
            <a:extLst>
              <a:ext uri="{FF2B5EF4-FFF2-40B4-BE49-F238E27FC236}">
                <a16:creationId xmlns:a16="http://schemas.microsoft.com/office/drawing/2014/main" xmlns="" id="{0CF37C18-CAD8-422C-8BA1-69617D5375D2}"/>
              </a:ext>
            </a:extLst>
          </p:cNvPr>
          <p:cNvCxnSpPr/>
          <p:nvPr/>
        </p:nvCxnSpPr>
        <p:spPr>
          <a:xfrm>
            <a:off x="539822" y="3294044"/>
            <a:ext cx="360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Quelle situation">
            <a:extLst>
              <a:ext uri="{FF2B5EF4-FFF2-40B4-BE49-F238E27FC236}">
                <a16:creationId xmlns:a16="http://schemas.microsoft.com/office/drawing/2014/main" xmlns="" id="{93A85C3D-87FF-4586-AA6F-B89BF7AF35D8}"/>
              </a:ext>
            </a:extLst>
          </p:cNvPr>
          <p:cNvSpPr txBox="1"/>
          <p:nvPr/>
        </p:nvSpPr>
        <p:spPr>
          <a:xfrm>
            <a:off x="4139823" y="1961975"/>
            <a:ext cx="7747378" cy="34163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>
              <a:defRPr sz="3600" spc="-15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algn="ctr"/>
            <a:r>
              <a:rPr lang="fr-FR" sz="7200" b="1" u="sng" dirty="0">
                <a:solidFill>
                  <a:srgbClr val="494949"/>
                </a:solidFill>
              </a:rPr>
              <a:t>SSTI</a:t>
            </a:r>
            <a:r>
              <a:rPr lang="fr-FR" sz="7200" b="1" dirty="0">
                <a:solidFill>
                  <a:srgbClr val="494949"/>
                </a:solidFill>
              </a:rPr>
              <a:t/>
            </a:r>
            <a:br>
              <a:rPr lang="fr-FR" sz="7200" b="1" dirty="0">
                <a:solidFill>
                  <a:srgbClr val="494949"/>
                </a:solidFill>
              </a:rPr>
            </a:br>
            <a:r>
              <a:rPr lang="fr-FR" sz="7200" b="1" i="1" dirty="0">
                <a:solidFill>
                  <a:srgbClr val="494949"/>
                </a:solidFill>
              </a:rPr>
              <a:t>des systèmes d’information isolés</a:t>
            </a:r>
          </a:p>
        </p:txBody>
      </p:sp>
    </p:spTree>
    <p:extLst>
      <p:ext uri="{BB962C8B-B14F-4D97-AF65-F5344CB8AC3E}">
        <p14:creationId xmlns:p14="http://schemas.microsoft.com/office/powerpoint/2010/main" val="415266853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1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êche"/>
          <p:cNvSpPr/>
          <p:nvPr/>
        </p:nvSpPr>
        <p:spPr>
          <a:xfrm flipV="1">
            <a:off x="234656" y="-2601687"/>
            <a:ext cx="3410278" cy="3602516"/>
          </a:xfrm>
          <a:custGeom>
            <a:avLst/>
            <a:gdLst>
              <a:gd name="connsiteX0" fmla="*/ 0 w 4649118"/>
              <a:gd name="connsiteY0" fmla="*/ 3602516 h 3602516"/>
              <a:gd name="connsiteX1" fmla="*/ 2324559 w 4649118"/>
              <a:gd name="connsiteY1" fmla="*/ 2702688 h 3602516"/>
              <a:gd name="connsiteX2" fmla="*/ 4649118 w 4649118"/>
              <a:gd name="connsiteY2" fmla="*/ 3602516 h 3602516"/>
              <a:gd name="connsiteX3" fmla="*/ 2324559 w 4649118"/>
              <a:gd name="connsiteY3" fmla="*/ 0 h 3602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49118" h="3602516">
                <a:moveTo>
                  <a:pt x="0" y="3602516"/>
                </a:moveTo>
                <a:lnTo>
                  <a:pt x="2324559" y="2702688"/>
                </a:lnTo>
                <a:lnTo>
                  <a:pt x="4649118" y="3602516"/>
                </a:lnTo>
                <a:lnTo>
                  <a:pt x="2324559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riangle"/>
          <p:cNvSpPr/>
          <p:nvPr/>
        </p:nvSpPr>
        <p:spPr>
          <a:xfrm flipH="1" flipV="1">
            <a:off x="8754742" y="-1"/>
            <a:ext cx="3437258" cy="2699133"/>
          </a:xfrm>
          <a:prstGeom prst="rtTriangle">
            <a:avLst/>
          </a:prstGeom>
          <a:solidFill>
            <a:srgbClr val="6DC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Losange"/>
          <p:cNvSpPr/>
          <p:nvPr/>
        </p:nvSpPr>
        <p:spPr>
          <a:xfrm>
            <a:off x="-880524" y="-517794"/>
            <a:ext cx="2820319" cy="4968608"/>
          </a:xfrm>
          <a:prstGeom prst="diamond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0" name="Rectangle">
            <a:extLst>
              <a:ext uri="{FF2B5EF4-FFF2-40B4-BE49-F238E27FC236}">
                <a16:creationId xmlns:a16="http://schemas.microsoft.com/office/drawing/2014/main" xmlns="" id="{88A98093-9460-4A8B-900A-BE0CAAF99212}"/>
              </a:ext>
            </a:extLst>
          </p:cNvPr>
          <p:cNvSpPr/>
          <p:nvPr/>
        </p:nvSpPr>
        <p:spPr>
          <a:xfrm>
            <a:off x="0" y="0"/>
            <a:ext cx="3906670" cy="6858000"/>
          </a:xfrm>
          <a:prstGeom prst="rect">
            <a:avLst/>
          </a:prstGeom>
          <a:solidFill>
            <a:schemeClr val="tx1">
              <a:lumMod val="75000"/>
              <a:lumOff val="2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6" name="Losange">
            <a:extLst>
              <a:ext uri="{FF2B5EF4-FFF2-40B4-BE49-F238E27FC236}">
                <a16:creationId xmlns:a16="http://schemas.microsoft.com/office/drawing/2014/main" xmlns="" id="{DAE4E3D5-7FF8-448D-9DD1-995B404799AD}"/>
              </a:ext>
            </a:extLst>
          </p:cNvPr>
          <p:cNvSpPr/>
          <p:nvPr/>
        </p:nvSpPr>
        <p:spPr>
          <a:xfrm>
            <a:off x="9331287" y="4825066"/>
            <a:ext cx="4836405" cy="4076241"/>
          </a:xfrm>
          <a:prstGeom prst="diamond">
            <a:avLst/>
          </a:prstGeom>
          <a:solidFill>
            <a:srgbClr val="09AE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4" name="Fond blanc">
            <a:extLst>
              <a:ext uri="{FF2B5EF4-FFF2-40B4-BE49-F238E27FC236}">
                <a16:creationId xmlns:a16="http://schemas.microsoft.com/office/drawing/2014/main" xmlns="" id="{C1C7A2F4-1947-48F1-9F6A-D1D032149567}"/>
              </a:ext>
            </a:extLst>
          </p:cNvPr>
          <p:cNvSpPr/>
          <p:nvPr/>
        </p:nvSpPr>
        <p:spPr>
          <a:xfrm rot="15480000">
            <a:off x="5577502" y="-8560800"/>
            <a:ext cx="6305983" cy="9919628"/>
          </a:xfrm>
          <a:custGeom>
            <a:avLst/>
            <a:gdLst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5122843 w 5122843"/>
              <a:gd name="connsiteY2" fmla="*/ 3723701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649118 w 5122843"/>
              <a:gd name="connsiteY2" fmla="*/ 3294044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239691 w 5122843"/>
              <a:gd name="connsiteY2" fmla="*/ 2774026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369510 w 5122843"/>
              <a:gd name="connsiteY2" fmla="*/ 3026481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069929 w 5122843"/>
              <a:gd name="connsiteY2" fmla="*/ 2535970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4069929 w 4813275"/>
              <a:gd name="connsiteY2" fmla="*/ 2541952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4266386 w 4813275"/>
              <a:gd name="connsiteY2" fmla="*/ 2547868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4386444 w 4813275"/>
              <a:gd name="connsiteY2" fmla="*/ 2825893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3169125 w 4813275"/>
              <a:gd name="connsiteY2" fmla="*/ 2814062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13275" h="3729683">
                <a:moveTo>
                  <a:pt x="0" y="5982"/>
                </a:moveTo>
                <a:lnTo>
                  <a:pt x="4813275" y="0"/>
                </a:lnTo>
                <a:lnTo>
                  <a:pt x="3169125" y="2814062"/>
                </a:lnTo>
                <a:lnTo>
                  <a:pt x="0" y="3729683"/>
                </a:lnTo>
                <a:lnTo>
                  <a:pt x="0" y="5982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09AE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7" name="Un">
            <a:extLst>
              <a:ext uri="{FF2B5EF4-FFF2-40B4-BE49-F238E27FC236}">
                <a16:creationId xmlns:a16="http://schemas.microsoft.com/office/drawing/2014/main" xmlns="" id="{CE1996F7-EF77-462D-A9CF-3F151DDD015E}"/>
              </a:ext>
            </a:extLst>
          </p:cNvPr>
          <p:cNvSpPr txBox="1"/>
          <p:nvPr/>
        </p:nvSpPr>
        <p:spPr>
          <a:xfrm>
            <a:off x="539822" y="1371335"/>
            <a:ext cx="3448281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r-FR" sz="3600" spc="-150" dirty="0">
                <a:solidFill>
                  <a:schemeClr val="bg1">
                    <a:lumMod val="95000"/>
                  </a:schemeClr>
                </a:solidFill>
              </a:rPr>
              <a:t>Un</a:t>
            </a:r>
          </a:p>
        </p:txBody>
      </p:sp>
      <p:sp>
        <p:nvSpPr>
          <p:cNvPr id="48" name="portail">
            <a:extLst>
              <a:ext uri="{FF2B5EF4-FFF2-40B4-BE49-F238E27FC236}">
                <a16:creationId xmlns:a16="http://schemas.microsoft.com/office/drawing/2014/main" xmlns="" id="{D0293864-CCBA-4EA9-AE26-B1C31835F06D}"/>
              </a:ext>
            </a:extLst>
          </p:cNvPr>
          <p:cNvSpPr txBox="1"/>
          <p:nvPr/>
        </p:nvSpPr>
        <p:spPr>
          <a:xfrm>
            <a:off x="539821" y="1755067"/>
            <a:ext cx="3366849" cy="143853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80000"/>
              </a:lnSpc>
            </a:pPr>
            <a:r>
              <a:rPr lang="fr-FR" sz="5400" b="1" spc="-300" dirty="0">
                <a:solidFill>
                  <a:schemeClr val="bg1">
                    <a:lumMod val="95000"/>
                  </a:schemeClr>
                </a:solidFill>
              </a:rPr>
              <a:t>Portail </a:t>
            </a:r>
          </a:p>
          <a:p>
            <a:pPr>
              <a:lnSpc>
                <a:spcPct val="80000"/>
              </a:lnSpc>
            </a:pPr>
            <a:r>
              <a:rPr lang="fr-FR" sz="5400" b="1" spc="-300" dirty="0">
                <a:solidFill>
                  <a:schemeClr val="bg1">
                    <a:lumMod val="95000"/>
                  </a:schemeClr>
                </a:solidFill>
              </a:rPr>
              <a:t>national</a:t>
            </a:r>
          </a:p>
        </p:txBody>
      </p:sp>
      <p:sp>
        <p:nvSpPr>
          <p:cNvPr id="49" name="Comment">
            <a:extLst>
              <a:ext uri="{FF2B5EF4-FFF2-40B4-BE49-F238E27FC236}">
                <a16:creationId xmlns:a16="http://schemas.microsoft.com/office/drawing/2014/main" xmlns="" id="{0E93677F-12BE-433E-9FA3-37361FAB6DC7}"/>
              </a:ext>
            </a:extLst>
          </p:cNvPr>
          <p:cNvSpPr txBox="1"/>
          <p:nvPr/>
        </p:nvSpPr>
        <p:spPr>
          <a:xfrm>
            <a:off x="539822" y="3646326"/>
            <a:ext cx="3514381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>
              <a:defRPr sz="3600" spc="-15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fr-FR" dirty="0"/>
              <a:t>Bénéficiaires</a:t>
            </a:r>
          </a:p>
        </p:txBody>
      </p:sp>
      <p:cxnSp>
        <p:nvCxnSpPr>
          <p:cNvPr id="50" name="Connecteur">
            <a:extLst>
              <a:ext uri="{FF2B5EF4-FFF2-40B4-BE49-F238E27FC236}">
                <a16:creationId xmlns:a16="http://schemas.microsoft.com/office/drawing/2014/main" xmlns="" id="{BB7ED20F-EA63-4D71-B013-E468EAAB646E}"/>
              </a:ext>
            </a:extLst>
          </p:cNvPr>
          <p:cNvCxnSpPr/>
          <p:nvPr/>
        </p:nvCxnSpPr>
        <p:spPr>
          <a:xfrm>
            <a:off x="539822" y="3431817"/>
            <a:ext cx="324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Utilisateur 1">
            <a:extLst>
              <a:ext uri="{FF2B5EF4-FFF2-40B4-BE49-F238E27FC236}">
                <a16:creationId xmlns:a16="http://schemas.microsoft.com/office/drawing/2014/main" xmlns="" id="{0065C739-0BD9-4039-A69C-77311E858B5A}"/>
              </a:ext>
            </a:extLst>
          </p:cNvPr>
          <p:cNvSpPr/>
          <p:nvPr/>
        </p:nvSpPr>
        <p:spPr>
          <a:xfrm>
            <a:off x="5150773" y="3351497"/>
            <a:ext cx="1440000" cy="1080000"/>
          </a:xfrm>
          <a:prstGeom prst="rect">
            <a:avLst/>
          </a:prstGeom>
          <a:solidFill>
            <a:srgbClr val="625A92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fr-FR" sz="2000" b="1" cap="small" dirty="0"/>
              <a:t>Services de  santé au Travail</a:t>
            </a:r>
          </a:p>
        </p:txBody>
      </p:sp>
      <p:sp>
        <p:nvSpPr>
          <p:cNvPr id="52" name="Utilisateur 2">
            <a:extLst>
              <a:ext uri="{FF2B5EF4-FFF2-40B4-BE49-F238E27FC236}">
                <a16:creationId xmlns:a16="http://schemas.microsoft.com/office/drawing/2014/main" xmlns="" id="{ECDACDDF-D231-46FD-907A-4B9360A843E3}"/>
              </a:ext>
            </a:extLst>
          </p:cNvPr>
          <p:cNvSpPr/>
          <p:nvPr/>
        </p:nvSpPr>
        <p:spPr>
          <a:xfrm>
            <a:off x="6670473" y="3351497"/>
            <a:ext cx="1440000" cy="108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fr-FR" sz="2000" b="1" cap="small" dirty="0"/>
              <a:t>Employeurs</a:t>
            </a:r>
          </a:p>
        </p:txBody>
      </p:sp>
      <p:sp>
        <p:nvSpPr>
          <p:cNvPr id="53" name="Utilisateur 3">
            <a:extLst>
              <a:ext uri="{FF2B5EF4-FFF2-40B4-BE49-F238E27FC236}">
                <a16:creationId xmlns:a16="http://schemas.microsoft.com/office/drawing/2014/main" xmlns="" id="{39C52E9E-B331-4C5B-B113-67F10D18B193}"/>
              </a:ext>
            </a:extLst>
          </p:cNvPr>
          <p:cNvSpPr/>
          <p:nvPr/>
        </p:nvSpPr>
        <p:spPr>
          <a:xfrm>
            <a:off x="8190173" y="3351497"/>
            <a:ext cx="1440000" cy="108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fr-FR" sz="2000" b="1" cap="small" dirty="0"/>
              <a:t>Salariés</a:t>
            </a:r>
          </a:p>
        </p:txBody>
      </p:sp>
      <p:sp>
        <p:nvSpPr>
          <p:cNvPr id="54" name="Utilisateur 4">
            <a:extLst>
              <a:ext uri="{FF2B5EF4-FFF2-40B4-BE49-F238E27FC236}">
                <a16:creationId xmlns:a16="http://schemas.microsoft.com/office/drawing/2014/main" xmlns="" id="{F5A60DE7-F5F9-4116-9F35-271A66FDEE2D}"/>
              </a:ext>
            </a:extLst>
          </p:cNvPr>
          <p:cNvSpPr/>
          <p:nvPr/>
        </p:nvSpPr>
        <p:spPr>
          <a:xfrm>
            <a:off x="9709873" y="3351497"/>
            <a:ext cx="1440000" cy="10800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fr-FR" sz="2000" b="1" cap="small" dirty="0"/>
              <a:t>Collectivité</a:t>
            </a:r>
          </a:p>
        </p:txBody>
      </p:sp>
      <p:sp>
        <p:nvSpPr>
          <p:cNvPr id="85" name="Titre">
            <a:extLst>
              <a:ext uri="{FF2B5EF4-FFF2-40B4-BE49-F238E27FC236}">
                <a16:creationId xmlns:a16="http://schemas.microsoft.com/office/drawing/2014/main" xmlns="" id="{C6EC8154-9DB0-4F1B-8284-A077F059A9EB}"/>
              </a:ext>
            </a:extLst>
          </p:cNvPr>
          <p:cNvSpPr txBox="1"/>
          <p:nvPr/>
        </p:nvSpPr>
        <p:spPr>
          <a:xfrm>
            <a:off x="8460000" y="257023"/>
            <a:ext cx="360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2400" b="1" i="1" spc="-150" dirty="0">
                <a:solidFill>
                  <a:schemeClr val="bg1"/>
                </a:solidFill>
              </a:rPr>
              <a:t>Exploitation</a:t>
            </a:r>
          </a:p>
        </p:txBody>
      </p:sp>
    </p:spTree>
    <p:extLst>
      <p:ext uri="{BB962C8B-B14F-4D97-AF65-F5344CB8AC3E}">
        <p14:creationId xmlns:p14="http://schemas.microsoft.com/office/powerpoint/2010/main" val="1570685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êche"/>
          <p:cNvSpPr/>
          <p:nvPr/>
        </p:nvSpPr>
        <p:spPr>
          <a:xfrm flipV="1">
            <a:off x="234656" y="-2601687"/>
            <a:ext cx="3410278" cy="3602516"/>
          </a:xfrm>
          <a:custGeom>
            <a:avLst/>
            <a:gdLst>
              <a:gd name="connsiteX0" fmla="*/ 0 w 4649118"/>
              <a:gd name="connsiteY0" fmla="*/ 3602516 h 3602516"/>
              <a:gd name="connsiteX1" fmla="*/ 2324559 w 4649118"/>
              <a:gd name="connsiteY1" fmla="*/ 2702688 h 3602516"/>
              <a:gd name="connsiteX2" fmla="*/ 4649118 w 4649118"/>
              <a:gd name="connsiteY2" fmla="*/ 3602516 h 3602516"/>
              <a:gd name="connsiteX3" fmla="*/ 2324559 w 4649118"/>
              <a:gd name="connsiteY3" fmla="*/ 0 h 3602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49118" h="3602516">
                <a:moveTo>
                  <a:pt x="0" y="3602516"/>
                </a:moveTo>
                <a:lnTo>
                  <a:pt x="2324559" y="2702688"/>
                </a:lnTo>
                <a:lnTo>
                  <a:pt x="4649118" y="3602516"/>
                </a:lnTo>
                <a:lnTo>
                  <a:pt x="2324559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riangle"/>
          <p:cNvSpPr/>
          <p:nvPr/>
        </p:nvSpPr>
        <p:spPr>
          <a:xfrm flipH="1" flipV="1">
            <a:off x="8754742" y="-1"/>
            <a:ext cx="3437258" cy="2699133"/>
          </a:xfrm>
          <a:prstGeom prst="rtTriangle">
            <a:avLst/>
          </a:prstGeom>
          <a:solidFill>
            <a:srgbClr val="6DC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Losange"/>
          <p:cNvSpPr/>
          <p:nvPr/>
        </p:nvSpPr>
        <p:spPr>
          <a:xfrm>
            <a:off x="-880524" y="-517794"/>
            <a:ext cx="2820319" cy="4968608"/>
          </a:xfrm>
          <a:prstGeom prst="diamond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0" name="Rectangle">
            <a:extLst>
              <a:ext uri="{FF2B5EF4-FFF2-40B4-BE49-F238E27FC236}">
                <a16:creationId xmlns:a16="http://schemas.microsoft.com/office/drawing/2014/main" xmlns="" id="{88A98093-9460-4A8B-900A-BE0CAAF99212}"/>
              </a:ext>
            </a:extLst>
          </p:cNvPr>
          <p:cNvSpPr/>
          <p:nvPr/>
        </p:nvSpPr>
        <p:spPr>
          <a:xfrm>
            <a:off x="0" y="0"/>
            <a:ext cx="3906670" cy="6858000"/>
          </a:xfrm>
          <a:prstGeom prst="rect">
            <a:avLst/>
          </a:prstGeom>
          <a:solidFill>
            <a:schemeClr val="tx1">
              <a:lumMod val="75000"/>
              <a:lumOff val="2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6" name="Losange">
            <a:extLst>
              <a:ext uri="{FF2B5EF4-FFF2-40B4-BE49-F238E27FC236}">
                <a16:creationId xmlns:a16="http://schemas.microsoft.com/office/drawing/2014/main" xmlns="" id="{DAE4E3D5-7FF8-448D-9DD1-995B404799AD}"/>
              </a:ext>
            </a:extLst>
          </p:cNvPr>
          <p:cNvSpPr/>
          <p:nvPr/>
        </p:nvSpPr>
        <p:spPr>
          <a:xfrm>
            <a:off x="9331287" y="4825066"/>
            <a:ext cx="4836405" cy="4076241"/>
          </a:xfrm>
          <a:prstGeom prst="diamond">
            <a:avLst/>
          </a:prstGeom>
          <a:solidFill>
            <a:srgbClr val="09AE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0" name="Fond blanc">
            <a:extLst>
              <a:ext uri="{FF2B5EF4-FFF2-40B4-BE49-F238E27FC236}">
                <a16:creationId xmlns:a16="http://schemas.microsoft.com/office/drawing/2014/main" xmlns="" id="{AE81633A-6D9C-4480-830F-D9589C84E6CD}"/>
              </a:ext>
            </a:extLst>
          </p:cNvPr>
          <p:cNvSpPr/>
          <p:nvPr/>
        </p:nvSpPr>
        <p:spPr>
          <a:xfrm rot="15480000">
            <a:off x="5577502" y="-8560800"/>
            <a:ext cx="6305983" cy="9919628"/>
          </a:xfrm>
          <a:custGeom>
            <a:avLst/>
            <a:gdLst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5122843 w 5122843"/>
              <a:gd name="connsiteY2" fmla="*/ 3723701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649118 w 5122843"/>
              <a:gd name="connsiteY2" fmla="*/ 3294044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239691 w 5122843"/>
              <a:gd name="connsiteY2" fmla="*/ 2774026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369510 w 5122843"/>
              <a:gd name="connsiteY2" fmla="*/ 3026481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069929 w 5122843"/>
              <a:gd name="connsiteY2" fmla="*/ 2535970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4069929 w 4813275"/>
              <a:gd name="connsiteY2" fmla="*/ 2541952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4266386 w 4813275"/>
              <a:gd name="connsiteY2" fmla="*/ 2547868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4386444 w 4813275"/>
              <a:gd name="connsiteY2" fmla="*/ 2825893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3169125 w 4813275"/>
              <a:gd name="connsiteY2" fmla="*/ 2814062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13275" h="3729683">
                <a:moveTo>
                  <a:pt x="0" y="5982"/>
                </a:moveTo>
                <a:lnTo>
                  <a:pt x="4813275" y="0"/>
                </a:lnTo>
                <a:lnTo>
                  <a:pt x="3169125" y="2814062"/>
                </a:lnTo>
                <a:lnTo>
                  <a:pt x="0" y="3729683"/>
                </a:lnTo>
                <a:lnTo>
                  <a:pt x="0" y="5982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09AE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0" name="Un">
            <a:extLst>
              <a:ext uri="{FF2B5EF4-FFF2-40B4-BE49-F238E27FC236}">
                <a16:creationId xmlns:a16="http://schemas.microsoft.com/office/drawing/2014/main" xmlns="" id="{FF271B75-F72D-4084-9DA2-05D450644300}"/>
              </a:ext>
            </a:extLst>
          </p:cNvPr>
          <p:cNvSpPr txBox="1"/>
          <p:nvPr/>
        </p:nvSpPr>
        <p:spPr>
          <a:xfrm>
            <a:off x="539822" y="1371335"/>
            <a:ext cx="3448281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r-FR" sz="3600" spc="-150" dirty="0">
                <a:solidFill>
                  <a:schemeClr val="bg1">
                    <a:lumMod val="95000"/>
                  </a:schemeClr>
                </a:solidFill>
              </a:rPr>
              <a:t>Un</a:t>
            </a:r>
          </a:p>
        </p:txBody>
      </p:sp>
      <p:sp>
        <p:nvSpPr>
          <p:cNvPr id="51" name="portail">
            <a:extLst>
              <a:ext uri="{FF2B5EF4-FFF2-40B4-BE49-F238E27FC236}">
                <a16:creationId xmlns:a16="http://schemas.microsoft.com/office/drawing/2014/main" xmlns="" id="{3FAE9C94-97C8-45C4-844B-7B7E661E4BF9}"/>
              </a:ext>
            </a:extLst>
          </p:cNvPr>
          <p:cNvSpPr txBox="1"/>
          <p:nvPr/>
        </p:nvSpPr>
        <p:spPr>
          <a:xfrm>
            <a:off x="539821" y="1755067"/>
            <a:ext cx="3366849" cy="143853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80000"/>
              </a:lnSpc>
            </a:pPr>
            <a:r>
              <a:rPr lang="fr-FR" sz="5400" b="1" spc="-300" dirty="0">
                <a:solidFill>
                  <a:schemeClr val="bg1">
                    <a:lumMod val="95000"/>
                  </a:schemeClr>
                </a:solidFill>
              </a:rPr>
              <a:t>Portail </a:t>
            </a:r>
          </a:p>
          <a:p>
            <a:pPr>
              <a:lnSpc>
                <a:spcPct val="80000"/>
              </a:lnSpc>
            </a:pPr>
            <a:r>
              <a:rPr lang="fr-FR" sz="5400" b="1" spc="-300" dirty="0">
                <a:solidFill>
                  <a:schemeClr val="bg1">
                    <a:lumMod val="95000"/>
                  </a:schemeClr>
                </a:solidFill>
              </a:rPr>
              <a:t>national</a:t>
            </a:r>
          </a:p>
        </p:txBody>
      </p:sp>
      <p:sp>
        <p:nvSpPr>
          <p:cNvPr id="52" name="Comment">
            <a:extLst>
              <a:ext uri="{FF2B5EF4-FFF2-40B4-BE49-F238E27FC236}">
                <a16:creationId xmlns:a16="http://schemas.microsoft.com/office/drawing/2014/main" xmlns="" id="{F21F6C85-202A-43AC-A36F-A6B11218CD72}"/>
              </a:ext>
            </a:extLst>
          </p:cNvPr>
          <p:cNvSpPr txBox="1"/>
          <p:nvPr/>
        </p:nvSpPr>
        <p:spPr>
          <a:xfrm>
            <a:off x="539822" y="3646326"/>
            <a:ext cx="3514381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>
              <a:defRPr sz="3600" spc="-15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fr-FR" dirty="0"/>
              <a:t>Bénéficiaires</a:t>
            </a:r>
          </a:p>
        </p:txBody>
      </p:sp>
      <p:cxnSp>
        <p:nvCxnSpPr>
          <p:cNvPr id="53" name="Connecteur">
            <a:extLst>
              <a:ext uri="{FF2B5EF4-FFF2-40B4-BE49-F238E27FC236}">
                <a16:creationId xmlns:a16="http://schemas.microsoft.com/office/drawing/2014/main" xmlns="" id="{12EA4E6D-3F50-44CC-BC47-2D88E6666DAB}"/>
              </a:ext>
            </a:extLst>
          </p:cNvPr>
          <p:cNvCxnSpPr/>
          <p:nvPr/>
        </p:nvCxnSpPr>
        <p:spPr>
          <a:xfrm>
            <a:off x="539822" y="3431817"/>
            <a:ext cx="324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Utilisateur 1">
            <a:extLst>
              <a:ext uri="{FF2B5EF4-FFF2-40B4-BE49-F238E27FC236}">
                <a16:creationId xmlns:a16="http://schemas.microsoft.com/office/drawing/2014/main" xmlns="" id="{8D86BD95-7E00-4042-B039-823C496DC7D8}"/>
              </a:ext>
            </a:extLst>
          </p:cNvPr>
          <p:cNvSpPr/>
          <p:nvPr/>
        </p:nvSpPr>
        <p:spPr>
          <a:xfrm>
            <a:off x="5150773" y="3351497"/>
            <a:ext cx="1440000" cy="108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fr-FR" sz="2000" b="1" cap="small" dirty="0"/>
              <a:t>Services de  santé au Travail</a:t>
            </a:r>
          </a:p>
        </p:txBody>
      </p:sp>
      <p:sp>
        <p:nvSpPr>
          <p:cNvPr id="59" name="Utilisateur 2">
            <a:extLst>
              <a:ext uri="{FF2B5EF4-FFF2-40B4-BE49-F238E27FC236}">
                <a16:creationId xmlns:a16="http://schemas.microsoft.com/office/drawing/2014/main" xmlns="" id="{BFD2DB9F-FEFF-4EE0-862F-F911C836D5B0}"/>
              </a:ext>
            </a:extLst>
          </p:cNvPr>
          <p:cNvSpPr/>
          <p:nvPr/>
        </p:nvSpPr>
        <p:spPr>
          <a:xfrm>
            <a:off x="6670473" y="3351497"/>
            <a:ext cx="1440000" cy="1080000"/>
          </a:xfrm>
          <a:prstGeom prst="rect">
            <a:avLst/>
          </a:prstGeom>
          <a:solidFill>
            <a:srgbClr val="625A92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fr-FR" sz="2000" b="1" cap="small" dirty="0"/>
              <a:t>Employeurs</a:t>
            </a:r>
          </a:p>
        </p:txBody>
      </p:sp>
      <p:sp>
        <p:nvSpPr>
          <p:cNvPr id="85" name="Utilisateur 3">
            <a:extLst>
              <a:ext uri="{FF2B5EF4-FFF2-40B4-BE49-F238E27FC236}">
                <a16:creationId xmlns:a16="http://schemas.microsoft.com/office/drawing/2014/main" xmlns="" id="{F233D785-37AD-4B2C-9A52-D960D75857A2}"/>
              </a:ext>
            </a:extLst>
          </p:cNvPr>
          <p:cNvSpPr/>
          <p:nvPr/>
        </p:nvSpPr>
        <p:spPr>
          <a:xfrm>
            <a:off x="8190173" y="3351497"/>
            <a:ext cx="1440000" cy="108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fr-FR" sz="2000" b="1" cap="small" dirty="0"/>
              <a:t>Salariés</a:t>
            </a:r>
          </a:p>
        </p:txBody>
      </p:sp>
      <p:sp>
        <p:nvSpPr>
          <p:cNvPr id="86" name="Utilisateur 4">
            <a:extLst>
              <a:ext uri="{FF2B5EF4-FFF2-40B4-BE49-F238E27FC236}">
                <a16:creationId xmlns:a16="http://schemas.microsoft.com/office/drawing/2014/main" xmlns="" id="{F745C48F-2E80-4BE6-B46F-D8C85CBB2ADA}"/>
              </a:ext>
            </a:extLst>
          </p:cNvPr>
          <p:cNvSpPr/>
          <p:nvPr/>
        </p:nvSpPr>
        <p:spPr>
          <a:xfrm>
            <a:off x="9709873" y="3351497"/>
            <a:ext cx="1440000" cy="10800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fr-FR" sz="2000" b="1" cap="small" dirty="0"/>
              <a:t>Collectivité</a:t>
            </a:r>
          </a:p>
        </p:txBody>
      </p:sp>
      <p:sp>
        <p:nvSpPr>
          <p:cNvPr id="97" name="Titre">
            <a:extLst>
              <a:ext uri="{FF2B5EF4-FFF2-40B4-BE49-F238E27FC236}">
                <a16:creationId xmlns:a16="http://schemas.microsoft.com/office/drawing/2014/main" xmlns="" id="{CD0B895C-6601-41B8-8777-5DC91DE79C15}"/>
              </a:ext>
            </a:extLst>
          </p:cNvPr>
          <p:cNvSpPr txBox="1"/>
          <p:nvPr/>
        </p:nvSpPr>
        <p:spPr>
          <a:xfrm>
            <a:off x="8460000" y="257023"/>
            <a:ext cx="360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2400" b="1" i="1" spc="-150" dirty="0">
                <a:solidFill>
                  <a:schemeClr val="bg1"/>
                </a:solidFill>
              </a:rPr>
              <a:t>Exploitation</a:t>
            </a:r>
          </a:p>
        </p:txBody>
      </p:sp>
    </p:spTree>
    <p:extLst>
      <p:ext uri="{BB962C8B-B14F-4D97-AF65-F5344CB8AC3E}">
        <p14:creationId xmlns:p14="http://schemas.microsoft.com/office/powerpoint/2010/main" val="3867760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êche"/>
          <p:cNvSpPr/>
          <p:nvPr/>
        </p:nvSpPr>
        <p:spPr>
          <a:xfrm flipV="1">
            <a:off x="234656" y="-2601687"/>
            <a:ext cx="3410278" cy="3602516"/>
          </a:xfrm>
          <a:custGeom>
            <a:avLst/>
            <a:gdLst>
              <a:gd name="connsiteX0" fmla="*/ 0 w 4649118"/>
              <a:gd name="connsiteY0" fmla="*/ 3602516 h 3602516"/>
              <a:gd name="connsiteX1" fmla="*/ 2324559 w 4649118"/>
              <a:gd name="connsiteY1" fmla="*/ 2702688 h 3602516"/>
              <a:gd name="connsiteX2" fmla="*/ 4649118 w 4649118"/>
              <a:gd name="connsiteY2" fmla="*/ 3602516 h 3602516"/>
              <a:gd name="connsiteX3" fmla="*/ 2324559 w 4649118"/>
              <a:gd name="connsiteY3" fmla="*/ 0 h 3602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49118" h="3602516">
                <a:moveTo>
                  <a:pt x="0" y="3602516"/>
                </a:moveTo>
                <a:lnTo>
                  <a:pt x="2324559" y="2702688"/>
                </a:lnTo>
                <a:lnTo>
                  <a:pt x="4649118" y="3602516"/>
                </a:lnTo>
                <a:lnTo>
                  <a:pt x="2324559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riangle"/>
          <p:cNvSpPr/>
          <p:nvPr/>
        </p:nvSpPr>
        <p:spPr>
          <a:xfrm flipH="1" flipV="1">
            <a:off x="8754742" y="-1"/>
            <a:ext cx="3437258" cy="2699133"/>
          </a:xfrm>
          <a:prstGeom prst="rtTriangle">
            <a:avLst/>
          </a:prstGeom>
          <a:solidFill>
            <a:srgbClr val="6DC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Losange"/>
          <p:cNvSpPr/>
          <p:nvPr/>
        </p:nvSpPr>
        <p:spPr>
          <a:xfrm>
            <a:off x="-880524" y="-517794"/>
            <a:ext cx="2820319" cy="4968608"/>
          </a:xfrm>
          <a:prstGeom prst="diamond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0" name="Rectangle">
            <a:extLst>
              <a:ext uri="{FF2B5EF4-FFF2-40B4-BE49-F238E27FC236}">
                <a16:creationId xmlns:a16="http://schemas.microsoft.com/office/drawing/2014/main" xmlns="" id="{88A98093-9460-4A8B-900A-BE0CAAF99212}"/>
              </a:ext>
            </a:extLst>
          </p:cNvPr>
          <p:cNvSpPr/>
          <p:nvPr/>
        </p:nvSpPr>
        <p:spPr>
          <a:xfrm>
            <a:off x="0" y="0"/>
            <a:ext cx="3906670" cy="6858000"/>
          </a:xfrm>
          <a:prstGeom prst="rect">
            <a:avLst/>
          </a:prstGeom>
          <a:solidFill>
            <a:schemeClr val="tx1">
              <a:lumMod val="75000"/>
              <a:lumOff val="2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6" name="Losange">
            <a:extLst>
              <a:ext uri="{FF2B5EF4-FFF2-40B4-BE49-F238E27FC236}">
                <a16:creationId xmlns:a16="http://schemas.microsoft.com/office/drawing/2014/main" xmlns="" id="{DAE4E3D5-7FF8-448D-9DD1-995B404799AD}"/>
              </a:ext>
            </a:extLst>
          </p:cNvPr>
          <p:cNvSpPr/>
          <p:nvPr/>
        </p:nvSpPr>
        <p:spPr>
          <a:xfrm>
            <a:off x="9331287" y="4825066"/>
            <a:ext cx="4836405" cy="4076241"/>
          </a:xfrm>
          <a:prstGeom prst="diamond">
            <a:avLst/>
          </a:prstGeom>
          <a:solidFill>
            <a:srgbClr val="09AE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Fond blanc">
            <a:extLst>
              <a:ext uri="{FF2B5EF4-FFF2-40B4-BE49-F238E27FC236}">
                <a16:creationId xmlns:a16="http://schemas.microsoft.com/office/drawing/2014/main" xmlns="" id="{71278803-3254-4480-8C74-3180BB71AB51}"/>
              </a:ext>
            </a:extLst>
          </p:cNvPr>
          <p:cNvSpPr/>
          <p:nvPr/>
        </p:nvSpPr>
        <p:spPr>
          <a:xfrm rot="15480000">
            <a:off x="5577502" y="-8560800"/>
            <a:ext cx="6305983" cy="9919628"/>
          </a:xfrm>
          <a:custGeom>
            <a:avLst/>
            <a:gdLst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5122843 w 5122843"/>
              <a:gd name="connsiteY2" fmla="*/ 3723701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649118 w 5122843"/>
              <a:gd name="connsiteY2" fmla="*/ 3294044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239691 w 5122843"/>
              <a:gd name="connsiteY2" fmla="*/ 2774026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369510 w 5122843"/>
              <a:gd name="connsiteY2" fmla="*/ 3026481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069929 w 5122843"/>
              <a:gd name="connsiteY2" fmla="*/ 2535970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4069929 w 4813275"/>
              <a:gd name="connsiteY2" fmla="*/ 2541952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4266386 w 4813275"/>
              <a:gd name="connsiteY2" fmla="*/ 2547868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4386444 w 4813275"/>
              <a:gd name="connsiteY2" fmla="*/ 2825893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3169125 w 4813275"/>
              <a:gd name="connsiteY2" fmla="*/ 2814062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13275" h="3729683">
                <a:moveTo>
                  <a:pt x="0" y="5982"/>
                </a:moveTo>
                <a:lnTo>
                  <a:pt x="4813275" y="0"/>
                </a:lnTo>
                <a:lnTo>
                  <a:pt x="3169125" y="2814062"/>
                </a:lnTo>
                <a:lnTo>
                  <a:pt x="0" y="3729683"/>
                </a:lnTo>
                <a:lnTo>
                  <a:pt x="0" y="5982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09AE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3" name="Un">
            <a:extLst>
              <a:ext uri="{FF2B5EF4-FFF2-40B4-BE49-F238E27FC236}">
                <a16:creationId xmlns:a16="http://schemas.microsoft.com/office/drawing/2014/main" xmlns="" id="{F80B0B59-38B7-4EFD-948B-814A182001E5}"/>
              </a:ext>
            </a:extLst>
          </p:cNvPr>
          <p:cNvSpPr txBox="1"/>
          <p:nvPr/>
        </p:nvSpPr>
        <p:spPr>
          <a:xfrm>
            <a:off x="539822" y="1371335"/>
            <a:ext cx="3448281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r-FR" sz="3600" spc="-150" dirty="0">
                <a:solidFill>
                  <a:schemeClr val="bg1">
                    <a:lumMod val="95000"/>
                  </a:schemeClr>
                </a:solidFill>
              </a:rPr>
              <a:t>Un</a:t>
            </a:r>
          </a:p>
        </p:txBody>
      </p:sp>
      <p:sp>
        <p:nvSpPr>
          <p:cNvPr id="54" name="portail">
            <a:extLst>
              <a:ext uri="{FF2B5EF4-FFF2-40B4-BE49-F238E27FC236}">
                <a16:creationId xmlns:a16="http://schemas.microsoft.com/office/drawing/2014/main" xmlns="" id="{D8A54B94-97B1-4125-B7D6-781F03D773DC}"/>
              </a:ext>
            </a:extLst>
          </p:cNvPr>
          <p:cNvSpPr txBox="1"/>
          <p:nvPr/>
        </p:nvSpPr>
        <p:spPr>
          <a:xfrm>
            <a:off x="539821" y="1755067"/>
            <a:ext cx="3366849" cy="143853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80000"/>
              </a:lnSpc>
            </a:pPr>
            <a:r>
              <a:rPr lang="fr-FR" sz="5400" b="1" spc="-300" dirty="0">
                <a:solidFill>
                  <a:schemeClr val="bg1">
                    <a:lumMod val="95000"/>
                  </a:schemeClr>
                </a:solidFill>
              </a:rPr>
              <a:t>Portail </a:t>
            </a:r>
          </a:p>
          <a:p>
            <a:pPr>
              <a:lnSpc>
                <a:spcPct val="80000"/>
              </a:lnSpc>
            </a:pPr>
            <a:r>
              <a:rPr lang="fr-FR" sz="5400" b="1" spc="-300" dirty="0">
                <a:solidFill>
                  <a:schemeClr val="bg1">
                    <a:lumMod val="95000"/>
                  </a:schemeClr>
                </a:solidFill>
              </a:rPr>
              <a:t>national</a:t>
            </a:r>
          </a:p>
        </p:txBody>
      </p:sp>
      <p:sp>
        <p:nvSpPr>
          <p:cNvPr id="59" name="Comment">
            <a:extLst>
              <a:ext uri="{FF2B5EF4-FFF2-40B4-BE49-F238E27FC236}">
                <a16:creationId xmlns:a16="http://schemas.microsoft.com/office/drawing/2014/main" xmlns="" id="{7A1B011F-3BE7-47E1-BF87-39B94EA0025D}"/>
              </a:ext>
            </a:extLst>
          </p:cNvPr>
          <p:cNvSpPr txBox="1"/>
          <p:nvPr/>
        </p:nvSpPr>
        <p:spPr>
          <a:xfrm>
            <a:off x="539822" y="3646326"/>
            <a:ext cx="3514381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>
              <a:defRPr sz="3600" spc="-15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fr-FR" dirty="0"/>
              <a:t>Bénéficiaires</a:t>
            </a:r>
          </a:p>
        </p:txBody>
      </p:sp>
      <p:cxnSp>
        <p:nvCxnSpPr>
          <p:cNvPr id="86" name="Connecteur">
            <a:extLst>
              <a:ext uri="{FF2B5EF4-FFF2-40B4-BE49-F238E27FC236}">
                <a16:creationId xmlns:a16="http://schemas.microsoft.com/office/drawing/2014/main" xmlns="" id="{B16C9EFF-D651-4D3A-A62B-2A6A22A9CA98}"/>
              </a:ext>
            </a:extLst>
          </p:cNvPr>
          <p:cNvCxnSpPr/>
          <p:nvPr/>
        </p:nvCxnSpPr>
        <p:spPr>
          <a:xfrm>
            <a:off x="539822" y="3431817"/>
            <a:ext cx="324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Utilisateur 1">
            <a:extLst>
              <a:ext uri="{FF2B5EF4-FFF2-40B4-BE49-F238E27FC236}">
                <a16:creationId xmlns:a16="http://schemas.microsoft.com/office/drawing/2014/main" xmlns="" id="{554183C2-6307-46BB-8D4D-DCBC8698E4D1}"/>
              </a:ext>
            </a:extLst>
          </p:cNvPr>
          <p:cNvSpPr/>
          <p:nvPr/>
        </p:nvSpPr>
        <p:spPr>
          <a:xfrm>
            <a:off x="5150773" y="3351497"/>
            <a:ext cx="1440000" cy="108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fr-FR" sz="2000" b="1" cap="small" dirty="0"/>
              <a:t>Services de  santé au Travail</a:t>
            </a:r>
          </a:p>
        </p:txBody>
      </p:sp>
      <p:sp>
        <p:nvSpPr>
          <p:cNvPr id="97" name="Utilisateur 2">
            <a:extLst>
              <a:ext uri="{FF2B5EF4-FFF2-40B4-BE49-F238E27FC236}">
                <a16:creationId xmlns:a16="http://schemas.microsoft.com/office/drawing/2014/main" xmlns="" id="{ABDEE736-6C64-422A-AE16-6B07859A17EA}"/>
              </a:ext>
            </a:extLst>
          </p:cNvPr>
          <p:cNvSpPr/>
          <p:nvPr/>
        </p:nvSpPr>
        <p:spPr>
          <a:xfrm>
            <a:off x="6670473" y="3351497"/>
            <a:ext cx="1440000" cy="108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fr-FR" sz="2000" b="1" cap="small" dirty="0"/>
              <a:t>Employeurs</a:t>
            </a:r>
          </a:p>
        </p:txBody>
      </p:sp>
      <p:sp>
        <p:nvSpPr>
          <p:cNvPr id="98" name="Utilisateur 3">
            <a:extLst>
              <a:ext uri="{FF2B5EF4-FFF2-40B4-BE49-F238E27FC236}">
                <a16:creationId xmlns:a16="http://schemas.microsoft.com/office/drawing/2014/main" xmlns="" id="{74617EB6-1EAC-446A-9BDC-3112DDEE7FF8}"/>
              </a:ext>
            </a:extLst>
          </p:cNvPr>
          <p:cNvSpPr/>
          <p:nvPr/>
        </p:nvSpPr>
        <p:spPr>
          <a:xfrm>
            <a:off x="8190173" y="3351497"/>
            <a:ext cx="1440000" cy="1080000"/>
          </a:xfrm>
          <a:prstGeom prst="rect">
            <a:avLst/>
          </a:prstGeom>
          <a:solidFill>
            <a:srgbClr val="625A92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fr-FR" sz="2000" b="1" cap="small" dirty="0"/>
              <a:t>Salariés</a:t>
            </a:r>
          </a:p>
        </p:txBody>
      </p:sp>
      <p:sp>
        <p:nvSpPr>
          <p:cNvPr id="99" name="Utilisateur 4">
            <a:extLst>
              <a:ext uri="{FF2B5EF4-FFF2-40B4-BE49-F238E27FC236}">
                <a16:creationId xmlns:a16="http://schemas.microsoft.com/office/drawing/2014/main" xmlns="" id="{EDE3336C-BE0E-4BAB-8229-FD316D2B7A38}"/>
              </a:ext>
            </a:extLst>
          </p:cNvPr>
          <p:cNvSpPr/>
          <p:nvPr/>
        </p:nvSpPr>
        <p:spPr>
          <a:xfrm>
            <a:off x="9709873" y="3351497"/>
            <a:ext cx="1440000" cy="10800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fr-FR" sz="2000" b="1" cap="small" dirty="0"/>
              <a:t>Collectivité</a:t>
            </a:r>
          </a:p>
        </p:txBody>
      </p:sp>
      <p:sp>
        <p:nvSpPr>
          <p:cNvPr id="102" name="Titre">
            <a:extLst>
              <a:ext uri="{FF2B5EF4-FFF2-40B4-BE49-F238E27FC236}">
                <a16:creationId xmlns:a16="http://schemas.microsoft.com/office/drawing/2014/main" xmlns="" id="{B8BA206A-67C7-46B7-A8E2-C1EDE5B6F23A}"/>
              </a:ext>
            </a:extLst>
          </p:cNvPr>
          <p:cNvSpPr txBox="1"/>
          <p:nvPr/>
        </p:nvSpPr>
        <p:spPr>
          <a:xfrm>
            <a:off x="8460000" y="257023"/>
            <a:ext cx="360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2400" b="1" i="1" spc="-150" dirty="0">
                <a:solidFill>
                  <a:schemeClr val="bg1"/>
                </a:solidFill>
              </a:rPr>
              <a:t>Exploitation</a:t>
            </a:r>
          </a:p>
        </p:txBody>
      </p:sp>
    </p:spTree>
    <p:extLst>
      <p:ext uri="{BB962C8B-B14F-4D97-AF65-F5344CB8AC3E}">
        <p14:creationId xmlns:p14="http://schemas.microsoft.com/office/powerpoint/2010/main" val="851832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êche"/>
          <p:cNvSpPr/>
          <p:nvPr/>
        </p:nvSpPr>
        <p:spPr>
          <a:xfrm flipV="1">
            <a:off x="234656" y="-2601687"/>
            <a:ext cx="3410278" cy="3602516"/>
          </a:xfrm>
          <a:custGeom>
            <a:avLst/>
            <a:gdLst>
              <a:gd name="connsiteX0" fmla="*/ 0 w 4649118"/>
              <a:gd name="connsiteY0" fmla="*/ 3602516 h 3602516"/>
              <a:gd name="connsiteX1" fmla="*/ 2324559 w 4649118"/>
              <a:gd name="connsiteY1" fmla="*/ 2702688 h 3602516"/>
              <a:gd name="connsiteX2" fmla="*/ 4649118 w 4649118"/>
              <a:gd name="connsiteY2" fmla="*/ 3602516 h 3602516"/>
              <a:gd name="connsiteX3" fmla="*/ 2324559 w 4649118"/>
              <a:gd name="connsiteY3" fmla="*/ 0 h 3602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49118" h="3602516">
                <a:moveTo>
                  <a:pt x="0" y="3602516"/>
                </a:moveTo>
                <a:lnTo>
                  <a:pt x="2324559" y="2702688"/>
                </a:lnTo>
                <a:lnTo>
                  <a:pt x="4649118" y="3602516"/>
                </a:lnTo>
                <a:lnTo>
                  <a:pt x="2324559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riangle"/>
          <p:cNvSpPr/>
          <p:nvPr/>
        </p:nvSpPr>
        <p:spPr>
          <a:xfrm flipH="1" flipV="1">
            <a:off x="8754742" y="-1"/>
            <a:ext cx="3437258" cy="2699133"/>
          </a:xfrm>
          <a:prstGeom prst="rtTriangle">
            <a:avLst/>
          </a:prstGeom>
          <a:solidFill>
            <a:srgbClr val="6DC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Losange"/>
          <p:cNvSpPr/>
          <p:nvPr/>
        </p:nvSpPr>
        <p:spPr>
          <a:xfrm>
            <a:off x="-880524" y="-517794"/>
            <a:ext cx="2820319" cy="4968608"/>
          </a:xfrm>
          <a:prstGeom prst="diamond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0" name="Rectangle">
            <a:extLst>
              <a:ext uri="{FF2B5EF4-FFF2-40B4-BE49-F238E27FC236}">
                <a16:creationId xmlns:a16="http://schemas.microsoft.com/office/drawing/2014/main" xmlns="" id="{88A98093-9460-4A8B-900A-BE0CAAF99212}"/>
              </a:ext>
            </a:extLst>
          </p:cNvPr>
          <p:cNvSpPr/>
          <p:nvPr/>
        </p:nvSpPr>
        <p:spPr>
          <a:xfrm>
            <a:off x="0" y="0"/>
            <a:ext cx="3906670" cy="6858000"/>
          </a:xfrm>
          <a:prstGeom prst="rect">
            <a:avLst/>
          </a:prstGeom>
          <a:solidFill>
            <a:schemeClr val="tx1">
              <a:lumMod val="75000"/>
              <a:lumOff val="2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6" name="Losange">
            <a:extLst>
              <a:ext uri="{FF2B5EF4-FFF2-40B4-BE49-F238E27FC236}">
                <a16:creationId xmlns:a16="http://schemas.microsoft.com/office/drawing/2014/main" xmlns="" id="{DAE4E3D5-7FF8-448D-9DD1-995B404799AD}"/>
              </a:ext>
            </a:extLst>
          </p:cNvPr>
          <p:cNvSpPr/>
          <p:nvPr/>
        </p:nvSpPr>
        <p:spPr>
          <a:xfrm>
            <a:off x="9331287" y="4825066"/>
            <a:ext cx="4836405" cy="4076241"/>
          </a:xfrm>
          <a:prstGeom prst="diamond">
            <a:avLst/>
          </a:prstGeom>
          <a:solidFill>
            <a:srgbClr val="09AE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0" name="Fond blanc">
            <a:extLst>
              <a:ext uri="{FF2B5EF4-FFF2-40B4-BE49-F238E27FC236}">
                <a16:creationId xmlns:a16="http://schemas.microsoft.com/office/drawing/2014/main" xmlns="" id="{13A2DB59-16F1-4960-A8D2-030E3A263CE1}"/>
              </a:ext>
            </a:extLst>
          </p:cNvPr>
          <p:cNvSpPr/>
          <p:nvPr/>
        </p:nvSpPr>
        <p:spPr>
          <a:xfrm rot="15480000">
            <a:off x="5577502" y="-8560800"/>
            <a:ext cx="6305983" cy="9919628"/>
          </a:xfrm>
          <a:custGeom>
            <a:avLst/>
            <a:gdLst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5122843 w 5122843"/>
              <a:gd name="connsiteY2" fmla="*/ 3723701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649118 w 5122843"/>
              <a:gd name="connsiteY2" fmla="*/ 3294044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239691 w 5122843"/>
              <a:gd name="connsiteY2" fmla="*/ 2774026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369510 w 5122843"/>
              <a:gd name="connsiteY2" fmla="*/ 3026481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069929 w 5122843"/>
              <a:gd name="connsiteY2" fmla="*/ 2535970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4069929 w 4813275"/>
              <a:gd name="connsiteY2" fmla="*/ 2541952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4266386 w 4813275"/>
              <a:gd name="connsiteY2" fmla="*/ 2547868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4386444 w 4813275"/>
              <a:gd name="connsiteY2" fmla="*/ 2825893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3169125 w 4813275"/>
              <a:gd name="connsiteY2" fmla="*/ 2814062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13275" h="3729683">
                <a:moveTo>
                  <a:pt x="0" y="5982"/>
                </a:moveTo>
                <a:lnTo>
                  <a:pt x="4813275" y="0"/>
                </a:lnTo>
                <a:lnTo>
                  <a:pt x="3169125" y="2814062"/>
                </a:lnTo>
                <a:lnTo>
                  <a:pt x="0" y="3729683"/>
                </a:lnTo>
                <a:lnTo>
                  <a:pt x="0" y="5982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09AE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9" name="Un">
            <a:extLst>
              <a:ext uri="{FF2B5EF4-FFF2-40B4-BE49-F238E27FC236}">
                <a16:creationId xmlns:a16="http://schemas.microsoft.com/office/drawing/2014/main" xmlns="" id="{0751E250-920F-4270-B666-86BFF2271537}"/>
              </a:ext>
            </a:extLst>
          </p:cNvPr>
          <p:cNvSpPr txBox="1"/>
          <p:nvPr/>
        </p:nvSpPr>
        <p:spPr>
          <a:xfrm>
            <a:off x="539822" y="1371335"/>
            <a:ext cx="3448281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r-FR" sz="3600" spc="-150" dirty="0">
                <a:solidFill>
                  <a:schemeClr val="bg1">
                    <a:lumMod val="95000"/>
                  </a:schemeClr>
                </a:solidFill>
              </a:rPr>
              <a:t>Un</a:t>
            </a:r>
          </a:p>
        </p:txBody>
      </p:sp>
      <p:sp>
        <p:nvSpPr>
          <p:cNvPr id="97" name="portail">
            <a:extLst>
              <a:ext uri="{FF2B5EF4-FFF2-40B4-BE49-F238E27FC236}">
                <a16:creationId xmlns:a16="http://schemas.microsoft.com/office/drawing/2014/main" xmlns="" id="{E902F4BF-AF16-4425-9632-463A200D2E7A}"/>
              </a:ext>
            </a:extLst>
          </p:cNvPr>
          <p:cNvSpPr txBox="1"/>
          <p:nvPr/>
        </p:nvSpPr>
        <p:spPr>
          <a:xfrm>
            <a:off x="539821" y="1755067"/>
            <a:ext cx="3366849" cy="143853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80000"/>
              </a:lnSpc>
            </a:pPr>
            <a:r>
              <a:rPr lang="fr-FR" sz="5400" b="1" spc="-300" dirty="0">
                <a:solidFill>
                  <a:schemeClr val="bg1">
                    <a:lumMod val="95000"/>
                  </a:schemeClr>
                </a:solidFill>
              </a:rPr>
              <a:t>Portail national</a:t>
            </a:r>
          </a:p>
        </p:txBody>
      </p:sp>
      <p:sp>
        <p:nvSpPr>
          <p:cNvPr id="98" name="Comment">
            <a:extLst>
              <a:ext uri="{FF2B5EF4-FFF2-40B4-BE49-F238E27FC236}">
                <a16:creationId xmlns:a16="http://schemas.microsoft.com/office/drawing/2014/main" xmlns="" id="{2348DF3B-F3EA-4044-B173-440FB933C4F8}"/>
              </a:ext>
            </a:extLst>
          </p:cNvPr>
          <p:cNvSpPr txBox="1"/>
          <p:nvPr/>
        </p:nvSpPr>
        <p:spPr>
          <a:xfrm>
            <a:off x="539822" y="3646326"/>
            <a:ext cx="3514381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>
              <a:defRPr sz="3600" spc="-15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fr-FR" dirty="0"/>
              <a:t>Bénéficiaires</a:t>
            </a:r>
          </a:p>
        </p:txBody>
      </p:sp>
      <p:cxnSp>
        <p:nvCxnSpPr>
          <p:cNvPr id="99" name="Connecteur">
            <a:extLst>
              <a:ext uri="{FF2B5EF4-FFF2-40B4-BE49-F238E27FC236}">
                <a16:creationId xmlns:a16="http://schemas.microsoft.com/office/drawing/2014/main" xmlns="" id="{2A5D2F50-48EE-44A4-9646-F35DAEE7FE75}"/>
              </a:ext>
            </a:extLst>
          </p:cNvPr>
          <p:cNvCxnSpPr/>
          <p:nvPr/>
        </p:nvCxnSpPr>
        <p:spPr>
          <a:xfrm>
            <a:off x="539822" y="3431817"/>
            <a:ext cx="324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Utilisateur 1">
            <a:extLst>
              <a:ext uri="{FF2B5EF4-FFF2-40B4-BE49-F238E27FC236}">
                <a16:creationId xmlns:a16="http://schemas.microsoft.com/office/drawing/2014/main" xmlns="" id="{D6EB8CEE-B686-40DD-A070-7779FF92AA26}"/>
              </a:ext>
            </a:extLst>
          </p:cNvPr>
          <p:cNvSpPr/>
          <p:nvPr/>
        </p:nvSpPr>
        <p:spPr>
          <a:xfrm>
            <a:off x="5150773" y="3351497"/>
            <a:ext cx="1440000" cy="108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fr-FR" sz="2000" b="1" cap="small" dirty="0"/>
              <a:t>Services de  santé au Travail</a:t>
            </a:r>
          </a:p>
        </p:txBody>
      </p:sp>
      <p:sp>
        <p:nvSpPr>
          <p:cNvPr id="84" name="Utilisateur 2">
            <a:extLst>
              <a:ext uri="{FF2B5EF4-FFF2-40B4-BE49-F238E27FC236}">
                <a16:creationId xmlns:a16="http://schemas.microsoft.com/office/drawing/2014/main" xmlns="" id="{299EB163-3523-43F2-8AB7-EA4F60E1B379}"/>
              </a:ext>
            </a:extLst>
          </p:cNvPr>
          <p:cNvSpPr/>
          <p:nvPr/>
        </p:nvSpPr>
        <p:spPr>
          <a:xfrm>
            <a:off x="6670473" y="3351497"/>
            <a:ext cx="1440000" cy="108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fr-FR" sz="2000" b="1" cap="small" dirty="0"/>
              <a:t>Employeurs</a:t>
            </a:r>
          </a:p>
        </p:txBody>
      </p:sp>
      <p:sp>
        <p:nvSpPr>
          <p:cNvPr id="85" name="Utilisateur 3">
            <a:extLst>
              <a:ext uri="{FF2B5EF4-FFF2-40B4-BE49-F238E27FC236}">
                <a16:creationId xmlns:a16="http://schemas.microsoft.com/office/drawing/2014/main" xmlns="" id="{F0F2A871-E8FB-4893-A052-4B3C854E24A9}"/>
              </a:ext>
            </a:extLst>
          </p:cNvPr>
          <p:cNvSpPr/>
          <p:nvPr/>
        </p:nvSpPr>
        <p:spPr>
          <a:xfrm>
            <a:off x="8190173" y="3351497"/>
            <a:ext cx="1440000" cy="108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fr-FR" sz="2000" b="1" cap="small" dirty="0"/>
              <a:t>Salariés</a:t>
            </a:r>
          </a:p>
        </p:txBody>
      </p:sp>
      <p:sp>
        <p:nvSpPr>
          <p:cNvPr id="86" name="Utilisateur 4">
            <a:extLst>
              <a:ext uri="{FF2B5EF4-FFF2-40B4-BE49-F238E27FC236}">
                <a16:creationId xmlns:a16="http://schemas.microsoft.com/office/drawing/2014/main" xmlns="" id="{1C240ED9-92D0-41DB-9C32-80E261E0793A}"/>
              </a:ext>
            </a:extLst>
          </p:cNvPr>
          <p:cNvSpPr/>
          <p:nvPr/>
        </p:nvSpPr>
        <p:spPr>
          <a:xfrm>
            <a:off x="9709873" y="3351497"/>
            <a:ext cx="1440000" cy="1080000"/>
          </a:xfrm>
          <a:prstGeom prst="rect">
            <a:avLst/>
          </a:prstGeom>
          <a:solidFill>
            <a:srgbClr val="625A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fr-FR" sz="2000" b="1" cap="small" dirty="0"/>
              <a:t>Collectivité</a:t>
            </a:r>
          </a:p>
        </p:txBody>
      </p:sp>
      <p:sp>
        <p:nvSpPr>
          <p:cNvPr id="101" name="Titre">
            <a:extLst>
              <a:ext uri="{FF2B5EF4-FFF2-40B4-BE49-F238E27FC236}">
                <a16:creationId xmlns:a16="http://schemas.microsoft.com/office/drawing/2014/main" xmlns="" id="{109FE728-29BD-4A2E-9992-BFDF712327A3}"/>
              </a:ext>
            </a:extLst>
          </p:cNvPr>
          <p:cNvSpPr txBox="1"/>
          <p:nvPr/>
        </p:nvSpPr>
        <p:spPr>
          <a:xfrm>
            <a:off x="8460000" y="257023"/>
            <a:ext cx="360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2400" b="1" i="1" spc="-150" dirty="0">
                <a:solidFill>
                  <a:schemeClr val="bg1"/>
                </a:solidFill>
              </a:rPr>
              <a:t>Exploitation</a:t>
            </a:r>
          </a:p>
        </p:txBody>
      </p:sp>
    </p:spTree>
    <p:extLst>
      <p:ext uri="{BB962C8B-B14F-4D97-AF65-F5344CB8AC3E}">
        <p14:creationId xmlns:p14="http://schemas.microsoft.com/office/powerpoint/2010/main" val="1552573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Losange">
            <a:extLst>
              <a:ext uri="{FF2B5EF4-FFF2-40B4-BE49-F238E27FC236}">
                <a16:creationId xmlns:a16="http://schemas.microsoft.com/office/drawing/2014/main" xmlns="" id="{C2FBA78A-6C09-4F12-8226-A906F5A34FE1}"/>
              </a:ext>
            </a:extLst>
          </p:cNvPr>
          <p:cNvSpPr/>
          <p:nvPr/>
        </p:nvSpPr>
        <p:spPr>
          <a:xfrm>
            <a:off x="9331287" y="-2038121"/>
            <a:ext cx="4836405" cy="4076241"/>
          </a:xfrm>
          <a:prstGeom prst="diamond">
            <a:avLst/>
          </a:prstGeom>
          <a:solidFill>
            <a:srgbClr val="09AE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6" name="Rectangle">
            <a:extLst>
              <a:ext uri="{FF2B5EF4-FFF2-40B4-BE49-F238E27FC236}">
                <a16:creationId xmlns:a16="http://schemas.microsoft.com/office/drawing/2014/main" xmlns="" id="{65BEE8BD-C3C0-412A-A66B-D8C417823150}"/>
              </a:ext>
            </a:extLst>
          </p:cNvPr>
          <p:cNvSpPr/>
          <p:nvPr/>
        </p:nvSpPr>
        <p:spPr>
          <a:xfrm rot="10800000">
            <a:off x="6646840" y="360000"/>
            <a:ext cx="5545160" cy="6858000"/>
          </a:xfrm>
          <a:custGeom>
            <a:avLst/>
            <a:gdLst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5122843 w 5122843"/>
              <a:gd name="connsiteY2" fmla="*/ 3723701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649118 w 5122843"/>
              <a:gd name="connsiteY2" fmla="*/ 3294044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239691 w 5122843"/>
              <a:gd name="connsiteY2" fmla="*/ 2774026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369510 w 5122843"/>
              <a:gd name="connsiteY2" fmla="*/ 3026481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069929 w 5122843"/>
              <a:gd name="connsiteY2" fmla="*/ 2535970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4069929 w 4813275"/>
              <a:gd name="connsiteY2" fmla="*/ 2541952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4266386 w 4813275"/>
              <a:gd name="connsiteY2" fmla="*/ 2547868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4386444 w 4813275"/>
              <a:gd name="connsiteY2" fmla="*/ 2825893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3169125 w 4813275"/>
              <a:gd name="connsiteY2" fmla="*/ 2814062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13275" h="3729683">
                <a:moveTo>
                  <a:pt x="0" y="5982"/>
                </a:moveTo>
                <a:lnTo>
                  <a:pt x="4813275" y="0"/>
                </a:lnTo>
                <a:lnTo>
                  <a:pt x="3169125" y="2814062"/>
                </a:lnTo>
                <a:lnTo>
                  <a:pt x="0" y="3729683"/>
                </a:lnTo>
                <a:lnTo>
                  <a:pt x="0" y="5982"/>
                </a:lnTo>
                <a:close/>
              </a:path>
            </a:pathLst>
          </a:custGeom>
          <a:solidFill>
            <a:schemeClr val="tx2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61" name="Le">
            <a:extLst>
              <a:ext uri="{FF2B5EF4-FFF2-40B4-BE49-F238E27FC236}">
                <a16:creationId xmlns:a16="http://schemas.microsoft.com/office/drawing/2014/main" xmlns="" id="{52E22516-E499-48D5-9A16-4168DBD8C859}"/>
              </a:ext>
            </a:extLst>
          </p:cNvPr>
          <p:cNvSpPr txBox="1"/>
          <p:nvPr/>
        </p:nvSpPr>
        <p:spPr>
          <a:xfrm>
            <a:off x="8227392" y="3048480"/>
            <a:ext cx="3448281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r-FR" sz="3600" spc="-150" dirty="0">
                <a:solidFill>
                  <a:srgbClr val="F2F2F2"/>
                </a:solidFill>
              </a:rPr>
              <a:t>Le</a:t>
            </a:r>
          </a:p>
        </p:txBody>
      </p:sp>
      <p:sp>
        <p:nvSpPr>
          <p:cNvPr id="362" name="portail">
            <a:extLst>
              <a:ext uri="{FF2B5EF4-FFF2-40B4-BE49-F238E27FC236}">
                <a16:creationId xmlns:a16="http://schemas.microsoft.com/office/drawing/2014/main" xmlns="" id="{8EB1A399-3993-4367-BA94-E47B5AA9232A}"/>
              </a:ext>
            </a:extLst>
          </p:cNvPr>
          <p:cNvSpPr txBox="1"/>
          <p:nvPr/>
        </p:nvSpPr>
        <p:spPr>
          <a:xfrm>
            <a:off x="8227392" y="3380535"/>
            <a:ext cx="4021160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r-FR" sz="5400" b="1" spc="-300" dirty="0">
                <a:solidFill>
                  <a:srgbClr val="F2F2F2"/>
                </a:solidFill>
              </a:rPr>
              <a:t>Portail national</a:t>
            </a:r>
          </a:p>
        </p:txBody>
      </p:sp>
      <p:sp>
        <p:nvSpPr>
          <p:cNvPr id="363" name="en santé au travail">
            <a:extLst>
              <a:ext uri="{FF2B5EF4-FFF2-40B4-BE49-F238E27FC236}">
                <a16:creationId xmlns:a16="http://schemas.microsoft.com/office/drawing/2014/main" xmlns="" id="{21CD5500-2299-4A42-BCFD-603A732D4471}"/>
              </a:ext>
            </a:extLst>
          </p:cNvPr>
          <p:cNvSpPr txBox="1"/>
          <p:nvPr/>
        </p:nvSpPr>
        <p:spPr>
          <a:xfrm>
            <a:off x="8227392" y="4183232"/>
            <a:ext cx="3448281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r-FR" sz="3600" spc="-150" dirty="0">
                <a:solidFill>
                  <a:srgbClr val="F2F2F2"/>
                </a:solidFill>
              </a:rPr>
              <a:t>en santé au travail</a:t>
            </a:r>
          </a:p>
        </p:txBody>
      </p:sp>
      <p:sp>
        <p:nvSpPr>
          <p:cNvPr id="364" name="Quel délai">
            <a:extLst>
              <a:ext uri="{FF2B5EF4-FFF2-40B4-BE49-F238E27FC236}">
                <a16:creationId xmlns:a16="http://schemas.microsoft.com/office/drawing/2014/main" xmlns="" id="{F049B1D9-0B22-4A19-A524-CF8E5E86F292}"/>
              </a:ext>
            </a:extLst>
          </p:cNvPr>
          <p:cNvSpPr txBox="1"/>
          <p:nvPr/>
        </p:nvSpPr>
        <p:spPr>
          <a:xfrm>
            <a:off x="8227392" y="5152208"/>
            <a:ext cx="3767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solidFill>
                  <a:srgbClr val="F2F2F2"/>
                </a:solidFill>
              </a:rPr>
              <a:t>Dans quel délai ?</a:t>
            </a:r>
          </a:p>
        </p:txBody>
      </p:sp>
      <p:cxnSp>
        <p:nvCxnSpPr>
          <p:cNvPr id="365" name="Connecteur">
            <a:extLst>
              <a:ext uri="{FF2B5EF4-FFF2-40B4-BE49-F238E27FC236}">
                <a16:creationId xmlns:a16="http://schemas.microsoft.com/office/drawing/2014/main" xmlns="" id="{062AA12B-40AB-46E7-90D9-A5617A779F4D}"/>
              </a:ext>
            </a:extLst>
          </p:cNvPr>
          <p:cNvCxnSpPr/>
          <p:nvPr/>
        </p:nvCxnSpPr>
        <p:spPr>
          <a:xfrm>
            <a:off x="8227392" y="4971189"/>
            <a:ext cx="360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Cercle">
            <a:extLst>
              <a:ext uri="{FF2B5EF4-FFF2-40B4-BE49-F238E27FC236}">
                <a16:creationId xmlns:a16="http://schemas.microsoft.com/office/drawing/2014/main" xmlns="" id="{7D556EE8-7614-4913-8A4D-AB6FCE79982C}"/>
              </a:ext>
            </a:extLst>
          </p:cNvPr>
          <p:cNvGrpSpPr/>
          <p:nvPr/>
        </p:nvGrpSpPr>
        <p:grpSpPr>
          <a:xfrm>
            <a:off x="4642520" y="1"/>
            <a:ext cx="3767768" cy="6858000"/>
            <a:chOff x="5013707" y="1"/>
            <a:chExt cx="3767768" cy="6858000"/>
          </a:xfrm>
        </p:grpSpPr>
        <p:sp>
          <p:nvSpPr>
            <p:cNvPr id="302" name="Parallelograme">
              <a:extLst>
                <a:ext uri="{FF2B5EF4-FFF2-40B4-BE49-F238E27FC236}">
                  <a16:creationId xmlns:a16="http://schemas.microsoft.com/office/drawing/2014/main" xmlns="" id="{2231764F-A461-42EC-8EA8-1F5BAE8B54DD}"/>
                </a:ext>
              </a:extLst>
            </p:cNvPr>
            <p:cNvSpPr/>
            <p:nvPr/>
          </p:nvSpPr>
          <p:spPr>
            <a:xfrm>
              <a:off x="5013707" y="1"/>
              <a:ext cx="3767768" cy="6858000"/>
            </a:xfrm>
            <a:prstGeom prst="parallelogram">
              <a:avLst>
                <a:gd name="adj" fmla="val 67908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,</a:t>
              </a:r>
            </a:p>
          </p:txBody>
        </p:sp>
        <p:sp>
          <p:nvSpPr>
            <p:cNvPr id="326" name="Cercle">
              <a:extLst>
                <a:ext uri="{FF2B5EF4-FFF2-40B4-BE49-F238E27FC236}">
                  <a16:creationId xmlns:a16="http://schemas.microsoft.com/office/drawing/2014/main" xmlns="" id="{304AB746-4B24-4B33-8088-B452773E1203}"/>
                </a:ext>
              </a:extLst>
            </p:cNvPr>
            <p:cNvSpPr/>
            <p:nvPr/>
          </p:nvSpPr>
          <p:spPr>
            <a:xfrm>
              <a:off x="5381337" y="2000045"/>
              <a:ext cx="2743200" cy="27432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27" name="Step 1">
            <a:extLst>
              <a:ext uri="{FF2B5EF4-FFF2-40B4-BE49-F238E27FC236}">
                <a16:creationId xmlns:a16="http://schemas.microsoft.com/office/drawing/2014/main" xmlns="" id="{42E0C719-A567-429A-AC74-7A056CF6C855}"/>
              </a:ext>
            </a:extLst>
          </p:cNvPr>
          <p:cNvSpPr txBox="1"/>
          <p:nvPr/>
        </p:nvSpPr>
        <p:spPr>
          <a:xfrm>
            <a:off x="5274552" y="2263649"/>
            <a:ext cx="2214395" cy="221599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3800" b="1" spc="-300" dirty="0">
                <a:solidFill>
                  <a:schemeClr val="accent1"/>
                </a:solidFill>
              </a:rPr>
              <a:t>01</a:t>
            </a:r>
          </a:p>
        </p:txBody>
      </p:sp>
      <p:grpSp>
        <p:nvGrpSpPr>
          <p:cNvPr id="7" name="Etape 1">
            <a:extLst>
              <a:ext uri="{FF2B5EF4-FFF2-40B4-BE49-F238E27FC236}">
                <a16:creationId xmlns:a16="http://schemas.microsoft.com/office/drawing/2014/main" xmlns="" id="{75CE43E3-5DE6-47D9-9E2D-C36027BE01B5}"/>
              </a:ext>
            </a:extLst>
          </p:cNvPr>
          <p:cNvGrpSpPr/>
          <p:nvPr/>
        </p:nvGrpSpPr>
        <p:grpSpPr>
          <a:xfrm>
            <a:off x="158740" y="5560595"/>
            <a:ext cx="4619794" cy="903383"/>
            <a:chOff x="196840" y="5560595"/>
            <a:chExt cx="4619794" cy="903383"/>
          </a:xfrm>
        </p:grpSpPr>
        <p:sp>
          <p:nvSpPr>
            <p:cNvPr id="368" name="Texte 1">
              <a:extLst>
                <a:ext uri="{FF2B5EF4-FFF2-40B4-BE49-F238E27FC236}">
                  <a16:creationId xmlns:a16="http://schemas.microsoft.com/office/drawing/2014/main" xmlns="" id="{6EC8886D-5EC8-42E7-B322-8AD488EC2408}"/>
                </a:ext>
              </a:extLst>
            </p:cNvPr>
            <p:cNvSpPr txBox="1"/>
            <p:nvPr/>
          </p:nvSpPr>
          <p:spPr>
            <a:xfrm>
              <a:off x="1278000" y="5750676"/>
              <a:ext cx="353863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800" b="1" spc="-15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Création GIE</a:t>
              </a:r>
            </a:p>
          </p:txBody>
        </p:sp>
        <p:sp>
          <p:nvSpPr>
            <p:cNvPr id="369" name="Puce 1">
              <a:extLst>
                <a:ext uri="{FF2B5EF4-FFF2-40B4-BE49-F238E27FC236}">
                  <a16:creationId xmlns:a16="http://schemas.microsoft.com/office/drawing/2014/main" xmlns="" id="{F07CB389-7719-4D62-8235-3105D10386F1}"/>
                </a:ext>
              </a:extLst>
            </p:cNvPr>
            <p:cNvSpPr/>
            <p:nvPr/>
          </p:nvSpPr>
          <p:spPr>
            <a:xfrm>
              <a:off x="196840" y="5560595"/>
              <a:ext cx="870332" cy="903383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383" name="Icone 1">
              <a:extLst>
                <a:ext uri="{FF2B5EF4-FFF2-40B4-BE49-F238E27FC236}">
                  <a16:creationId xmlns:a16="http://schemas.microsoft.com/office/drawing/2014/main" xmlns="" id="{BDD14441-5C73-4438-99E6-3ADF01EB2214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443006" y="5796286"/>
              <a:ext cx="378000" cy="432000"/>
            </a:xfrm>
            <a:custGeom>
              <a:avLst/>
              <a:gdLst>
                <a:gd name="T0" fmla="*/ 11 w 248"/>
                <a:gd name="T1" fmla="*/ 220 h 284"/>
                <a:gd name="T2" fmla="*/ 3 w 248"/>
                <a:gd name="T3" fmla="*/ 262 h 284"/>
                <a:gd name="T4" fmla="*/ 34 w 248"/>
                <a:gd name="T5" fmla="*/ 271 h 284"/>
                <a:gd name="T6" fmla="*/ 34 w 248"/>
                <a:gd name="T7" fmla="*/ 271 h 284"/>
                <a:gd name="T8" fmla="*/ 150 w 248"/>
                <a:gd name="T9" fmla="*/ 166 h 284"/>
                <a:gd name="T10" fmla="*/ 172 w 248"/>
                <a:gd name="T11" fmla="*/ 132 h 284"/>
                <a:gd name="T12" fmla="*/ 135 w 248"/>
                <a:gd name="T13" fmla="*/ 99 h 284"/>
                <a:gd name="T14" fmla="*/ 114 w 248"/>
                <a:gd name="T15" fmla="*/ 117 h 284"/>
                <a:gd name="T16" fmla="*/ 172 w 248"/>
                <a:gd name="T17" fmla="*/ 144 h 284"/>
                <a:gd name="T18" fmla="*/ 172 w 248"/>
                <a:gd name="T19" fmla="*/ 132 h 284"/>
                <a:gd name="T20" fmla="*/ 0 w 248"/>
                <a:gd name="T21" fmla="*/ 65 h 284"/>
                <a:gd name="T22" fmla="*/ 27 w 248"/>
                <a:gd name="T23" fmla="*/ 76 h 284"/>
                <a:gd name="T24" fmla="*/ 27 w 248"/>
                <a:gd name="T25" fmla="*/ 112 h 284"/>
                <a:gd name="T26" fmla="*/ 0 w 248"/>
                <a:gd name="T27" fmla="*/ 124 h 284"/>
                <a:gd name="T28" fmla="*/ 27 w 248"/>
                <a:gd name="T29" fmla="*/ 112 h 284"/>
                <a:gd name="T30" fmla="*/ 0 w 248"/>
                <a:gd name="T31" fmla="*/ 88 h 284"/>
                <a:gd name="T32" fmla="*/ 27 w 248"/>
                <a:gd name="T33" fmla="*/ 100 h 284"/>
                <a:gd name="T34" fmla="*/ 27 w 248"/>
                <a:gd name="T35" fmla="*/ 136 h 284"/>
                <a:gd name="T36" fmla="*/ 0 w 248"/>
                <a:gd name="T37" fmla="*/ 142 h 284"/>
                <a:gd name="T38" fmla="*/ 27 w 248"/>
                <a:gd name="T39" fmla="*/ 136 h 284"/>
                <a:gd name="T40" fmla="*/ 27 w 248"/>
                <a:gd name="T41" fmla="*/ 0 h 284"/>
                <a:gd name="T42" fmla="*/ 0 w 248"/>
                <a:gd name="T43" fmla="*/ 53 h 284"/>
                <a:gd name="T44" fmla="*/ 27 w 248"/>
                <a:gd name="T45" fmla="*/ 26 h 284"/>
                <a:gd name="T46" fmla="*/ 222 w 248"/>
                <a:gd name="T47" fmla="*/ 258 h 284"/>
                <a:gd name="T48" fmla="*/ 196 w 248"/>
                <a:gd name="T49" fmla="*/ 284 h 284"/>
                <a:gd name="T50" fmla="*/ 248 w 248"/>
                <a:gd name="T51" fmla="*/ 258 h 284"/>
                <a:gd name="T52" fmla="*/ 222 w 248"/>
                <a:gd name="T53" fmla="*/ 0 h 284"/>
                <a:gd name="T54" fmla="*/ 111 w 248"/>
                <a:gd name="T55" fmla="*/ 284 h 284"/>
                <a:gd name="T56" fmla="*/ 105 w 248"/>
                <a:gd name="T57" fmla="*/ 258 h 284"/>
                <a:gd name="T58" fmla="*/ 172 w 248"/>
                <a:gd name="T59" fmla="*/ 284 h 284"/>
                <a:gd name="T60" fmla="*/ 184 w 248"/>
                <a:gd name="T61" fmla="*/ 258 h 284"/>
                <a:gd name="T62" fmla="*/ 172 w 248"/>
                <a:gd name="T63" fmla="*/ 284 h 284"/>
                <a:gd name="T64" fmla="*/ 136 w 248"/>
                <a:gd name="T65" fmla="*/ 284 h 284"/>
                <a:gd name="T66" fmla="*/ 123 w 248"/>
                <a:gd name="T67" fmla="*/ 258 h 284"/>
                <a:gd name="T68" fmla="*/ 148 w 248"/>
                <a:gd name="T69" fmla="*/ 284 h 284"/>
                <a:gd name="T70" fmla="*/ 160 w 248"/>
                <a:gd name="T71" fmla="*/ 258 h 284"/>
                <a:gd name="T72" fmla="*/ 148 w 248"/>
                <a:gd name="T73" fmla="*/ 284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48" h="284">
                  <a:moveTo>
                    <a:pt x="107" y="124"/>
                  </a:moveTo>
                  <a:cubicBezTo>
                    <a:pt x="11" y="220"/>
                    <a:pt x="11" y="220"/>
                    <a:pt x="11" y="220"/>
                  </a:cubicBezTo>
                  <a:cubicBezTo>
                    <a:pt x="7" y="224"/>
                    <a:pt x="3" y="233"/>
                    <a:pt x="3" y="239"/>
                  </a:cubicBezTo>
                  <a:cubicBezTo>
                    <a:pt x="3" y="262"/>
                    <a:pt x="3" y="262"/>
                    <a:pt x="3" y="262"/>
                  </a:cubicBezTo>
                  <a:cubicBezTo>
                    <a:pt x="3" y="267"/>
                    <a:pt x="7" y="271"/>
                    <a:pt x="12" y="271"/>
                  </a:cubicBezTo>
                  <a:cubicBezTo>
                    <a:pt x="34" y="271"/>
                    <a:pt x="34" y="271"/>
                    <a:pt x="34" y="271"/>
                  </a:cubicBezTo>
                  <a:cubicBezTo>
                    <a:pt x="34" y="275"/>
                    <a:pt x="34" y="275"/>
                    <a:pt x="34" y="275"/>
                  </a:cubicBezTo>
                  <a:cubicBezTo>
                    <a:pt x="34" y="271"/>
                    <a:pt x="34" y="271"/>
                    <a:pt x="34" y="271"/>
                  </a:cubicBezTo>
                  <a:cubicBezTo>
                    <a:pt x="40" y="271"/>
                    <a:pt x="49" y="267"/>
                    <a:pt x="53" y="263"/>
                  </a:cubicBezTo>
                  <a:cubicBezTo>
                    <a:pt x="150" y="166"/>
                    <a:pt x="150" y="166"/>
                    <a:pt x="150" y="166"/>
                  </a:cubicBezTo>
                  <a:lnTo>
                    <a:pt x="107" y="124"/>
                  </a:lnTo>
                  <a:close/>
                  <a:moveTo>
                    <a:pt x="172" y="132"/>
                  </a:moveTo>
                  <a:cubicBezTo>
                    <a:pt x="141" y="102"/>
                    <a:pt x="141" y="102"/>
                    <a:pt x="141" y="102"/>
                  </a:cubicBezTo>
                  <a:cubicBezTo>
                    <a:pt x="140" y="100"/>
                    <a:pt x="138" y="99"/>
                    <a:pt x="135" y="99"/>
                  </a:cubicBezTo>
                  <a:cubicBezTo>
                    <a:pt x="133" y="99"/>
                    <a:pt x="131" y="100"/>
                    <a:pt x="129" y="102"/>
                  </a:cubicBezTo>
                  <a:cubicBezTo>
                    <a:pt x="114" y="117"/>
                    <a:pt x="114" y="117"/>
                    <a:pt x="114" y="117"/>
                  </a:cubicBezTo>
                  <a:cubicBezTo>
                    <a:pt x="157" y="159"/>
                    <a:pt x="157" y="159"/>
                    <a:pt x="157" y="159"/>
                  </a:cubicBezTo>
                  <a:cubicBezTo>
                    <a:pt x="172" y="144"/>
                    <a:pt x="172" y="144"/>
                    <a:pt x="172" y="144"/>
                  </a:cubicBezTo>
                  <a:cubicBezTo>
                    <a:pt x="173" y="143"/>
                    <a:pt x="174" y="141"/>
                    <a:pt x="174" y="138"/>
                  </a:cubicBezTo>
                  <a:cubicBezTo>
                    <a:pt x="174" y="136"/>
                    <a:pt x="173" y="134"/>
                    <a:pt x="172" y="132"/>
                  </a:cubicBezTo>
                  <a:close/>
                  <a:moveTo>
                    <a:pt x="27" y="65"/>
                  </a:moveTo>
                  <a:cubicBezTo>
                    <a:pt x="0" y="65"/>
                    <a:pt x="0" y="65"/>
                    <a:pt x="0" y="65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27" y="76"/>
                    <a:pt x="27" y="76"/>
                    <a:pt x="27" y="76"/>
                  </a:cubicBezTo>
                  <a:lnTo>
                    <a:pt x="27" y="65"/>
                  </a:lnTo>
                  <a:close/>
                  <a:moveTo>
                    <a:pt x="27" y="112"/>
                  </a:moveTo>
                  <a:cubicBezTo>
                    <a:pt x="0" y="112"/>
                    <a:pt x="0" y="112"/>
                    <a:pt x="0" y="112"/>
                  </a:cubicBezTo>
                  <a:cubicBezTo>
                    <a:pt x="0" y="124"/>
                    <a:pt x="0" y="124"/>
                    <a:pt x="0" y="124"/>
                  </a:cubicBezTo>
                  <a:cubicBezTo>
                    <a:pt x="27" y="124"/>
                    <a:pt x="27" y="124"/>
                    <a:pt x="27" y="124"/>
                  </a:cubicBezTo>
                  <a:lnTo>
                    <a:pt x="27" y="112"/>
                  </a:lnTo>
                  <a:close/>
                  <a:moveTo>
                    <a:pt x="27" y="88"/>
                  </a:moveTo>
                  <a:cubicBezTo>
                    <a:pt x="0" y="88"/>
                    <a:pt x="0" y="88"/>
                    <a:pt x="0" y="88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27" y="100"/>
                    <a:pt x="27" y="100"/>
                    <a:pt x="27" y="100"/>
                  </a:cubicBezTo>
                  <a:lnTo>
                    <a:pt x="27" y="88"/>
                  </a:lnTo>
                  <a:close/>
                  <a:moveTo>
                    <a:pt x="27" y="136"/>
                  </a:moveTo>
                  <a:cubicBezTo>
                    <a:pt x="0" y="136"/>
                    <a:pt x="0" y="136"/>
                    <a:pt x="0" y="136"/>
                  </a:cubicBezTo>
                  <a:cubicBezTo>
                    <a:pt x="0" y="142"/>
                    <a:pt x="0" y="142"/>
                    <a:pt x="0" y="142"/>
                  </a:cubicBezTo>
                  <a:cubicBezTo>
                    <a:pt x="27" y="142"/>
                    <a:pt x="27" y="142"/>
                    <a:pt x="27" y="142"/>
                  </a:cubicBezTo>
                  <a:lnTo>
                    <a:pt x="27" y="136"/>
                  </a:lnTo>
                  <a:close/>
                  <a:moveTo>
                    <a:pt x="222" y="0"/>
                  </a:moveTo>
                  <a:cubicBezTo>
                    <a:pt x="27" y="0"/>
                    <a:pt x="27" y="0"/>
                    <a:pt x="27" y="0"/>
                  </a:cubicBezTo>
                  <a:cubicBezTo>
                    <a:pt x="12" y="0"/>
                    <a:pt x="0" y="12"/>
                    <a:pt x="0" y="26"/>
                  </a:cubicBezTo>
                  <a:cubicBezTo>
                    <a:pt x="0" y="53"/>
                    <a:pt x="0" y="53"/>
                    <a:pt x="0" y="53"/>
                  </a:cubicBezTo>
                  <a:cubicBezTo>
                    <a:pt x="27" y="53"/>
                    <a:pt x="27" y="53"/>
                    <a:pt x="27" y="53"/>
                  </a:cubicBezTo>
                  <a:cubicBezTo>
                    <a:pt x="27" y="26"/>
                    <a:pt x="27" y="26"/>
                    <a:pt x="27" y="26"/>
                  </a:cubicBezTo>
                  <a:cubicBezTo>
                    <a:pt x="222" y="26"/>
                    <a:pt x="222" y="26"/>
                    <a:pt x="222" y="26"/>
                  </a:cubicBezTo>
                  <a:cubicBezTo>
                    <a:pt x="222" y="258"/>
                    <a:pt x="222" y="258"/>
                    <a:pt x="222" y="258"/>
                  </a:cubicBezTo>
                  <a:cubicBezTo>
                    <a:pt x="196" y="258"/>
                    <a:pt x="196" y="258"/>
                    <a:pt x="196" y="258"/>
                  </a:cubicBezTo>
                  <a:cubicBezTo>
                    <a:pt x="196" y="284"/>
                    <a:pt x="196" y="284"/>
                    <a:pt x="196" y="284"/>
                  </a:cubicBezTo>
                  <a:cubicBezTo>
                    <a:pt x="222" y="284"/>
                    <a:pt x="222" y="284"/>
                    <a:pt x="222" y="284"/>
                  </a:cubicBezTo>
                  <a:cubicBezTo>
                    <a:pt x="236" y="284"/>
                    <a:pt x="248" y="273"/>
                    <a:pt x="248" y="258"/>
                  </a:cubicBezTo>
                  <a:cubicBezTo>
                    <a:pt x="248" y="26"/>
                    <a:pt x="248" y="26"/>
                    <a:pt x="248" y="26"/>
                  </a:cubicBezTo>
                  <a:cubicBezTo>
                    <a:pt x="248" y="12"/>
                    <a:pt x="236" y="0"/>
                    <a:pt x="222" y="0"/>
                  </a:cubicBezTo>
                  <a:close/>
                  <a:moveTo>
                    <a:pt x="105" y="284"/>
                  </a:moveTo>
                  <a:cubicBezTo>
                    <a:pt x="111" y="284"/>
                    <a:pt x="111" y="284"/>
                    <a:pt x="111" y="284"/>
                  </a:cubicBezTo>
                  <a:cubicBezTo>
                    <a:pt x="111" y="258"/>
                    <a:pt x="111" y="258"/>
                    <a:pt x="111" y="258"/>
                  </a:cubicBezTo>
                  <a:cubicBezTo>
                    <a:pt x="105" y="258"/>
                    <a:pt x="105" y="258"/>
                    <a:pt x="105" y="258"/>
                  </a:cubicBezTo>
                  <a:lnTo>
                    <a:pt x="105" y="284"/>
                  </a:lnTo>
                  <a:close/>
                  <a:moveTo>
                    <a:pt x="172" y="284"/>
                  </a:moveTo>
                  <a:cubicBezTo>
                    <a:pt x="184" y="284"/>
                    <a:pt x="184" y="284"/>
                    <a:pt x="184" y="284"/>
                  </a:cubicBezTo>
                  <a:cubicBezTo>
                    <a:pt x="184" y="258"/>
                    <a:pt x="184" y="258"/>
                    <a:pt x="184" y="258"/>
                  </a:cubicBezTo>
                  <a:cubicBezTo>
                    <a:pt x="172" y="258"/>
                    <a:pt x="172" y="258"/>
                    <a:pt x="172" y="258"/>
                  </a:cubicBezTo>
                  <a:lnTo>
                    <a:pt x="172" y="284"/>
                  </a:lnTo>
                  <a:close/>
                  <a:moveTo>
                    <a:pt x="123" y="284"/>
                  </a:moveTo>
                  <a:cubicBezTo>
                    <a:pt x="136" y="284"/>
                    <a:pt x="136" y="284"/>
                    <a:pt x="136" y="284"/>
                  </a:cubicBezTo>
                  <a:cubicBezTo>
                    <a:pt x="136" y="258"/>
                    <a:pt x="136" y="258"/>
                    <a:pt x="136" y="258"/>
                  </a:cubicBezTo>
                  <a:cubicBezTo>
                    <a:pt x="123" y="258"/>
                    <a:pt x="123" y="258"/>
                    <a:pt x="123" y="258"/>
                  </a:cubicBezTo>
                  <a:lnTo>
                    <a:pt x="123" y="284"/>
                  </a:lnTo>
                  <a:close/>
                  <a:moveTo>
                    <a:pt x="148" y="284"/>
                  </a:moveTo>
                  <a:cubicBezTo>
                    <a:pt x="160" y="284"/>
                    <a:pt x="160" y="284"/>
                    <a:pt x="160" y="284"/>
                  </a:cubicBezTo>
                  <a:cubicBezTo>
                    <a:pt x="160" y="258"/>
                    <a:pt x="160" y="258"/>
                    <a:pt x="160" y="258"/>
                  </a:cubicBezTo>
                  <a:cubicBezTo>
                    <a:pt x="148" y="258"/>
                    <a:pt x="148" y="258"/>
                    <a:pt x="148" y="258"/>
                  </a:cubicBezTo>
                  <a:lnTo>
                    <a:pt x="148" y="28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2019">
            <a:extLst>
              <a:ext uri="{FF2B5EF4-FFF2-40B4-BE49-F238E27FC236}">
                <a16:creationId xmlns:a16="http://schemas.microsoft.com/office/drawing/2014/main" xmlns="" id="{D83F8D42-02EB-4E4D-A428-F02CBDB66D4D}"/>
              </a:ext>
            </a:extLst>
          </p:cNvPr>
          <p:cNvSpPr/>
          <p:nvPr/>
        </p:nvSpPr>
        <p:spPr>
          <a:xfrm>
            <a:off x="4783727" y="5658343"/>
            <a:ext cx="1522868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4000" b="1" spc="-300" dirty="0">
                <a:solidFill>
                  <a:schemeClr val="bg1"/>
                </a:solidFill>
              </a:rPr>
              <a:t>2019</a:t>
            </a:r>
          </a:p>
        </p:txBody>
      </p:sp>
    </p:spTree>
    <p:extLst>
      <p:ext uri="{BB962C8B-B14F-4D97-AF65-F5344CB8AC3E}">
        <p14:creationId xmlns:p14="http://schemas.microsoft.com/office/powerpoint/2010/main" val="2197723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2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6" grpId="0" animBg="1"/>
      <p:bldP spid="327" grpId="0"/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Losange">
            <a:extLst>
              <a:ext uri="{FF2B5EF4-FFF2-40B4-BE49-F238E27FC236}">
                <a16:creationId xmlns:a16="http://schemas.microsoft.com/office/drawing/2014/main" xmlns="" id="{C2FBA78A-6C09-4F12-8226-A906F5A34FE1}"/>
              </a:ext>
            </a:extLst>
          </p:cNvPr>
          <p:cNvSpPr/>
          <p:nvPr/>
        </p:nvSpPr>
        <p:spPr>
          <a:xfrm>
            <a:off x="9331287" y="-2038121"/>
            <a:ext cx="4836405" cy="4076241"/>
          </a:xfrm>
          <a:prstGeom prst="diamond">
            <a:avLst/>
          </a:prstGeom>
          <a:solidFill>
            <a:srgbClr val="09AE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6" name="Rectangle">
            <a:extLst>
              <a:ext uri="{FF2B5EF4-FFF2-40B4-BE49-F238E27FC236}">
                <a16:creationId xmlns:a16="http://schemas.microsoft.com/office/drawing/2014/main" xmlns="" id="{65BEE8BD-C3C0-412A-A66B-D8C417823150}"/>
              </a:ext>
            </a:extLst>
          </p:cNvPr>
          <p:cNvSpPr/>
          <p:nvPr/>
        </p:nvSpPr>
        <p:spPr>
          <a:xfrm rot="10800000">
            <a:off x="6646840" y="360000"/>
            <a:ext cx="5545160" cy="6858000"/>
          </a:xfrm>
          <a:custGeom>
            <a:avLst/>
            <a:gdLst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5122843 w 5122843"/>
              <a:gd name="connsiteY2" fmla="*/ 3723701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649118 w 5122843"/>
              <a:gd name="connsiteY2" fmla="*/ 3294044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239691 w 5122843"/>
              <a:gd name="connsiteY2" fmla="*/ 2774026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369510 w 5122843"/>
              <a:gd name="connsiteY2" fmla="*/ 3026481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069929 w 5122843"/>
              <a:gd name="connsiteY2" fmla="*/ 2535970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4069929 w 4813275"/>
              <a:gd name="connsiteY2" fmla="*/ 2541952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4266386 w 4813275"/>
              <a:gd name="connsiteY2" fmla="*/ 2547868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4386444 w 4813275"/>
              <a:gd name="connsiteY2" fmla="*/ 2825893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3169125 w 4813275"/>
              <a:gd name="connsiteY2" fmla="*/ 2814062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13275" h="3729683">
                <a:moveTo>
                  <a:pt x="0" y="5982"/>
                </a:moveTo>
                <a:lnTo>
                  <a:pt x="4813275" y="0"/>
                </a:lnTo>
                <a:lnTo>
                  <a:pt x="3169125" y="2814062"/>
                </a:lnTo>
                <a:lnTo>
                  <a:pt x="0" y="3729683"/>
                </a:lnTo>
                <a:lnTo>
                  <a:pt x="0" y="5982"/>
                </a:lnTo>
                <a:close/>
              </a:path>
            </a:pathLst>
          </a:custGeom>
          <a:solidFill>
            <a:schemeClr val="tx2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61" name="Le">
            <a:extLst>
              <a:ext uri="{FF2B5EF4-FFF2-40B4-BE49-F238E27FC236}">
                <a16:creationId xmlns:a16="http://schemas.microsoft.com/office/drawing/2014/main" xmlns="" id="{52E22516-E499-48D5-9A16-4168DBD8C859}"/>
              </a:ext>
            </a:extLst>
          </p:cNvPr>
          <p:cNvSpPr txBox="1"/>
          <p:nvPr/>
        </p:nvSpPr>
        <p:spPr>
          <a:xfrm>
            <a:off x="8227392" y="3048480"/>
            <a:ext cx="3448281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r-FR" sz="3600" spc="-150" dirty="0">
                <a:solidFill>
                  <a:srgbClr val="F2F2F2"/>
                </a:solidFill>
              </a:rPr>
              <a:t>Le</a:t>
            </a:r>
          </a:p>
        </p:txBody>
      </p:sp>
      <p:sp>
        <p:nvSpPr>
          <p:cNvPr id="362" name="portail">
            <a:extLst>
              <a:ext uri="{FF2B5EF4-FFF2-40B4-BE49-F238E27FC236}">
                <a16:creationId xmlns:a16="http://schemas.microsoft.com/office/drawing/2014/main" xmlns="" id="{8EB1A399-3993-4367-BA94-E47B5AA9232A}"/>
              </a:ext>
            </a:extLst>
          </p:cNvPr>
          <p:cNvSpPr txBox="1"/>
          <p:nvPr/>
        </p:nvSpPr>
        <p:spPr>
          <a:xfrm>
            <a:off x="8227392" y="3380536"/>
            <a:ext cx="4021160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/>
            <a:r>
              <a:rPr lang="fr-FR" sz="5400" b="1" spc="-300" dirty="0">
                <a:solidFill>
                  <a:srgbClr val="F2F2F2"/>
                </a:solidFill>
              </a:rPr>
              <a:t>Portail national</a:t>
            </a:r>
          </a:p>
        </p:txBody>
      </p:sp>
      <p:sp>
        <p:nvSpPr>
          <p:cNvPr id="363" name="en santé au travail">
            <a:extLst>
              <a:ext uri="{FF2B5EF4-FFF2-40B4-BE49-F238E27FC236}">
                <a16:creationId xmlns:a16="http://schemas.microsoft.com/office/drawing/2014/main" xmlns="" id="{21CD5500-2299-4A42-BCFD-603A732D4471}"/>
              </a:ext>
            </a:extLst>
          </p:cNvPr>
          <p:cNvSpPr txBox="1"/>
          <p:nvPr/>
        </p:nvSpPr>
        <p:spPr>
          <a:xfrm>
            <a:off x="8227392" y="4183232"/>
            <a:ext cx="3448281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r-FR" sz="3600" spc="-150" dirty="0">
                <a:solidFill>
                  <a:srgbClr val="F2F2F2"/>
                </a:solidFill>
              </a:rPr>
              <a:t>en santé au travail</a:t>
            </a:r>
          </a:p>
        </p:txBody>
      </p:sp>
      <p:sp>
        <p:nvSpPr>
          <p:cNvPr id="364" name="Quel délai">
            <a:extLst>
              <a:ext uri="{FF2B5EF4-FFF2-40B4-BE49-F238E27FC236}">
                <a16:creationId xmlns:a16="http://schemas.microsoft.com/office/drawing/2014/main" xmlns="" id="{F049B1D9-0B22-4A19-A524-CF8E5E86F292}"/>
              </a:ext>
            </a:extLst>
          </p:cNvPr>
          <p:cNvSpPr txBox="1"/>
          <p:nvPr/>
        </p:nvSpPr>
        <p:spPr>
          <a:xfrm>
            <a:off x="8227392" y="5152208"/>
            <a:ext cx="3767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solidFill>
                  <a:srgbClr val="F2F2F2"/>
                </a:solidFill>
              </a:rPr>
              <a:t>Dans quel délai ?</a:t>
            </a:r>
          </a:p>
        </p:txBody>
      </p:sp>
      <p:cxnSp>
        <p:nvCxnSpPr>
          <p:cNvPr id="365" name="Connecteur">
            <a:extLst>
              <a:ext uri="{FF2B5EF4-FFF2-40B4-BE49-F238E27FC236}">
                <a16:creationId xmlns:a16="http://schemas.microsoft.com/office/drawing/2014/main" xmlns="" id="{062AA12B-40AB-46E7-90D9-A5617A779F4D}"/>
              </a:ext>
            </a:extLst>
          </p:cNvPr>
          <p:cNvCxnSpPr/>
          <p:nvPr/>
        </p:nvCxnSpPr>
        <p:spPr>
          <a:xfrm>
            <a:off x="8227392" y="4971189"/>
            <a:ext cx="360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Cercle">
            <a:extLst>
              <a:ext uri="{FF2B5EF4-FFF2-40B4-BE49-F238E27FC236}">
                <a16:creationId xmlns:a16="http://schemas.microsoft.com/office/drawing/2014/main" xmlns="" id="{7D556EE8-7614-4913-8A4D-AB6FCE79982C}"/>
              </a:ext>
            </a:extLst>
          </p:cNvPr>
          <p:cNvGrpSpPr/>
          <p:nvPr/>
        </p:nvGrpSpPr>
        <p:grpSpPr>
          <a:xfrm>
            <a:off x="4642520" y="1"/>
            <a:ext cx="3767768" cy="6858000"/>
            <a:chOff x="5013707" y="1"/>
            <a:chExt cx="3767768" cy="6858000"/>
          </a:xfrm>
        </p:grpSpPr>
        <p:sp>
          <p:nvSpPr>
            <p:cNvPr id="302" name="Parallelograme">
              <a:extLst>
                <a:ext uri="{FF2B5EF4-FFF2-40B4-BE49-F238E27FC236}">
                  <a16:creationId xmlns:a16="http://schemas.microsoft.com/office/drawing/2014/main" xmlns="" id="{2231764F-A461-42EC-8EA8-1F5BAE8B54DD}"/>
                </a:ext>
              </a:extLst>
            </p:cNvPr>
            <p:cNvSpPr/>
            <p:nvPr/>
          </p:nvSpPr>
          <p:spPr>
            <a:xfrm>
              <a:off x="5013707" y="1"/>
              <a:ext cx="3767768" cy="6858000"/>
            </a:xfrm>
            <a:prstGeom prst="parallelogram">
              <a:avLst>
                <a:gd name="adj" fmla="val 67908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,</a:t>
              </a:r>
            </a:p>
          </p:txBody>
        </p:sp>
        <p:sp>
          <p:nvSpPr>
            <p:cNvPr id="326" name="Cercle">
              <a:extLst>
                <a:ext uri="{FF2B5EF4-FFF2-40B4-BE49-F238E27FC236}">
                  <a16:creationId xmlns:a16="http://schemas.microsoft.com/office/drawing/2014/main" xmlns="" id="{304AB746-4B24-4B33-8088-B452773E1203}"/>
                </a:ext>
              </a:extLst>
            </p:cNvPr>
            <p:cNvSpPr/>
            <p:nvPr/>
          </p:nvSpPr>
          <p:spPr>
            <a:xfrm>
              <a:off x="5381337" y="2000045"/>
              <a:ext cx="2743200" cy="27432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84" name="Step 2">
            <a:extLst>
              <a:ext uri="{FF2B5EF4-FFF2-40B4-BE49-F238E27FC236}">
                <a16:creationId xmlns:a16="http://schemas.microsoft.com/office/drawing/2014/main" xmlns="" id="{15587781-C72B-4C02-ABF1-8D54E773B2D9}"/>
              </a:ext>
            </a:extLst>
          </p:cNvPr>
          <p:cNvSpPr txBox="1"/>
          <p:nvPr/>
        </p:nvSpPr>
        <p:spPr>
          <a:xfrm>
            <a:off x="5274552" y="2263649"/>
            <a:ext cx="2214395" cy="221599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3800" b="1" spc="-300" dirty="0">
                <a:solidFill>
                  <a:schemeClr val="accent1"/>
                </a:solidFill>
              </a:rPr>
              <a:t>02</a:t>
            </a:r>
          </a:p>
        </p:txBody>
      </p:sp>
      <p:grpSp>
        <p:nvGrpSpPr>
          <p:cNvPr id="7" name="Etape 1">
            <a:extLst>
              <a:ext uri="{FF2B5EF4-FFF2-40B4-BE49-F238E27FC236}">
                <a16:creationId xmlns:a16="http://schemas.microsoft.com/office/drawing/2014/main" xmlns="" id="{75CE43E3-5DE6-47D9-9E2D-C36027BE01B5}"/>
              </a:ext>
            </a:extLst>
          </p:cNvPr>
          <p:cNvGrpSpPr/>
          <p:nvPr/>
        </p:nvGrpSpPr>
        <p:grpSpPr>
          <a:xfrm>
            <a:off x="158740" y="5560595"/>
            <a:ext cx="4619794" cy="903383"/>
            <a:chOff x="196840" y="5560595"/>
            <a:chExt cx="4619794" cy="903383"/>
          </a:xfrm>
        </p:grpSpPr>
        <p:sp>
          <p:nvSpPr>
            <p:cNvPr id="368" name="Texte 1">
              <a:extLst>
                <a:ext uri="{FF2B5EF4-FFF2-40B4-BE49-F238E27FC236}">
                  <a16:creationId xmlns:a16="http://schemas.microsoft.com/office/drawing/2014/main" xmlns="" id="{6EC8886D-5EC8-42E7-B322-8AD488EC2408}"/>
                </a:ext>
              </a:extLst>
            </p:cNvPr>
            <p:cNvSpPr txBox="1"/>
            <p:nvPr/>
          </p:nvSpPr>
          <p:spPr>
            <a:xfrm>
              <a:off x="1278000" y="5750676"/>
              <a:ext cx="353863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800" b="1" spc="-15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Création GIE</a:t>
              </a:r>
            </a:p>
          </p:txBody>
        </p:sp>
        <p:sp>
          <p:nvSpPr>
            <p:cNvPr id="369" name="Puce 1">
              <a:extLst>
                <a:ext uri="{FF2B5EF4-FFF2-40B4-BE49-F238E27FC236}">
                  <a16:creationId xmlns:a16="http://schemas.microsoft.com/office/drawing/2014/main" xmlns="" id="{F07CB389-7719-4D62-8235-3105D10386F1}"/>
                </a:ext>
              </a:extLst>
            </p:cNvPr>
            <p:cNvSpPr/>
            <p:nvPr/>
          </p:nvSpPr>
          <p:spPr>
            <a:xfrm>
              <a:off x="196840" y="5560595"/>
              <a:ext cx="870332" cy="903383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383" name="Icone 1">
              <a:extLst>
                <a:ext uri="{FF2B5EF4-FFF2-40B4-BE49-F238E27FC236}">
                  <a16:creationId xmlns:a16="http://schemas.microsoft.com/office/drawing/2014/main" xmlns="" id="{BDD14441-5C73-4438-99E6-3ADF01EB2214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443006" y="5796286"/>
              <a:ext cx="378000" cy="432000"/>
            </a:xfrm>
            <a:custGeom>
              <a:avLst/>
              <a:gdLst>
                <a:gd name="T0" fmla="*/ 11 w 248"/>
                <a:gd name="T1" fmla="*/ 220 h 284"/>
                <a:gd name="T2" fmla="*/ 3 w 248"/>
                <a:gd name="T3" fmla="*/ 262 h 284"/>
                <a:gd name="T4" fmla="*/ 34 w 248"/>
                <a:gd name="T5" fmla="*/ 271 h 284"/>
                <a:gd name="T6" fmla="*/ 34 w 248"/>
                <a:gd name="T7" fmla="*/ 271 h 284"/>
                <a:gd name="T8" fmla="*/ 150 w 248"/>
                <a:gd name="T9" fmla="*/ 166 h 284"/>
                <a:gd name="T10" fmla="*/ 172 w 248"/>
                <a:gd name="T11" fmla="*/ 132 h 284"/>
                <a:gd name="T12" fmla="*/ 135 w 248"/>
                <a:gd name="T13" fmla="*/ 99 h 284"/>
                <a:gd name="T14" fmla="*/ 114 w 248"/>
                <a:gd name="T15" fmla="*/ 117 h 284"/>
                <a:gd name="T16" fmla="*/ 172 w 248"/>
                <a:gd name="T17" fmla="*/ 144 h 284"/>
                <a:gd name="T18" fmla="*/ 172 w 248"/>
                <a:gd name="T19" fmla="*/ 132 h 284"/>
                <a:gd name="T20" fmla="*/ 0 w 248"/>
                <a:gd name="T21" fmla="*/ 65 h 284"/>
                <a:gd name="T22" fmla="*/ 27 w 248"/>
                <a:gd name="T23" fmla="*/ 76 h 284"/>
                <a:gd name="T24" fmla="*/ 27 w 248"/>
                <a:gd name="T25" fmla="*/ 112 h 284"/>
                <a:gd name="T26" fmla="*/ 0 w 248"/>
                <a:gd name="T27" fmla="*/ 124 h 284"/>
                <a:gd name="T28" fmla="*/ 27 w 248"/>
                <a:gd name="T29" fmla="*/ 112 h 284"/>
                <a:gd name="T30" fmla="*/ 0 w 248"/>
                <a:gd name="T31" fmla="*/ 88 h 284"/>
                <a:gd name="T32" fmla="*/ 27 w 248"/>
                <a:gd name="T33" fmla="*/ 100 h 284"/>
                <a:gd name="T34" fmla="*/ 27 w 248"/>
                <a:gd name="T35" fmla="*/ 136 h 284"/>
                <a:gd name="T36" fmla="*/ 0 w 248"/>
                <a:gd name="T37" fmla="*/ 142 h 284"/>
                <a:gd name="T38" fmla="*/ 27 w 248"/>
                <a:gd name="T39" fmla="*/ 136 h 284"/>
                <a:gd name="T40" fmla="*/ 27 w 248"/>
                <a:gd name="T41" fmla="*/ 0 h 284"/>
                <a:gd name="T42" fmla="*/ 0 w 248"/>
                <a:gd name="T43" fmla="*/ 53 h 284"/>
                <a:gd name="T44" fmla="*/ 27 w 248"/>
                <a:gd name="T45" fmla="*/ 26 h 284"/>
                <a:gd name="T46" fmla="*/ 222 w 248"/>
                <a:gd name="T47" fmla="*/ 258 h 284"/>
                <a:gd name="T48" fmla="*/ 196 w 248"/>
                <a:gd name="T49" fmla="*/ 284 h 284"/>
                <a:gd name="T50" fmla="*/ 248 w 248"/>
                <a:gd name="T51" fmla="*/ 258 h 284"/>
                <a:gd name="T52" fmla="*/ 222 w 248"/>
                <a:gd name="T53" fmla="*/ 0 h 284"/>
                <a:gd name="T54" fmla="*/ 111 w 248"/>
                <a:gd name="T55" fmla="*/ 284 h 284"/>
                <a:gd name="T56" fmla="*/ 105 w 248"/>
                <a:gd name="T57" fmla="*/ 258 h 284"/>
                <a:gd name="T58" fmla="*/ 172 w 248"/>
                <a:gd name="T59" fmla="*/ 284 h 284"/>
                <a:gd name="T60" fmla="*/ 184 w 248"/>
                <a:gd name="T61" fmla="*/ 258 h 284"/>
                <a:gd name="T62" fmla="*/ 172 w 248"/>
                <a:gd name="T63" fmla="*/ 284 h 284"/>
                <a:gd name="T64" fmla="*/ 136 w 248"/>
                <a:gd name="T65" fmla="*/ 284 h 284"/>
                <a:gd name="T66" fmla="*/ 123 w 248"/>
                <a:gd name="T67" fmla="*/ 258 h 284"/>
                <a:gd name="T68" fmla="*/ 148 w 248"/>
                <a:gd name="T69" fmla="*/ 284 h 284"/>
                <a:gd name="T70" fmla="*/ 160 w 248"/>
                <a:gd name="T71" fmla="*/ 258 h 284"/>
                <a:gd name="T72" fmla="*/ 148 w 248"/>
                <a:gd name="T73" fmla="*/ 284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48" h="284">
                  <a:moveTo>
                    <a:pt x="107" y="124"/>
                  </a:moveTo>
                  <a:cubicBezTo>
                    <a:pt x="11" y="220"/>
                    <a:pt x="11" y="220"/>
                    <a:pt x="11" y="220"/>
                  </a:cubicBezTo>
                  <a:cubicBezTo>
                    <a:pt x="7" y="224"/>
                    <a:pt x="3" y="233"/>
                    <a:pt x="3" y="239"/>
                  </a:cubicBezTo>
                  <a:cubicBezTo>
                    <a:pt x="3" y="262"/>
                    <a:pt x="3" y="262"/>
                    <a:pt x="3" y="262"/>
                  </a:cubicBezTo>
                  <a:cubicBezTo>
                    <a:pt x="3" y="267"/>
                    <a:pt x="7" y="271"/>
                    <a:pt x="12" y="271"/>
                  </a:cubicBezTo>
                  <a:cubicBezTo>
                    <a:pt x="34" y="271"/>
                    <a:pt x="34" y="271"/>
                    <a:pt x="34" y="271"/>
                  </a:cubicBezTo>
                  <a:cubicBezTo>
                    <a:pt x="34" y="275"/>
                    <a:pt x="34" y="275"/>
                    <a:pt x="34" y="275"/>
                  </a:cubicBezTo>
                  <a:cubicBezTo>
                    <a:pt x="34" y="271"/>
                    <a:pt x="34" y="271"/>
                    <a:pt x="34" y="271"/>
                  </a:cubicBezTo>
                  <a:cubicBezTo>
                    <a:pt x="40" y="271"/>
                    <a:pt x="49" y="267"/>
                    <a:pt x="53" y="263"/>
                  </a:cubicBezTo>
                  <a:cubicBezTo>
                    <a:pt x="150" y="166"/>
                    <a:pt x="150" y="166"/>
                    <a:pt x="150" y="166"/>
                  </a:cubicBezTo>
                  <a:lnTo>
                    <a:pt x="107" y="124"/>
                  </a:lnTo>
                  <a:close/>
                  <a:moveTo>
                    <a:pt x="172" y="132"/>
                  </a:moveTo>
                  <a:cubicBezTo>
                    <a:pt x="141" y="102"/>
                    <a:pt x="141" y="102"/>
                    <a:pt x="141" y="102"/>
                  </a:cubicBezTo>
                  <a:cubicBezTo>
                    <a:pt x="140" y="100"/>
                    <a:pt x="138" y="99"/>
                    <a:pt x="135" y="99"/>
                  </a:cubicBezTo>
                  <a:cubicBezTo>
                    <a:pt x="133" y="99"/>
                    <a:pt x="131" y="100"/>
                    <a:pt x="129" y="102"/>
                  </a:cubicBezTo>
                  <a:cubicBezTo>
                    <a:pt x="114" y="117"/>
                    <a:pt x="114" y="117"/>
                    <a:pt x="114" y="117"/>
                  </a:cubicBezTo>
                  <a:cubicBezTo>
                    <a:pt x="157" y="159"/>
                    <a:pt x="157" y="159"/>
                    <a:pt x="157" y="159"/>
                  </a:cubicBezTo>
                  <a:cubicBezTo>
                    <a:pt x="172" y="144"/>
                    <a:pt x="172" y="144"/>
                    <a:pt x="172" y="144"/>
                  </a:cubicBezTo>
                  <a:cubicBezTo>
                    <a:pt x="173" y="143"/>
                    <a:pt x="174" y="141"/>
                    <a:pt x="174" y="138"/>
                  </a:cubicBezTo>
                  <a:cubicBezTo>
                    <a:pt x="174" y="136"/>
                    <a:pt x="173" y="134"/>
                    <a:pt x="172" y="132"/>
                  </a:cubicBezTo>
                  <a:close/>
                  <a:moveTo>
                    <a:pt x="27" y="65"/>
                  </a:moveTo>
                  <a:cubicBezTo>
                    <a:pt x="0" y="65"/>
                    <a:pt x="0" y="65"/>
                    <a:pt x="0" y="65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27" y="76"/>
                    <a:pt x="27" y="76"/>
                    <a:pt x="27" y="76"/>
                  </a:cubicBezTo>
                  <a:lnTo>
                    <a:pt x="27" y="65"/>
                  </a:lnTo>
                  <a:close/>
                  <a:moveTo>
                    <a:pt x="27" y="112"/>
                  </a:moveTo>
                  <a:cubicBezTo>
                    <a:pt x="0" y="112"/>
                    <a:pt x="0" y="112"/>
                    <a:pt x="0" y="112"/>
                  </a:cubicBezTo>
                  <a:cubicBezTo>
                    <a:pt x="0" y="124"/>
                    <a:pt x="0" y="124"/>
                    <a:pt x="0" y="124"/>
                  </a:cubicBezTo>
                  <a:cubicBezTo>
                    <a:pt x="27" y="124"/>
                    <a:pt x="27" y="124"/>
                    <a:pt x="27" y="124"/>
                  </a:cubicBezTo>
                  <a:lnTo>
                    <a:pt x="27" y="112"/>
                  </a:lnTo>
                  <a:close/>
                  <a:moveTo>
                    <a:pt x="27" y="88"/>
                  </a:moveTo>
                  <a:cubicBezTo>
                    <a:pt x="0" y="88"/>
                    <a:pt x="0" y="88"/>
                    <a:pt x="0" y="88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27" y="100"/>
                    <a:pt x="27" y="100"/>
                    <a:pt x="27" y="100"/>
                  </a:cubicBezTo>
                  <a:lnTo>
                    <a:pt x="27" y="88"/>
                  </a:lnTo>
                  <a:close/>
                  <a:moveTo>
                    <a:pt x="27" y="136"/>
                  </a:moveTo>
                  <a:cubicBezTo>
                    <a:pt x="0" y="136"/>
                    <a:pt x="0" y="136"/>
                    <a:pt x="0" y="136"/>
                  </a:cubicBezTo>
                  <a:cubicBezTo>
                    <a:pt x="0" y="142"/>
                    <a:pt x="0" y="142"/>
                    <a:pt x="0" y="142"/>
                  </a:cubicBezTo>
                  <a:cubicBezTo>
                    <a:pt x="27" y="142"/>
                    <a:pt x="27" y="142"/>
                    <a:pt x="27" y="142"/>
                  </a:cubicBezTo>
                  <a:lnTo>
                    <a:pt x="27" y="136"/>
                  </a:lnTo>
                  <a:close/>
                  <a:moveTo>
                    <a:pt x="222" y="0"/>
                  </a:moveTo>
                  <a:cubicBezTo>
                    <a:pt x="27" y="0"/>
                    <a:pt x="27" y="0"/>
                    <a:pt x="27" y="0"/>
                  </a:cubicBezTo>
                  <a:cubicBezTo>
                    <a:pt x="12" y="0"/>
                    <a:pt x="0" y="12"/>
                    <a:pt x="0" y="26"/>
                  </a:cubicBezTo>
                  <a:cubicBezTo>
                    <a:pt x="0" y="53"/>
                    <a:pt x="0" y="53"/>
                    <a:pt x="0" y="53"/>
                  </a:cubicBezTo>
                  <a:cubicBezTo>
                    <a:pt x="27" y="53"/>
                    <a:pt x="27" y="53"/>
                    <a:pt x="27" y="53"/>
                  </a:cubicBezTo>
                  <a:cubicBezTo>
                    <a:pt x="27" y="26"/>
                    <a:pt x="27" y="26"/>
                    <a:pt x="27" y="26"/>
                  </a:cubicBezTo>
                  <a:cubicBezTo>
                    <a:pt x="222" y="26"/>
                    <a:pt x="222" y="26"/>
                    <a:pt x="222" y="26"/>
                  </a:cubicBezTo>
                  <a:cubicBezTo>
                    <a:pt x="222" y="258"/>
                    <a:pt x="222" y="258"/>
                    <a:pt x="222" y="258"/>
                  </a:cubicBezTo>
                  <a:cubicBezTo>
                    <a:pt x="196" y="258"/>
                    <a:pt x="196" y="258"/>
                    <a:pt x="196" y="258"/>
                  </a:cubicBezTo>
                  <a:cubicBezTo>
                    <a:pt x="196" y="284"/>
                    <a:pt x="196" y="284"/>
                    <a:pt x="196" y="284"/>
                  </a:cubicBezTo>
                  <a:cubicBezTo>
                    <a:pt x="222" y="284"/>
                    <a:pt x="222" y="284"/>
                    <a:pt x="222" y="284"/>
                  </a:cubicBezTo>
                  <a:cubicBezTo>
                    <a:pt x="236" y="284"/>
                    <a:pt x="248" y="273"/>
                    <a:pt x="248" y="258"/>
                  </a:cubicBezTo>
                  <a:cubicBezTo>
                    <a:pt x="248" y="26"/>
                    <a:pt x="248" y="26"/>
                    <a:pt x="248" y="26"/>
                  </a:cubicBezTo>
                  <a:cubicBezTo>
                    <a:pt x="248" y="12"/>
                    <a:pt x="236" y="0"/>
                    <a:pt x="222" y="0"/>
                  </a:cubicBezTo>
                  <a:close/>
                  <a:moveTo>
                    <a:pt x="105" y="284"/>
                  </a:moveTo>
                  <a:cubicBezTo>
                    <a:pt x="111" y="284"/>
                    <a:pt x="111" y="284"/>
                    <a:pt x="111" y="284"/>
                  </a:cubicBezTo>
                  <a:cubicBezTo>
                    <a:pt x="111" y="258"/>
                    <a:pt x="111" y="258"/>
                    <a:pt x="111" y="258"/>
                  </a:cubicBezTo>
                  <a:cubicBezTo>
                    <a:pt x="105" y="258"/>
                    <a:pt x="105" y="258"/>
                    <a:pt x="105" y="258"/>
                  </a:cubicBezTo>
                  <a:lnTo>
                    <a:pt x="105" y="284"/>
                  </a:lnTo>
                  <a:close/>
                  <a:moveTo>
                    <a:pt x="172" y="284"/>
                  </a:moveTo>
                  <a:cubicBezTo>
                    <a:pt x="184" y="284"/>
                    <a:pt x="184" y="284"/>
                    <a:pt x="184" y="284"/>
                  </a:cubicBezTo>
                  <a:cubicBezTo>
                    <a:pt x="184" y="258"/>
                    <a:pt x="184" y="258"/>
                    <a:pt x="184" y="258"/>
                  </a:cubicBezTo>
                  <a:cubicBezTo>
                    <a:pt x="172" y="258"/>
                    <a:pt x="172" y="258"/>
                    <a:pt x="172" y="258"/>
                  </a:cubicBezTo>
                  <a:lnTo>
                    <a:pt x="172" y="284"/>
                  </a:lnTo>
                  <a:close/>
                  <a:moveTo>
                    <a:pt x="123" y="284"/>
                  </a:moveTo>
                  <a:cubicBezTo>
                    <a:pt x="136" y="284"/>
                    <a:pt x="136" y="284"/>
                    <a:pt x="136" y="284"/>
                  </a:cubicBezTo>
                  <a:cubicBezTo>
                    <a:pt x="136" y="258"/>
                    <a:pt x="136" y="258"/>
                    <a:pt x="136" y="258"/>
                  </a:cubicBezTo>
                  <a:cubicBezTo>
                    <a:pt x="123" y="258"/>
                    <a:pt x="123" y="258"/>
                    <a:pt x="123" y="258"/>
                  </a:cubicBezTo>
                  <a:lnTo>
                    <a:pt x="123" y="284"/>
                  </a:lnTo>
                  <a:close/>
                  <a:moveTo>
                    <a:pt x="148" y="284"/>
                  </a:moveTo>
                  <a:cubicBezTo>
                    <a:pt x="160" y="284"/>
                    <a:pt x="160" y="284"/>
                    <a:pt x="160" y="284"/>
                  </a:cubicBezTo>
                  <a:cubicBezTo>
                    <a:pt x="160" y="258"/>
                    <a:pt x="160" y="258"/>
                    <a:pt x="160" y="258"/>
                  </a:cubicBezTo>
                  <a:cubicBezTo>
                    <a:pt x="148" y="258"/>
                    <a:pt x="148" y="258"/>
                    <a:pt x="148" y="258"/>
                  </a:cubicBezTo>
                  <a:lnTo>
                    <a:pt x="148" y="28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8" name="Etape 2">
            <a:extLst>
              <a:ext uri="{FF2B5EF4-FFF2-40B4-BE49-F238E27FC236}">
                <a16:creationId xmlns:a16="http://schemas.microsoft.com/office/drawing/2014/main" xmlns="" id="{E037F1DA-E039-4665-BA7E-5D03F81AC542}"/>
              </a:ext>
            </a:extLst>
          </p:cNvPr>
          <p:cNvGrpSpPr/>
          <p:nvPr/>
        </p:nvGrpSpPr>
        <p:grpSpPr>
          <a:xfrm>
            <a:off x="552300" y="4513448"/>
            <a:ext cx="4227631" cy="903383"/>
            <a:chOff x="590400" y="4513448"/>
            <a:chExt cx="4227631" cy="903383"/>
          </a:xfrm>
        </p:grpSpPr>
        <p:sp>
          <p:nvSpPr>
            <p:cNvPr id="390" name="Texte 2">
              <a:extLst>
                <a:ext uri="{FF2B5EF4-FFF2-40B4-BE49-F238E27FC236}">
                  <a16:creationId xmlns:a16="http://schemas.microsoft.com/office/drawing/2014/main" xmlns="" id="{7EC44CF9-4AAA-4C94-A6AD-1FF88B5C7B1D}"/>
                </a:ext>
              </a:extLst>
            </p:cNvPr>
            <p:cNvSpPr txBox="1"/>
            <p:nvPr/>
          </p:nvSpPr>
          <p:spPr>
            <a:xfrm>
              <a:off x="1670400" y="4703529"/>
              <a:ext cx="314763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800" b="1" spc="-15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Présentation du projet</a:t>
              </a:r>
            </a:p>
          </p:txBody>
        </p:sp>
        <p:sp>
          <p:nvSpPr>
            <p:cNvPr id="391" name="Puce 2">
              <a:extLst>
                <a:ext uri="{FF2B5EF4-FFF2-40B4-BE49-F238E27FC236}">
                  <a16:creationId xmlns:a16="http://schemas.microsoft.com/office/drawing/2014/main" xmlns="" id="{87B5AB26-715C-42CA-98AD-55511FB45267}"/>
                </a:ext>
              </a:extLst>
            </p:cNvPr>
            <p:cNvSpPr/>
            <p:nvPr/>
          </p:nvSpPr>
          <p:spPr>
            <a:xfrm>
              <a:off x="590400" y="4513448"/>
              <a:ext cx="870332" cy="903383"/>
            </a:xfrm>
            <a:prstGeom prst="ellipse">
              <a:avLst/>
            </a:prstGeom>
            <a:solidFill>
              <a:srgbClr val="09AEF2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392" name="Icone 2">
              <a:extLst>
                <a:ext uri="{FF2B5EF4-FFF2-40B4-BE49-F238E27FC236}">
                  <a16:creationId xmlns:a16="http://schemas.microsoft.com/office/drawing/2014/main" xmlns="" id="{9D065282-E2A5-4510-8A62-8610C99E1B83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836566" y="4760490"/>
              <a:ext cx="378000" cy="432000"/>
            </a:xfrm>
            <a:custGeom>
              <a:avLst/>
              <a:gdLst>
                <a:gd name="T0" fmla="*/ 11 w 248"/>
                <a:gd name="T1" fmla="*/ 220 h 284"/>
                <a:gd name="T2" fmla="*/ 3 w 248"/>
                <a:gd name="T3" fmla="*/ 262 h 284"/>
                <a:gd name="T4" fmla="*/ 34 w 248"/>
                <a:gd name="T5" fmla="*/ 271 h 284"/>
                <a:gd name="T6" fmla="*/ 34 w 248"/>
                <a:gd name="T7" fmla="*/ 271 h 284"/>
                <a:gd name="T8" fmla="*/ 150 w 248"/>
                <a:gd name="T9" fmla="*/ 166 h 284"/>
                <a:gd name="T10" fmla="*/ 172 w 248"/>
                <a:gd name="T11" fmla="*/ 132 h 284"/>
                <a:gd name="T12" fmla="*/ 135 w 248"/>
                <a:gd name="T13" fmla="*/ 99 h 284"/>
                <a:gd name="T14" fmla="*/ 114 w 248"/>
                <a:gd name="T15" fmla="*/ 117 h 284"/>
                <a:gd name="T16" fmla="*/ 172 w 248"/>
                <a:gd name="T17" fmla="*/ 144 h 284"/>
                <a:gd name="T18" fmla="*/ 172 w 248"/>
                <a:gd name="T19" fmla="*/ 132 h 284"/>
                <a:gd name="T20" fmla="*/ 0 w 248"/>
                <a:gd name="T21" fmla="*/ 65 h 284"/>
                <a:gd name="T22" fmla="*/ 27 w 248"/>
                <a:gd name="T23" fmla="*/ 76 h 284"/>
                <a:gd name="T24" fmla="*/ 27 w 248"/>
                <a:gd name="T25" fmla="*/ 112 h 284"/>
                <a:gd name="T26" fmla="*/ 0 w 248"/>
                <a:gd name="T27" fmla="*/ 124 h 284"/>
                <a:gd name="T28" fmla="*/ 27 w 248"/>
                <a:gd name="T29" fmla="*/ 112 h 284"/>
                <a:gd name="T30" fmla="*/ 0 w 248"/>
                <a:gd name="T31" fmla="*/ 88 h 284"/>
                <a:gd name="T32" fmla="*/ 27 w 248"/>
                <a:gd name="T33" fmla="*/ 100 h 284"/>
                <a:gd name="T34" fmla="*/ 27 w 248"/>
                <a:gd name="T35" fmla="*/ 136 h 284"/>
                <a:gd name="T36" fmla="*/ 0 w 248"/>
                <a:gd name="T37" fmla="*/ 142 h 284"/>
                <a:gd name="T38" fmla="*/ 27 w 248"/>
                <a:gd name="T39" fmla="*/ 136 h 284"/>
                <a:gd name="T40" fmla="*/ 27 w 248"/>
                <a:gd name="T41" fmla="*/ 0 h 284"/>
                <a:gd name="T42" fmla="*/ 0 w 248"/>
                <a:gd name="T43" fmla="*/ 53 h 284"/>
                <a:gd name="T44" fmla="*/ 27 w 248"/>
                <a:gd name="T45" fmla="*/ 26 h 284"/>
                <a:gd name="T46" fmla="*/ 222 w 248"/>
                <a:gd name="T47" fmla="*/ 258 h 284"/>
                <a:gd name="T48" fmla="*/ 196 w 248"/>
                <a:gd name="T49" fmla="*/ 284 h 284"/>
                <a:gd name="T50" fmla="*/ 248 w 248"/>
                <a:gd name="T51" fmla="*/ 258 h 284"/>
                <a:gd name="T52" fmla="*/ 222 w 248"/>
                <a:gd name="T53" fmla="*/ 0 h 284"/>
                <a:gd name="T54" fmla="*/ 111 w 248"/>
                <a:gd name="T55" fmla="*/ 284 h 284"/>
                <a:gd name="T56" fmla="*/ 105 w 248"/>
                <a:gd name="T57" fmla="*/ 258 h 284"/>
                <a:gd name="T58" fmla="*/ 172 w 248"/>
                <a:gd name="T59" fmla="*/ 284 h 284"/>
                <a:gd name="T60" fmla="*/ 184 w 248"/>
                <a:gd name="T61" fmla="*/ 258 h 284"/>
                <a:gd name="T62" fmla="*/ 172 w 248"/>
                <a:gd name="T63" fmla="*/ 284 h 284"/>
                <a:gd name="T64" fmla="*/ 136 w 248"/>
                <a:gd name="T65" fmla="*/ 284 h 284"/>
                <a:gd name="T66" fmla="*/ 123 w 248"/>
                <a:gd name="T67" fmla="*/ 258 h 284"/>
                <a:gd name="T68" fmla="*/ 148 w 248"/>
                <a:gd name="T69" fmla="*/ 284 h 284"/>
                <a:gd name="T70" fmla="*/ 160 w 248"/>
                <a:gd name="T71" fmla="*/ 258 h 284"/>
                <a:gd name="T72" fmla="*/ 148 w 248"/>
                <a:gd name="T73" fmla="*/ 284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48" h="284">
                  <a:moveTo>
                    <a:pt x="107" y="124"/>
                  </a:moveTo>
                  <a:cubicBezTo>
                    <a:pt x="11" y="220"/>
                    <a:pt x="11" y="220"/>
                    <a:pt x="11" y="220"/>
                  </a:cubicBezTo>
                  <a:cubicBezTo>
                    <a:pt x="7" y="224"/>
                    <a:pt x="3" y="233"/>
                    <a:pt x="3" y="239"/>
                  </a:cubicBezTo>
                  <a:cubicBezTo>
                    <a:pt x="3" y="262"/>
                    <a:pt x="3" y="262"/>
                    <a:pt x="3" y="262"/>
                  </a:cubicBezTo>
                  <a:cubicBezTo>
                    <a:pt x="3" y="267"/>
                    <a:pt x="7" y="271"/>
                    <a:pt x="12" y="271"/>
                  </a:cubicBezTo>
                  <a:cubicBezTo>
                    <a:pt x="34" y="271"/>
                    <a:pt x="34" y="271"/>
                    <a:pt x="34" y="271"/>
                  </a:cubicBezTo>
                  <a:cubicBezTo>
                    <a:pt x="34" y="275"/>
                    <a:pt x="34" y="275"/>
                    <a:pt x="34" y="275"/>
                  </a:cubicBezTo>
                  <a:cubicBezTo>
                    <a:pt x="34" y="271"/>
                    <a:pt x="34" y="271"/>
                    <a:pt x="34" y="271"/>
                  </a:cubicBezTo>
                  <a:cubicBezTo>
                    <a:pt x="40" y="271"/>
                    <a:pt x="49" y="267"/>
                    <a:pt x="53" y="263"/>
                  </a:cubicBezTo>
                  <a:cubicBezTo>
                    <a:pt x="150" y="166"/>
                    <a:pt x="150" y="166"/>
                    <a:pt x="150" y="166"/>
                  </a:cubicBezTo>
                  <a:lnTo>
                    <a:pt x="107" y="124"/>
                  </a:lnTo>
                  <a:close/>
                  <a:moveTo>
                    <a:pt x="172" y="132"/>
                  </a:moveTo>
                  <a:cubicBezTo>
                    <a:pt x="141" y="102"/>
                    <a:pt x="141" y="102"/>
                    <a:pt x="141" y="102"/>
                  </a:cubicBezTo>
                  <a:cubicBezTo>
                    <a:pt x="140" y="100"/>
                    <a:pt x="138" y="99"/>
                    <a:pt x="135" y="99"/>
                  </a:cubicBezTo>
                  <a:cubicBezTo>
                    <a:pt x="133" y="99"/>
                    <a:pt x="131" y="100"/>
                    <a:pt x="129" y="102"/>
                  </a:cubicBezTo>
                  <a:cubicBezTo>
                    <a:pt x="114" y="117"/>
                    <a:pt x="114" y="117"/>
                    <a:pt x="114" y="117"/>
                  </a:cubicBezTo>
                  <a:cubicBezTo>
                    <a:pt x="157" y="159"/>
                    <a:pt x="157" y="159"/>
                    <a:pt x="157" y="159"/>
                  </a:cubicBezTo>
                  <a:cubicBezTo>
                    <a:pt x="172" y="144"/>
                    <a:pt x="172" y="144"/>
                    <a:pt x="172" y="144"/>
                  </a:cubicBezTo>
                  <a:cubicBezTo>
                    <a:pt x="173" y="143"/>
                    <a:pt x="174" y="141"/>
                    <a:pt x="174" y="138"/>
                  </a:cubicBezTo>
                  <a:cubicBezTo>
                    <a:pt x="174" y="136"/>
                    <a:pt x="173" y="134"/>
                    <a:pt x="172" y="132"/>
                  </a:cubicBezTo>
                  <a:close/>
                  <a:moveTo>
                    <a:pt x="27" y="65"/>
                  </a:moveTo>
                  <a:cubicBezTo>
                    <a:pt x="0" y="65"/>
                    <a:pt x="0" y="65"/>
                    <a:pt x="0" y="65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27" y="76"/>
                    <a:pt x="27" y="76"/>
                    <a:pt x="27" y="76"/>
                  </a:cubicBezTo>
                  <a:lnTo>
                    <a:pt x="27" y="65"/>
                  </a:lnTo>
                  <a:close/>
                  <a:moveTo>
                    <a:pt x="27" y="112"/>
                  </a:moveTo>
                  <a:cubicBezTo>
                    <a:pt x="0" y="112"/>
                    <a:pt x="0" y="112"/>
                    <a:pt x="0" y="112"/>
                  </a:cubicBezTo>
                  <a:cubicBezTo>
                    <a:pt x="0" y="124"/>
                    <a:pt x="0" y="124"/>
                    <a:pt x="0" y="124"/>
                  </a:cubicBezTo>
                  <a:cubicBezTo>
                    <a:pt x="27" y="124"/>
                    <a:pt x="27" y="124"/>
                    <a:pt x="27" y="124"/>
                  </a:cubicBezTo>
                  <a:lnTo>
                    <a:pt x="27" y="112"/>
                  </a:lnTo>
                  <a:close/>
                  <a:moveTo>
                    <a:pt x="27" y="88"/>
                  </a:moveTo>
                  <a:cubicBezTo>
                    <a:pt x="0" y="88"/>
                    <a:pt x="0" y="88"/>
                    <a:pt x="0" y="88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27" y="100"/>
                    <a:pt x="27" y="100"/>
                    <a:pt x="27" y="100"/>
                  </a:cubicBezTo>
                  <a:lnTo>
                    <a:pt x="27" y="88"/>
                  </a:lnTo>
                  <a:close/>
                  <a:moveTo>
                    <a:pt x="27" y="136"/>
                  </a:moveTo>
                  <a:cubicBezTo>
                    <a:pt x="0" y="136"/>
                    <a:pt x="0" y="136"/>
                    <a:pt x="0" y="136"/>
                  </a:cubicBezTo>
                  <a:cubicBezTo>
                    <a:pt x="0" y="142"/>
                    <a:pt x="0" y="142"/>
                    <a:pt x="0" y="142"/>
                  </a:cubicBezTo>
                  <a:cubicBezTo>
                    <a:pt x="27" y="142"/>
                    <a:pt x="27" y="142"/>
                    <a:pt x="27" y="142"/>
                  </a:cubicBezTo>
                  <a:lnTo>
                    <a:pt x="27" y="136"/>
                  </a:lnTo>
                  <a:close/>
                  <a:moveTo>
                    <a:pt x="222" y="0"/>
                  </a:moveTo>
                  <a:cubicBezTo>
                    <a:pt x="27" y="0"/>
                    <a:pt x="27" y="0"/>
                    <a:pt x="27" y="0"/>
                  </a:cubicBezTo>
                  <a:cubicBezTo>
                    <a:pt x="12" y="0"/>
                    <a:pt x="0" y="12"/>
                    <a:pt x="0" y="26"/>
                  </a:cubicBezTo>
                  <a:cubicBezTo>
                    <a:pt x="0" y="53"/>
                    <a:pt x="0" y="53"/>
                    <a:pt x="0" y="53"/>
                  </a:cubicBezTo>
                  <a:cubicBezTo>
                    <a:pt x="27" y="53"/>
                    <a:pt x="27" y="53"/>
                    <a:pt x="27" y="53"/>
                  </a:cubicBezTo>
                  <a:cubicBezTo>
                    <a:pt x="27" y="26"/>
                    <a:pt x="27" y="26"/>
                    <a:pt x="27" y="26"/>
                  </a:cubicBezTo>
                  <a:cubicBezTo>
                    <a:pt x="222" y="26"/>
                    <a:pt x="222" y="26"/>
                    <a:pt x="222" y="26"/>
                  </a:cubicBezTo>
                  <a:cubicBezTo>
                    <a:pt x="222" y="258"/>
                    <a:pt x="222" y="258"/>
                    <a:pt x="222" y="258"/>
                  </a:cubicBezTo>
                  <a:cubicBezTo>
                    <a:pt x="196" y="258"/>
                    <a:pt x="196" y="258"/>
                    <a:pt x="196" y="258"/>
                  </a:cubicBezTo>
                  <a:cubicBezTo>
                    <a:pt x="196" y="284"/>
                    <a:pt x="196" y="284"/>
                    <a:pt x="196" y="284"/>
                  </a:cubicBezTo>
                  <a:cubicBezTo>
                    <a:pt x="222" y="284"/>
                    <a:pt x="222" y="284"/>
                    <a:pt x="222" y="284"/>
                  </a:cubicBezTo>
                  <a:cubicBezTo>
                    <a:pt x="236" y="284"/>
                    <a:pt x="248" y="273"/>
                    <a:pt x="248" y="258"/>
                  </a:cubicBezTo>
                  <a:cubicBezTo>
                    <a:pt x="248" y="26"/>
                    <a:pt x="248" y="26"/>
                    <a:pt x="248" y="26"/>
                  </a:cubicBezTo>
                  <a:cubicBezTo>
                    <a:pt x="248" y="12"/>
                    <a:pt x="236" y="0"/>
                    <a:pt x="222" y="0"/>
                  </a:cubicBezTo>
                  <a:close/>
                  <a:moveTo>
                    <a:pt x="105" y="284"/>
                  </a:moveTo>
                  <a:cubicBezTo>
                    <a:pt x="111" y="284"/>
                    <a:pt x="111" y="284"/>
                    <a:pt x="111" y="284"/>
                  </a:cubicBezTo>
                  <a:cubicBezTo>
                    <a:pt x="111" y="258"/>
                    <a:pt x="111" y="258"/>
                    <a:pt x="111" y="258"/>
                  </a:cubicBezTo>
                  <a:cubicBezTo>
                    <a:pt x="105" y="258"/>
                    <a:pt x="105" y="258"/>
                    <a:pt x="105" y="258"/>
                  </a:cubicBezTo>
                  <a:lnTo>
                    <a:pt x="105" y="284"/>
                  </a:lnTo>
                  <a:close/>
                  <a:moveTo>
                    <a:pt x="172" y="284"/>
                  </a:moveTo>
                  <a:cubicBezTo>
                    <a:pt x="184" y="284"/>
                    <a:pt x="184" y="284"/>
                    <a:pt x="184" y="284"/>
                  </a:cubicBezTo>
                  <a:cubicBezTo>
                    <a:pt x="184" y="258"/>
                    <a:pt x="184" y="258"/>
                    <a:pt x="184" y="258"/>
                  </a:cubicBezTo>
                  <a:cubicBezTo>
                    <a:pt x="172" y="258"/>
                    <a:pt x="172" y="258"/>
                    <a:pt x="172" y="258"/>
                  </a:cubicBezTo>
                  <a:lnTo>
                    <a:pt x="172" y="284"/>
                  </a:lnTo>
                  <a:close/>
                  <a:moveTo>
                    <a:pt x="123" y="284"/>
                  </a:moveTo>
                  <a:cubicBezTo>
                    <a:pt x="136" y="284"/>
                    <a:pt x="136" y="284"/>
                    <a:pt x="136" y="284"/>
                  </a:cubicBezTo>
                  <a:cubicBezTo>
                    <a:pt x="136" y="258"/>
                    <a:pt x="136" y="258"/>
                    <a:pt x="136" y="258"/>
                  </a:cubicBezTo>
                  <a:cubicBezTo>
                    <a:pt x="123" y="258"/>
                    <a:pt x="123" y="258"/>
                    <a:pt x="123" y="258"/>
                  </a:cubicBezTo>
                  <a:lnTo>
                    <a:pt x="123" y="284"/>
                  </a:lnTo>
                  <a:close/>
                  <a:moveTo>
                    <a:pt x="148" y="284"/>
                  </a:moveTo>
                  <a:cubicBezTo>
                    <a:pt x="160" y="284"/>
                    <a:pt x="160" y="284"/>
                    <a:pt x="160" y="284"/>
                  </a:cubicBezTo>
                  <a:cubicBezTo>
                    <a:pt x="160" y="258"/>
                    <a:pt x="160" y="258"/>
                    <a:pt x="160" y="258"/>
                  </a:cubicBezTo>
                  <a:cubicBezTo>
                    <a:pt x="148" y="258"/>
                    <a:pt x="148" y="258"/>
                    <a:pt x="148" y="258"/>
                  </a:cubicBezTo>
                  <a:lnTo>
                    <a:pt x="148" y="28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2019">
            <a:extLst>
              <a:ext uri="{FF2B5EF4-FFF2-40B4-BE49-F238E27FC236}">
                <a16:creationId xmlns:a16="http://schemas.microsoft.com/office/drawing/2014/main" xmlns="" id="{D83F8D42-02EB-4E4D-A428-F02CBDB66D4D}"/>
              </a:ext>
            </a:extLst>
          </p:cNvPr>
          <p:cNvSpPr/>
          <p:nvPr/>
        </p:nvSpPr>
        <p:spPr>
          <a:xfrm>
            <a:off x="4783727" y="5658343"/>
            <a:ext cx="1522868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4000" b="1" spc="-300" dirty="0">
                <a:solidFill>
                  <a:schemeClr val="bg1"/>
                </a:solidFill>
              </a:rPr>
              <a:t>2019</a:t>
            </a:r>
          </a:p>
        </p:txBody>
      </p:sp>
    </p:spTree>
    <p:extLst>
      <p:ext uri="{BB962C8B-B14F-4D97-AF65-F5344CB8AC3E}">
        <p14:creationId xmlns:p14="http://schemas.microsoft.com/office/powerpoint/2010/main" val="2118808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Losange">
            <a:extLst>
              <a:ext uri="{FF2B5EF4-FFF2-40B4-BE49-F238E27FC236}">
                <a16:creationId xmlns:a16="http://schemas.microsoft.com/office/drawing/2014/main" xmlns="" id="{C2FBA78A-6C09-4F12-8226-A906F5A34FE1}"/>
              </a:ext>
            </a:extLst>
          </p:cNvPr>
          <p:cNvSpPr/>
          <p:nvPr/>
        </p:nvSpPr>
        <p:spPr>
          <a:xfrm>
            <a:off x="9331287" y="-2038121"/>
            <a:ext cx="4836405" cy="4076241"/>
          </a:xfrm>
          <a:prstGeom prst="diamond">
            <a:avLst/>
          </a:prstGeom>
          <a:solidFill>
            <a:srgbClr val="09AE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6" name="Rectangle">
            <a:extLst>
              <a:ext uri="{FF2B5EF4-FFF2-40B4-BE49-F238E27FC236}">
                <a16:creationId xmlns:a16="http://schemas.microsoft.com/office/drawing/2014/main" xmlns="" id="{65BEE8BD-C3C0-412A-A66B-D8C417823150}"/>
              </a:ext>
            </a:extLst>
          </p:cNvPr>
          <p:cNvSpPr/>
          <p:nvPr/>
        </p:nvSpPr>
        <p:spPr>
          <a:xfrm rot="10800000">
            <a:off x="6646840" y="360000"/>
            <a:ext cx="5545160" cy="6858000"/>
          </a:xfrm>
          <a:custGeom>
            <a:avLst/>
            <a:gdLst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5122843 w 5122843"/>
              <a:gd name="connsiteY2" fmla="*/ 3723701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649118 w 5122843"/>
              <a:gd name="connsiteY2" fmla="*/ 3294044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239691 w 5122843"/>
              <a:gd name="connsiteY2" fmla="*/ 2774026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369510 w 5122843"/>
              <a:gd name="connsiteY2" fmla="*/ 3026481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069929 w 5122843"/>
              <a:gd name="connsiteY2" fmla="*/ 2535970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4069929 w 4813275"/>
              <a:gd name="connsiteY2" fmla="*/ 2541952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4266386 w 4813275"/>
              <a:gd name="connsiteY2" fmla="*/ 2547868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4386444 w 4813275"/>
              <a:gd name="connsiteY2" fmla="*/ 2825893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3169125 w 4813275"/>
              <a:gd name="connsiteY2" fmla="*/ 2814062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13275" h="3729683">
                <a:moveTo>
                  <a:pt x="0" y="5982"/>
                </a:moveTo>
                <a:lnTo>
                  <a:pt x="4813275" y="0"/>
                </a:lnTo>
                <a:lnTo>
                  <a:pt x="3169125" y="2814062"/>
                </a:lnTo>
                <a:lnTo>
                  <a:pt x="0" y="3729683"/>
                </a:lnTo>
                <a:lnTo>
                  <a:pt x="0" y="5982"/>
                </a:lnTo>
                <a:close/>
              </a:path>
            </a:pathLst>
          </a:custGeom>
          <a:solidFill>
            <a:schemeClr val="tx2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61" name="Le">
            <a:extLst>
              <a:ext uri="{FF2B5EF4-FFF2-40B4-BE49-F238E27FC236}">
                <a16:creationId xmlns:a16="http://schemas.microsoft.com/office/drawing/2014/main" xmlns="" id="{52E22516-E499-48D5-9A16-4168DBD8C859}"/>
              </a:ext>
            </a:extLst>
          </p:cNvPr>
          <p:cNvSpPr txBox="1"/>
          <p:nvPr/>
        </p:nvSpPr>
        <p:spPr>
          <a:xfrm>
            <a:off x="8227392" y="3048480"/>
            <a:ext cx="3448281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r-FR" sz="3600" spc="-150" dirty="0">
                <a:solidFill>
                  <a:srgbClr val="F2F2F2"/>
                </a:solidFill>
              </a:rPr>
              <a:t>Le</a:t>
            </a:r>
          </a:p>
        </p:txBody>
      </p:sp>
      <p:sp>
        <p:nvSpPr>
          <p:cNvPr id="362" name="portail">
            <a:extLst>
              <a:ext uri="{FF2B5EF4-FFF2-40B4-BE49-F238E27FC236}">
                <a16:creationId xmlns:a16="http://schemas.microsoft.com/office/drawing/2014/main" xmlns="" id="{8EB1A399-3993-4367-BA94-E47B5AA9232A}"/>
              </a:ext>
            </a:extLst>
          </p:cNvPr>
          <p:cNvSpPr txBox="1"/>
          <p:nvPr/>
        </p:nvSpPr>
        <p:spPr>
          <a:xfrm>
            <a:off x="8227392" y="3380535"/>
            <a:ext cx="4021160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r-FR" sz="5400" b="1" spc="-300" dirty="0">
                <a:solidFill>
                  <a:srgbClr val="F2F2F2"/>
                </a:solidFill>
              </a:rPr>
              <a:t>Portail national</a:t>
            </a:r>
            <a:endParaRPr lang="fr-FR" sz="8000" b="1" spc="-300" dirty="0">
              <a:solidFill>
                <a:srgbClr val="F2F2F2"/>
              </a:solidFill>
            </a:endParaRPr>
          </a:p>
        </p:txBody>
      </p:sp>
      <p:sp>
        <p:nvSpPr>
          <p:cNvPr id="363" name="en santé au travail">
            <a:extLst>
              <a:ext uri="{FF2B5EF4-FFF2-40B4-BE49-F238E27FC236}">
                <a16:creationId xmlns:a16="http://schemas.microsoft.com/office/drawing/2014/main" xmlns="" id="{21CD5500-2299-4A42-BCFD-603A732D4471}"/>
              </a:ext>
            </a:extLst>
          </p:cNvPr>
          <p:cNvSpPr txBox="1"/>
          <p:nvPr/>
        </p:nvSpPr>
        <p:spPr>
          <a:xfrm>
            <a:off x="8227392" y="4183232"/>
            <a:ext cx="3448281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r-FR" sz="3600" spc="-150" dirty="0">
                <a:solidFill>
                  <a:srgbClr val="F2F2F2"/>
                </a:solidFill>
              </a:rPr>
              <a:t>en santé au travail</a:t>
            </a:r>
          </a:p>
        </p:txBody>
      </p:sp>
      <p:sp>
        <p:nvSpPr>
          <p:cNvPr id="364" name="Quel délai">
            <a:extLst>
              <a:ext uri="{FF2B5EF4-FFF2-40B4-BE49-F238E27FC236}">
                <a16:creationId xmlns:a16="http://schemas.microsoft.com/office/drawing/2014/main" xmlns="" id="{F049B1D9-0B22-4A19-A524-CF8E5E86F292}"/>
              </a:ext>
            </a:extLst>
          </p:cNvPr>
          <p:cNvSpPr txBox="1"/>
          <p:nvPr/>
        </p:nvSpPr>
        <p:spPr>
          <a:xfrm>
            <a:off x="8227392" y="5152208"/>
            <a:ext cx="3767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solidFill>
                  <a:srgbClr val="F2F2F2"/>
                </a:solidFill>
              </a:rPr>
              <a:t>Dans quel délai ?</a:t>
            </a:r>
          </a:p>
        </p:txBody>
      </p:sp>
      <p:cxnSp>
        <p:nvCxnSpPr>
          <p:cNvPr id="365" name="Connecteur">
            <a:extLst>
              <a:ext uri="{FF2B5EF4-FFF2-40B4-BE49-F238E27FC236}">
                <a16:creationId xmlns:a16="http://schemas.microsoft.com/office/drawing/2014/main" xmlns="" id="{062AA12B-40AB-46E7-90D9-A5617A779F4D}"/>
              </a:ext>
            </a:extLst>
          </p:cNvPr>
          <p:cNvCxnSpPr/>
          <p:nvPr/>
        </p:nvCxnSpPr>
        <p:spPr>
          <a:xfrm>
            <a:off x="8227392" y="4971189"/>
            <a:ext cx="360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Cercle">
            <a:extLst>
              <a:ext uri="{FF2B5EF4-FFF2-40B4-BE49-F238E27FC236}">
                <a16:creationId xmlns:a16="http://schemas.microsoft.com/office/drawing/2014/main" xmlns="" id="{7D556EE8-7614-4913-8A4D-AB6FCE79982C}"/>
              </a:ext>
            </a:extLst>
          </p:cNvPr>
          <p:cNvGrpSpPr/>
          <p:nvPr/>
        </p:nvGrpSpPr>
        <p:grpSpPr>
          <a:xfrm>
            <a:off x="4642520" y="1"/>
            <a:ext cx="3767768" cy="6858000"/>
            <a:chOff x="5013707" y="1"/>
            <a:chExt cx="3767768" cy="6858000"/>
          </a:xfrm>
        </p:grpSpPr>
        <p:sp>
          <p:nvSpPr>
            <p:cNvPr id="302" name="Parallelograme">
              <a:extLst>
                <a:ext uri="{FF2B5EF4-FFF2-40B4-BE49-F238E27FC236}">
                  <a16:creationId xmlns:a16="http://schemas.microsoft.com/office/drawing/2014/main" xmlns="" id="{2231764F-A461-42EC-8EA8-1F5BAE8B54DD}"/>
                </a:ext>
              </a:extLst>
            </p:cNvPr>
            <p:cNvSpPr/>
            <p:nvPr/>
          </p:nvSpPr>
          <p:spPr>
            <a:xfrm>
              <a:off x="5013707" y="1"/>
              <a:ext cx="3767768" cy="6858000"/>
            </a:xfrm>
            <a:prstGeom prst="parallelogram">
              <a:avLst>
                <a:gd name="adj" fmla="val 67908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,</a:t>
              </a:r>
            </a:p>
          </p:txBody>
        </p:sp>
        <p:sp>
          <p:nvSpPr>
            <p:cNvPr id="326" name="Cercle">
              <a:extLst>
                <a:ext uri="{FF2B5EF4-FFF2-40B4-BE49-F238E27FC236}">
                  <a16:creationId xmlns:a16="http://schemas.microsoft.com/office/drawing/2014/main" xmlns="" id="{304AB746-4B24-4B33-8088-B452773E1203}"/>
                </a:ext>
              </a:extLst>
            </p:cNvPr>
            <p:cNvSpPr/>
            <p:nvPr/>
          </p:nvSpPr>
          <p:spPr>
            <a:xfrm>
              <a:off x="5381337" y="2000045"/>
              <a:ext cx="2743200" cy="27432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85" name="Step 3">
            <a:extLst>
              <a:ext uri="{FF2B5EF4-FFF2-40B4-BE49-F238E27FC236}">
                <a16:creationId xmlns:a16="http://schemas.microsoft.com/office/drawing/2014/main" xmlns="" id="{05F8CB49-946B-421F-BDC4-497947A7C514}"/>
              </a:ext>
            </a:extLst>
          </p:cNvPr>
          <p:cNvSpPr txBox="1"/>
          <p:nvPr/>
        </p:nvSpPr>
        <p:spPr>
          <a:xfrm>
            <a:off x="5274552" y="2263649"/>
            <a:ext cx="2214395" cy="221599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3800" b="1" spc="-300" dirty="0">
                <a:solidFill>
                  <a:schemeClr val="accent1"/>
                </a:solidFill>
              </a:rPr>
              <a:t>03</a:t>
            </a:r>
          </a:p>
        </p:txBody>
      </p:sp>
      <p:grpSp>
        <p:nvGrpSpPr>
          <p:cNvPr id="7" name="Etape 1">
            <a:extLst>
              <a:ext uri="{FF2B5EF4-FFF2-40B4-BE49-F238E27FC236}">
                <a16:creationId xmlns:a16="http://schemas.microsoft.com/office/drawing/2014/main" xmlns="" id="{75CE43E3-5DE6-47D9-9E2D-C36027BE01B5}"/>
              </a:ext>
            </a:extLst>
          </p:cNvPr>
          <p:cNvGrpSpPr/>
          <p:nvPr/>
        </p:nvGrpSpPr>
        <p:grpSpPr>
          <a:xfrm>
            <a:off x="158740" y="5560595"/>
            <a:ext cx="4619794" cy="903383"/>
            <a:chOff x="196840" y="5560595"/>
            <a:chExt cx="4619794" cy="903383"/>
          </a:xfrm>
        </p:grpSpPr>
        <p:sp>
          <p:nvSpPr>
            <p:cNvPr id="368" name="Texte 1">
              <a:extLst>
                <a:ext uri="{FF2B5EF4-FFF2-40B4-BE49-F238E27FC236}">
                  <a16:creationId xmlns:a16="http://schemas.microsoft.com/office/drawing/2014/main" xmlns="" id="{6EC8886D-5EC8-42E7-B322-8AD488EC2408}"/>
                </a:ext>
              </a:extLst>
            </p:cNvPr>
            <p:cNvSpPr txBox="1"/>
            <p:nvPr/>
          </p:nvSpPr>
          <p:spPr>
            <a:xfrm>
              <a:off x="1278000" y="5750676"/>
              <a:ext cx="353863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800" b="1" spc="-15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Création GIE</a:t>
              </a:r>
            </a:p>
          </p:txBody>
        </p:sp>
        <p:sp>
          <p:nvSpPr>
            <p:cNvPr id="369" name="Puce 1">
              <a:extLst>
                <a:ext uri="{FF2B5EF4-FFF2-40B4-BE49-F238E27FC236}">
                  <a16:creationId xmlns:a16="http://schemas.microsoft.com/office/drawing/2014/main" xmlns="" id="{F07CB389-7719-4D62-8235-3105D10386F1}"/>
                </a:ext>
              </a:extLst>
            </p:cNvPr>
            <p:cNvSpPr/>
            <p:nvPr/>
          </p:nvSpPr>
          <p:spPr>
            <a:xfrm>
              <a:off x="196840" y="5560595"/>
              <a:ext cx="870332" cy="903383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383" name="Icone 1">
              <a:extLst>
                <a:ext uri="{FF2B5EF4-FFF2-40B4-BE49-F238E27FC236}">
                  <a16:creationId xmlns:a16="http://schemas.microsoft.com/office/drawing/2014/main" xmlns="" id="{BDD14441-5C73-4438-99E6-3ADF01EB2214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443006" y="5796286"/>
              <a:ext cx="378000" cy="432000"/>
            </a:xfrm>
            <a:custGeom>
              <a:avLst/>
              <a:gdLst>
                <a:gd name="T0" fmla="*/ 11 w 248"/>
                <a:gd name="T1" fmla="*/ 220 h 284"/>
                <a:gd name="T2" fmla="*/ 3 w 248"/>
                <a:gd name="T3" fmla="*/ 262 h 284"/>
                <a:gd name="T4" fmla="*/ 34 w 248"/>
                <a:gd name="T5" fmla="*/ 271 h 284"/>
                <a:gd name="T6" fmla="*/ 34 w 248"/>
                <a:gd name="T7" fmla="*/ 271 h 284"/>
                <a:gd name="T8" fmla="*/ 150 w 248"/>
                <a:gd name="T9" fmla="*/ 166 h 284"/>
                <a:gd name="T10" fmla="*/ 172 w 248"/>
                <a:gd name="T11" fmla="*/ 132 h 284"/>
                <a:gd name="T12" fmla="*/ 135 w 248"/>
                <a:gd name="T13" fmla="*/ 99 h 284"/>
                <a:gd name="T14" fmla="*/ 114 w 248"/>
                <a:gd name="T15" fmla="*/ 117 h 284"/>
                <a:gd name="T16" fmla="*/ 172 w 248"/>
                <a:gd name="T17" fmla="*/ 144 h 284"/>
                <a:gd name="T18" fmla="*/ 172 w 248"/>
                <a:gd name="T19" fmla="*/ 132 h 284"/>
                <a:gd name="T20" fmla="*/ 0 w 248"/>
                <a:gd name="T21" fmla="*/ 65 h 284"/>
                <a:gd name="T22" fmla="*/ 27 w 248"/>
                <a:gd name="T23" fmla="*/ 76 h 284"/>
                <a:gd name="T24" fmla="*/ 27 w 248"/>
                <a:gd name="T25" fmla="*/ 112 h 284"/>
                <a:gd name="T26" fmla="*/ 0 w 248"/>
                <a:gd name="T27" fmla="*/ 124 h 284"/>
                <a:gd name="T28" fmla="*/ 27 w 248"/>
                <a:gd name="T29" fmla="*/ 112 h 284"/>
                <a:gd name="T30" fmla="*/ 0 w 248"/>
                <a:gd name="T31" fmla="*/ 88 h 284"/>
                <a:gd name="T32" fmla="*/ 27 w 248"/>
                <a:gd name="T33" fmla="*/ 100 h 284"/>
                <a:gd name="T34" fmla="*/ 27 w 248"/>
                <a:gd name="T35" fmla="*/ 136 h 284"/>
                <a:gd name="T36" fmla="*/ 0 w 248"/>
                <a:gd name="T37" fmla="*/ 142 h 284"/>
                <a:gd name="T38" fmla="*/ 27 w 248"/>
                <a:gd name="T39" fmla="*/ 136 h 284"/>
                <a:gd name="T40" fmla="*/ 27 w 248"/>
                <a:gd name="T41" fmla="*/ 0 h 284"/>
                <a:gd name="T42" fmla="*/ 0 w 248"/>
                <a:gd name="T43" fmla="*/ 53 h 284"/>
                <a:gd name="T44" fmla="*/ 27 w 248"/>
                <a:gd name="T45" fmla="*/ 26 h 284"/>
                <a:gd name="T46" fmla="*/ 222 w 248"/>
                <a:gd name="T47" fmla="*/ 258 h 284"/>
                <a:gd name="T48" fmla="*/ 196 w 248"/>
                <a:gd name="T49" fmla="*/ 284 h 284"/>
                <a:gd name="T50" fmla="*/ 248 w 248"/>
                <a:gd name="T51" fmla="*/ 258 h 284"/>
                <a:gd name="T52" fmla="*/ 222 w 248"/>
                <a:gd name="T53" fmla="*/ 0 h 284"/>
                <a:gd name="T54" fmla="*/ 111 w 248"/>
                <a:gd name="T55" fmla="*/ 284 h 284"/>
                <a:gd name="T56" fmla="*/ 105 w 248"/>
                <a:gd name="T57" fmla="*/ 258 h 284"/>
                <a:gd name="T58" fmla="*/ 172 w 248"/>
                <a:gd name="T59" fmla="*/ 284 h 284"/>
                <a:gd name="T60" fmla="*/ 184 w 248"/>
                <a:gd name="T61" fmla="*/ 258 h 284"/>
                <a:gd name="T62" fmla="*/ 172 w 248"/>
                <a:gd name="T63" fmla="*/ 284 h 284"/>
                <a:gd name="T64" fmla="*/ 136 w 248"/>
                <a:gd name="T65" fmla="*/ 284 h 284"/>
                <a:gd name="T66" fmla="*/ 123 w 248"/>
                <a:gd name="T67" fmla="*/ 258 h 284"/>
                <a:gd name="T68" fmla="*/ 148 w 248"/>
                <a:gd name="T69" fmla="*/ 284 h 284"/>
                <a:gd name="T70" fmla="*/ 160 w 248"/>
                <a:gd name="T71" fmla="*/ 258 h 284"/>
                <a:gd name="T72" fmla="*/ 148 w 248"/>
                <a:gd name="T73" fmla="*/ 284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48" h="284">
                  <a:moveTo>
                    <a:pt x="107" y="124"/>
                  </a:moveTo>
                  <a:cubicBezTo>
                    <a:pt x="11" y="220"/>
                    <a:pt x="11" y="220"/>
                    <a:pt x="11" y="220"/>
                  </a:cubicBezTo>
                  <a:cubicBezTo>
                    <a:pt x="7" y="224"/>
                    <a:pt x="3" y="233"/>
                    <a:pt x="3" y="239"/>
                  </a:cubicBezTo>
                  <a:cubicBezTo>
                    <a:pt x="3" y="262"/>
                    <a:pt x="3" y="262"/>
                    <a:pt x="3" y="262"/>
                  </a:cubicBezTo>
                  <a:cubicBezTo>
                    <a:pt x="3" y="267"/>
                    <a:pt x="7" y="271"/>
                    <a:pt x="12" y="271"/>
                  </a:cubicBezTo>
                  <a:cubicBezTo>
                    <a:pt x="34" y="271"/>
                    <a:pt x="34" y="271"/>
                    <a:pt x="34" y="271"/>
                  </a:cubicBezTo>
                  <a:cubicBezTo>
                    <a:pt x="34" y="275"/>
                    <a:pt x="34" y="275"/>
                    <a:pt x="34" y="275"/>
                  </a:cubicBezTo>
                  <a:cubicBezTo>
                    <a:pt x="34" y="271"/>
                    <a:pt x="34" y="271"/>
                    <a:pt x="34" y="271"/>
                  </a:cubicBezTo>
                  <a:cubicBezTo>
                    <a:pt x="40" y="271"/>
                    <a:pt x="49" y="267"/>
                    <a:pt x="53" y="263"/>
                  </a:cubicBezTo>
                  <a:cubicBezTo>
                    <a:pt x="150" y="166"/>
                    <a:pt x="150" y="166"/>
                    <a:pt x="150" y="166"/>
                  </a:cubicBezTo>
                  <a:lnTo>
                    <a:pt x="107" y="124"/>
                  </a:lnTo>
                  <a:close/>
                  <a:moveTo>
                    <a:pt x="172" y="132"/>
                  </a:moveTo>
                  <a:cubicBezTo>
                    <a:pt x="141" y="102"/>
                    <a:pt x="141" y="102"/>
                    <a:pt x="141" y="102"/>
                  </a:cubicBezTo>
                  <a:cubicBezTo>
                    <a:pt x="140" y="100"/>
                    <a:pt x="138" y="99"/>
                    <a:pt x="135" y="99"/>
                  </a:cubicBezTo>
                  <a:cubicBezTo>
                    <a:pt x="133" y="99"/>
                    <a:pt x="131" y="100"/>
                    <a:pt x="129" y="102"/>
                  </a:cubicBezTo>
                  <a:cubicBezTo>
                    <a:pt x="114" y="117"/>
                    <a:pt x="114" y="117"/>
                    <a:pt x="114" y="117"/>
                  </a:cubicBezTo>
                  <a:cubicBezTo>
                    <a:pt x="157" y="159"/>
                    <a:pt x="157" y="159"/>
                    <a:pt x="157" y="159"/>
                  </a:cubicBezTo>
                  <a:cubicBezTo>
                    <a:pt x="172" y="144"/>
                    <a:pt x="172" y="144"/>
                    <a:pt x="172" y="144"/>
                  </a:cubicBezTo>
                  <a:cubicBezTo>
                    <a:pt x="173" y="143"/>
                    <a:pt x="174" y="141"/>
                    <a:pt x="174" y="138"/>
                  </a:cubicBezTo>
                  <a:cubicBezTo>
                    <a:pt x="174" y="136"/>
                    <a:pt x="173" y="134"/>
                    <a:pt x="172" y="132"/>
                  </a:cubicBezTo>
                  <a:close/>
                  <a:moveTo>
                    <a:pt x="27" y="65"/>
                  </a:moveTo>
                  <a:cubicBezTo>
                    <a:pt x="0" y="65"/>
                    <a:pt x="0" y="65"/>
                    <a:pt x="0" y="65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27" y="76"/>
                    <a:pt x="27" y="76"/>
                    <a:pt x="27" y="76"/>
                  </a:cubicBezTo>
                  <a:lnTo>
                    <a:pt x="27" y="65"/>
                  </a:lnTo>
                  <a:close/>
                  <a:moveTo>
                    <a:pt x="27" y="112"/>
                  </a:moveTo>
                  <a:cubicBezTo>
                    <a:pt x="0" y="112"/>
                    <a:pt x="0" y="112"/>
                    <a:pt x="0" y="112"/>
                  </a:cubicBezTo>
                  <a:cubicBezTo>
                    <a:pt x="0" y="124"/>
                    <a:pt x="0" y="124"/>
                    <a:pt x="0" y="124"/>
                  </a:cubicBezTo>
                  <a:cubicBezTo>
                    <a:pt x="27" y="124"/>
                    <a:pt x="27" y="124"/>
                    <a:pt x="27" y="124"/>
                  </a:cubicBezTo>
                  <a:lnTo>
                    <a:pt x="27" y="112"/>
                  </a:lnTo>
                  <a:close/>
                  <a:moveTo>
                    <a:pt x="27" y="88"/>
                  </a:moveTo>
                  <a:cubicBezTo>
                    <a:pt x="0" y="88"/>
                    <a:pt x="0" y="88"/>
                    <a:pt x="0" y="88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27" y="100"/>
                    <a:pt x="27" y="100"/>
                    <a:pt x="27" y="100"/>
                  </a:cubicBezTo>
                  <a:lnTo>
                    <a:pt x="27" y="88"/>
                  </a:lnTo>
                  <a:close/>
                  <a:moveTo>
                    <a:pt x="27" y="136"/>
                  </a:moveTo>
                  <a:cubicBezTo>
                    <a:pt x="0" y="136"/>
                    <a:pt x="0" y="136"/>
                    <a:pt x="0" y="136"/>
                  </a:cubicBezTo>
                  <a:cubicBezTo>
                    <a:pt x="0" y="142"/>
                    <a:pt x="0" y="142"/>
                    <a:pt x="0" y="142"/>
                  </a:cubicBezTo>
                  <a:cubicBezTo>
                    <a:pt x="27" y="142"/>
                    <a:pt x="27" y="142"/>
                    <a:pt x="27" y="142"/>
                  </a:cubicBezTo>
                  <a:lnTo>
                    <a:pt x="27" y="136"/>
                  </a:lnTo>
                  <a:close/>
                  <a:moveTo>
                    <a:pt x="222" y="0"/>
                  </a:moveTo>
                  <a:cubicBezTo>
                    <a:pt x="27" y="0"/>
                    <a:pt x="27" y="0"/>
                    <a:pt x="27" y="0"/>
                  </a:cubicBezTo>
                  <a:cubicBezTo>
                    <a:pt x="12" y="0"/>
                    <a:pt x="0" y="12"/>
                    <a:pt x="0" y="26"/>
                  </a:cubicBezTo>
                  <a:cubicBezTo>
                    <a:pt x="0" y="53"/>
                    <a:pt x="0" y="53"/>
                    <a:pt x="0" y="53"/>
                  </a:cubicBezTo>
                  <a:cubicBezTo>
                    <a:pt x="27" y="53"/>
                    <a:pt x="27" y="53"/>
                    <a:pt x="27" y="53"/>
                  </a:cubicBezTo>
                  <a:cubicBezTo>
                    <a:pt x="27" y="26"/>
                    <a:pt x="27" y="26"/>
                    <a:pt x="27" y="26"/>
                  </a:cubicBezTo>
                  <a:cubicBezTo>
                    <a:pt x="222" y="26"/>
                    <a:pt x="222" y="26"/>
                    <a:pt x="222" y="26"/>
                  </a:cubicBezTo>
                  <a:cubicBezTo>
                    <a:pt x="222" y="258"/>
                    <a:pt x="222" y="258"/>
                    <a:pt x="222" y="258"/>
                  </a:cubicBezTo>
                  <a:cubicBezTo>
                    <a:pt x="196" y="258"/>
                    <a:pt x="196" y="258"/>
                    <a:pt x="196" y="258"/>
                  </a:cubicBezTo>
                  <a:cubicBezTo>
                    <a:pt x="196" y="284"/>
                    <a:pt x="196" y="284"/>
                    <a:pt x="196" y="284"/>
                  </a:cubicBezTo>
                  <a:cubicBezTo>
                    <a:pt x="222" y="284"/>
                    <a:pt x="222" y="284"/>
                    <a:pt x="222" y="284"/>
                  </a:cubicBezTo>
                  <a:cubicBezTo>
                    <a:pt x="236" y="284"/>
                    <a:pt x="248" y="273"/>
                    <a:pt x="248" y="258"/>
                  </a:cubicBezTo>
                  <a:cubicBezTo>
                    <a:pt x="248" y="26"/>
                    <a:pt x="248" y="26"/>
                    <a:pt x="248" y="26"/>
                  </a:cubicBezTo>
                  <a:cubicBezTo>
                    <a:pt x="248" y="12"/>
                    <a:pt x="236" y="0"/>
                    <a:pt x="222" y="0"/>
                  </a:cubicBezTo>
                  <a:close/>
                  <a:moveTo>
                    <a:pt x="105" y="284"/>
                  </a:moveTo>
                  <a:cubicBezTo>
                    <a:pt x="111" y="284"/>
                    <a:pt x="111" y="284"/>
                    <a:pt x="111" y="284"/>
                  </a:cubicBezTo>
                  <a:cubicBezTo>
                    <a:pt x="111" y="258"/>
                    <a:pt x="111" y="258"/>
                    <a:pt x="111" y="258"/>
                  </a:cubicBezTo>
                  <a:cubicBezTo>
                    <a:pt x="105" y="258"/>
                    <a:pt x="105" y="258"/>
                    <a:pt x="105" y="258"/>
                  </a:cubicBezTo>
                  <a:lnTo>
                    <a:pt x="105" y="284"/>
                  </a:lnTo>
                  <a:close/>
                  <a:moveTo>
                    <a:pt x="172" y="284"/>
                  </a:moveTo>
                  <a:cubicBezTo>
                    <a:pt x="184" y="284"/>
                    <a:pt x="184" y="284"/>
                    <a:pt x="184" y="284"/>
                  </a:cubicBezTo>
                  <a:cubicBezTo>
                    <a:pt x="184" y="258"/>
                    <a:pt x="184" y="258"/>
                    <a:pt x="184" y="258"/>
                  </a:cubicBezTo>
                  <a:cubicBezTo>
                    <a:pt x="172" y="258"/>
                    <a:pt x="172" y="258"/>
                    <a:pt x="172" y="258"/>
                  </a:cubicBezTo>
                  <a:lnTo>
                    <a:pt x="172" y="284"/>
                  </a:lnTo>
                  <a:close/>
                  <a:moveTo>
                    <a:pt x="123" y="284"/>
                  </a:moveTo>
                  <a:cubicBezTo>
                    <a:pt x="136" y="284"/>
                    <a:pt x="136" y="284"/>
                    <a:pt x="136" y="284"/>
                  </a:cubicBezTo>
                  <a:cubicBezTo>
                    <a:pt x="136" y="258"/>
                    <a:pt x="136" y="258"/>
                    <a:pt x="136" y="258"/>
                  </a:cubicBezTo>
                  <a:cubicBezTo>
                    <a:pt x="123" y="258"/>
                    <a:pt x="123" y="258"/>
                    <a:pt x="123" y="258"/>
                  </a:cubicBezTo>
                  <a:lnTo>
                    <a:pt x="123" y="284"/>
                  </a:lnTo>
                  <a:close/>
                  <a:moveTo>
                    <a:pt x="148" y="284"/>
                  </a:moveTo>
                  <a:cubicBezTo>
                    <a:pt x="160" y="284"/>
                    <a:pt x="160" y="284"/>
                    <a:pt x="160" y="284"/>
                  </a:cubicBezTo>
                  <a:cubicBezTo>
                    <a:pt x="160" y="258"/>
                    <a:pt x="160" y="258"/>
                    <a:pt x="160" y="258"/>
                  </a:cubicBezTo>
                  <a:cubicBezTo>
                    <a:pt x="148" y="258"/>
                    <a:pt x="148" y="258"/>
                    <a:pt x="148" y="258"/>
                  </a:cubicBezTo>
                  <a:lnTo>
                    <a:pt x="148" y="284"/>
                  </a:lnTo>
                  <a:close/>
                </a:path>
              </a:pathLst>
            </a:custGeom>
            <a:solidFill>
              <a:srgbClr val="4040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8" name="Etape 2">
            <a:extLst>
              <a:ext uri="{FF2B5EF4-FFF2-40B4-BE49-F238E27FC236}">
                <a16:creationId xmlns:a16="http://schemas.microsoft.com/office/drawing/2014/main" xmlns="" id="{E037F1DA-E039-4665-BA7E-5D03F81AC542}"/>
              </a:ext>
            </a:extLst>
          </p:cNvPr>
          <p:cNvGrpSpPr/>
          <p:nvPr/>
        </p:nvGrpSpPr>
        <p:grpSpPr>
          <a:xfrm>
            <a:off x="552300" y="4513448"/>
            <a:ext cx="4227631" cy="903383"/>
            <a:chOff x="590400" y="4513448"/>
            <a:chExt cx="4227631" cy="903383"/>
          </a:xfrm>
        </p:grpSpPr>
        <p:sp>
          <p:nvSpPr>
            <p:cNvPr id="390" name="Texte 2">
              <a:extLst>
                <a:ext uri="{FF2B5EF4-FFF2-40B4-BE49-F238E27FC236}">
                  <a16:creationId xmlns:a16="http://schemas.microsoft.com/office/drawing/2014/main" xmlns="" id="{7EC44CF9-4AAA-4C94-A6AD-1FF88B5C7B1D}"/>
                </a:ext>
              </a:extLst>
            </p:cNvPr>
            <p:cNvSpPr txBox="1"/>
            <p:nvPr/>
          </p:nvSpPr>
          <p:spPr>
            <a:xfrm>
              <a:off x="1670400" y="4703529"/>
              <a:ext cx="314763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800" b="1" spc="-15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Présentation du projet</a:t>
              </a:r>
            </a:p>
          </p:txBody>
        </p:sp>
        <p:sp>
          <p:nvSpPr>
            <p:cNvPr id="391" name="Puce 2">
              <a:extLst>
                <a:ext uri="{FF2B5EF4-FFF2-40B4-BE49-F238E27FC236}">
                  <a16:creationId xmlns:a16="http://schemas.microsoft.com/office/drawing/2014/main" xmlns="" id="{87B5AB26-715C-42CA-98AD-55511FB45267}"/>
                </a:ext>
              </a:extLst>
            </p:cNvPr>
            <p:cNvSpPr/>
            <p:nvPr/>
          </p:nvSpPr>
          <p:spPr>
            <a:xfrm>
              <a:off x="590400" y="4513448"/>
              <a:ext cx="870332" cy="903383"/>
            </a:xfrm>
            <a:prstGeom prst="ellipse">
              <a:avLst/>
            </a:prstGeom>
            <a:solidFill>
              <a:srgbClr val="09AEF2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392" name="Icone 2">
              <a:extLst>
                <a:ext uri="{FF2B5EF4-FFF2-40B4-BE49-F238E27FC236}">
                  <a16:creationId xmlns:a16="http://schemas.microsoft.com/office/drawing/2014/main" xmlns="" id="{9D065282-E2A5-4510-8A62-8610C99E1B83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836566" y="4760490"/>
              <a:ext cx="378000" cy="432000"/>
            </a:xfrm>
            <a:custGeom>
              <a:avLst/>
              <a:gdLst>
                <a:gd name="T0" fmla="*/ 11 w 248"/>
                <a:gd name="T1" fmla="*/ 220 h 284"/>
                <a:gd name="T2" fmla="*/ 3 w 248"/>
                <a:gd name="T3" fmla="*/ 262 h 284"/>
                <a:gd name="T4" fmla="*/ 34 w 248"/>
                <a:gd name="T5" fmla="*/ 271 h 284"/>
                <a:gd name="T6" fmla="*/ 34 w 248"/>
                <a:gd name="T7" fmla="*/ 271 h 284"/>
                <a:gd name="T8" fmla="*/ 150 w 248"/>
                <a:gd name="T9" fmla="*/ 166 h 284"/>
                <a:gd name="T10" fmla="*/ 172 w 248"/>
                <a:gd name="T11" fmla="*/ 132 h 284"/>
                <a:gd name="T12" fmla="*/ 135 w 248"/>
                <a:gd name="T13" fmla="*/ 99 h 284"/>
                <a:gd name="T14" fmla="*/ 114 w 248"/>
                <a:gd name="T15" fmla="*/ 117 h 284"/>
                <a:gd name="T16" fmla="*/ 172 w 248"/>
                <a:gd name="T17" fmla="*/ 144 h 284"/>
                <a:gd name="T18" fmla="*/ 172 w 248"/>
                <a:gd name="T19" fmla="*/ 132 h 284"/>
                <a:gd name="T20" fmla="*/ 0 w 248"/>
                <a:gd name="T21" fmla="*/ 65 h 284"/>
                <a:gd name="T22" fmla="*/ 27 w 248"/>
                <a:gd name="T23" fmla="*/ 76 h 284"/>
                <a:gd name="T24" fmla="*/ 27 w 248"/>
                <a:gd name="T25" fmla="*/ 112 h 284"/>
                <a:gd name="T26" fmla="*/ 0 w 248"/>
                <a:gd name="T27" fmla="*/ 124 h 284"/>
                <a:gd name="T28" fmla="*/ 27 w 248"/>
                <a:gd name="T29" fmla="*/ 112 h 284"/>
                <a:gd name="T30" fmla="*/ 0 w 248"/>
                <a:gd name="T31" fmla="*/ 88 h 284"/>
                <a:gd name="T32" fmla="*/ 27 w 248"/>
                <a:gd name="T33" fmla="*/ 100 h 284"/>
                <a:gd name="T34" fmla="*/ 27 w 248"/>
                <a:gd name="T35" fmla="*/ 136 h 284"/>
                <a:gd name="T36" fmla="*/ 0 w 248"/>
                <a:gd name="T37" fmla="*/ 142 h 284"/>
                <a:gd name="T38" fmla="*/ 27 w 248"/>
                <a:gd name="T39" fmla="*/ 136 h 284"/>
                <a:gd name="T40" fmla="*/ 27 w 248"/>
                <a:gd name="T41" fmla="*/ 0 h 284"/>
                <a:gd name="T42" fmla="*/ 0 w 248"/>
                <a:gd name="T43" fmla="*/ 53 h 284"/>
                <a:gd name="T44" fmla="*/ 27 w 248"/>
                <a:gd name="T45" fmla="*/ 26 h 284"/>
                <a:gd name="T46" fmla="*/ 222 w 248"/>
                <a:gd name="T47" fmla="*/ 258 h 284"/>
                <a:gd name="T48" fmla="*/ 196 w 248"/>
                <a:gd name="T49" fmla="*/ 284 h 284"/>
                <a:gd name="T50" fmla="*/ 248 w 248"/>
                <a:gd name="T51" fmla="*/ 258 h 284"/>
                <a:gd name="T52" fmla="*/ 222 w 248"/>
                <a:gd name="T53" fmla="*/ 0 h 284"/>
                <a:gd name="T54" fmla="*/ 111 w 248"/>
                <a:gd name="T55" fmla="*/ 284 h 284"/>
                <a:gd name="T56" fmla="*/ 105 w 248"/>
                <a:gd name="T57" fmla="*/ 258 h 284"/>
                <a:gd name="T58" fmla="*/ 172 w 248"/>
                <a:gd name="T59" fmla="*/ 284 h 284"/>
                <a:gd name="T60" fmla="*/ 184 w 248"/>
                <a:gd name="T61" fmla="*/ 258 h 284"/>
                <a:gd name="T62" fmla="*/ 172 w 248"/>
                <a:gd name="T63" fmla="*/ 284 h 284"/>
                <a:gd name="T64" fmla="*/ 136 w 248"/>
                <a:gd name="T65" fmla="*/ 284 h 284"/>
                <a:gd name="T66" fmla="*/ 123 w 248"/>
                <a:gd name="T67" fmla="*/ 258 h 284"/>
                <a:gd name="T68" fmla="*/ 148 w 248"/>
                <a:gd name="T69" fmla="*/ 284 h 284"/>
                <a:gd name="T70" fmla="*/ 160 w 248"/>
                <a:gd name="T71" fmla="*/ 258 h 284"/>
                <a:gd name="T72" fmla="*/ 148 w 248"/>
                <a:gd name="T73" fmla="*/ 284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48" h="284">
                  <a:moveTo>
                    <a:pt x="107" y="124"/>
                  </a:moveTo>
                  <a:cubicBezTo>
                    <a:pt x="11" y="220"/>
                    <a:pt x="11" y="220"/>
                    <a:pt x="11" y="220"/>
                  </a:cubicBezTo>
                  <a:cubicBezTo>
                    <a:pt x="7" y="224"/>
                    <a:pt x="3" y="233"/>
                    <a:pt x="3" y="239"/>
                  </a:cubicBezTo>
                  <a:cubicBezTo>
                    <a:pt x="3" y="262"/>
                    <a:pt x="3" y="262"/>
                    <a:pt x="3" y="262"/>
                  </a:cubicBezTo>
                  <a:cubicBezTo>
                    <a:pt x="3" y="267"/>
                    <a:pt x="7" y="271"/>
                    <a:pt x="12" y="271"/>
                  </a:cubicBezTo>
                  <a:cubicBezTo>
                    <a:pt x="34" y="271"/>
                    <a:pt x="34" y="271"/>
                    <a:pt x="34" y="271"/>
                  </a:cubicBezTo>
                  <a:cubicBezTo>
                    <a:pt x="34" y="275"/>
                    <a:pt x="34" y="275"/>
                    <a:pt x="34" y="275"/>
                  </a:cubicBezTo>
                  <a:cubicBezTo>
                    <a:pt x="34" y="271"/>
                    <a:pt x="34" y="271"/>
                    <a:pt x="34" y="271"/>
                  </a:cubicBezTo>
                  <a:cubicBezTo>
                    <a:pt x="40" y="271"/>
                    <a:pt x="49" y="267"/>
                    <a:pt x="53" y="263"/>
                  </a:cubicBezTo>
                  <a:cubicBezTo>
                    <a:pt x="150" y="166"/>
                    <a:pt x="150" y="166"/>
                    <a:pt x="150" y="166"/>
                  </a:cubicBezTo>
                  <a:lnTo>
                    <a:pt x="107" y="124"/>
                  </a:lnTo>
                  <a:close/>
                  <a:moveTo>
                    <a:pt x="172" y="132"/>
                  </a:moveTo>
                  <a:cubicBezTo>
                    <a:pt x="141" y="102"/>
                    <a:pt x="141" y="102"/>
                    <a:pt x="141" y="102"/>
                  </a:cubicBezTo>
                  <a:cubicBezTo>
                    <a:pt x="140" y="100"/>
                    <a:pt x="138" y="99"/>
                    <a:pt x="135" y="99"/>
                  </a:cubicBezTo>
                  <a:cubicBezTo>
                    <a:pt x="133" y="99"/>
                    <a:pt x="131" y="100"/>
                    <a:pt x="129" y="102"/>
                  </a:cubicBezTo>
                  <a:cubicBezTo>
                    <a:pt x="114" y="117"/>
                    <a:pt x="114" y="117"/>
                    <a:pt x="114" y="117"/>
                  </a:cubicBezTo>
                  <a:cubicBezTo>
                    <a:pt x="157" y="159"/>
                    <a:pt x="157" y="159"/>
                    <a:pt x="157" y="159"/>
                  </a:cubicBezTo>
                  <a:cubicBezTo>
                    <a:pt x="172" y="144"/>
                    <a:pt x="172" y="144"/>
                    <a:pt x="172" y="144"/>
                  </a:cubicBezTo>
                  <a:cubicBezTo>
                    <a:pt x="173" y="143"/>
                    <a:pt x="174" y="141"/>
                    <a:pt x="174" y="138"/>
                  </a:cubicBezTo>
                  <a:cubicBezTo>
                    <a:pt x="174" y="136"/>
                    <a:pt x="173" y="134"/>
                    <a:pt x="172" y="132"/>
                  </a:cubicBezTo>
                  <a:close/>
                  <a:moveTo>
                    <a:pt x="27" y="65"/>
                  </a:moveTo>
                  <a:cubicBezTo>
                    <a:pt x="0" y="65"/>
                    <a:pt x="0" y="65"/>
                    <a:pt x="0" y="65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27" y="76"/>
                    <a:pt x="27" y="76"/>
                    <a:pt x="27" y="76"/>
                  </a:cubicBezTo>
                  <a:lnTo>
                    <a:pt x="27" y="65"/>
                  </a:lnTo>
                  <a:close/>
                  <a:moveTo>
                    <a:pt x="27" y="112"/>
                  </a:moveTo>
                  <a:cubicBezTo>
                    <a:pt x="0" y="112"/>
                    <a:pt x="0" y="112"/>
                    <a:pt x="0" y="112"/>
                  </a:cubicBezTo>
                  <a:cubicBezTo>
                    <a:pt x="0" y="124"/>
                    <a:pt x="0" y="124"/>
                    <a:pt x="0" y="124"/>
                  </a:cubicBezTo>
                  <a:cubicBezTo>
                    <a:pt x="27" y="124"/>
                    <a:pt x="27" y="124"/>
                    <a:pt x="27" y="124"/>
                  </a:cubicBezTo>
                  <a:lnTo>
                    <a:pt x="27" y="112"/>
                  </a:lnTo>
                  <a:close/>
                  <a:moveTo>
                    <a:pt x="27" y="88"/>
                  </a:moveTo>
                  <a:cubicBezTo>
                    <a:pt x="0" y="88"/>
                    <a:pt x="0" y="88"/>
                    <a:pt x="0" y="88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27" y="100"/>
                    <a:pt x="27" y="100"/>
                    <a:pt x="27" y="100"/>
                  </a:cubicBezTo>
                  <a:lnTo>
                    <a:pt x="27" y="88"/>
                  </a:lnTo>
                  <a:close/>
                  <a:moveTo>
                    <a:pt x="27" y="136"/>
                  </a:moveTo>
                  <a:cubicBezTo>
                    <a:pt x="0" y="136"/>
                    <a:pt x="0" y="136"/>
                    <a:pt x="0" y="136"/>
                  </a:cubicBezTo>
                  <a:cubicBezTo>
                    <a:pt x="0" y="142"/>
                    <a:pt x="0" y="142"/>
                    <a:pt x="0" y="142"/>
                  </a:cubicBezTo>
                  <a:cubicBezTo>
                    <a:pt x="27" y="142"/>
                    <a:pt x="27" y="142"/>
                    <a:pt x="27" y="142"/>
                  </a:cubicBezTo>
                  <a:lnTo>
                    <a:pt x="27" y="136"/>
                  </a:lnTo>
                  <a:close/>
                  <a:moveTo>
                    <a:pt x="222" y="0"/>
                  </a:moveTo>
                  <a:cubicBezTo>
                    <a:pt x="27" y="0"/>
                    <a:pt x="27" y="0"/>
                    <a:pt x="27" y="0"/>
                  </a:cubicBezTo>
                  <a:cubicBezTo>
                    <a:pt x="12" y="0"/>
                    <a:pt x="0" y="12"/>
                    <a:pt x="0" y="26"/>
                  </a:cubicBezTo>
                  <a:cubicBezTo>
                    <a:pt x="0" y="53"/>
                    <a:pt x="0" y="53"/>
                    <a:pt x="0" y="53"/>
                  </a:cubicBezTo>
                  <a:cubicBezTo>
                    <a:pt x="27" y="53"/>
                    <a:pt x="27" y="53"/>
                    <a:pt x="27" y="53"/>
                  </a:cubicBezTo>
                  <a:cubicBezTo>
                    <a:pt x="27" y="26"/>
                    <a:pt x="27" y="26"/>
                    <a:pt x="27" y="26"/>
                  </a:cubicBezTo>
                  <a:cubicBezTo>
                    <a:pt x="222" y="26"/>
                    <a:pt x="222" y="26"/>
                    <a:pt x="222" y="26"/>
                  </a:cubicBezTo>
                  <a:cubicBezTo>
                    <a:pt x="222" y="258"/>
                    <a:pt x="222" y="258"/>
                    <a:pt x="222" y="258"/>
                  </a:cubicBezTo>
                  <a:cubicBezTo>
                    <a:pt x="196" y="258"/>
                    <a:pt x="196" y="258"/>
                    <a:pt x="196" y="258"/>
                  </a:cubicBezTo>
                  <a:cubicBezTo>
                    <a:pt x="196" y="284"/>
                    <a:pt x="196" y="284"/>
                    <a:pt x="196" y="284"/>
                  </a:cubicBezTo>
                  <a:cubicBezTo>
                    <a:pt x="222" y="284"/>
                    <a:pt x="222" y="284"/>
                    <a:pt x="222" y="284"/>
                  </a:cubicBezTo>
                  <a:cubicBezTo>
                    <a:pt x="236" y="284"/>
                    <a:pt x="248" y="273"/>
                    <a:pt x="248" y="258"/>
                  </a:cubicBezTo>
                  <a:cubicBezTo>
                    <a:pt x="248" y="26"/>
                    <a:pt x="248" y="26"/>
                    <a:pt x="248" y="26"/>
                  </a:cubicBezTo>
                  <a:cubicBezTo>
                    <a:pt x="248" y="12"/>
                    <a:pt x="236" y="0"/>
                    <a:pt x="222" y="0"/>
                  </a:cubicBezTo>
                  <a:close/>
                  <a:moveTo>
                    <a:pt x="105" y="284"/>
                  </a:moveTo>
                  <a:cubicBezTo>
                    <a:pt x="111" y="284"/>
                    <a:pt x="111" y="284"/>
                    <a:pt x="111" y="284"/>
                  </a:cubicBezTo>
                  <a:cubicBezTo>
                    <a:pt x="111" y="258"/>
                    <a:pt x="111" y="258"/>
                    <a:pt x="111" y="258"/>
                  </a:cubicBezTo>
                  <a:cubicBezTo>
                    <a:pt x="105" y="258"/>
                    <a:pt x="105" y="258"/>
                    <a:pt x="105" y="258"/>
                  </a:cubicBezTo>
                  <a:lnTo>
                    <a:pt x="105" y="284"/>
                  </a:lnTo>
                  <a:close/>
                  <a:moveTo>
                    <a:pt x="172" y="284"/>
                  </a:moveTo>
                  <a:cubicBezTo>
                    <a:pt x="184" y="284"/>
                    <a:pt x="184" y="284"/>
                    <a:pt x="184" y="284"/>
                  </a:cubicBezTo>
                  <a:cubicBezTo>
                    <a:pt x="184" y="258"/>
                    <a:pt x="184" y="258"/>
                    <a:pt x="184" y="258"/>
                  </a:cubicBezTo>
                  <a:cubicBezTo>
                    <a:pt x="172" y="258"/>
                    <a:pt x="172" y="258"/>
                    <a:pt x="172" y="258"/>
                  </a:cubicBezTo>
                  <a:lnTo>
                    <a:pt x="172" y="284"/>
                  </a:lnTo>
                  <a:close/>
                  <a:moveTo>
                    <a:pt x="123" y="284"/>
                  </a:moveTo>
                  <a:cubicBezTo>
                    <a:pt x="136" y="284"/>
                    <a:pt x="136" y="284"/>
                    <a:pt x="136" y="284"/>
                  </a:cubicBezTo>
                  <a:cubicBezTo>
                    <a:pt x="136" y="258"/>
                    <a:pt x="136" y="258"/>
                    <a:pt x="136" y="258"/>
                  </a:cubicBezTo>
                  <a:cubicBezTo>
                    <a:pt x="123" y="258"/>
                    <a:pt x="123" y="258"/>
                    <a:pt x="123" y="258"/>
                  </a:cubicBezTo>
                  <a:lnTo>
                    <a:pt x="123" y="284"/>
                  </a:lnTo>
                  <a:close/>
                  <a:moveTo>
                    <a:pt x="148" y="284"/>
                  </a:moveTo>
                  <a:cubicBezTo>
                    <a:pt x="160" y="284"/>
                    <a:pt x="160" y="284"/>
                    <a:pt x="160" y="284"/>
                  </a:cubicBezTo>
                  <a:cubicBezTo>
                    <a:pt x="160" y="258"/>
                    <a:pt x="160" y="258"/>
                    <a:pt x="160" y="258"/>
                  </a:cubicBezTo>
                  <a:cubicBezTo>
                    <a:pt x="148" y="258"/>
                    <a:pt x="148" y="258"/>
                    <a:pt x="148" y="258"/>
                  </a:cubicBezTo>
                  <a:lnTo>
                    <a:pt x="148" y="28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9" name="Etape 3">
            <a:extLst>
              <a:ext uri="{FF2B5EF4-FFF2-40B4-BE49-F238E27FC236}">
                <a16:creationId xmlns:a16="http://schemas.microsoft.com/office/drawing/2014/main" xmlns="" id="{3C329456-CDF3-49CD-B960-B0AAB24AF02E}"/>
              </a:ext>
            </a:extLst>
          </p:cNvPr>
          <p:cNvGrpSpPr/>
          <p:nvPr/>
        </p:nvGrpSpPr>
        <p:grpSpPr>
          <a:xfrm>
            <a:off x="944700" y="3466301"/>
            <a:ext cx="4058090" cy="903383"/>
            <a:chOff x="982800" y="3466301"/>
            <a:chExt cx="4058090" cy="903383"/>
          </a:xfrm>
        </p:grpSpPr>
        <p:sp>
          <p:nvSpPr>
            <p:cNvPr id="393" name="Texte 3">
              <a:extLst>
                <a:ext uri="{FF2B5EF4-FFF2-40B4-BE49-F238E27FC236}">
                  <a16:creationId xmlns:a16="http://schemas.microsoft.com/office/drawing/2014/main" xmlns="" id="{66BD0A4D-8826-472D-989D-6D55B2B7171A}"/>
                </a:ext>
              </a:extLst>
            </p:cNvPr>
            <p:cNvSpPr txBox="1"/>
            <p:nvPr/>
          </p:nvSpPr>
          <p:spPr>
            <a:xfrm>
              <a:off x="2062800" y="3656382"/>
              <a:ext cx="297809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800" b="1" spc="-15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AG </a:t>
              </a:r>
              <a:r>
                <a:rPr lang="fr-FR" sz="2800" b="1" spc="-15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Présanse</a:t>
              </a:r>
              <a:endParaRPr lang="fr-FR" sz="2800" b="1" spc="-15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394" name="Puce 3">
              <a:extLst>
                <a:ext uri="{FF2B5EF4-FFF2-40B4-BE49-F238E27FC236}">
                  <a16:creationId xmlns:a16="http://schemas.microsoft.com/office/drawing/2014/main" xmlns="" id="{8D67F996-B74F-435C-8019-FBA74B56D518}"/>
                </a:ext>
              </a:extLst>
            </p:cNvPr>
            <p:cNvSpPr/>
            <p:nvPr/>
          </p:nvSpPr>
          <p:spPr>
            <a:xfrm>
              <a:off x="982800" y="3466301"/>
              <a:ext cx="870332" cy="903383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395" name="Icone 3">
              <a:extLst>
                <a:ext uri="{FF2B5EF4-FFF2-40B4-BE49-F238E27FC236}">
                  <a16:creationId xmlns:a16="http://schemas.microsoft.com/office/drawing/2014/main" xmlns="" id="{7C415AC7-504A-442E-AAC1-B3E73870F1E4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1228966" y="3701992"/>
              <a:ext cx="378000" cy="432000"/>
            </a:xfrm>
            <a:custGeom>
              <a:avLst/>
              <a:gdLst>
                <a:gd name="T0" fmla="*/ 11 w 248"/>
                <a:gd name="T1" fmla="*/ 220 h 284"/>
                <a:gd name="T2" fmla="*/ 3 w 248"/>
                <a:gd name="T3" fmla="*/ 262 h 284"/>
                <a:gd name="T4" fmla="*/ 34 w 248"/>
                <a:gd name="T5" fmla="*/ 271 h 284"/>
                <a:gd name="T6" fmla="*/ 34 w 248"/>
                <a:gd name="T7" fmla="*/ 271 h 284"/>
                <a:gd name="T8" fmla="*/ 150 w 248"/>
                <a:gd name="T9" fmla="*/ 166 h 284"/>
                <a:gd name="T10" fmla="*/ 172 w 248"/>
                <a:gd name="T11" fmla="*/ 132 h 284"/>
                <a:gd name="T12" fmla="*/ 135 w 248"/>
                <a:gd name="T13" fmla="*/ 99 h 284"/>
                <a:gd name="T14" fmla="*/ 114 w 248"/>
                <a:gd name="T15" fmla="*/ 117 h 284"/>
                <a:gd name="T16" fmla="*/ 172 w 248"/>
                <a:gd name="T17" fmla="*/ 144 h 284"/>
                <a:gd name="T18" fmla="*/ 172 w 248"/>
                <a:gd name="T19" fmla="*/ 132 h 284"/>
                <a:gd name="T20" fmla="*/ 0 w 248"/>
                <a:gd name="T21" fmla="*/ 65 h 284"/>
                <a:gd name="T22" fmla="*/ 27 w 248"/>
                <a:gd name="T23" fmla="*/ 76 h 284"/>
                <a:gd name="T24" fmla="*/ 27 w 248"/>
                <a:gd name="T25" fmla="*/ 112 h 284"/>
                <a:gd name="T26" fmla="*/ 0 w 248"/>
                <a:gd name="T27" fmla="*/ 124 h 284"/>
                <a:gd name="T28" fmla="*/ 27 w 248"/>
                <a:gd name="T29" fmla="*/ 112 h 284"/>
                <a:gd name="T30" fmla="*/ 0 w 248"/>
                <a:gd name="T31" fmla="*/ 88 h 284"/>
                <a:gd name="T32" fmla="*/ 27 w 248"/>
                <a:gd name="T33" fmla="*/ 100 h 284"/>
                <a:gd name="T34" fmla="*/ 27 w 248"/>
                <a:gd name="T35" fmla="*/ 136 h 284"/>
                <a:gd name="T36" fmla="*/ 0 w 248"/>
                <a:gd name="T37" fmla="*/ 142 h 284"/>
                <a:gd name="T38" fmla="*/ 27 w 248"/>
                <a:gd name="T39" fmla="*/ 136 h 284"/>
                <a:gd name="T40" fmla="*/ 27 w 248"/>
                <a:gd name="T41" fmla="*/ 0 h 284"/>
                <a:gd name="T42" fmla="*/ 0 w 248"/>
                <a:gd name="T43" fmla="*/ 53 h 284"/>
                <a:gd name="T44" fmla="*/ 27 w 248"/>
                <a:gd name="T45" fmla="*/ 26 h 284"/>
                <a:gd name="T46" fmla="*/ 222 w 248"/>
                <a:gd name="T47" fmla="*/ 258 h 284"/>
                <a:gd name="T48" fmla="*/ 196 w 248"/>
                <a:gd name="T49" fmla="*/ 284 h 284"/>
                <a:gd name="T50" fmla="*/ 248 w 248"/>
                <a:gd name="T51" fmla="*/ 258 h 284"/>
                <a:gd name="T52" fmla="*/ 222 w 248"/>
                <a:gd name="T53" fmla="*/ 0 h 284"/>
                <a:gd name="T54" fmla="*/ 111 w 248"/>
                <a:gd name="T55" fmla="*/ 284 h 284"/>
                <a:gd name="T56" fmla="*/ 105 w 248"/>
                <a:gd name="T57" fmla="*/ 258 h 284"/>
                <a:gd name="T58" fmla="*/ 172 w 248"/>
                <a:gd name="T59" fmla="*/ 284 h 284"/>
                <a:gd name="T60" fmla="*/ 184 w 248"/>
                <a:gd name="T61" fmla="*/ 258 h 284"/>
                <a:gd name="T62" fmla="*/ 172 w 248"/>
                <a:gd name="T63" fmla="*/ 284 h 284"/>
                <a:gd name="T64" fmla="*/ 136 w 248"/>
                <a:gd name="T65" fmla="*/ 284 h 284"/>
                <a:gd name="T66" fmla="*/ 123 w 248"/>
                <a:gd name="T67" fmla="*/ 258 h 284"/>
                <a:gd name="T68" fmla="*/ 148 w 248"/>
                <a:gd name="T69" fmla="*/ 284 h 284"/>
                <a:gd name="T70" fmla="*/ 160 w 248"/>
                <a:gd name="T71" fmla="*/ 258 h 284"/>
                <a:gd name="T72" fmla="*/ 148 w 248"/>
                <a:gd name="T73" fmla="*/ 284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48" h="284">
                  <a:moveTo>
                    <a:pt x="107" y="124"/>
                  </a:moveTo>
                  <a:cubicBezTo>
                    <a:pt x="11" y="220"/>
                    <a:pt x="11" y="220"/>
                    <a:pt x="11" y="220"/>
                  </a:cubicBezTo>
                  <a:cubicBezTo>
                    <a:pt x="7" y="224"/>
                    <a:pt x="3" y="233"/>
                    <a:pt x="3" y="239"/>
                  </a:cubicBezTo>
                  <a:cubicBezTo>
                    <a:pt x="3" y="262"/>
                    <a:pt x="3" y="262"/>
                    <a:pt x="3" y="262"/>
                  </a:cubicBezTo>
                  <a:cubicBezTo>
                    <a:pt x="3" y="267"/>
                    <a:pt x="7" y="271"/>
                    <a:pt x="12" y="271"/>
                  </a:cubicBezTo>
                  <a:cubicBezTo>
                    <a:pt x="34" y="271"/>
                    <a:pt x="34" y="271"/>
                    <a:pt x="34" y="271"/>
                  </a:cubicBezTo>
                  <a:cubicBezTo>
                    <a:pt x="34" y="275"/>
                    <a:pt x="34" y="275"/>
                    <a:pt x="34" y="275"/>
                  </a:cubicBezTo>
                  <a:cubicBezTo>
                    <a:pt x="34" y="271"/>
                    <a:pt x="34" y="271"/>
                    <a:pt x="34" y="271"/>
                  </a:cubicBezTo>
                  <a:cubicBezTo>
                    <a:pt x="40" y="271"/>
                    <a:pt x="49" y="267"/>
                    <a:pt x="53" y="263"/>
                  </a:cubicBezTo>
                  <a:cubicBezTo>
                    <a:pt x="150" y="166"/>
                    <a:pt x="150" y="166"/>
                    <a:pt x="150" y="166"/>
                  </a:cubicBezTo>
                  <a:lnTo>
                    <a:pt x="107" y="124"/>
                  </a:lnTo>
                  <a:close/>
                  <a:moveTo>
                    <a:pt x="172" y="132"/>
                  </a:moveTo>
                  <a:cubicBezTo>
                    <a:pt x="141" y="102"/>
                    <a:pt x="141" y="102"/>
                    <a:pt x="141" y="102"/>
                  </a:cubicBezTo>
                  <a:cubicBezTo>
                    <a:pt x="140" y="100"/>
                    <a:pt x="138" y="99"/>
                    <a:pt x="135" y="99"/>
                  </a:cubicBezTo>
                  <a:cubicBezTo>
                    <a:pt x="133" y="99"/>
                    <a:pt x="131" y="100"/>
                    <a:pt x="129" y="102"/>
                  </a:cubicBezTo>
                  <a:cubicBezTo>
                    <a:pt x="114" y="117"/>
                    <a:pt x="114" y="117"/>
                    <a:pt x="114" y="117"/>
                  </a:cubicBezTo>
                  <a:cubicBezTo>
                    <a:pt x="157" y="159"/>
                    <a:pt x="157" y="159"/>
                    <a:pt x="157" y="159"/>
                  </a:cubicBezTo>
                  <a:cubicBezTo>
                    <a:pt x="172" y="144"/>
                    <a:pt x="172" y="144"/>
                    <a:pt x="172" y="144"/>
                  </a:cubicBezTo>
                  <a:cubicBezTo>
                    <a:pt x="173" y="143"/>
                    <a:pt x="174" y="141"/>
                    <a:pt x="174" y="138"/>
                  </a:cubicBezTo>
                  <a:cubicBezTo>
                    <a:pt x="174" y="136"/>
                    <a:pt x="173" y="134"/>
                    <a:pt x="172" y="132"/>
                  </a:cubicBezTo>
                  <a:close/>
                  <a:moveTo>
                    <a:pt x="27" y="65"/>
                  </a:moveTo>
                  <a:cubicBezTo>
                    <a:pt x="0" y="65"/>
                    <a:pt x="0" y="65"/>
                    <a:pt x="0" y="65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27" y="76"/>
                    <a:pt x="27" y="76"/>
                    <a:pt x="27" y="76"/>
                  </a:cubicBezTo>
                  <a:lnTo>
                    <a:pt x="27" y="65"/>
                  </a:lnTo>
                  <a:close/>
                  <a:moveTo>
                    <a:pt x="27" y="112"/>
                  </a:moveTo>
                  <a:cubicBezTo>
                    <a:pt x="0" y="112"/>
                    <a:pt x="0" y="112"/>
                    <a:pt x="0" y="112"/>
                  </a:cubicBezTo>
                  <a:cubicBezTo>
                    <a:pt x="0" y="124"/>
                    <a:pt x="0" y="124"/>
                    <a:pt x="0" y="124"/>
                  </a:cubicBezTo>
                  <a:cubicBezTo>
                    <a:pt x="27" y="124"/>
                    <a:pt x="27" y="124"/>
                    <a:pt x="27" y="124"/>
                  </a:cubicBezTo>
                  <a:lnTo>
                    <a:pt x="27" y="112"/>
                  </a:lnTo>
                  <a:close/>
                  <a:moveTo>
                    <a:pt x="27" y="88"/>
                  </a:moveTo>
                  <a:cubicBezTo>
                    <a:pt x="0" y="88"/>
                    <a:pt x="0" y="88"/>
                    <a:pt x="0" y="88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27" y="100"/>
                    <a:pt x="27" y="100"/>
                    <a:pt x="27" y="100"/>
                  </a:cubicBezTo>
                  <a:lnTo>
                    <a:pt x="27" y="88"/>
                  </a:lnTo>
                  <a:close/>
                  <a:moveTo>
                    <a:pt x="27" y="136"/>
                  </a:moveTo>
                  <a:cubicBezTo>
                    <a:pt x="0" y="136"/>
                    <a:pt x="0" y="136"/>
                    <a:pt x="0" y="136"/>
                  </a:cubicBezTo>
                  <a:cubicBezTo>
                    <a:pt x="0" y="142"/>
                    <a:pt x="0" y="142"/>
                    <a:pt x="0" y="142"/>
                  </a:cubicBezTo>
                  <a:cubicBezTo>
                    <a:pt x="27" y="142"/>
                    <a:pt x="27" y="142"/>
                    <a:pt x="27" y="142"/>
                  </a:cubicBezTo>
                  <a:lnTo>
                    <a:pt x="27" y="136"/>
                  </a:lnTo>
                  <a:close/>
                  <a:moveTo>
                    <a:pt x="222" y="0"/>
                  </a:moveTo>
                  <a:cubicBezTo>
                    <a:pt x="27" y="0"/>
                    <a:pt x="27" y="0"/>
                    <a:pt x="27" y="0"/>
                  </a:cubicBezTo>
                  <a:cubicBezTo>
                    <a:pt x="12" y="0"/>
                    <a:pt x="0" y="12"/>
                    <a:pt x="0" y="26"/>
                  </a:cubicBezTo>
                  <a:cubicBezTo>
                    <a:pt x="0" y="53"/>
                    <a:pt x="0" y="53"/>
                    <a:pt x="0" y="53"/>
                  </a:cubicBezTo>
                  <a:cubicBezTo>
                    <a:pt x="27" y="53"/>
                    <a:pt x="27" y="53"/>
                    <a:pt x="27" y="53"/>
                  </a:cubicBezTo>
                  <a:cubicBezTo>
                    <a:pt x="27" y="26"/>
                    <a:pt x="27" y="26"/>
                    <a:pt x="27" y="26"/>
                  </a:cubicBezTo>
                  <a:cubicBezTo>
                    <a:pt x="222" y="26"/>
                    <a:pt x="222" y="26"/>
                    <a:pt x="222" y="26"/>
                  </a:cubicBezTo>
                  <a:cubicBezTo>
                    <a:pt x="222" y="258"/>
                    <a:pt x="222" y="258"/>
                    <a:pt x="222" y="258"/>
                  </a:cubicBezTo>
                  <a:cubicBezTo>
                    <a:pt x="196" y="258"/>
                    <a:pt x="196" y="258"/>
                    <a:pt x="196" y="258"/>
                  </a:cubicBezTo>
                  <a:cubicBezTo>
                    <a:pt x="196" y="284"/>
                    <a:pt x="196" y="284"/>
                    <a:pt x="196" y="284"/>
                  </a:cubicBezTo>
                  <a:cubicBezTo>
                    <a:pt x="222" y="284"/>
                    <a:pt x="222" y="284"/>
                    <a:pt x="222" y="284"/>
                  </a:cubicBezTo>
                  <a:cubicBezTo>
                    <a:pt x="236" y="284"/>
                    <a:pt x="248" y="273"/>
                    <a:pt x="248" y="258"/>
                  </a:cubicBezTo>
                  <a:cubicBezTo>
                    <a:pt x="248" y="26"/>
                    <a:pt x="248" y="26"/>
                    <a:pt x="248" y="26"/>
                  </a:cubicBezTo>
                  <a:cubicBezTo>
                    <a:pt x="248" y="12"/>
                    <a:pt x="236" y="0"/>
                    <a:pt x="222" y="0"/>
                  </a:cubicBezTo>
                  <a:close/>
                  <a:moveTo>
                    <a:pt x="105" y="284"/>
                  </a:moveTo>
                  <a:cubicBezTo>
                    <a:pt x="111" y="284"/>
                    <a:pt x="111" y="284"/>
                    <a:pt x="111" y="284"/>
                  </a:cubicBezTo>
                  <a:cubicBezTo>
                    <a:pt x="111" y="258"/>
                    <a:pt x="111" y="258"/>
                    <a:pt x="111" y="258"/>
                  </a:cubicBezTo>
                  <a:cubicBezTo>
                    <a:pt x="105" y="258"/>
                    <a:pt x="105" y="258"/>
                    <a:pt x="105" y="258"/>
                  </a:cubicBezTo>
                  <a:lnTo>
                    <a:pt x="105" y="284"/>
                  </a:lnTo>
                  <a:close/>
                  <a:moveTo>
                    <a:pt x="172" y="284"/>
                  </a:moveTo>
                  <a:cubicBezTo>
                    <a:pt x="184" y="284"/>
                    <a:pt x="184" y="284"/>
                    <a:pt x="184" y="284"/>
                  </a:cubicBezTo>
                  <a:cubicBezTo>
                    <a:pt x="184" y="258"/>
                    <a:pt x="184" y="258"/>
                    <a:pt x="184" y="258"/>
                  </a:cubicBezTo>
                  <a:cubicBezTo>
                    <a:pt x="172" y="258"/>
                    <a:pt x="172" y="258"/>
                    <a:pt x="172" y="258"/>
                  </a:cubicBezTo>
                  <a:lnTo>
                    <a:pt x="172" y="284"/>
                  </a:lnTo>
                  <a:close/>
                  <a:moveTo>
                    <a:pt x="123" y="284"/>
                  </a:moveTo>
                  <a:cubicBezTo>
                    <a:pt x="136" y="284"/>
                    <a:pt x="136" y="284"/>
                    <a:pt x="136" y="284"/>
                  </a:cubicBezTo>
                  <a:cubicBezTo>
                    <a:pt x="136" y="258"/>
                    <a:pt x="136" y="258"/>
                    <a:pt x="136" y="258"/>
                  </a:cubicBezTo>
                  <a:cubicBezTo>
                    <a:pt x="123" y="258"/>
                    <a:pt x="123" y="258"/>
                    <a:pt x="123" y="258"/>
                  </a:cubicBezTo>
                  <a:lnTo>
                    <a:pt x="123" y="284"/>
                  </a:lnTo>
                  <a:close/>
                  <a:moveTo>
                    <a:pt x="148" y="284"/>
                  </a:moveTo>
                  <a:cubicBezTo>
                    <a:pt x="160" y="284"/>
                    <a:pt x="160" y="284"/>
                    <a:pt x="160" y="284"/>
                  </a:cubicBezTo>
                  <a:cubicBezTo>
                    <a:pt x="160" y="258"/>
                    <a:pt x="160" y="258"/>
                    <a:pt x="160" y="258"/>
                  </a:cubicBezTo>
                  <a:cubicBezTo>
                    <a:pt x="148" y="258"/>
                    <a:pt x="148" y="258"/>
                    <a:pt x="148" y="258"/>
                  </a:cubicBezTo>
                  <a:lnTo>
                    <a:pt x="148" y="284"/>
                  </a:lnTo>
                  <a:close/>
                </a:path>
              </a:pathLst>
            </a:custGeom>
            <a:solidFill>
              <a:srgbClr val="4040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2019">
            <a:extLst>
              <a:ext uri="{FF2B5EF4-FFF2-40B4-BE49-F238E27FC236}">
                <a16:creationId xmlns:a16="http://schemas.microsoft.com/office/drawing/2014/main" xmlns="" id="{D83F8D42-02EB-4E4D-A428-F02CBDB66D4D}"/>
              </a:ext>
            </a:extLst>
          </p:cNvPr>
          <p:cNvSpPr/>
          <p:nvPr/>
        </p:nvSpPr>
        <p:spPr>
          <a:xfrm>
            <a:off x="4783727" y="5658343"/>
            <a:ext cx="1522868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4000" b="1" spc="-300" dirty="0">
                <a:solidFill>
                  <a:schemeClr val="bg1"/>
                </a:solidFill>
              </a:rPr>
              <a:t>2019</a:t>
            </a:r>
          </a:p>
        </p:txBody>
      </p:sp>
    </p:spTree>
    <p:extLst>
      <p:ext uri="{BB962C8B-B14F-4D97-AF65-F5344CB8AC3E}">
        <p14:creationId xmlns:p14="http://schemas.microsoft.com/office/powerpoint/2010/main" val="3522935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Losange">
            <a:extLst>
              <a:ext uri="{FF2B5EF4-FFF2-40B4-BE49-F238E27FC236}">
                <a16:creationId xmlns:a16="http://schemas.microsoft.com/office/drawing/2014/main" xmlns="" id="{C2FBA78A-6C09-4F12-8226-A906F5A34FE1}"/>
              </a:ext>
            </a:extLst>
          </p:cNvPr>
          <p:cNvSpPr/>
          <p:nvPr/>
        </p:nvSpPr>
        <p:spPr>
          <a:xfrm>
            <a:off x="9331287" y="-2038121"/>
            <a:ext cx="4836405" cy="4076241"/>
          </a:xfrm>
          <a:prstGeom prst="diamond">
            <a:avLst/>
          </a:prstGeom>
          <a:solidFill>
            <a:srgbClr val="09AE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6" name="Rectangle">
            <a:extLst>
              <a:ext uri="{FF2B5EF4-FFF2-40B4-BE49-F238E27FC236}">
                <a16:creationId xmlns:a16="http://schemas.microsoft.com/office/drawing/2014/main" xmlns="" id="{65BEE8BD-C3C0-412A-A66B-D8C417823150}"/>
              </a:ext>
            </a:extLst>
          </p:cNvPr>
          <p:cNvSpPr/>
          <p:nvPr/>
        </p:nvSpPr>
        <p:spPr>
          <a:xfrm rot="10800000">
            <a:off x="6646840" y="360000"/>
            <a:ext cx="5545160" cy="6858000"/>
          </a:xfrm>
          <a:custGeom>
            <a:avLst/>
            <a:gdLst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5122843 w 5122843"/>
              <a:gd name="connsiteY2" fmla="*/ 3723701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649118 w 5122843"/>
              <a:gd name="connsiteY2" fmla="*/ 3294044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239691 w 5122843"/>
              <a:gd name="connsiteY2" fmla="*/ 2774026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369510 w 5122843"/>
              <a:gd name="connsiteY2" fmla="*/ 3026481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069929 w 5122843"/>
              <a:gd name="connsiteY2" fmla="*/ 2535970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4069929 w 4813275"/>
              <a:gd name="connsiteY2" fmla="*/ 2541952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4266386 w 4813275"/>
              <a:gd name="connsiteY2" fmla="*/ 2547868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4386444 w 4813275"/>
              <a:gd name="connsiteY2" fmla="*/ 2825893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3169125 w 4813275"/>
              <a:gd name="connsiteY2" fmla="*/ 2814062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13275" h="3729683">
                <a:moveTo>
                  <a:pt x="0" y="5982"/>
                </a:moveTo>
                <a:lnTo>
                  <a:pt x="4813275" y="0"/>
                </a:lnTo>
                <a:lnTo>
                  <a:pt x="3169125" y="2814062"/>
                </a:lnTo>
                <a:lnTo>
                  <a:pt x="0" y="3729683"/>
                </a:lnTo>
                <a:lnTo>
                  <a:pt x="0" y="5982"/>
                </a:lnTo>
                <a:close/>
              </a:path>
            </a:pathLst>
          </a:custGeom>
          <a:solidFill>
            <a:schemeClr val="tx2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61" name="Le">
            <a:extLst>
              <a:ext uri="{FF2B5EF4-FFF2-40B4-BE49-F238E27FC236}">
                <a16:creationId xmlns:a16="http://schemas.microsoft.com/office/drawing/2014/main" xmlns="" id="{52E22516-E499-48D5-9A16-4168DBD8C859}"/>
              </a:ext>
            </a:extLst>
          </p:cNvPr>
          <p:cNvSpPr txBox="1"/>
          <p:nvPr/>
        </p:nvSpPr>
        <p:spPr>
          <a:xfrm>
            <a:off x="8227392" y="3048480"/>
            <a:ext cx="3448281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r-FR" sz="3600" spc="-150" dirty="0">
                <a:solidFill>
                  <a:srgbClr val="F2F2F2"/>
                </a:solidFill>
              </a:rPr>
              <a:t>Le</a:t>
            </a:r>
          </a:p>
        </p:txBody>
      </p:sp>
      <p:sp>
        <p:nvSpPr>
          <p:cNvPr id="362" name="portail">
            <a:extLst>
              <a:ext uri="{FF2B5EF4-FFF2-40B4-BE49-F238E27FC236}">
                <a16:creationId xmlns:a16="http://schemas.microsoft.com/office/drawing/2014/main" xmlns="" id="{8EB1A399-3993-4367-BA94-E47B5AA9232A}"/>
              </a:ext>
            </a:extLst>
          </p:cNvPr>
          <p:cNvSpPr txBox="1"/>
          <p:nvPr/>
        </p:nvSpPr>
        <p:spPr>
          <a:xfrm>
            <a:off x="8227392" y="3380535"/>
            <a:ext cx="4021160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r-FR" sz="5400" b="1" spc="-300" dirty="0">
                <a:solidFill>
                  <a:srgbClr val="F2F2F2"/>
                </a:solidFill>
              </a:rPr>
              <a:t>Portail national</a:t>
            </a:r>
            <a:endParaRPr lang="fr-FR" sz="8000" b="1" spc="-300" dirty="0">
              <a:solidFill>
                <a:srgbClr val="F2F2F2"/>
              </a:solidFill>
            </a:endParaRPr>
          </a:p>
        </p:txBody>
      </p:sp>
      <p:sp>
        <p:nvSpPr>
          <p:cNvPr id="363" name="en santé au travail">
            <a:extLst>
              <a:ext uri="{FF2B5EF4-FFF2-40B4-BE49-F238E27FC236}">
                <a16:creationId xmlns:a16="http://schemas.microsoft.com/office/drawing/2014/main" xmlns="" id="{21CD5500-2299-4A42-BCFD-603A732D4471}"/>
              </a:ext>
            </a:extLst>
          </p:cNvPr>
          <p:cNvSpPr txBox="1"/>
          <p:nvPr/>
        </p:nvSpPr>
        <p:spPr>
          <a:xfrm>
            <a:off x="8227392" y="4183232"/>
            <a:ext cx="3448281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r-FR" sz="3600" spc="-150" dirty="0">
                <a:solidFill>
                  <a:srgbClr val="F2F2F2"/>
                </a:solidFill>
              </a:rPr>
              <a:t>en santé au travail</a:t>
            </a:r>
          </a:p>
        </p:txBody>
      </p:sp>
      <p:sp>
        <p:nvSpPr>
          <p:cNvPr id="364" name="Quel délai">
            <a:extLst>
              <a:ext uri="{FF2B5EF4-FFF2-40B4-BE49-F238E27FC236}">
                <a16:creationId xmlns:a16="http://schemas.microsoft.com/office/drawing/2014/main" xmlns="" id="{F049B1D9-0B22-4A19-A524-CF8E5E86F292}"/>
              </a:ext>
            </a:extLst>
          </p:cNvPr>
          <p:cNvSpPr txBox="1"/>
          <p:nvPr/>
        </p:nvSpPr>
        <p:spPr>
          <a:xfrm>
            <a:off x="8227392" y="5152208"/>
            <a:ext cx="3767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solidFill>
                  <a:srgbClr val="F2F2F2"/>
                </a:solidFill>
              </a:rPr>
              <a:t>Dans quel délai ?</a:t>
            </a:r>
          </a:p>
        </p:txBody>
      </p:sp>
      <p:cxnSp>
        <p:nvCxnSpPr>
          <p:cNvPr id="365" name="Connecteur">
            <a:extLst>
              <a:ext uri="{FF2B5EF4-FFF2-40B4-BE49-F238E27FC236}">
                <a16:creationId xmlns:a16="http://schemas.microsoft.com/office/drawing/2014/main" xmlns="" id="{062AA12B-40AB-46E7-90D9-A5617A779F4D}"/>
              </a:ext>
            </a:extLst>
          </p:cNvPr>
          <p:cNvCxnSpPr/>
          <p:nvPr/>
        </p:nvCxnSpPr>
        <p:spPr>
          <a:xfrm>
            <a:off x="8227392" y="4971189"/>
            <a:ext cx="37677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Cercle">
            <a:extLst>
              <a:ext uri="{FF2B5EF4-FFF2-40B4-BE49-F238E27FC236}">
                <a16:creationId xmlns:a16="http://schemas.microsoft.com/office/drawing/2014/main" xmlns="" id="{7D556EE8-7614-4913-8A4D-AB6FCE79982C}"/>
              </a:ext>
            </a:extLst>
          </p:cNvPr>
          <p:cNvGrpSpPr/>
          <p:nvPr/>
        </p:nvGrpSpPr>
        <p:grpSpPr>
          <a:xfrm>
            <a:off x="4642520" y="1"/>
            <a:ext cx="3767768" cy="6858000"/>
            <a:chOff x="5013707" y="1"/>
            <a:chExt cx="3767768" cy="6858000"/>
          </a:xfrm>
        </p:grpSpPr>
        <p:sp>
          <p:nvSpPr>
            <p:cNvPr id="302" name="Parallelograme">
              <a:extLst>
                <a:ext uri="{FF2B5EF4-FFF2-40B4-BE49-F238E27FC236}">
                  <a16:creationId xmlns:a16="http://schemas.microsoft.com/office/drawing/2014/main" xmlns="" id="{2231764F-A461-42EC-8EA8-1F5BAE8B54DD}"/>
                </a:ext>
              </a:extLst>
            </p:cNvPr>
            <p:cNvSpPr/>
            <p:nvPr/>
          </p:nvSpPr>
          <p:spPr>
            <a:xfrm>
              <a:off x="5013707" y="1"/>
              <a:ext cx="3767768" cy="6858000"/>
            </a:xfrm>
            <a:prstGeom prst="parallelogram">
              <a:avLst>
                <a:gd name="adj" fmla="val 67908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,</a:t>
              </a:r>
            </a:p>
          </p:txBody>
        </p:sp>
        <p:sp>
          <p:nvSpPr>
            <p:cNvPr id="326" name="Cercle">
              <a:extLst>
                <a:ext uri="{FF2B5EF4-FFF2-40B4-BE49-F238E27FC236}">
                  <a16:creationId xmlns:a16="http://schemas.microsoft.com/office/drawing/2014/main" xmlns="" id="{304AB746-4B24-4B33-8088-B452773E1203}"/>
                </a:ext>
              </a:extLst>
            </p:cNvPr>
            <p:cNvSpPr/>
            <p:nvPr/>
          </p:nvSpPr>
          <p:spPr>
            <a:xfrm>
              <a:off x="5381337" y="2000045"/>
              <a:ext cx="2743200" cy="27432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86" name="Step 4">
            <a:extLst>
              <a:ext uri="{FF2B5EF4-FFF2-40B4-BE49-F238E27FC236}">
                <a16:creationId xmlns:a16="http://schemas.microsoft.com/office/drawing/2014/main" xmlns="" id="{2C538171-817D-4037-B8CB-E6961F8F8F2D}"/>
              </a:ext>
            </a:extLst>
          </p:cNvPr>
          <p:cNvSpPr txBox="1"/>
          <p:nvPr/>
        </p:nvSpPr>
        <p:spPr>
          <a:xfrm>
            <a:off x="5274552" y="2263649"/>
            <a:ext cx="2214395" cy="221599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3800" b="1" spc="-300" dirty="0">
                <a:solidFill>
                  <a:schemeClr val="accent1"/>
                </a:solidFill>
              </a:rPr>
              <a:t>04</a:t>
            </a:r>
          </a:p>
        </p:txBody>
      </p:sp>
      <p:grpSp>
        <p:nvGrpSpPr>
          <p:cNvPr id="7" name="Etape 1">
            <a:extLst>
              <a:ext uri="{FF2B5EF4-FFF2-40B4-BE49-F238E27FC236}">
                <a16:creationId xmlns:a16="http://schemas.microsoft.com/office/drawing/2014/main" xmlns="" id="{75CE43E3-5DE6-47D9-9E2D-C36027BE01B5}"/>
              </a:ext>
            </a:extLst>
          </p:cNvPr>
          <p:cNvGrpSpPr/>
          <p:nvPr/>
        </p:nvGrpSpPr>
        <p:grpSpPr>
          <a:xfrm>
            <a:off x="158740" y="5560595"/>
            <a:ext cx="4619794" cy="903383"/>
            <a:chOff x="196840" y="5560595"/>
            <a:chExt cx="4619794" cy="903383"/>
          </a:xfrm>
        </p:grpSpPr>
        <p:sp>
          <p:nvSpPr>
            <p:cNvPr id="368" name="Texte 1">
              <a:extLst>
                <a:ext uri="{FF2B5EF4-FFF2-40B4-BE49-F238E27FC236}">
                  <a16:creationId xmlns:a16="http://schemas.microsoft.com/office/drawing/2014/main" xmlns="" id="{6EC8886D-5EC8-42E7-B322-8AD488EC2408}"/>
                </a:ext>
              </a:extLst>
            </p:cNvPr>
            <p:cNvSpPr txBox="1"/>
            <p:nvPr/>
          </p:nvSpPr>
          <p:spPr>
            <a:xfrm>
              <a:off x="1278000" y="5750676"/>
              <a:ext cx="353863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800" b="1" spc="-15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Création GIE</a:t>
              </a:r>
            </a:p>
          </p:txBody>
        </p:sp>
        <p:sp>
          <p:nvSpPr>
            <p:cNvPr id="369" name="Puce 1">
              <a:extLst>
                <a:ext uri="{FF2B5EF4-FFF2-40B4-BE49-F238E27FC236}">
                  <a16:creationId xmlns:a16="http://schemas.microsoft.com/office/drawing/2014/main" xmlns="" id="{F07CB389-7719-4D62-8235-3105D10386F1}"/>
                </a:ext>
              </a:extLst>
            </p:cNvPr>
            <p:cNvSpPr/>
            <p:nvPr/>
          </p:nvSpPr>
          <p:spPr>
            <a:xfrm>
              <a:off x="196840" y="5560595"/>
              <a:ext cx="870332" cy="903383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383" name="Icone 1">
              <a:extLst>
                <a:ext uri="{FF2B5EF4-FFF2-40B4-BE49-F238E27FC236}">
                  <a16:creationId xmlns:a16="http://schemas.microsoft.com/office/drawing/2014/main" xmlns="" id="{BDD14441-5C73-4438-99E6-3ADF01EB2214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443006" y="5796286"/>
              <a:ext cx="378000" cy="432000"/>
            </a:xfrm>
            <a:custGeom>
              <a:avLst/>
              <a:gdLst>
                <a:gd name="T0" fmla="*/ 11 w 248"/>
                <a:gd name="T1" fmla="*/ 220 h 284"/>
                <a:gd name="T2" fmla="*/ 3 w 248"/>
                <a:gd name="T3" fmla="*/ 262 h 284"/>
                <a:gd name="T4" fmla="*/ 34 w 248"/>
                <a:gd name="T5" fmla="*/ 271 h 284"/>
                <a:gd name="T6" fmla="*/ 34 w 248"/>
                <a:gd name="T7" fmla="*/ 271 h 284"/>
                <a:gd name="T8" fmla="*/ 150 w 248"/>
                <a:gd name="T9" fmla="*/ 166 h 284"/>
                <a:gd name="T10" fmla="*/ 172 w 248"/>
                <a:gd name="T11" fmla="*/ 132 h 284"/>
                <a:gd name="T12" fmla="*/ 135 w 248"/>
                <a:gd name="T13" fmla="*/ 99 h 284"/>
                <a:gd name="T14" fmla="*/ 114 w 248"/>
                <a:gd name="T15" fmla="*/ 117 h 284"/>
                <a:gd name="T16" fmla="*/ 172 w 248"/>
                <a:gd name="T17" fmla="*/ 144 h 284"/>
                <a:gd name="T18" fmla="*/ 172 w 248"/>
                <a:gd name="T19" fmla="*/ 132 h 284"/>
                <a:gd name="T20" fmla="*/ 0 w 248"/>
                <a:gd name="T21" fmla="*/ 65 h 284"/>
                <a:gd name="T22" fmla="*/ 27 w 248"/>
                <a:gd name="T23" fmla="*/ 76 h 284"/>
                <a:gd name="T24" fmla="*/ 27 w 248"/>
                <a:gd name="T25" fmla="*/ 112 h 284"/>
                <a:gd name="T26" fmla="*/ 0 w 248"/>
                <a:gd name="T27" fmla="*/ 124 h 284"/>
                <a:gd name="T28" fmla="*/ 27 w 248"/>
                <a:gd name="T29" fmla="*/ 112 h 284"/>
                <a:gd name="T30" fmla="*/ 0 w 248"/>
                <a:gd name="T31" fmla="*/ 88 h 284"/>
                <a:gd name="T32" fmla="*/ 27 w 248"/>
                <a:gd name="T33" fmla="*/ 100 h 284"/>
                <a:gd name="T34" fmla="*/ 27 w 248"/>
                <a:gd name="T35" fmla="*/ 136 h 284"/>
                <a:gd name="T36" fmla="*/ 0 w 248"/>
                <a:gd name="T37" fmla="*/ 142 h 284"/>
                <a:gd name="T38" fmla="*/ 27 w 248"/>
                <a:gd name="T39" fmla="*/ 136 h 284"/>
                <a:gd name="T40" fmla="*/ 27 w 248"/>
                <a:gd name="T41" fmla="*/ 0 h 284"/>
                <a:gd name="T42" fmla="*/ 0 w 248"/>
                <a:gd name="T43" fmla="*/ 53 h 284"/>
                <a:gd name="T44" fmla="*/ 27 w 248"/>
                <a:gd name="T45" fmla="*/ 26 h 284"/>
                <a:gd name="T46" fmla="*/ 222 w 248"/>
                <a:gd name="T47" fmla="*/ 258 h 284"/>
                <a:gd name="T48" fmla="*/ 196 w 248"/>
                <a:gd name="T49" fmla="*/ 284 h 284"/>
                <a:gd name="T50" fmla="*/ 248 w 248"/>
                <a:gd name="T51" fmla="*/ 258 h 284"/>
                <a:gd name="T52" fmla="*/ 222 w 248"/>
                <a:gd name="T53" fmla="*/ 0 h 284"/>
                <a:gd name="T54" fmla="*/ 111 w 248"/>
                <a:gd name="T55" fmla="*/ 284 h 284"/>
                <a:gd name="T56" fmla="*/ 105 w 248"/>
                <a:gd name="T57" fmla="*/ 258 h 284"/>
                <a:gd name="T58" fmla="*/ 172 w 248"/>
                <a:gd name="T59" fmla="*/ 284 h 284"/>
                <a:gd name="T60" fmla="*/ 184 w 248"/>
                <a:gd name="T61" fmla="*/ 258 h 284"/>
                <a:gd name="T62" fmla="*/ 172 w 248"/>
                <a:gd name="T63" fmla="*/ 284 h 284"/>
                <a:gd name="T64" fmla="*/ 136 w 248"/>
                <a:gd name="T65" fmla="*/ 284 h 284"/>
                <a:gd name="T66" fmla="*/ 123 w 248"/>
                <a:gd name="T67" fmla="*/ 258 h 284"/>
                <a:gd name="T68" fmla="*/ 148 w 248"/>
                <a:gd name="T69" fmla="*/ 284 h 284"/>
                <a:gd name="T70" fmla="*/ 160 w 248"/>
                <a:gd name="T71" fmla="*/ 258 h 284"/>
                <a:gd name="T72" fmla="*/ 148 w 248"/>
                <a:gd name="T73" fmla="*/ 284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48" h="284">
                  <a:moveTo>
                    <a:pt x="107" y="124"/>
                  </a:moveTo>
                  <a:cubicBezTo>
                    <a:pt x="11" y="220"/>
                    <a:pt x="11" y="220"/>
                    <a:pt x="11" y="220"/>
                  </a:cubicBezTo>
                  <a:cubicBezTo>
                    <a:pt x="7" y="224"/>
                    <a:pt x="3" y="233"/>
                    <a:pt x="3" y="239"/>
                  </a:cubicBezTo>
                  <a:cubicBezTo>
                    <a:pt x="3" y="262"/>
                    <a:pt x="3" y="262"/>
                    <a:pt x="3" y="262"/>
                  </a:cubicBezTo>
                  <a:cubicBezTo>
                    <a:pt x="3" y="267"/>
                    <a:pt x="7" y="271"/>
                    <a:pt x="12" y="271"/>
                  </a:cubicBezTo>
                  <a:cubicBezTo>
                    <a:pt x="34" y="271"/>
                    <a:pt x="34" y="271"/>
                    <a:pt x="34" y="271"/>
                  </a:cubicBezTo>
                  <a:cubicBezTo>
                    <a:pt x="34" y="275"/>
                    <a:pt x="34" y="275"/>
                    <a:pt x="34" y="275"/>
                  </a:cubicBezTo>
                  <a:cubicBezTo>
                    <a:pt x="34" y="271"/>
                    <a:pt x="34" y="271"/>
                    <a:pt x="34" y="271"/>
                  </a:cubicBezTo>
                  <a:cubicBezTo>
                    <a:pt x="40" y="271"/>
                    <a:pt x="49" y="267"/>
                    <a:pt x="53" y="263"/>
                  </a:cubicBezTo>
                  <a:cubicBezTo>
                    <a:pt x="150" y="166"/>
                    <a:pt x="150" y="166"/>
                    <a:pt x="150" y="166"/>
                  </a:cubicBezTo>
                  <a:lnTo>
                    <a:pt x="107" y="124"/>
                  </a:lnTo>
                  <a:close/>
                  <a:moveTo>
                    <a:pt x="172" y="132"/>
                  </a:moveTo>
                  <a:cubicBezTo>
                    <a:pt x="141" y="102"/>
                    <a:pt x="141" y="102"/>
                    <a:pt x="141" y="102"/>
                  </a:cubicBezTo>
                  <a:cubicBezTo>
                    <a:pt x="140" y="100"/>
                    <a:pt x="138" y="99"/>
                    <a:pt x="135" y="99"/>
                  </a:cubicBezTo>
                  <a:cubicBezTo>
                    <a:pt x="133" y="99"/>
                    <a:pt x="131" y="100"/>
                    <a:pt x="129" y="102"/>
                  </a:cubicBezTo>
                  <a:cubicBezTo>
                    <a:pt x="114" y="117"/>
                    <a:pt x="114" y="117"/>
                    <a:pt x="114" y="117"/>
                  </a:cubicBezTo>
                  <a:cubicBezTo>
                    <a:pt x="157" y="159"/>
                    <a:pt x="157" y="159"/>
                    <a:pt x="157" y="159"/>
                  </a:cubicBezTo>
                  <a:cubicBezTo>
                    <a:pt x="172" y="144"/>
                    <a:pt x="172" y="144"/>
                    <a:pt x="172" y="144"/>
                  </a:cubicBezTo>
                  <a:cubicBezTo>
                    <a:pt x="173" y="143"/>
                    <a:pt x="174" y="141"/>
                    <a:pt x="174" y="138"/>
                  </a:cubicBezTo>
                  <a:cubicBezTo>
                    <a:pt x="174" y="136"/>
                    <a:pt x="173" y="134"/>
                    <a:pt x="172" y="132"/>
                  </a:cubicBezTo>
                  <a:close/>
                  <a:moveTo>
                    <a:pt x="27" y="65"/>
                  </a:moveTo>
                  <a:cubicBezTo>
                    <a:pt x="0" y="65"/>
                    <a:pt x="0" y="65"/>
                    <a:pt x="0" y="65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27" y="76"/>
                    <a:pt x="27" y="76"/>
                    <a:pt x="27" y="76"/>
                  </a:cubicBezTo>
                  <a:lnTo>
                    <a:pt x="27" y="65"/>
                  </a:lnTo>
                  <a:close/>
                  <a:moveTo>
                    <a:pt x="27" y="112"/>
                  </a:moveTo>
                  <a:cubicBezTo>
                    <a:pt x="0" y="112"/>
                    <a:pt x="0" y="112"/>
                    <a:pt x="0" y="112"/>
                  </a:cubicBezTo>
                  <a:cubicBezTo>
                    <a:pt x="0" y="124"/>
                    <a:pt x="0" y="124"/>
                    <a:pt x="0" y="124"/>
                  </a:cubicBezTo>
                  <a:cubicBezTo>
                    <a:pt x="27" y="124"/>
                    <a:pt x="27" y="124"/>
                    <a:pt x="27" y="124"/>
                  </a:cubicBezTo>
                  <a:lnTo>
                    <a:pt x="27" y="112"/>
                  </a:lnTo>
                  <a:close/>
                  <a:moveTo>
                    <a:pt x="27" y="88"/>
                  </a:moveTo>
                  <a:cubicBezTo>
                    <a:pt x="0" y="88"/>
                    <a:pt x="0" y="88"/>
                    <a:pt x="0" y="88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27" y="100"/>
                    <a:pt x="27" y="100"/>
                    <a:pt x="27" y="100"/>
                  </a:cubicBezTo>
                  <a:lnTo>
                    <a:pt x="27" y="88"/>
                  </a:lnTo>
                  <a:close/>
                  <a:moveTo>
                    <a:pt x="27" y="136"/>
                  </a:moveTo>
                  <a:cubicBezTo>
                    <a:pt x="0" y="136"/>
                    <a:pt x="0" y="136"/>
                    <a:pt x="0" y="136"/>
                  </a:cubicBezTo>
                  <a:cubicBezTo>
                    <a:pt x="0" y="142"/>
                    <a:pt x="0" y="142"/>
                    <a:pt x="0" y="142"/>
                  </a:cubicBezTo>
                  <a:cubicBezTo>
                    <a:pt x="27" y="142"/>
                    <a:pt x="27" y="142"/>
                    <a:pt x="27" y="142"/>
                  </a:cubicBezTo>
                  <a:lnTo>
                    <a:pt x="27" y="136"/>
                  </a:lnTo>
                  <a:close/>
                  <a:moveTo>
                    <a:pt x="222" y="0"/>
                  </a:moveTo>
                  <a:cubicBezTo>
                    <a:pt x="27" y="0"/>
                    <a:pt x="27" y="0"/>
                    <a:pt x="27" y="0"/>
                  </a:cubicBezTo>
                  <a:cubicBezTo>
                    <a:pt x="12" y="0"/>
                    <a:pt x="0" y="12"/>
                    <a:pt x="0" y="26"/>
                  </a:cubicBezTo>
                  <a:cubicBezTo>
                    <a:pt x="0" y="53"/>
                    <a:pt x="0" y="53"/>
                    <a:pt x="0" y="53"/>
                  </a:cubicBezTo>
                  <a:cubicBezTo>
                    <a:pt x="27" y="53"/>
                    <a:pt x="27" y="53"/>
                    <a:pt x="27" y="53"/>
                  </a:cubicBezTo>
                  <a:cubicBezTo>
                    <a:pt x="27" y="26"/>
                    <a:pt x="27" y="26"/>
                    <a:pt x="27" y="26"/>
                  </a:cubicBezTo>
                  <a:cubicBezTo>
                    <a:pt x="222" y="26"/>
                    <a:pt x="222" y="26"/>
                    <a:pt x="222" y="26"/>
                  </a:cubicBezTo>
                  <a:cubicBezTo>
                    <a:pt x="222" y="258"/>
                    <a:pt x="222" y="258"/>
                    <a:pt x="222" y="258"/>
                  </a:cubicBezTo>
                  <a:cubicBezTo>
                    <a:pt x="196" y="258"/>
                    <a:pt x="196" y="258"/>
                    <a:pt x="196" y="258"/>
                  </a:cubicBezTo>
                  <a:cubicBezTo>
                    <a:pt x="196" y="284"/>
                    <a:pt x="196" y="284"/>
                    <a:pt x="196" y="284"/>
                  </a:cubicBezTo>
                  <a:cubicBezTo>
                    <a:pt x="222" y="284"/>
                    <a:pt x="222" y="284"/>
                    <a:pt x="222" y="284"/>
                  </a:cubicBezTo>
                  <a:cubicBezTo>
                    <a:pt x="236" y="284"/>
                    <a:pt x="248" y="273"/>
                    <a:pt x="248" y="258"/>
                  </a:cubicBezTo>
                  <a:cubicBezTo>
                    <a:pt x="248" y="26"/>
                    <a:pt x="248" y="26"/>
                    <a:pt x="248" y="26"/>
                  </a:cubicBezTo>
                  <a:cubicBezTo>
                    <a:pt x="248" y="12"/>
                    <a:pt x="236" y="0"/>
                    <a:pt x="222" y="0"/>
                  </a:cubicBezTo>
                  <a:close/>
                  <a:moveTo>
                    <a:pt x="105" y="284"/>
                  </a:moveTo>
                  <a:cubicBezTo>
                    <a:pt x="111" y="284"/>
                    <a:pt x="111" y="284"/>
                    <a:pt x="111" y="284"/>
                  </a:cubicBezTo>
                  <a:cubicBezTo>
                    <a:pt x="111" y="258"/>
                    <a:pt x="111" y="258"/>
                    <a:pt x="111" y="258"/>
                  </a:cubicBezTo>
                  <a:cubicBezTo>
                    <a:pt x="105" y="258"/>
                    <a:pt x="105" y="258"/>
                    <a:pt x="105" y="258"/>
                  </a:cubicBezTo>
                  <a:lnTo>
                    <a:pt x="105" y="284"/>
                  </a:lnTo>
                  <a:close/>
                  <a:moveTo>
                    <a:pt x="172" y="284"/>
                  </a:moveTo>
                  <a:cubicBezTo>
                    <a:pt x="184" y="284"/>
                    <a:pt x="184" y="284"/>
                    <a:pt x="184" y="284"/>
                  </a:cubicBezTo>
                  <a:cubicBezTo>
                    <a:pt x="184" y="258"/>
                    <a:pt x="184" y="258"/>
                    <a:pt x="184" y="258"/>
                  </a:cubicBezTo>
                  <a:cubicBezTo>
                    <a:pt x="172" y="258"/>
                    <a:pt x="172" y="258"/>
                    <a:pt x="172" y="258"/>
                  </a:cubicBezTo>
                  <a:lnTo>
                    <a:pt x="172" y="284"/>
                  </a:lnTo>
                  <a:close/>
                  <a:moveTo>
                    <a:pt x="123" y="284"/>
                  </a:moveTo>
                  <a:cubicBezTo>
                    <a:pt x="136" y="284"/>
                    <a:pt x="136" y="284"/>
                    <a:pt x="136" y="284"/>
                  </a:cubicBezTo>
                  <a:cubicBezTo>
                    <a:pt x="136" y="258"/>
                    <a:pt x="136" y="258"/>
                    <a:pt x="136" y="258"/>
                  </a:cubicBezTo>
                  <a:cubicBezTo>
                    <a:pt x="123" y="258"/>
                    <a:pt x="123" y="258"/>
                    <a:pt x="123" y="258"/>
                  </a:cubicBezTo>
                  <a:lnTo>
                    <a:pt x="123" y="284"/>
                  </a:lnTo>
                  <a:close/>
                  <a:moveTo>
                    <a:pt x="148" y="284"/>
                  </a:moveTo>
                  <a:cubicBezTo>
                    <a:pt x="160" y="284"/>
                    <a:pt x="160" y="284"/>
                    <a:pt x="160" y="284"/>
                  </a:cubicBezTo>
                  <a:cubicBezTo>
                    <a:pt x="160" y="258"/>
                    <a:pt x="160" y="258"/>
                    <a:pt x="160" y="258"/>
                  </a:cubicBezTo>
                  <a:cubicBezTo>
                    <a:pt x="148" y="258"/>
                    <a:pt x="148" y="258"/>
                    <a:pt x="148" y="258"/>
                  </a:cubicBezTo>
                  <a:lnTo>
                    <a:pt x="148" y="28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8" name="Etape 2">
            <a:extLst>
              <a:ext uri="{FF2B5EF4-FFF2-40B4-BE49-F238E27FC236}">
                <a16:creationId xmlns:a16="http://schemas.microsoft.com/office/drawing/2014/main" xmlns="" id="{E037F1DA-E039-4665-BA7E-5D03F81AC542}"/>
              </a:ext>
            </a:extLst>
          </p:cNvPr>
          <p:cNvGrpSpPr/>
          <p:nvPr/>
        </p:nvGrpSpPr>
        <p:grpSpPr>
          <a:xfrm>
            <a:off x="552300" y="4513448"/>
            <a:ext cx="4227631" cy="903383"/>
            <a:chOff x="590400" y="4513448"/>
            <a:chExt cx="4227631" cy="903383"/>
          </a:xfrm>
        </p:grpSpPr>
        <p:sp>
          <p:nvSpPr>
            <p:cNvPr id="390" name="Texte 2">
              <a:extLst>
                <a:ext uri="{FF2B5EF4-FFF2-40B4-BE49-F238E27FC236}">
                  <a16:creationId xmlns:a16="http://schemas.microsoft.com/office/drawing/2014/main" xmlns="" id="{7EC44CF9-4AAA-4C94-A6AD-1FF88B5C7B1D}"/>
                </a:ext>
              </a:extLst>
            </p:cNvPr>
            <p:cNvSpPr txBox="1"/>
            <p:nvPr/>
          </p:nvSpPr>
          <p:spPr>
            <a:xfrm>
              <a:off x="1670400" y="4703529"/>
              <a:ext cx="314763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800" b="1" spc="-15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Présentation du projet</a:t>
              </a:r>
            </a:p>
          </p:txBody>
        </p:sp>
        <p:sp>
          <p:nvSpPr>
            <p:cNvPr id="391" name="Puce 2">
              <a:extLst>
                <a:ext uri="{FF2B5EF4-FFF2-40B4-BE49-F238E27FC236}">
                  <a16:creationId xmlns:a16="http://schemas.microsoft.com/office/drawing/2014/main" xmlns="" id="{87B5AB26-715C-42CA-98AD-55511FB45267}"/>
                </a:ext>
              </a:extLst>
            </p:cNvPr>
            <p:cNvSpPr/>
            <p:nvPr/>
          </p:nvSpPr>
          <p:spPr>
            <a:xfrm>
              <a:off x="590400" y="4513448"/>
              <a:ext cx="870332" cy="903383"/>
            </a:xfrm>
            <a:prstGeom prst="ellipse">
              <a:avLst/>
            </a:prstGeom>
            <a:solidFill>
              <a:srgbClr val="09AEF2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392" name="Icone 2">
              <a:extLst>
                <a:ext uri="{FF2B5EF4-FFF2-40B4-BE49-F238E27FC236}">
                  <a16:creationId xmlns:a16="http://schemas.microsoft.com/office/drawing/2014/main" xmlns="" id="{9D065282-E2A5-4510-8A62-8610C99E1B83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836566" y="4760490"/>
              <a:ext cx="378000" cy="432000"/>
            </a:xfrm>
            <a:custGeom>
              <a:avLst/>
              <a:gdLst>
                <a:gd name="T0" fmla="*/ 11 w 248"/>
                <a:gd name="T1" fmla="*/ 220 h 284"/>
                <a:gd name="T2" fmla="*/ 3 w 248"/>
                <a:gd name="T3" fmla="*/ 262 h 284"/>
                <a:gd name="T4" fmla="*/ 34 w 248"/>
                <a:gd name="T5" fmla="*/ 271 h 284"/>
                <a:gd name="T6" fmla="*/ 34 w 248"/>
                <a:gd name="T7" fmla="*/ 271 h 284"/>
                <a:gd name="T8" fmla="*/ 150 w 248"/>
                <a:gd name="T9" fmla="*/ 166 h 284"/>
                <a:gd name="T10" fmla="*/ 172 w 248"/>
                <a:gd name="T11" fmla="*/ 132 h 284"/>
                <a:gd name="T12" fmla="*/ 135 w 248"/>
                <a:gd name="T13" fmla="*/ 99 h 284"/>
                <a:gd name="T14" fmla="*/ 114 w 248"/>
                <a:gd name="T15" fmla="*/ 117 h 284"/>
                <a:gd name="T16" fmla="*/ 172 w 248"/>
                <a:gd name="T17" fmla="*/ 144 h 284"/>
                <a:gd name="T18" fmla="*/ 172 w 248"/>
                <a:gd name="T19" fmla="*/ 132 h 284"/>
                <a:gd name="T20" fmla="*/ 0 w 248"/>
                <a:gd name="T21" fmla="*/ 65 h 284"/>
                <a:gd name="T22" fmla="*/ 27 w 248"/>
                <a:gd name="T23" fmla="*/ 76 h 284"/>
                <a:gd name="T24" fmla="*/ 27 w 248"/>
                <a:gd name="T25" fmla="*/ 112 h 284"/>
                <a:gd name="T26" fmla="*/ 0 w 248"/>
                <a:gd name="T27" fmla="*/ 124 h 284"/>
                <a:gd name="T28" fmla="*/ 27 w 248"/>
                <a:gd name="T29" fmla="*/ 112 h 284"/>
                <a:gd name="T30" fmla="*/ 0 w 248"/>
                <a:gd name="T31" fmla="*/ 88 h 284"/>
                <a:gd name="T32" fmla="*/ 27 w 248"/>
                <a:gd name="T33" fmla="*/ 100 h 284"/>
                <a:gd name="T34" fmla="*/ 27 w 248"/>
                <a:gd name="T35" fmla="*/ 136 h 284"/>
                <a:gd name="T36" fmla="*/ 0 w 248"/>
                <a:gd name="T37" fmla="*/ 142 h 284"/>
                <a:gd name="T38" fmla="*/ 27 w 248"/>
                <a:gd name="T39" fmla="*/ 136 h 284"/>
                <a:gd name="T40" fmla="*/ 27 w 248"/>
                <a:gd name="T41" fmla="*/ 0 h 284"/>
                <a:gd name="T42" fmla="*/ 0 w 248"/>
                <a:gd name="T43" fmla="*/ 53 h 284"/>
                <a:gd name="T44" fmla="*/ 27 w 248"/>
                <a:gd name="T45" fmla="*/ 26 h 284"/>
                <a:gd name="T46" fmla="*/ 222 w 248"/>
                <a:gd name="T47" fmla="*/ 258 h 284"/>
                <a:gd name="T48" fmla="*/ 196 w 248"/>
                <a:gd name="T49" fmla="*/ 284 h 284"/>
                <a:gd name="T50" fmla="*/ 248 w 248"/>
                <a:gd name="T51" fmla="*/ 258 h 284"/>
                <a:gd name="T52" fmla="*/ 222 w 248"/>
                <a:gd name="T53" fmla="*/ 0 h 284"/>
                <a:gd name="T54" fmla="*/ 111 w 248"/>
                <a:gd name="T55" fmla="*/ 284 h 284"/>
                <a:gd name="T56" fmla="*/ 105 w 248"/>
                <a:gd name="T57" fmla="*/ 258 h 284"/>
                <a:gd name="T58" fmla="*/ 172 w 248"/>
                <a:gd name="T59" fmla="*/ 284 h 284"/>
                <a:gd name="T60" fmla="*/ 184 w 248"/>
                <a:gd name="T61" fmla="*/ 258 h 284"/>
                <a:gd name="T62" fmla="*/ 172 w 248"/>
                <a:gd name="T63" fmla="*/ 284 h 284"/>
                <a:gd name="T64" fmla="*/ 136 w 248"/>
                <a:gd name="T65" fmla="*/ 284 h 284"/>
                <a:gd name="T66" fmla="*/ 123 w 248"/>
                <a:gd name="T67" fmla="*/ 258 h 284"/>
                <a:gd name="T68" fmla="*/ 148 w 248"/>
                <a:gd name="T69" fmla="*/ 284 h 284"/>
                <a:gd name="T70" fmla="*/ 160 w 248"/>
                <a:gd name="T71" fmla="*/ 258 h 284"/>
                <a:gd name="T72" fmla="*/ 148 w 248"/>
                <a:gd name="T73" fmla="*/ 284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48" h="284">
                  <a:moveTo>
                    <a:pt x="107" y="124"/>
                  </a:moveTo>
                  <a:cubicBezTo>
                    <a:pt x="11" y="220"/>
                    <a:pt x="11" y="220"/>
                    <a:pt x="11" y="220"/>
                  </a:cubicBezTo>
                  <a:cubicBezTo>
                    <a:pt x="7" y="224"/>
                    <a:pt x="3" y="233"/>
                    <a:pt x="3" y="239"/>
                  </a:cubicBezTo>
                  <a:cubicBezTo>
                    <a:pt x="3" y="262"/>
                    <a:pt x="3" y="262"/>
                    <a:pt x="3" y="262"/>
                  </a:cubicBezTo>
                  <a:cubicBezTo>
                    <a:pt x="3" y="267"/>
                    <a:pt x="7" y="271"/>
                    <a:pt x="12" y="271"/>
                  </a:cubicBezTo>
                  <a:cubicBezTo>
                    <a:pt x="34" y="271"/>
                    <a:pt x="34" y="271"/>
                    <a:pt x="34" y="271"/>
                  </a:cubicBezTo>
                  <a:cubicBezTo>
                    <a:pt x="34" y="275"/>
                    <a:pt x="34" y="275"/>
                    <a:pt x="34" y="275"/>
                  </a:cubicBezTo>
                  <a:cubicBezTo>
                    <a:pt x="34" y="271"/>
                    <a:pt x="34" y="271"/>
                    <a:pt x="34" y="271"/>
                  </a:cubicBezTo>
                  <a:cubicBezTo>
                    <a:pt x="40" y="271"/>
                    <a:pt x="49" y="267"/>
                    <a:pt x="53" y="263"/>
                  </a:cubicBezTo>
                  <a:cubicBezTo>
                    <a:pt x="150" y="166"/>
                    <a:pt x="150" y="166"/>
                    <a:pt x="150" y="166"/>
                  </a:cubicBezTo>
                  <a:lnTo>
                    <a:pt x="107" y="124"/>
                  </a:lnTo>
                  <a:close/>
                  <a:moveTo>
                    <a:pt x="172" y="132"/>
                  </a:moveTo>
                  <a:cubicBezTo>
                    <a:pt x="141" y="102"/>
                    <a:pt x="141" y="102"/>
                    <a:pt x="141" y="102"/>
                  </a:cubicBezTo>
                  <a:cubicBezTo>
                    <a:pt x="140" y="100"/>
                    <a:pt x="138" y="99"/>
                    <a:pt x="135" y="99"/>
                  </a:cubicBezTo>
                  <a:cubicBezTo>
                    <a:pt x="133" y="99"/>
                    <a:pt x="131" y="100"/>
                    <a:pt x="129" y="102"/>
                  </a:cubicBezTo>
                  <a:cubicBezTo>
                    <a:pt x="114" y="117"/>
                    <a:pt x="114" y="117"/>
                    <a:pt x="114" y="117"/>
                  </a:cubicBezTo>
                  <a:cubicBezTo>
                    <a:pt x="157" y="159"/>
                    <a:pt x="157" y="159"/>
                    <a:pt x="157" y="159"/>
                  </a:cubicBezTo>
                  <a:cubicBezTo>
                    <a:pt x="172" y="144"/>
                    <a:pt x="172" y="144"/>
                    <a:pt x="172" y="144"/>
                  </a:cubicBezTo>
                  <a:cubicBezTo>
                    <a:pt x="173" y="143"/>
                    <a:pt x="174" y="141"/>
                    <a:pt x="174" y="138"/>
                  </a:cubicBezTo>
                  <a:cubicBezTo>
                    <a:pt x="174" y="136"/>
                    <a:pt x="173" y="134"/>
                    <a:pt x="172" y="132"/>
                  </a:cubicBezTo>
                  <a:close/>
                  <a:moveTo>
                    <a:pt x="27" y="65"/>
                  </a:moveTo>
                  <a:cubicBezTo>
                    <a:pt x="0" y="65"/>
                    <a:pt x="0" y="65"/>
                    <a:pt x="0" y="65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27" y="76"/>
                    <a:pt x="27" y="76"/>
                    <a:pt x="27" y="76"/>
                  </a:cubicBezTo>
                  <a:lnTo>
                    <a:pt x="27" y="65"/>
                  </a:lnTo>
                  <a:close/>
                  <a:moveTo>
                    <a:pt x="27" y="112"/>
                  </a:moveTo>
                  <a:cubicBezTo>
                    <a:pt x="0" y="112"/>
                    <a:pt x="0" y="112"/>
                    <a:pt x="0" y="112"/>
                  </a:cubicBezTo>
                  <a:cubicBezTo>
                    <a:pt x="0" y="124"/>
                    <a:pt x="0" y="124"/>
                    <a:pt x="0" y="124"/>
                  </a:cubicBezTo>
                  <a:cubicBezTo>
                    <a:pt x="27" y="124"/>
                    <a:pt x="27" y="124"/>
                    <a:pt x="27" y="124"/>
                  </a:cubicBezTo>
                  <a:lnTo>
                    <a:pt x="27" y="112"/>
                  </a:lnTo>
                  <a:close/>
                  <a:moveTo>
                    <a:pt x="27" y="88"/>
                  </a:moveTo>
                  <a:cubicBezTo>
                    <a:pt x="0" y="88"/>
                    <a:pt x="0" y="88"/>
                    <a:pt x="0" y="88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27" y="100"/>
                    <a:pt x="27" y="100"/>
                    <a:pt x="27" y="100"/>
                  </a:cubicBezTo>
                  <a:lnTo>
                    <a:pt x="27" y="88"/>
                  </a:lnTo>
                  <a:close/>
                  <a:moveTo>
                    <a:pt x="27" y="136"/>
                  </a:moveTo>
                  <a:cubicBezTo>
                    <a:pt x="0" y="136"/>
                    <a:pt x="0" y="136"/>
                    <a:pt x="0" y="136"/>
                  </a:cubicBezTo>
                  <a:cubicBezTo>
                    <a:pt x="0" y="142"/>
                    <a:pt x="0" y="142"/>
                    <a:pt x="0" y="142"/>
                  </a:cubicBezTo>
                  <a:cubicBezTo>
                    <a:pt x="27" y="142"/>
                    <a:pt x="27" y="142"/>
                    <a:pt x="27" y="142"/>
                  </a:cubicBezTo>
                  <a:lnTo>
                    <a:pt x="27" y="136"/>
                  </a:lnTo>
                  <a:close/>
                  <a:moveTo>
                    <a:pt x="222" y="0"/>
                  </a:moveTo>
                  <a:cubicBezTo>
                    <a:pt x="27" y="0"/>
                    <a:pt x="27" y="0"/>
                    <a:pt x="27" y="0"/>
                  </a:cubicBezTo>
                  <a:cubicBezTo>
                    <a:pt x="12" y="0"/>
                    <a:pt x="0" y="12"/>
                    <a:pt x="0" y="26"/>
                  </a:cubicBezTo>
                  <a:cubicBezTo>
                    <a:pt x="0" y="53"/>
                    <a:pt x="0" y="53"/>
                    <a:pt x="0" y="53"/>
                  </a:cubicBezTo>
                  <a:cubicBezTo>
                    <a:pt x="27" y="53"/>
                    <a:pt x="27" y="53"/>
                    <a:pt x="27" y="53"/>
                  </a:cubicBezTo>
                  <a:cubicBezTo>
                    <a:pt x="27" y="26"/>
                    <a:pt x="27" y="26"/>
                    <a:pt x="27" y="26"/>
                  </a:cubicBezTo>
                  <a:cubicBezTo>
                    <a:pt x="222" y="26"/>
                    <a:pt x="222" y="26"/>
                    <a:pt x="222" y="26"/>
                  </a:cubicBezTo>
                  <a:cubicBezTo>
                    <a:pt x="222" y="258"/>
                    <a:pt x="222" y="258"/>
                    <a:pt x="222" y="258"/>
                  </a:cubicBezTo>
                  <a:cubicBezTo>
                    <a:pt x="196" y="258"/>
                    <a:pt x="196" y="258"/>
                    <a:pt x="196" y="258"/>
                  </a:cubicBezTo>
                  <a:cubicBezTo>
                    <a:pt x="196" y="284"/>
                    <a:pt x="196" y="284"/>
                    <a:pt x="196" y="284"/>
                  </a:cubicBezTo>
                  <a:cubicBezTo>
                    <a:pt x="222" y="284"/>
                    <a:pt x="222" y="284"/>
                    <a:pt x="222" y="284"/>
                  </a:cubicBezTo>
                  <a:cubicBezTo>
                    <a:pt x="236" y="284"/>
                    <a:pt x="248" y="273"/>
                    <a:pt x="248" y="258"/>
                  </a:cubicBezTo>
                  <a:cubicBezTo>
                    <a:pt x="248" y="26"/>
                    <a:pt x="248" y="26"/>
                    <a:pt x="248" y="26"/>
                  </a:cubicBezTo>
                  <a:cubicBezTo>
                    <a:pt x="248" y="12"/>
                    <a:pt x="236" y="0"/>
                    <a:pt x="222" y="0"/>
                  </a:cubicBezTo>
                  <a:close/>
                  <a:moveTo>
                    <a:pt x="105" y="284"/>
                  </a:moveTo>
                  <a:cubicBezTo>
                    <a:pt x="111" y="284"/>
                    <a:pt x="111" y="284"/>
                    <a:pt x="111" y="284"/>
                  </a:cubicBezTo>
                  <a:cubicBezTo>
                    <a:pt x="111" y="258"/>
                    <a:pt x="111" y="258"/>
                    <a:pt x="111" y="258"/>
                  </a:cubicBezTo>
                  <a:cubicBezTo>
                    <a:pt x="105" y="258"/>
                    <a:pt x="105" y="258"/>
                    <a:pt x="105" y="258"/>
                  </a:cubicBezTo>
                  <a:lnTo>
                    <a:pt x="105" y="284"/>
                  </a:lnTo>
                  <a:close/>
                  <a:moveTo>
                    <a:pt x="172" y="284"/>
                  </a:moveTo>
                  <a:cubicBezTo>
                    <a:pt x="184" y="284"/>
                    <a:pt x="184" y="284"/>
                    <a:pt x="184" y="284"/>
                  </a:cubicBezTo>
                  <a:cubicBezTo>
                    <a:pt x="184" y="258"/>
                    <a:pt x="184" y="258"/>
                    <a:pt x="184" y="258"/>
                  </a:cubicBezTo>
                  <a:cubicBezTo>
                    <a:pt x="172" y="258"/>
                    <a:pt x="172" y="258"/>
                    <a:pt x="172" y="258"/>
                  </a:cubicBezTo>
                  <a:lnTo>
                    <a:pt x="172" y="284"/>
                  </a:lnTo>
                  <a:close/>
                  <a:moveTo>
                    <a:pt x="123" y="284"/>
                  </a:moveTo>
                  <a:cubicBezTo>
                    <a:pt x="136" y="284"/>
                    <a:pt x="136" y="284"/>
                    <a:pt x="136" y="284"/>
                  </a:cubicBezTo>
                  <a:cubicBezTo>
                    <a:pt x="136" y="258"/>
                    <a:pt x="136" y="258"/>
                    <a:pt x="136" y="258"/>
                  </a:cubicBezTo>
                  <a:cubicBezTo>
                    <a:pt x="123" y="258"/>
                    <a:pt x="123" y="258"/>
                    <a:pt x="123" y="258"/>
                  </a:cubicBezTo>
                  <a:lnTo>
                    <a:pt x="123" y="284"/>
                  </a:lnTo>
                  <a:close/>
                  <a:moveTo>
                    <a:pt x="148" y="284"/>
                  </a:moveTo>
                  <a:cubicBezTo>
                    <a:pt x="160" y="284"/>
                    <a:pt x="160" y="284"/>
                    <a:pt x="160" y="284"/>
                  </a:cubicBezTo>
                  <a:cubicBezTo>
                    <a:pt x="160" y="258"/>
                    <a:pt x="160" y="258"/>
                    <a:pt x="160" y="258"/>
                  </a:cubicBezTo>
                  <a:cubicBezTo>
                    <a:pt x="148" y="258"/>
                    <a:pt x="148" y="258"/>
                    <a:pt x="148" y="258"/>
                  </a:cubicBezTo>
                  <a:lnTo>
                    <a:pt x="148" y="28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9" name="Etape 3">
            <a:extLst>
              <a:ext uri="{FF2B5EF4-FFF2-40B4-BE49-F238E27FC236}">
                <a16:creationId xmlns:a16="http://schemas.microsoft.com/office/drawing/2014/main" xmlns="" id="{3C329456-CDF3-49CD-B960-B0AAB24AF02E}"/>
              </a:ext>
            </a:extLst>
          </p:cNvPr>
          <p:cNvGrpSpPr/>
          <p:nvPr/>
        </p:nvGrpSpPr>
        <p:grpSpPr>
          <a:xfrm>
            <a:off x="944700" y="3466301"/>
            <a:ext cx="4058090" cy="903383"/>
            <a:chOff x="982800" y="3466301"/>
            <a:chExt cx="4058090" cy="903383"/>
          </a:xfrm>
        </p:grpSpPr>
        <p:sp>
          <p:nvSpPr>
            <p:cNvPr id="393" name="Texte 3">
              <a:extLst>
                <a:ext uri="{FF2B5EF4-FFF2-40B4-BE49-F238E27FC236}">
                  <a16:creationId xmlns:a16="http://schemas.microsoft.com/office/drawing/2014/main" xmlns="" id="{66BD0A4D-8826-472D-989D-6D55B2B7171A}"/>
                </a:ext>
              </a:extLst>
            </p:cNvPr>
            <p:cNvSpPr txBox="1"/>
            <p:nvPr/>
          </p:nvSpPr>
          <p:spPr>
            <a:xfrm>
              <a:off x="2062800" y="3656382"/>
              <a:ext cx="297809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800" b="1" spc="-15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AG </a:t>
              </a:r>
              <a:r>
                <a:rPr lang="fr-FR" sz="2800" b="1" spc="-15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Présanse</a:t>
              </a:r>
              <a:endParaRPr lang="fr-FR" sz="2800" b="1" spc="-15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394" name="Puce 3">
              <a:extLst>
                <a:ext uri="{FF2B5EF4-FFF2-40B4-BE49-F238E27FC236}">
                  <a16:creationId xmlns:a16="http://schemas.microsoft.com/office/drawing/2014/main" xmlns="" id="{8D67F996-B74F-435C-8019-FBA74B56D518}"/>
                </a:ext>
              </a:extLst>
            </p:cNvPr>
            <p:cNvSpPr/>
            <p:nvPr/>
          </p:nvSpPr>
          <p:spPr>
            <a:xfrm>
              <a:off x="982800" y="3466301"/>
              <a:ext cx="870332" cy="903383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395" name="Icone 3">
              <a:extLst>
                <a:ext uri="{FF2B5EF4-FFF2-40B4-BE49-F238E27FC236}">
                  <a16:creationId xmlns:a16="http://schemas.microsoft.com/office/drawing/2014/main" xmlns="" id="{7C415AC7-504A-442E-AAC1-B3E73870F1E4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1228966" y="3701992"/>
              <a:ext cx="378000" cy="432000"/>
            </a:xfrm>
            <a:custGeom>
              <a:avLst/>
              <a:gdLst>
                <a:gd name="T0" fmla="*/ 11 w 248"/>
                <a:gd name="T1" fmla="*/ 220 h 284"/>
                <a:gd name="T2" fmla="*/ 3 w 248"/>
                <a:gd name="T3" fmla="*/ 262 h 284"/>
                <a:gd name="T4" fmla="*/ 34 w 248"/>
                <a:gd name="T5" fmla="*/ 271 h 284"/>
                <a:gd name="T6" fmla="*/ 34 w 248"/>
                <a:gd name="T7" fmla="*/ 271 h 284"/>
                <a:gd name="T8" fmla="*/ 150 w 248"/>
                <a:gd name="T9" fmla="*/ 166 h 284"/>
                <a:gd name="T10" fmla="*/ 172 w 248"/>
                <a:gd name="T11" fmla="*/ 132 h 284"/>
                <a:gd name="T12" fmla="*/ 135 w 248"/>
                <a:gd name="T13" fmla="*/ 99 h 284"/>
                <a:gd name="T14" fmla="*/ 114 w 248"/>
                <a:gd name="T15" fmla="*/ 117 h 284"/>
                <a:gd name="T16" fmla="*/ 172 w 248"/>
                <a:gd name="T17" fmla="*/ 144 h 284"/>
                <a:gd name="T18" fmla="*/ 172 w 248"/>
                <a:gd name="T19" fmla="*/ 132 h 284"/>
                <a:gd name="T20" fmla="*/ 0 w 248"/>
                <a:gd name="T21" fmla="*/ 65 h 284"/>
                <a:gd name="T22" fmla="*/ 27 w 248"/>
                <a:gd name="T23" fmla="*/ 76 h 284"/>
                <a:gd name="T24" fmla="*/ 27 w 248"/>
                <a:gd name="T25" fmla="*/ 112 h 284"/>
                <a:gd name="T26" fmla="*/ 0 w 248"/>
                <a:gd name="T27" fmla="*/ 124 h 284"/>
                <a:gd name="T28" fmla="*/ 27 w 248"/>
                <a:gd name="T29" fmla="*/ 112 h 284"/>
                <a:gd name="T30" fmla="*/ 0 w 248"/>
                <a:gd name="T31" fmla="*/ 88 h 284"/>
                <a:gd name="T32" fmla="*/ 27 w 248"/>
                <a:gd name="T33" fmla="*/ 100 h 284"/>
                <a:gd name="T34" fmla="*/ 27 w 248"/>
                <a:gd name="T35" fmla="*/ 136 h 284"/>
                <a:gd name="T36" fmla="*/ 0 w 248"/>
                <a:gd name="T37" fmla="*/ 142 h 284"/>
                <a:gd name="T38" fmla="*/ 27 w 248"/>
                <a:gd name="T39" fmla="*/ 136 h 284"/>
                <a:gd name="T40" fmla="*/ 27 w 248"/>
                <a:gd name="T41" fmla="*/ 0 h 284"/>
                <a:gd name="T42" fmla="*/ 0 w 248"/>
                <a:gd name="T43" fmla="*/ 53 h 284"/>
                <a:gd name="T44" fmla="*/ 27 w 248"/>
                <a:gd name="T45" fmla="*/ 26 h 284"/>
                <a:gd name="T46" fmla="*/ 222 w 248"/>
                <a:gd name="T47" fmla="*/ 258 h 284"/>
                <a:gd name="T48" fmla="*/ 196 w 248"/>
                <a:gd name="T49" fmla="*/ 284 h 284"/>
                <a:gd name="T50" fmla="*/ 248 w 248"/>
                <a:gd name="T51" fmla="*/ 258 h 284"/>
                <a:gd name="T52" fmla="*/ 222 w 248"/>
                <a:gd name="T53" fmla="*/ 0 h 284"/>
                <a:gd name="T54" fmla="*/ 111 w 248"/>
                <a:gd name="T55" fmla="*/ 284 h 284"/>
                <a:gd name="T56" fmla="*/ 105 w 248"/>
                <a:gd name="T57" fmla="*/ 258 h 284"/>
                <a:gd name="T58" fmla="*/ 172 w 248"/>
                <a:gd name="T59" fmla="*/ 284 h 284"/>
                <a:gd name="T60" fmla="*/ 184 w 248"/>
                <a:gd name="T61" fmla="*/ 258 h 284"/>
                <a:gd name="T62" fmla="*/ 172 w 248"/>
                <a:gd name="T63" fmla="*/ 284 h 284"/>
                <a:gd name="T64" fmla="*/ 136 w 248"/>
                <a:gd name="T65" fmla="*/ 284 h 284"/>
                <a:gd name="T66" fmla="*/ 123 w 248"/>
                <a:gd name="T67" fmla="*/ 258 h 284"/>
                <a:gd name="T68" fmla="*/ 148 w 248"/>
                <a:gd name="T69" fmla="*/ 284 h 284"/>
                <a:gd name="T70" fmla="*/ 160 w 248"/>
                <a:gd name="T71" fmla="*/ 258 h 284"/>
                <a:gd name="T72" fmla="*/ 148 w 248"/>
                <a:gd name="T73" fmla="*/ 284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48" h="284">
                  <a:moveTo>
                    <a:pt x="107" y="124"/>
                  </a:moveTo>
                  <a:cubicBezTo>
                    <a:pt x="11" y="220"/>
                    <a:pt x="11" y="220"/>
                    <a:pt x="11" y="220"/>
                  </a:cubicBezTo>
                  <a:cubicBezTo>
                    <a:pt x="7" y="224"/>
                    <a:pt x="3" y="233"/>
                    <a:pt x="3" y="239"/>
                  </a:cubicBezTo>
                  <a:cubicBezTo>
                    <a:pt x="3" y="262"/>
                    <a:pt x="3" y="262"/>
                    <a:pt x="3" y="262"/>
                  </a:cubicBezTo>
                  <a:cubicBezTo>
                    <a:pt x="3" y="267"/>
                    <a:pt x="7" y="271"/>
                    <a:pt x="12" y="271"/>
                  </a:cubicBezTo>
                  <a:cubicBezTo>
                    <a:pt x="34" y="271"/>
                    <a:pt x="34" y="271"/>
                    <a:pt x="34" y="271"/>
                  </a:cubicBezTo>
                  <a:cubicBezTo>
                    <a:pt x="34" y="275"/>
                    <a:pt x="34" y="275"/>
                    <a:pt x="34" y="275"/>
                  </a:cubicBezTo>
                  <a:cubicBezTo>
                    <a:pt x="34" y="271"/>
                    <a:pt x="34" y="271"/>
                    <a:pt x="34" y="271"/>
                  </a:cubicBezTo>
                  <a:cubicBezTo>
                    <a:pt x="40" y="271"/>
                    <a:pt x="49" y="267"/>
                    <a:pt x="53" y="263"/>
                  </a:cubicBezTo>
                  <a:cubicBezTo>
                    <a:pt x="150" y="166"/>
                    <a:pt x="150" y="166"/>
                    <a:pt x="150" y="166"/>
                  </a:cubicBezTo>
                  <a:lnTo>
                    <a:pt x="107" y="124"/>
                  </a:lnTo>
                  <a:close/>
                  <a:moveTo>
                    <a:pt x="172" y="132"/>
                  </a:moveTo>
                  <a:cubicBezTo>
                    <a:pt x="141" y="102"/>
                    <a:pt x="141" y="102"/>
                    <a:pt x="141" y="102"/>
                  </a:cubicBezTo>
                  <a:cubicBezTo>
                    <a:pt x="140" y="100"/>
                    <a:pt x="138" y="99"/>
                    <a:pt x="135" y="99"/>
                  </a:cubicBezTo>
                  <a:cubicBezTo>
                    <a:pt x="133" y="99"/>
                    <a:pt x="131" y="100"/>
                    <a:pt x="129" y="102"/>
                  </a:cubicBezTo>
                  <a:cubicBezTo>
                    <a:pt x="114" y="117"/>
                    <a:pt x="114" y="117"/>
                    <a:pt x="114" y="117"/>
                  </a:cubicBezTo>
                  <a:cubicBezTo>
                    <a:pt x="157" y="159"/>
                    <a:pt x="157" y="159"/>
                    <a:pt x="157" y="159"/>
                  </a:cubicBezTo>
                  <a:cubicBezTo>
                    <a:pt x="172" y="144"/>
                    <a:pt x="172" y="144"/>
                    <a:pt x="172" y="144"/>
                  </a:cubicBezTo>
                  <a:cubicBezTo>
                    <a:pt x="173" y="143"/>
                    <a:pt x="174" y="141"/>
                    <a:pt x="174" y="138"/>
                  </a:cubicBezTo>
                  <a:cubicBezTo>
                    <a:pt x="174" y="136"/>
                    <a:pt x="173" y="134"/>
                    <a:pt x="172" y="132"/>
                  </a:cubicBezTo>
                  <a:close/>
                  <a:moveTo>
                    <a:pt x="27" y="65"/>
                  </a:moveTo>
                  <a:cubicBezTo>
                    <a:pt x="0" y="65"/>
                    <a:pt x="0" y="65"/>
                    <a:pt x="0" y="65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27" y="76"/>
                    <a:pt x="27" y="76"/>
                    <a:pt x="27" y="76"/>
                  </a:cubicBezTo>
                  <a:lnTo>
                    <a:pt x="27" y="65"/>
                  </a:lnTo>
                  <a:close/>
                  <a:moveTo>
                    <a:pt x="27" y="112"/>
                  </a:moveTo>
                  <a:cubicBezTo>
                    <a:pt x="0" y="112"/>
                    <a:pt x="0" y="112"/>
                    <a:pt x="0" y="112"/>
                  </a:cubicBezTo>
                  <a:cubicBezTo>
                    <a:pt x="0" y="124"/>
                    <a:pt x="0" y="124"/>
                    <a:pt x="0" y="124"/>
                  </a:cubicBezTo>
                  <a:cubicBezTo>
                    <a:pt x="27" y="124"/>
                    <a:pt x="27" y="124"/>
                    <a:pt x="27" y="124"/>
                  </a:cubicBezTo>
                  <a:lnTo>
                    <a:pt x="27" y="112"/>
                  </a:lnTo>
                  <a:close/>
                  <a:moveTo>
                    <a:pt x="27" y="88"/>
                  </a:moveTo>
                  <a:cubicBezTo>
                    <a:pt x="0" y="88"/>
                    <a:pt x="0" y="88"/>
                    <a:pt x="0" y="88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27" y="100"/>
                    <a:pt x="27" y="100"/>
                    <a:pt x="27" y="100"/>
                  </a:cubicBezTo>
                  <a:lnTo>
                    <a:pt x="27" y="88"/>
                  </a:lnTo>
                  <a:close/>
                  <a:moveTo>
                    <a:pt x="27" y="136"/>
                  </a:moveTo>
                  <a:cubicBezTo>
                    <a:pt x="0" y="136"/>
                    <a:pt x="0" y="136"/>
                    <a:pt x="0" y="136"/>
                  </a:cubicBezTo>
                  <a:cubicBezTo>
                    <a:pt x="0" y="142"/>
                    <a:pt x="0" y="142"/>
                    <a:pt x="0" y="142"/>
                  </a:cubicBezTo>
                  <a:cubicBezTo>
                    <a:pt x="27" y="142"/>
                    <a:pt x="27" y="142"/>
                    <a:pt x="27" y="142"/>
                  </a:cubicBezTo>
                  <a:lnTo>
                    <a:pt x="27" y="136"/>
                  </a:lnTo>
                  <a:close/>
                  <a:moveTo>
                    <a:pt x="222" y="0"/>
                  </a:moveTo>
                  <a:cubicBezTo>
                    <a:pt x="27" y="0"/>
                    <a:pt x="27" y="0"/>
                    <a:pt x="27" y="0"/>
                  </a:cubicBezTo>
                  <a:cubicBezTo>
                    <a:pt x="12" y="0"/>
                    <a:pt x="0" y="12"/>
                    <a:pt x="0" y="26"/>
                  </a:cubicBezTo>
                  <a:cubicBezTo>
                    <a:pt x="0" y="53"/>
                    <a:pt x="0" y="53"/>
                    <a:pt x="0" y="53"/>
                  </a:cubicBezTo>
                  <a:cubicBezTo>
                    <a:pt x="27" y="53"/>
                    <a:pt x="27" y="53"/>
                    <a:pt x="27" y="53"/>
                  </a:cubicBezTo>
                  <a:cubicBezTo>
                    <a:pt x="27" y="26"/>
                    <a:pt x="27" y="26"/>
                    <a:pt x="27" y="26"/>
                  </a:cubicBezTo>
                  <a:cubicBezTo>
                    <a:pt x="222" y="26"/>
                    <a:pt x="222" y="26"/>
                    <a:pt x="222" y="26"/>
                  </a:cubicBezTo>
                  <a:cubicBezTo>
                    <a:pt x="222" y="258"/>
                    <a:pt x="222" y="258"/>
                    <a:pt x="222" y="258"/>
                  </a:cubicBezTo>
                  <a:cubicBezTo>
                    <a:pt x="196" y="258"/>
                    <a:pt x="196" y="258"/>
                    <a:pt x="196" y="258"/>
                  </a:cubicBezTo>
                  <a:cubicBezTo>
                    <a:pt x="196" y="284"/>
                    <a:pt x="196" y="284"/>
                    <a:pt x="196" y="284"/>
                  </a:cubicBezTo>
                  <a:cubicBezTo>
                    <a:pt x="222" y="284"/>
                    <a:pt x="222" y="284"/>
                    <a:pt x="222" y="284"/>
                  </a:cubicBezTo>
                  <a:cubicBezTo>
                    <a:pt x="236" y="284"/>
                    <a:pt x="248" y="273"/>
                    <a:pt x="248" y="258"/>
                  </a:cubicBezTo>
                  <a:cubicBezTo>
                    <a:pt x="248" y="26"/>
                    <a:pt x="248" y="26"/>
                    <a:pt x="248" y="26"/>
                  </a:cubicBezTo>
                  <a:cubicBezTo>
                    <a:pt x="248" y="12"/>
                    <a:pt x="236" y="0"/>
                    <a:pt x="222" y="0"/>
                  </a:cubicBezTo>
                  <a:close/>
                  <a:moveTo>
                    <a:pt x="105" y="284"/>
                  </a:moveTo>
                  <a:cubicBezTo>
                    <a:pt x="111" y="284"/>
                    <a:pt x="111" y="284"/>
                    <a:pt x="111" y="284"/>
                  </a:cubicBezTo>
                  <a:cubicBezTo>
                    <a:pt x="111" y="258"/>
                    <a:pt x="111" y="258"/>
                    <a:pt x="111" y="258"/>
                  </a:cubicBezTo>
                  <a:cubicBezTo>
                    <a:pt x="105" y="258"/>
                    <a:pt x="105" y="258"/>
                    <a:pt x="105" y="258"/>
                  </a:cubicBezTo>
                  <a:lnTo>
                    <a:pt x="105" y="284"/>
                  </a:lnTo>
                  <a:close/>
                  <a:moveTo>
                    <a:pt x="172" y="284"/>
                  </a:moveTo>
                  <a:cubicBezTo>
                    <a:pt x="184" y="284"/>
                    <a:pt x="184" y="284"/>
                    <a:pt x="184" y="284"/>
                  </a:cubicBezTo>
                  <a:cubicBezTo>
                    <a:pt x="184" y="258"/>
                    <a:pt x="184" y="258"/>
                    <a:pt x="184" y="258"/>
                  </a:cubicBezTo>
                  <a:cubicBezTo>
                    <a:pt x="172" y="258"/>
                    <a:pt x="172" y="258"/>
                    <a:pt x="172" y="258"/>
                  </a:cubicBezTo>
                  <a:lnTo>
                    <a:pt x="172" y="284"/>
                  </a:lnTo>
                  <a:close/>
                  <a:moveTo>
                    <a:pt x="123" y="284"/>
                  </a:moveTo>
                  <a:cubicBezTo>
                    <a:pt x="136" y="284"/>
                    <a:pt x="136" y="284"/>
                    <a:pt x="136" y="284"/>
                  </a:cubicBezTo>
                  <a:cubicBezTo>
                    <a:pt x="136" y="258"/>
                    <a:pt x="136" y="258"/>
                    <a:pt x="136" y="258"/>
                  </a:cubicBezTo>
                  <a:cubicBezTo>
                    <a:pt x="123" y="258"/>
                    <a:pt x="123" y="258"/>
                    <a:pt x="123" y="258"/>
                  </a:cubicBezTo>
                  <a:lnTo>
                    <a:pt x="123" y="284"/>
                  </a:lnTo>
                  <a:close/>
                  <a:moveTo>
                    <a:pt x="148" y="284"/>
                  </a:moveTo>
                  <a:cubicBezTo>
                    <a:pt x="160" y="284"/>
                    <a:pt x="160" y="284"/>
                    <a:pt x="160" y="284"/>
                  </a:cubicBezTo>
                  <a:cubicBezTo>
                    <a:pt x="160" y="258"/>
                    <a:pt x="160" y="258"/>
                    <a:pt x="160" y="258"/>
                  </a:cubicBezTo>
                  <a:cubicBezTo>
                    <a:pt x="148" y="258"/>
                    <a:pt x="148" y="258"/>
                    <a:pt x="148" y="258"/>
                  </a:cubicBezTo>
                  <a:lnTo>
                    <a:pt x="148" y="28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10" name="Etape 4">
            <a:extLst>
              <a:ext uri="{FF2B5EF4-FFF2-40B4-BE49-F238E27FC236}">
                <a16:creationId xmlns:a16="http://schemas.microsoft.com/office/drawing/2014/main" xmlns="" id="{0F629AB0-49F7-440D-A1CC-E085955F7340}"/>
              </a:ext>
            </a:extLst>
          </p:cNvPr>
          <p:cNvGrpSpPr/>
          <p:nvPr/>
        </p:nvGrpSpPr>
        <p:grpSpPr>
          <a:xfrm>
            <a:off x="1337100" y="2393791"/>
            <a:ext cx="3866616" cy="954107"/>
            <a:chOff x="1375200" y="2393791"/>
            <a:chExt cx="3866616" cy="954107"/>
          </a:xfrm>
        </p:grpSpPr>
        <p:sp>
          <p:nvSpPr>
            <p:cNvPr id="396" name="Texte 4">
              <a:extLst>
                <a:ext uri="{FF2B5EF4-FFF2-40B4-BE49-F238E27FC236}">
                  <a16:creationId xmlns:a16="http://schemas.microsoft.com/office/drawing/2014/main" xmlns="" id="{C4E0F7EE-C66C-4398-8536-9755B3C33DDC}"/>
                </a:ext>
              </a:extLst>
            </p:cNvPr>
            <p:cNvSpPr txBox="1"/>
            <p:nvPr/>
          </p:nvSpPr>
          <p:spPr>
            <a:xfrm>
              <a:off x="2455200" y="2393791"/>
              <a:ext cx="2786616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800" b="1" spc="-15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CA du GIE : candidatures</a:t>
              </a:r>
            </a:p>
          </p:txBody>
        </p:sp>
        <p:sp>
          <p:nvSpPr>
            <p:cNvPr id="397" name="Puce 4">
              <a:extLst>
                <a:ext uri="{FF2B5EF4-FFF2-40B4-BE49-F238E27FC236}">
                  <a16:creationId xmlns:a16="http://schemas.microsoft.com/office/drawing/2014/main" xmlns="" id="{7DF35287-4EE2-4337-A8F0-34D97B17DA3E}"/>
                </a:ext>
              </a:extLst>
            </p:cNvPr>
            <p:cNvSpPr/>
            <p:nvPr/>
          </p:nvSpPr>
          <p:spPr>
            <a:xfrm>
              <a:off x="1375200" y="2419154"/>
              <a:ext cx="870332" cy="903383"/>
            </a:xfrm>
            <a:prstGeom prst="ellipse">
              <a:avLst/>
            </a:prstGeom>
            <a:solidFill>
              <a:srgbClr val="09AEF2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398" name="Icone 4">
              <a:extLst>
                <a:ext uri="{FF2B5EF4-FFF2-40B4-BE49-F238E27FC236}">
                  <a16:creationId xmlns:a16="http://schemas.microsoft.com/office/drawing/2014/main" xmlns="" id="{8A350448-483E-4893-9F55-C86B98507A72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1621366" y="2654845"/>
              <a:ext cx="378000" cy="432000"/>
            </a:xfrm>
            <a:custGeom>
              <a:avLst/>
              <a:gdLst>
                <a:gd name="T0" fmla="*/ 11 w 248"/>
                <a:gd name="T1" fmla="*/ 220 h 284"/>
                <a:gd name="T2" fmla="*/ 3 w 248"/>
                <a:gd name="T3" fmla="*/ 262 h 284"/>
                <a:gd name="T4" fmla="*/ 34 w 248"/>
                <a:gd name="T5" fmla="*/ 271 h 284"/>
                <a:gd name="T6" fmla="*/ 34 w 248"/>
                <a:gd name="T7" fmla="*/ 271 h 284"/>
                <a:gd name="T8" fmla="*/ 150 w 248"/>
                <a:gd name="T9" fmla="*/ 166 h 284"/>
                <a:gd name="T10" fmla="*/ 172 w 248"/>
                <a:gd name="T11" fmla="*/ 132 h 284"/>
                <a:gd name="T12" fmla="*/ 135 w 248"/>
                <a:gd name="T13" fmla="*/ 99 h 284"/>
                <a:gd name="T14" fmla="*/ 114 w 248"/>
                <a:gd name="T15" fmla="*/ 117 h 284"/>
                <a:gd name="T16" fmla="*/ 172 w 248"/>
                <a:gd name="T17" fmla="*/ 144 h 284"/>
                <a:gd name="T18" fmla="*/ 172 w 248"/>
                <a:gd name="T19" fmla="*/ 132 h 284"/>
                <a:gd name="T20" fmla="*/ 0 w 248"/>
                <a:gd name="T21" fmla="*/ 65 h 284"/>
                <a:gd name="T22" fmla="*/ 27 w 248"/>
                <a:gd name="T23" fmla="*/ 76 h 284"/>
                <a:gd name="T24" fmla="*/ 27 w 248"/>
                <a:gd name="T25" fmla="*/ 112 h 284"/>
                <a:gd name="T26" fmla="*/ 0 w 248"/>
                <a:gd name="T27" fmla="*/ 124 h 284"/>
                <a:gd name="T28" fmla="*/ 27 w 248"/>
                <a:gd name="T29" fmla="*/ 112 h 284"/>
                <a:gd name="T30" fmla="*/ 0 w 248"/>
                <a:gd name="T31" fmla="*/ 88 h 284"/>
                <a:gd name="T32" fmla="*/ 27 w 248"/>
                <a:gd name="T33" fmla="*/ 100 h 284"/>
                <a:gd name="T34" fmla="*/ 27 w 248"/>
                <a:gd name="T35" fmla="*/ 136 h 284"/>
                <a:gd name="T36" fmla="*/ 0 w 248"/>
                <a:gd name="T37" fmla="*/ 142 h 284"/>
                <a:gd name="T38" fmla="*/ 27 w 248"/>
                <a:gd name="T39" fmla="*/ 136 h 284"/>
                <a:gd name="T40" fmla="*/ 27 w 248"/>
                <a:gd name="T41" fmla="*/ 0 h 284"/>
                <a:gd name="T42" fmla="*/ 0 w 248"/>
                <a:gd name="T43" fmla="*/ 53 h 284"/>
                <a:gd name="T44" fmla="*/ 27 w 248"/>
                <a:gd name="T45" fmla="*/ 26 h 284"/>
                <a:gd name="T46" fmla="*/ 222 w 248"/>
                <a:gd name="T47" fmla="*/ 258 h 284"/>
                <a:gd name="T48" fmla="*/ 196 w 248"/>
                <a:gd name="T49" fmla="*/ 284 h 284"/>
                <a:gd name="T50" fmla="*/ 248 w 248"/>
                <a:gd name="T51" fmla="*/ 258 h 284"/>
                <a:gd name="T52" fmla="*/ 222 w 248"/>
                <a:gd name="T53" fmla="*/ 0 h 284"/>
                <a:gd name="T54" fmla="*/ 111 w 248"/>
                <a:gd name="T55" fmla="*/ 284 h 284"/>
                <a:gd name="T56" fmla="*/ 105 w 248"/>
                <a:gd name="T57" fmla="*/ 258 h 284"/>
                <a:gd name="T58" fmla="*/ 172 w 248"/>
                <a:gd name="T59" fmla="*/ 284 h 284"/>
                <a:gd name="T60" fmla="*/ 184 w 248"/>
                <a:gd name="T61" fmla="*/ 258 h 284"/>
                <a:gd name="T62" fmla="*/ 172 w 248"/>
                <a:gd name="T63" fmla="*/ 284 h 284"/>
                <a:gd name="T64" fmla="*/ 136 w 248"/>
                <a:gd name="T65" fmla="*/ 284 h 284"/>
                <a:gd name="T66" fmla="*/ 123 w 248"/>
                <a:gd name="T67" fmla="*/ 258 h 284"/>
                <a:gd name="T68" fmla="*/ 148 w 248"/>
                <a:gd name="T69" fmla="*/ 284 h 284"/>
                <a:gd name="T70" fmla="*/ 160 w 248"/>
                <a:gd name="T71" fmla="*/ 258 h 284"/>
                <a:gd name="T72" fmla="*/ 148 w 248"/>
                <a:gd name="T73" fmla="*/ 284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48" h="284">
                  <a:moveTo>
                    <a:pt x="107" y="124"/>
                  </a:moveTo>
                  <a:cubicBezTo>
                    <a:pt x="11" y="220"/>
                    <a:pt x="11" y="220"/>
                    <a:pt x="11" y="220"/>
                  </a:cubicBezTo>
                  <a:cubicBezTo>
                    <a:pt x="7" y="224"/>
                    <a:pt x="3" y="233"/>
                    <a:pt x="3" y="239"/>
                  </a:cubicBezTo>
                  <a:cubicBezTo>
                    <a:pt x="3" y="262"/>
                    <a:pt x="3" y="262"/>
                    <a:pt x="3" y="262"/>
                  </a:cubicBezTo>
                  <a:cubicBezTo>
                    <a:pt x="3" y="267"/>
                    <a:pt x="7" y="271"/>
                    <a:pt x="12" y="271"/>
                  </a:cubicBezTo>
                  <a:cubicBezTo>
                    <a:pt x="34" y="271"/>
                    <a:pt x="34" y="271"/>
                    <a:pt x="34" y="271"/>
                  </a:cubicBezTo>
                  <a:cubicBezTo>
                    <a:pt x="34" y="275"/>
                    <a:pt x="34" y="275"/>
                    <a:pt x="34" y="275"/>
                  </a:cubicBezTo>
                  <a:cubicBezTo>
                    <a:pt x="34" y="271"/>
                    <a:pt x="34" y="271"/>
                    <a:pt x="34" y="271"/>
                  </a:cubicBezTo>
                  <a:cubicBezTo>
                    <a:pt x="40" y="271"/>
                    <a:pt x="49" y="267"/>
                    <a:pt x="53" y="263"/>
                  </a:cubicBezTo>
                  <a:cubicBezTo>
                    <a:pt x="150" y="166"/>
                    <a:pt x="150" y="166"/>
                    <a:pt x="150" y="166"/>
                  </a:cubicBezTo>
                  <a:lnTo>
                    <a:pt x="107" y="124"/>
                  </a:lnTo>
                  <a:close/>
                  <a:moveTo>
                    <a:pt x="172" y="132"/>
                  </a:moveTo>
                  <a:cubicBezTo>
                    <a:pt x="141" y="102"/>
                    <a:pt x="141" y="102"/>
                    <a:pt x="141" y="102"/>
                  </a:cubicBezTo>
                  <a:cubicBezTo>
                    <a:pt x="140" y="100"/>
                    <a:pt x="138" y="99"/>
                    <a:pt x="135" y="99"/>
                  </a:cubicBezTo>
                  <a:cubicBezTo>
                    <a:pt x="133" y="99"/>
                    <a:pt x="131" y="100"/>
                    <a:pt x="129" y="102"/>
                  </a:cubicBezTo>
                  <a:cubicBezTo>
                    <a:pt x="114" y="117"/>
                    <a:pt x="114" y="117"/>
                    <a:pt x="114" y="117"/>
                  </a:cubicBezTo>
                  <a:cubicBezTo>
                    <a:pt x="157" y="159"/>
                    <a:pt x="157" y="159"/>
                    <a:pt x="157" y="159"/>
                  </a:cubicBezTo>
                  <a:cubicBezTo>
                    <a:pt x="172" y="144"/>
                    <a:pt x="172" y="144"/>
                    <a:pt x="172" y="144"/>
                  </a:cubicBezTo>
                  <a:cubicBezTo>
                    <a:pt x="173" y="143"/>
                    <a:pt x="174" y="141"/>
                    <a:pt x="174" y="138"/>
                  </a:cubicBezTo>
                  <a:cubicBezTo>
                    <a:pt x="174" y="136"/>
                    <a:pt x="173" y="134"/>
                    <a:pt x="172" y="132"/>
                  </a:cubicBezTo>
                  <a:close/>
                  <a:moveTo>
                    <a:pt x="27" y="65"/>
                  </a:moveTo>
                  <a:cubicBezTo>
                    <a:pt x="0" y="65"/>
                    <a:pt x="0" y="65"/>
                    <a:pt x="0" y="65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27" y="76"/>
                    <a:pt x="27" y="76"/>
                    <a:pt x="27" y="76"/>
                  </a:cubicBezTo>
                  <a:lnTo>
                    <a:pt x="27" y="65"/>
                  </a:lnTo>
                  <a:close/>
                  <a:moveTo>
                    <a:pt x="27" y="112"/>
                  </a:moveTo>
                  <a:cubicBezTo>
                    <a:pt x="0" y="112"/>
                    <a:pt x="0" y="112"/>
                    <a:pt x="0" y="112"/>
                  </a:cubicBezTo>
                  <a:cubicBezTo>
                    <a:pt x="0" y="124"/>
                    <a:pt x="0" y="124"/>
                    <a:pt x="0" y="124"/>
                  </a:cubicBezTo>
                  <a:cubicBezTo>
                    <a:pt x="27" y="124"/>
                    <a:pt x="27" y="124"/>
                    <a:pt x="27" y="124"/>
                  </a:cubicBezTo>
                  <a:lnTo>
                    <a:pt x="27" y="112"/>
                  </a:lnTo>
                  <a:close/>
                  <a:moveTo>
                    <a:pt x="27" y="88"/>
                  </a:moveTo>
                  <a:cubicBezTo>
                    <a:pt x="0" y="88"/>
                    <a:pt x="0" y="88"/>
                    <a:pt x="0" y="88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27" y="100"/>
                    <a:pt x="27" y="100"/>
                    <a:pt x="27" y="100"/>
                  </a:cubicBezTo>
                  <a:lnTo>
                    <a:pt x="27" y="88"/>
                  </a:lnTo>
                  <a:close/>
                  <a:moveTo>
                    <a:pt x="27" y="136"/>
                  </a:moveTo>
                  <a:cubicBezTo>
                    <a:pt x="0" y="136"/>
                    <a:pt x="0" y="136"/>
                    <a:pt x="0" y="136"/>
                  </a:cubicBezTo>
                  <a:cubicBezTo>
                    <a:pt x="0" y="142"/>
                    <a:pt x="0" y="142"/>
                    <a:pt x="0" y="142"/>
                  </a:cubicBezTo>
                  <a:cubicBezTo>
                    <a:pt x="27" y="142"/>
                    <a:pt x="27" y="142"/>
                    <a:pt x="27" y="142"/>
                  </a:cubicBezTo>
                  <a:lnTo>
                    <a:pt x="27" y="136"/>
                  </a:lnTo>
                  <a:close/>
                  <a:moveTo>
                    <a:pt x="222" y="0"/>
                  </a:moveTo>
                  <a:cubicBezTo>
                    <a:pt x="27" y="0"/>
                    <a:pt x="27" y="0"/>
                    <a:pt x="27" y="0"/>
                  </a:cubicBezTo>
                  <a:cubicBezTo>
                    <a:pt x="12" y="0"/>
                    <a:pt x="0" y="12"/>
                    <a:pt x="0" y="26"/>
                  </a:cubicBezTo>
                  <a:cubicBezTo>
                    <a:pt x="0" y="53"/>
                    <a:pt x="0" y="53"/>
                    <a:pt x="0" y="53"/>
                  </a:cubicBezTo>
                  <a:cubicBezTo>
                    <a:pt x="27" y="53"/>
                    <a:pt x="27" y="53"/>
                    <a:pt x="27" y="53"/>
                  </a:cubicBezTo>
                  <a:cubicBezTo>
                    <a:pt x="27" y="26"/>
                    <a:pt x="27" y="26"/>
                    <a:pt x="27" y="26"/>
                  </a:cubicBezTo>
                  <a:cubicBezTo>
                    <a:pt x="222" y="26"/>
                    <a:pt x="222" y="26"/>
                    <a:pt x="222" y="26"/>
                  </a:cubicBezTo>
                  <a:cubicBezTo>
                    <a:pt x="222" y="258"/>
                    <a:pt x="222" y="258"/>
                    <a:pt x="222" y="258"/>
                  </a:cubicBezTo>
                  <a:cubicBezTo>
                    <a:pt x="196" y="258"/>
                    <a:pt x="196" y="258"/>
                    <a:pt x="196" y="258"/>
                  </a:cubicBezTo>
                  <a:cubicBezTo>
                    <a:pt x="196" y="284"/>
                    <a:pt x="196" y="284"/>
                    <a:pt x="196" y="284"/>
                  </a:cubicBezTo>
                  <a:cubicBezTo>
                    <a:pt x="222" y="284"/>
                    <a:pt x="222" y="284"/>
                    <a:pt x="222" y="284"/>
                  </a:cubicBezTo>
                  <a:cubicBezTo>
                    <a:pt x="236" y="284"/>
                    <a:pt x="248" y="273"/>
                    <a:pt x="248" y="258"/>
                  </a:cubicBezTo>
                  <a:cubicBezTo>
                    <a:pt x="248" y="26"/>
                    <a:pt x="248" y="26"/>
                    <a:pt x="248" y="26"/>
                  </a:cubicBezTo>
                  <a:cubicBezTo>
                    <a:pt x="248" y="12"/>
                    <a:pt x="236" y="0"/>
                    <a:pt x="222" y="0"/>
                  </a:cubicBezTo>
                  <a:close/>
                  <a:moveTo>
                    <a:pt x="105" y="284"/>
                  </a:moveTo>
                  <a:cubicBezTo>
                    <a:pt x="111" y="284"/>
                    <a:pt x="111" y="284"/>
                    <a:pt x="111" y="284"/>
                  </a:cubicBezTo>
                  <a:cubicBezTo>
                    <a:pt x="111" y="258"/>
                    <a:pt x="111" y="258"/>
                    <a:pt x="111" y="258"/>
                  </a:cubicBezTo>
                  <a:cubicBezTo>
                    <a:pt x="105" y="258"/>
                    <a:pt x="105" y="258"/>
                    <a:pt x="105" y="258"/>
                  </a:cubicBezTo>
                  <a:lnTo>
                    <a:pt x="105" y="284"/>
                  </a:lnTo>
                  <a:close/>
                  <a:moveTo>
                    <a:pt x="172" y="284"/>
                  </a:moveTo>
                  <a:cubicBezTo>
                    <a:pt x="184" y="284"/>
                    <a:pt x="184" y="284"/>
                    <a:pt x="184" y="284"/>
                  </a:cubicBezTo>
                  <a:cubicBezTo>
                    <a:pt x="184" y="258"/>
                    <a:pt x="184" y="258"/>
                    <a:pt x="184" y="258"/>
                  </a:cubicBezTo>
                  <a:cubicBezTo>
                    <a:pt x="172" y="258"/>
                    <a:pt x="172" y="258"/>
                    <a:pt x="172" y="258"/>
                  </a:cubicBezTo>
                  <a:lnTo>
                    <a:pt x="172" y="284"/>
                  </a:lnTo>
                  <a:close/>
                  <a:moveTo>
                    <a:pt x="123" y="284"/>
                  </a:moveTo>
                  <a:cubicBezTo>
                    <a:pt x="136" y="284"/>
                    <a:pt x="136" y="284"/>
                    <a:pt x="136" y="284"/>
                  </a:cubicBezTo>
                  <a:cubicBezTo>
                    <a:pt x="136" y="258"/>
                    <a:pt x="136" y="258"/>
                    <a:pt x="136" y="258"/>
                  </a:cubicBezTo>
                  <a:cubicBezTo>
                    <a:pt x="123" y="258"/>
                    <a:pt x="123" y="258"/>
                    <a:pt x="123" y="258"/>
                  </a:cubicBezTo>
                  <a:lnTo>
                    <a:pt x="123" y="284"/>
                  </a:lnTo>
                  <a:close/>
                  <a:moveTo>
                    <a:pt x="148" y="284"/>
                  </a:moveTo>
                  <a:cubicBezTo>
                    <a:pt x="160" y="284"/>
                    <a:pt x="160" y="284"/>
                    <a:pt x="160" y="284"/>
                  </a:cubicBezTo>
                  <a:cubicBezTo>
                    <a:pt x="160" y="258"/>
                    <a:pt x="160" y="258"/>
                    <a:pt x="160" y="258"/>
                  </a:cubicBezTo>
                  <a:cubicBezTo>
                    <a:pt x="148" y="258"/>
                    <a:pt x="148" y="258"/>
                    <a:pt x="148" y="258"/>
                  </a:cubicBezTo>
                  <a:lnTo>
                    <a:pt x="148" y="28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2019">
            <a:extLst>
              <a:ext uri="{FF2B5EF4-FFF2-40B4-BE49-F238E27FC236}">
                <a16:creationId xmlns:a16="http://schemas.microsoft.com/office/drawing/2014/main" xmlns="" id="{D83F8D42-02EB-4E4D-A428-F02CBDB66D4D}"/>
              </a:ext>
            </a:extLst>
          </p:cNvPr>
          <p:cNvSpPr/>
          <p:nvPr/>
        </p:nvSpPr>
        <p:spPr>
          <a:xfrm>
            <a:off x="4783727" y="5658343"/>
            <a:ext cx="1522868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4000" b="1" spc="-300" dirty="0">
                <a:solidFill>
                  <a:schemeClr val="bg1"/>
                </a:solidFill>
              </a:rPr>
              <a:t>2019</a:t>
            </a:r>
          </a:p>
        </p:txBody>
      </p:sp>
    </p:spTree>
    <p:extLst>
      <p:ext uri="{BB962C8B-B14F-4D97-AF65-F5344CB8AC3E}">
        <p14:creationId xmlns:p14="http://schemas.microsoft.com/office/powerpoint/2010/main" val="3010750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Losange">
            <a:extLst>
              <a:ext uri="{FF2B5EF4-FFF2-40B4-BE49-F238E27FC236}">
                <a16:creationId xmlns:a16="http://schemas.microsoft.com/office/drawing/2014/main" xmlns="" id="{C2FBA78A-6C09-4F12-8226-A906F5A34FE1}"/>
              </a:ext>
            </a:extLst>
          </p:cNvPr>
          <p:cNvSpPr/>
          <p:nvPr/>
        </p:nvSpPr>
        <p:spPr>
          <a:xfrm>
            <a:off x="9331287" y="-2038121"/>
            <a:ext cx="4836405" cy="4076241"/>
          </a:xfrm>
          <a:prstGeom prst="diamond">
            <a:avLst/>
          </a:prstGeom>
          <a:solidFill>
            <a:srgbClr val="09AE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6" name="Rectangle">
            <a:extLst>
              <a:ext uri="{FF2B5EF4-FFF2-40B4-BE49-F238E27FC236}">
                <a16:creationId xmlns:a16="http://schemas.microsoft.com/office/drawing/2014/main" xmlns="" id="{65BEE8BD-C3C0-412A-A66B-D8C417823150}"/>
              </a:ext>
            </a:extLst>
          </p:cNvPr>
          <p:cNvSpPr/>
          <p:nvPr/>
        </p:nvSpPr>
        <p:spPr>
          <a:xfrm rot="10800000">
            <a:off x="6646840" y="360000"/>
            <a:ext cx="5545160" cy="6858000"/>
          </a:xfrm>
          <a:custGeom>
            <a:avLst/>
            <a:gdLst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5122843 w 5122843"/>
              <a:gd name="connsiteY2" fmla="*/ 3723701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649118 w 5122843"/>
              <a:gd name="connsiteY2" fmla="*/ 3294044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239691 w 5122843"/>
              <a:gd name="connsiteY2" fmla="*/ 2774026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369510 w 5122843"/>
              <a:gd name="connsiteY2" fmla="*/ 3026481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069929 w 5122843"/>
              <a:gd name="connsiteY2" fmla="*/ 2535970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4069929 w 4813275"/>
              <a:gd name="connsiteY2" fmla="*/ 2541952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4266386 w 4813275"/>
              <a:gd name="connsiteY2" fmla="*/ 2547868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4386444 w 4813275"/>
              <a:gd name="connsiteY2" fmla="*/ 2825893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3169125 w 4813275"/>
              <a:gd name="connsiteY2" fmla="*/ 2814062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13275" h="3729683">
                <a:moveTo>
                  <a:pt x="0" y="5982"/>
                </a:moveTo>
                <a:lnTo>
                  <a:pt x="4813275" y="0"/>
                </a:lnTo>
                <a:lnTo>
                  <a:pt x="3169125" y="2814062"/>
                </a:lnTo>
                <a:lnTo>
                  <a:pt x="0" y="3729683"/>
                </a:lnTo>
                <a:lnTo>
                  <a:pt x="0" y="5982"/>
                </a:lnTo>
                <a:close/>
              </a:path>
            </a:pathLst>
          </a:custGeom>
          <a:solidFill>
            <a:schemeClr val="tx2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61" name="Le">
            <a:extLst>
              <a:ext uri="{FF2B5EF4-FFF2-40B4-BE49-F238E27FC236}">
                <a16:creationId xmlns:a16="http://schemas.microsoft.com/office/drawing/2014/main" xmlns="" id="{52E22516-E499-48D5-9A16-4168DBD8C859}"/>
              </a:ext>
            </a:extLst>
          </p:cNvPr>
          <p:cNvSpPr txBox="1"/>
          <p:nvPr/>
        </p:nvSpPr>
        <p:spPr>
          <a:xfrm>
            <a:off x="8227392" y="3048480"/>
            <a:ext cx="3448281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r-FR" sz="3600" spc="-150" dirty="0">
                <a:solidFill>
                  <a:srgbClr val="F2F2F2"/>
                </a:solidFill>
              </a:rPr>
              <a:t>Le</a:t>
            </a:r>
          </a:p>
        </p:txBody>
      </p:sp>
      <p:sp>
        <p:nvSpPr>
          <p:cNvPr id="362" name="portail">
            <a:extLst>
              <a:ext uri="{FF2B5EF4-FFF2-40B4-BE49-F238E27FC236}">
                <a16:creationId xmlns:a16="http://schemas.microsoft.com/office/drawing/2014/main" xmlns="" id="{8EB1A399-3993-4367-BA94-E47B5AA9232A}"/>
              </a:ext>
            </a:extLst>
          </p:cNvPr>
          <p:cNvSpPr txBox="1"/>
          <p:nvPr/>
        </p:nvSpPr>
        <p:spPr>
          <a:xfrm>
            <a:off x="8227392" y="3380535"/>
            <a:ext cx="4021160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r-FR" sz="5400" b="1" spc="-300" dirty="0">
                <a:solidFill>
                  <a:srgbClr val="F2F2F2"/>
                </a:solidFill>
              </a:rPr>
              <a:t>Portail national</a:t>
            </a:r>
            <a:endParaRPr lang="fr-FR" sz="8000" b="1" spc="-300" dirty="0">
              <a:solidFill>
                <a:srgbClr val="F2F2F2"/>
              </a:solidFill>
            </a:endParaRPr>
          </a:p>
        </p:txBody>
      </p:sp>
      <p:sp>
        <p:nvSpPr>
          <p:cNvPr id="363" name="en santé au travail">
            <a:extLst>
              <a:ext uri="{FF2B5EF4-FFF2-40B4-BE49-F238E27FC236}">
                <a16:creationId xmlns:a16="http://schemas.microsoft.com/office/drawing/2014/main" xmlns="" id="{21CD5500-2299-4A42-BCFD-603A732D4471}"/>
              </a:ext>
            </a:extLst>
          </p:cNvPr>
          <p:cNvSpPr txBox="1"/>
          <p:nvPr/>
        </p:nvSpPr>
        <p:spPr>
          <a:xfrm>
            <a:off x="8227392" y="4183232"/>
            <a:ext cx="3448281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r-FR" sz="3600" spc="-150" dirty="0">
                <a:solidFill>
                  <a:srgbClr val="F2F2F2"/>
                </a:solidFill>
              </a:rPr>
              <a:t>en santé au travail</a:t>
            </a:r>
          </a:p>
        </p:txBody>
      </p:sp>
      <p:sp>
        <p:nvSpPr>
          <p:cNvPr id="364" name="Quel délai">
            <a:extLst>
              <a:ext uri="{FF2B5EF4-FFF2-40B4-BE49-F238E27FC236}">
                <a16:creationId xmlns:a16="http://schemas.microsoft.com/office/drawing/2014/main" xmlns="" id="{F049B1D9-0B22-4A19-A524-CF8E5E86F292}"/>
              </a:ext>
            </a:extLst>
          </p:cNvPr>
          <p:cNvSpPr txBox="1"/>
          <p:nvPr/>
        </p:nvSpPr>
        <p:spPr>
          <a:xfrm>
            <a:off x="8227392" y="5152208"/>
            <a:ext cx="3767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solidFill>
                  <a:srgbClr val="F2F2F2"/>
                </a:solidFill>
              </a:rPr>
              <a:t>Dans quel délai ?</a:t>
            </a:r>
          </a:p>
        </p:txBody>
      </p:sp>
      <p:cxnSp>
        <p:nvCxnSpPr>
          <p:cNvPr id="365" name="Connecteur">
            <a:extLst>
              <a:ext uri="{FF2B5EF4-FFF2-40B4-BE49-F238E27FC236}">
                <a16:creationId xmlns:a16="http://schemas.microsoft.com/office/drawing/2014/main" xmlns="" id="{062AA12B-40AB-46E7-90D9-A5617A779F4D}"/>
              </a:ext>
            </a:extLst>
          </p:cNvPr>
          <p:cNvCxnSpPr/>
          <p:nvPr/>
        </p:nvCxnSpPr>
        <p:spPr>
          <a:xfrm>
            <a:off x="8227392" y="4971189"/>
            <a:ext cx="360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Cercle">
            <a:extLst>
              <a:ext uri="{FF2B5EF4-FFF2-40B4-BE49-F238E27FC236}">
                <a16:creationId xmlns:a16="http://schemas.microsoft.com/office/drawing/2014/main" xmlns="" id="{7D556EE8-7614-4913-8A4D-AB6FCE79982C}"/>
              </a:ext>
            </a:extLst>
          </p:cNvPr>
          <p:cNvGrpSpPr/>
          <p:nvPr/>
        </p:nvGrpSpPr>
        <p:grpSpPr>
          <a:xfrm>
            <a:off x="4642520" y="1"/>
            <a:ext cx="3767768" cy="6858000"/>
            <a:chOff x="5013707" y="1"/>
            <a:chExt cx="3767768" cy="6858000"/>
          </a:xfrm>
        </p:grpSpPr>
        <p:sp>
          <p:nvSpPr>
            <p:cNvPr id="302" name="Parallelograme">
              <a:extLst>
                <a:ext uri="{FF2B5EF4-FFF2-40B4-BE49-F238E27FC236}">
                  <a16:creationId xmlns:a16="http://schemas.microsoft.com/office/drawing/2014/main" xmlns="" id="{2231764F-A461-42EC-8EA8-1F5BAE8B54DD}"/>
                </a:ext>
              </a:extLst>
            </p:cNvPr>
            <p:cNvSpPr/>
            <p:nvPr/>
          </p:nvSpPr>
          <p:spPr>
            <a:xfrm>
              <a:off x="5013707" y="1"/>
              <a:ext cx="3767768" cy="6858000"/>
            </a:xfrm>
            <a:prstGeom prst="parallelogram">
              <a:avLst>
                <a:gd name="adj" fmla="val 67908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,</a:t>
              </a:r>
            </a:p>
          </p:txBody>
        </p:sp>
        <p:sp>
          <p:nvSpPr>
            <p:cNvPr id="326" name="Cercle">
              <a:extLst>
                <a:ext uri="{FF2B5EF4-FFF2-40B4-BE49-F238E27FC236}">
                  <a16:creationId xmlns:a16="http://schemas.microsoft.com/office/drawing/2014/main" xmlns="" id="{304AB746-4B24-4B33-8088-B452773E1203}"/>
                </a:ext>
              </a:extLst>
            </p:cNvPr>
            <p:cNvSpPr/>
            <p:nvPr/>
          </p:nvSpPr>
          <p:spPr>
            <a:xfrm>
              <a:off x="5381337" y="2000045"/>
              <a:ext cx="2743200" cy="27432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87" name="Step 5">
            <a:extLst>
              <a:ext uri="{FF2B5EF4-FFF2-40B4-BE49-F238E27FC236}">
                <a16:creationId xmlns:a16="http://schemas.microsoft.com/office/drawing/2014/main" xmlns="" id="{ED1293EF-0E24-4BB5-B8CF-739F3831E9CD}"/>
              </a:ext>
            </a:extLst>
          </p:cNvPr>
          <p:cNvSpPr txBox="1"/>
          <p:nvPr/>
        </p:nvSpPr>
        <p:spPr>
          <a:xfrm>
            <a:off x="5274552" y="2263649"/>
            <a:ext cx="2214395" cy="221599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3800" b="1" spc="-300" dirty="0">
                <a:solidFill>
                  <a:schemeClr val="accent1"/>
                </a:solidFill>
              </a:rPr>
              <a:t>05</a:t>
            </a:r>
          </a:p>
        </p:txBody>
      </p:sp>
      <p:grpSp>
        <p:nvGrpSpPr>
          <p:cNvPr id="7" name="Etape 1">
            <a:extLst>
              <a:ext uri="{FF2B5EF4-FFF2-40B4-BE49-F238E27FC236}">
                <a16:creationId xmlns:a16="http://schemas.microsoft.com/office/drawing/2014/main" xmlns="" id="{75CE43E3-5DE6-47D9-9E2D-C36027BE01B5}"/>
              </a:ext>
            </a:extLst>
          </p:cNvPr>
          <p:cNvGrpSpPr/>
          <p:nvPr/>
        </p:nvGrpSpPr>
        <p:grpSpPr>
          <a:xfrm>
            <a:off x="158740" y="5560595"/>
            <a:ext cx="4619794" cy="903383"/>
            <a:chOff x="196840" y="5560595"/>
            <a:chExt cx="4619794" cy="903383"/>
          </a:xfrm>
        </p:grpSpPr>
        <p:sp>
          <p:nvSpPr>
            <p:cNvPr id="368" name="Texte 1">
              <a:extLst>
                <a:ext uri="{FF2B5EF4-FFF2-40B4-BE49-F238E27FC236}">
                  <a16:creationId xmlns:a16="http://schemas.microsoft.com/office/drawing/2014/main" xmlns="" id="{6EC8886D-5EC8-42E7-B322-8AD488EC2408}"/>
                </a:ext>
              </a:extLst>
            </p:cNvPr>
            <p:cNvSpPr txBox="1"/>
            <p:nvPr/>
          </p:nvSpPr>
          <p:spPr>
            <a:xfrm>
              <a:off x="1278000" y="5750676"/>
              <a:ext cx="353863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800" b="1" spc="-15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Création GIE</a:t>
              </a:r>
            </a:p>
          </p:txBody>
        </p:sp>
        <p:sp>
          <p:nvSpPr>
            <p:cNvPr id="369" name="Puce 1">
              <a:extLst>
                <a:ext uri="{FF2B5EF4-FFF2-40B4-BE49-F238E27FC236}">
                  <a16:creationId xmlns:a16="http://schemas.microsoft.com/office/drawing/2014/main" xmlns="" id="{F07CB389-7719-4D62-8235-3105D10386F1}"/>
                </a:ext>
              </a:extLst>
            </p:cNvPr>
            <p:cNvSpPr/>
            <p:nvPr/>
          </p:nvSpPr>
          <p:spPr>
            <a:xfrm>
              <a:off x="196840" y="5560595"/>
              <a:ext cx="870332" cy="903383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383" name="Icone 1">
              <a:extLst>
                <a:ext uri="{FF2B5EF4-FFF2-40B4-BE49-F238E27FC236}">
                  <a16:creationId xmlns:a16="http://schemas.microsoft.com/office/drawing/2014/main" xmlns="" id="{BDD14441-5C73-4438-99E6-3ADF01EB2214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443006" y="5796286"/>
              <a:ext cx="378000" cy="432000"/>
            </a:xfrm>
            <a:custGeom>
              <a:avLst/>
              <a:gdLst>
                <a:gd name="T0" fmla="*/ 11 w 248"/>
                <a:gd name="T1" fmla="*/ 220 h 284"/>
                <a:gd name="T2" fmla="*/ 3 w 248"/>
                <a:gd name="T3" fmla="*/ 262 h 284"/>
                <a:gd name="T4" fmla="*/ 34 w 248"/>
                <a:gd name="T5" fmla="*/ 271 h 284"/>
                <a:gd name="T6" fmla="*/ 34 w 248"/>
                <a:gd name="T7" fmla="*/ 271 h 284"/>
                <a:gd name="T8" fmla="*/ 150 w 248"/>
                <a:gd name="T9" fmla="*/ 166 h 284"/>
                <a:gd name="T10" fmla="*/ 172 w 248"/>
                <a:gd name="T11" fmla="*/ 132 h 284"/>
                <a:gd name="T12" fmla="*/ 135 w 248"/>
                <a:gd name="T13" fmla="*/ 99 h 284"/>
                <a:gd name="T14" fmla="*/ 114 w 248"/>
                <a:gd name="T15" fmla="*/ 117 h 284"/>
                <a:gd name="T16" fmla="*/ 172 w 248"/>
                <a:gd name="T17" fmla="*/ 144 h 284"/>
                <a:gd name="T18" fmla="*/ 172 w 248"/>
                <a:gd name="T19" fmla="*/ 132 h 284"/>
                <a:gd name="T20" fmla="*/ 0 w 248"/>
                <a:gd name="T21" fmla="*/ 65 h 284"/>
                <a:gd name="T22" fmla="*/ 27 w 248"/>
                <a:gd name="T23" fmla="*/ 76 h 284"/>
                <a:gd name="T24" fmla="*/ 27 w 248"/>
                <a:gd name="T25" fmla="*/ 112 h 284"/>
                <a:gd name="T26" fmla="*/ 0 w 248"/>
                <a:gd name="T27" fmla="*/ 124 h 284"/>
                <a:gd name="T28" fmla="*/ 27 w 248"/>
                <a:gd name="T29" fmla="*/ 112 h 284"/>
                <a:gd name="T30" fmla="*/ 0 w 248"/>
                <a:gd name="T31" fmla="*/ 88 h 284"/>
                <a:gd name="T32" fmla="*/ 27 w 248"/>
                <a:gd name="T33" fmla="*/ 100 h 284"/>
                <a:gd name="T34" fmla="*/ 27 w 248"/>
                <a:gd name="T35" fmla="*/ 136 h 284"/>
                <a:gd name="T36" fmla="*/ 0 w 248"/>
                <a:gd name="T37" fmla="*/ 142 h 284"/>
                <a:gd name="T38" fmla="*/ 27 w 248"/>
                <a:gd name="T39" fmla="*/ 136 h 284"/>
                <a:gd name="T40" fmla="*/ 27 w 248"/>
                <a:gd name="T41" fmla="*/ 0 h 284"/>
                <a:gd name="T42" fmla="*/ 0 w 248"/>
                <a:gd name="T43" fmla="*/ 53 h 284"/>
                <a:gd name="T44" fmla="*/ 27 w 248"/>
                <a:gd name="T45" fmla="*/ 26 h 284"/>
                <a:gd name="T46" fmla="*/ 222 w 248"/>
                <a:gd name="T47" fmla="*/ 258 h 284"/>
                <a:gd name="T48" fmla="*/ 196 w 248"/>
                <a:gd name="T49" fmla="*/ 284 h 284"/>
                <a:gd name="T50" fmla="*/ 248 w 248"/>
                <a:gd name="T51" fmla="*/ 258 h 284"/>
                <a:gd name="T52" fmla="*/ 222 w 248"/>
                <a:gd name="T53" fmla="*/ 0 h 284"/>
                <a:gd name="T54" fmla="*/ 111 w 248"/>
                <a:gd name="T55" fmla="*/ 284 h 284"/>
                <a:gd name="T56" fmla="*/ 105 w 248"/>
                <a:gd name="T57" fmla="*/ 258 h 284"/>
                <a:gd name="T58" fmla="*/ 172 w 248"/>
                <a:gd name="T59" fmla="*/ 284 h 284"/>
                <a:gd name="T60" fmla="*/ 184 w 248"/>
                <a:gd name="T61" fmla="*/ 258 h 284"/>
                <a:gd name="T62" fmla="*/ 172 w 248"/>
                <a:gd name="T63" fmla="*/ 284 h 284"/>
                <a:gd name="T64" fmla="*/ 136 w 248"/>
                <a:gd name="T65" fmla="*/ 284 h 284"/>
                <a:gd name="T66" fmla="*/ 123 w 248"/>
                <a:gd name="T67" fmla="*/ 258 h 284"/>
                <a:gd name="T68" fmla="*/ 148 w 248"/>
                <a:gd name="T69" fmla="*/ 284 h 284"/>
                <a:gd name="T70" fmla="*/ 160 w 248"/>
                <a:gd name="T71" fmla="*/ 258 h 284"/>
                <a:gd name="T72" fmla="*/ 148 w 248"/>
                <a:gd name="T73" fmla="*/ 284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48" h="284">
                  <a:moveTo>
                    <a:pt x="107" y="124"/>
                  </a:moveTo>
                  <a:cubicBezTo>
                    <a:pt x="11" y="220"/>
                    <a:pt x="11" y="220"/>
                    <a:pt x="11" y="220"/>
                  </a:cubicBezTo>
                  <a:cubicBezTo>
                    <a:pt x="7" y="224"/>
                    <a:pt x="3" y="233"/>
                    <a:pt x="3" y="239"/>
                  </a:cubicBezTo>
                  <a:cubicBezTo>
                    <a:pt x="3" y="262"/>
                    <a:pt x="3" y="262"/>
                    <a:pt x="3" y="262"/>
                  </a:cubicBezTo>
                  <a:cubicBezTo>
                    <a:pt x="3" y="267"/>
                    <a:pt x="7" y="271"/>
                    <a:pt x="12" y="271"/>
                  </a:cubicBezTo>
                  <a:cubicBezTo>
                    <a:pt x="34" y="271"/>
                    <a:pt x="34" y="271"/>
                    <a:pt x="34" y="271"/>
                  </a:cubicBezTo>
                  <a:cubicBezTo>
                    <a:pt x="34" y="275"/>
                    <a:pt x="34" y="275"/>
                    <a:pt x="34" y="275"/>
                  </a:cubicBezTo>
                  <a:cubicBezTo>
                    <a:pt x="34" y="271"/>
                    <a:pt x="34" y="271"/>
                    <a:pt x="34" y="271"/>
                  </a:cubicBezTo>
                  <a:cubicBezTo>
                    <a:pt x="40" y="271"/>
                    <a:pt x="49" y="267"/>
                    <a:pt x="53" y="263"/>
                  </a:cubicBezTo>
                  <a:cubicBezTo>
                    <a:pt x="150" y="166"/>
                    <a:pt x="150" y="166"/>
                    <a:pt x="150" y="166"/>
                  </a:cubicBezTo>
                  <a:lnTo>
                    <a:pt x="107" y="124"/>
                  </a:lnTo>
                  <a:close/>
                  <a:moveTo>
                    <a:pt x="172" y="132"/>
                  </a:moveTo>
                  <a:cubicBezTo>
                    <a:pt x="141" y="102"/>
                    <a:pt x="141" y="102"/>
                    <a:pt x="141" y="102"/>
                  </a:cubicBezTo>
                  <a:cubicBezTo>
                    <a:pt x="140" y="100"/>
                    <a:pt x="138" y="99"/>
                    <a:pt x="135" y="99"/>
                  </a:cubicBezTo>
                  <a:cubicBezTo>
                    <a:pt x="133" y="99"/>
                    <a:pt x="131" y="100"/>
                    <a:pt x="129" y="102"/>
                  </a:cubicBezTo>
                  <a:cubicBezTo>
                    <a:pt x="114" y="117"/>
                    <a:pt x="114" y="117"/>
                    <a:pt x="114" y="117"/>
                  </a:cubicBezTo>
                  <a:cubicBezTo>
                    <a:pt x="157" y="159"/>
                    <a:pt x="157" y="159"/>
                    <a:pt x="157" y="159"/>
                  </a:cubicBezTo>
                  <a:cubicBezTo>
                    <a:pt x="172" y="144"/>
                    <a:pt x="172" y="144"/>
                    <a:pt x="172" y="144"/>
                  </a:cubicBezTo>
                  <a:cubicBezTo>
                    <a:pt x="173" y="143"/>
                    <a:pt x="174" y="141"/>
                    <a:pt x="174" y="138"/>
                  </a:cubicBezTo>
                  <a:cubicBezTo>
                    <a:pt x="174" y="136"/>
                    <a:pt x="173" y="134"/>
                    <a:pt x="172" y="132"/>
                  </a:cubicBezTo>
                  <a:close/>
                  <a:moveTo>
                    <a:pt x="27" y="65"/>
                  </a:moveTo>
                  <a:cubicBezTo>
                    <a:pt x="0" y="65"/>
                    <a:pt x="0" y="65"/>
                    <a:pt x="0" y="65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27" y="76"/>
                    <a:pt x="27" y="76"/>
                    <a:pt x="27" y="76"/>
                  </a:cubicBezTo>
                  <a:lnTo>
                    <a:pt x="27" y="65"/>
                  </a:lnTo>
                  <a:close/>
                  <a:moveTo>
                    <a:pt x="27" y="112"/>
                  </a:moveTo>
                  <a:cubicBezTo>
                    <a:pt x="0" y="112"/>
                    <a:pt x="0" y="112"/>
                    <a:pt x="0" y="112"/>
                  </a:cubicBezTo>
                  <a:cubicBezTo>
                    <a:pt x="0" y="124"/>
                    <a:pt x="0" y="124"/>
                    <a:pt x="0" y="124"/>
                  </a:cubicBezTo>
                  <a:cubicBezTo>
                    <a:pt x="27" y="124"/>
                    <a:pt x="27" y="124"/>
                    <a:pt x="27" y="124"/>
                  </a:cubicBezTo>
                  <a:lnTo>
                    <a:pt x="27" y="112"/>
                  </a:lnTo>
                  <a:close/>
                  <a:moveTo>
                    <a:pt x="27" y="88"/>
                  </a:moveTo>
                  <a:cubicBezTo>
                    <a:pt x="0" y="88"/>
                    <a:pt x="0" y="88"/>
                    <a:pt x="0" y="88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27" y="100"/>
                    <a:pt x="27" y="100"/>
                    <a:pt x="27" y="100"/>
                  </a:cubicBezTo>
                  <a:lnTo>
                    <a:pt x="27" y="88"/>
                  </a:lnTo>
                  <a:close/>
                  <a:moveTo>
                    <a:pt x="27" y="136"/>
                  </a:moveTo>
                  <a:cubicBezTo>
                    <a:pt x="0" y="136"/>
                    <a:pt x="0" y="136"/>
                    <a:pt x="0" y="136"/>
                  </a:cubicBezTo>
                  <a:cubicBezTo>
                    <a:pt x="0" y="142"/>
                    <a:pt x="0" y="142"/>
                    <a:pt x="0" y="142"/>
                  </a:cubicBezTo>
                  <a:cubicBezTo>
                    <a:pt x="27" y="142"/>
                    <a:pt x="27" y="142"/>
                    <a:pt x="27" y="142"/>
                  </a:cubicBezTo>
                  <a:lnTo>
                    <a:pt x="27" y="136"/>
                  </a:lnTo>
                  <a:close/>
                  <a:moveTo>
                    <a:pt x="222" y="0"/>
                  </a:moveTo>
                  <a:cubicBezTo>
                    <a:pt x="27" y="0"/>
                    <a:pt x="27" y="0"/>
                    <a:pt x="27" y="0"/>
                  </a:cubicBezTo>
                  <a:cubicBezTo>
                    <a:pt x="12" y="0"/>
                    <a:pt x="0" y="12"/>
                    <a:pt x="0" y="26"/>
                  </a:cubicBezTo>
                  <a:cubicBezTo>
                    <a:pt x="0" y="53"/>
                    <a:pt x="0" y="53"/>
                    <a:pt x="0" y="53"/>
                  </a:cubicBezTo>
                  <a:cubicBezTo>
                    <a:pt x="27" y="53"/>
                    <a:pt x="27" y="53"/>
                    <a:pt x="27" y="53"/>
                  </a:cubicBezTo>
                  <a:cubicBezTo>
                    <a:pt x="27" y="26"/>
                    <a:pt x="27" y="26"/>
                    <a:pt x="27" y="26"/>
                  </a:cubicBezTo>
                  <a:cubicBezTo>
                    <a:pt x="222" y="26"/>
                    <a:pt x="222" y="26"/>
                    <a:pt x="222" y="26"/>
                  </a:cubicBezTo>
                  <a:cubicBezTo>
                    <a:pt x="222" y="258"/>
                    <a:pt x="222" y="258"/>
                    <a:pt x="222" y="258"/>
                  </a:cubicBezTo>
                  <a:cubicBezTo>
                    <a:pt x="196" y="258"/>
                    <a:pt x="196" y="258"/>
                    <a:pt x="196" y="258"/>
                  </a:cubicBezTo>
                  <a:cubicBezTo>
                    <a:pt x="196" y="284"/>
                    <a:pt x="196" y="284"/>
                    <a:pt x="196" y="284"/>
                  </a:cubicBezTo>
                  <a:cubicBezTo>
                    <a:pt x="222" y="284"/>
                    <a:pt x="222" y="284"/>
                    <a:pt x="222" y="284"/>
                  </a:cubicBezTo>
                  <a:cubicBezTo>
                    <a:pt x="236" y="284"/>
                    <a:pt x="248" y="273"/>
                    <a:pt x="248" y="258"/>
                  </a:cubicBezTo>
                  <a:cubicBezTo>
                    <a:pt x="248" y="26"/>
                    <a:pt x="248" y="26"/>
                    <a:pt x="248" y="26"/>
                  </a:cubicBezTo>
                  <a:cubicBezTo>
                    <a:pt x="248" y="12"/>
                    <a:pt x="236" y="0"/>
                    <a:pt x="222" y="0"/>
                  </a:cubicBezTo>
                  <a:close/>
                  <a:moveTo>
                    <a:pt x="105" y="284"/>
                  </a:moveTo>
                  <a:cubicBezTo>
                    <a:pt x="111" y="284"/>
                    <a:pt x="111" y="284"/>
                    <a:pt x="111" y="284"/>
                  </a:cubicBezTo>
                  <a:cubicBezTo>
                    <a:pt x="111" y="258"/>
                    <a:pt x="111" y="258"/>
                    <a:pt x="111" y="258"/>
                  </a:cubicBezTo>
                  <a:cubicBezTo>
                    <a:pt x="105" y="258"/>
                    <a:pt x="105" y="258"/>
                    <a:pt x="105" y="258"/>
                  </a:cubicBezTo>
                  <a:lnTo>
                    <a:pt x="105" y="284"/>
                  </a:lnTo>
                  <a:close/>
                  <a:moveTo>
                    <a:pt x="172" y="284"/>
                  </a:moveTo>
                  <a:cubicBezTo>
                    <a:pt x="184" y="284"/>
                    <a:pt x="184" y="284"/>
                    <a:pt x="184" y="284"/>
                  </a:cubicBezTo>
                  <a:cubicBezTo>
                    <a:pt x="184" y="258"/>
                    <a:pt x="184" y="258"/>
                    <a:pt x="184" y="258"/>
                  </a:cubicBezTo>
                  <a:cubicBezTo>
                    <a:pt x="172" y="258"/>
                    <a:pt x="172" y="258"/>
                    <a:pt x="172" y="258"/>
                  </a:cubicBezTo>
                  <a:lnTo>
                    <a:pt x="172" y="284"/>
                  </a:lnTo>
                  <a:close/>
                  <a:moveTo>
                    <a:pt x="123" y="284"/>
                  </a:moveTo>
                  <a:cubicBezTo>
                    <a:pt x="136" y="284"/>
                    <a:pt x="136" y="284"/>
                    <a:pt x="136" y="284"/>
                  </a:cubicBezTo>
                  <a:cubicBezTo>
                    <a:pt x="136" y="258"/>
                    <a:pt x="136" y="258"/>
                    <a:pt x="136" y="258"/>
                  </a:cubicBezTo>
                  <a:cubicBezTo>
                    <a:pt x="123" y="258"/>
                    <a:pt x="123" y="258"/>
                    <a:pt x="123" y="258"/>
                  </a:cubicBezTo>
                  <a:lnTo>
                    <a:pt x="123" y="284"/>
                  </a:lnTo>
                  <a:close/>
                  <a:moveTo>
                    <a:pt x="148" y="284"/>
                  </a:moveTo>
                  <a:cubicBezTo>
                    <a:pt x="160" y="284"/>
                    <a:pt x="160" y="284"/>
                    <a:pt x="160" y="284"/>
                  </a:cubicBezTo>
                  <a:cubicBezTo>
                    <a:pt x="160" y="258"/>
                    <a:pt x="160" y="258"/>
                    <a:pt x="160" y="258"/>
                  </a:cubicBezTo>
                  <a:cubicBezTo>
                    <a:pt x="148" y="258"/>
                    <a:pt x="148" y="258"/>
                    <a:pt x="148" y="258"/>
                  </a:cubicBezTo>
                  <a:lnTo>
                    <a:pt x="148" y="28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8" name="Etape 2">
            <a:extLst>
              <a:ext uri="{FF2B5EF4-FFF2-40B4-BE49-F238E27FC236}">
                <a16:creationId xmlns:a16="http://schemas.microsoft.com/office/drawing/2014/main" xmlns="" id="{E037F1DA-E039-4665-BA7E-5D03F81AC542}"/>
              </a:ext>
            </a:extLst>
          </p:cNvPr>
          <p:cNvGrpSpPr/>
          <p:nvPr/>
        </p:nvGrpSpPr>
        <p:grpSpPr>
          <a:xfrm>
            <a:off x="552300" y="4513448"/>
            <a:ext cx="4227631" cy="903383"/>
            <a:chOff x="590400" y="4513448"/>
            <a:chExt cx="4227631" cy="903383"/>
          </a:xfrm>
        </p:grpSpPr>
        <p:sp>
          <p:nvSpPr>
            <p:cNvPr id="390" name="Texte 2">
              <a:extLst>
                <a:ext uri="{FF2B5EF4-FFF2-40B4-BE49-F238E27FC236}">
                  <a16:creationId xmlns:a16="http://schemas.microsoft.com/office/drawing/2014/main" xmlns="" id="{7EC44CF9-4AAA-4C94-A6AD-1FF88B5C7B1D}"/>
                </a:ext>
              </a:extLst>
            </p:cNvPr>
            <p:cNvSpPr txBox="1"/>
            <p:nvPr/>
          </p:nvSpPr>
          <p:spPr>
            <a:xfrm>
              <a:off x="1670400" y="4703529"/>
              <a:ext cx="314763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800" b="1" spc="-15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Présentation du projet</a:t>
              </a:r>
            </a:p>
          </p:txBody>
        </p:sp>
        <p:sp>
          <p:nvSpPr>
            <p:cNvPr id="391" name="Puce 2">
              <a:extLst>
                <a:ext uri="{FF2B5EF4-FFF2-40B4-BE49-F238E27FC236}">
                  <a16:creationId xmlns:a16="http://schemas.microsoft.com/office/drawing/2014/main" xmlns="" id="{87B5AB26-715C-42CA-98AD-55511FB45267}"/>
                </a:ext>
              </a:extLst>
            </p:cNvPr>
            <p:cNvSpPr/>
            <p:nvPr/>
          </p:nvSpPr>
          <p:spPr>
            <a:xfrm>
              <a:off x="590400" y="4513448"/>
              <a:ext cx="870332" cy="903383"/>
            </a:xfrm>
            <a:prstGeom prst="ellipse">
              <a:avLst/>
            </a:prstGeom>
            <a:solidFill>
              <a:srgbClr val="09AEF2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392" name="Icone 2">
              <a:extLst>
                <a:ext uri="{FF2B5EF4-FFF2-40B4-BE49-F238E27FC236}">
                  <a16:creationId xmlns:a16="http://schemas.microsoft.com/office/drawing/2014/main" xmlns="" id="{9D065282-E2A5-4510-8A62-8610C99E1B83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836566" y="4760490"/>
              <a:ext cx="378000" cy="432000"/>
            </a:xfrm>
            <a:custGeom>
              <a:avLst/>
              <a:gdLst>
                <a:gd name="T0" fmla="*/ 11 w 248"/>
                <a:gd name="T1" fmla="*/ 220 h 284"/>
                <a:gd name="T2" fmla="*/ 3 w 248"/>
                <a:gd name="T3" fmla="*/ 262 h 284"/>
                <a:gd name="T4" fmla="*/ 34 w 248"/>
                <a:gd name="T5" fmla="*/ 271 h 284"/>
                <a:gd name="T6" fmla="*/ 34 w 248"/>
                <a:gd name="T7" fmla="*/ 271 h 284"/>
                <a:gd name="T8" fmla="*/ 150 w 248"/>
                <a:gd name="T9" fmla="*/ 166 h 284"/>
                <a:gd name="T10" fmla="*/ 172 w 248"/>
                <a:gd name="T11" fmla="*/ 132 h 284"/>
                <a:gd name="T12" fmla="*/ 135 w 248"/>
                <a:gd name="T13" fmla="*/ 99 h 284"/>
                <a:gd name="T14" fmla="*/ 114 w 248"/>
                <a:gd name="T15" fmla="*/ 117 h 284"/>
                <a:gd name="T16" fmla="*/ 172 w 248"/>
                <a:gd name="T17" fmla="*/ 144 h 284"/>
                <a:gd name="T18" fmla="*/ 172 w 248"/>
                <a:gd name="T19" fmla="*/ 132 h 284"/>
                <a:gd name="T20" fmla="*/ 0 w 248"/>
                <a:gd name="T21" fmla="*/ 65 h 284"/>
                <a:gd name="T22" fmla="*/ 27 w 248"/>
                <a:gd name="T23" fmla="*/ 76 h 284"/>
                <a:gd name="T24" fmla="*/ 27 w 248"/>
                <a:gd name="T25" fmla="*/ 112 h 284"/>
                <a:gd name="T26" fmla="*/ 0 w 248"/>
                <a:gd name="T27" fmla="*/ 124 h 284"/>
                <a:gd name="T28" fmla="*/ 27 w 248"/>
                <a:gd name="T29" fmla="*/ 112 h 284"/>
                <a:gd name="T30" fmla="*/ 0 w 248"/>
                <a:gd name="T31" fmla="*/ 88 h 284"/>
                <a:gd name="T32" fmla="*/ 27 w 248"/>
                <a:gd name="T33" fmla="*/ 100 h 284"/>
                <a:gd name="T34" fmla="*/ 27 w 248"/>
                <a:gd name="T35" fmla="*/ 136 h 284"/>
                <a:gd name="T36" fmla="*/ 0 w 248"/>
                <a:gd name="T37" fmla="*/ 142 h 284"/>
                <a:gd name="T38" fmla="*/ 27 w 248"/>
                <a:gd name="T39" fmla="*/ 136 h 284"/>
                <a:gd name="T40" fmla="*/ 27 w 248"/>
                <a:gd name="T41" fmla="*/ 0 h 284"/>
                <a:gd name="T42" fmla="*/ 0 w 248"/>
                <a:gd name="T43" fmla="*/ 53 h 284"/>
                <a:gd name="T44" fmla="*/ 27 w 248"/>
                <a:gd name="T45" fmla="*/ 26 h 284"/>
                <a:gd name="T46" fmla="*/ 222 w 248"/>
                <a:gd name="T47" fmla="*/ 258 h 284"/>
                <a:gd name="T48" fmla="*/ 196 w 248"/>
                <a:gd name="T49" fmla="*/ 284 h 284"/>
                <a:gd name="T50" fmla="*/ 248 w 248"/>
                <a:gd name="T51" fmla="*/ 258 h 284"/>
                <a:gd name="T52" fmla="*/ 222 w 248"/>
                <a:gd name="T53" fmla="*/ 0 h 284"/>
                <a:gd name="T54" fmla="*/ 111 w 248"/>
                <a:gd name="T55" fmla="*/ 284 h 284"/>
                <a:gd name="T56" fmla="*/ 105 w 248"/>
                <a:gd name="T57" fmla="*/ 258 h 284"/>
                <a:gd name="T58" fmla="*/ 172 w 248"/>
                <a:gd name="T59" fmla="*/ 284 h 284"/>
                <a:gd name="T60" fmla="*/ 184 w 248"/>
                <a:gd name="T61" fmla="*/ 258 h 284"/>
                <a:gd name="T62" fmla="*/ 172 w 248"/>
                <a:gd name="T63" fmla="*/ 284 h 284"/>
                <a:gd name="T64" fmla="*/ 136 w 248"/>
                <a:gd name="T65" fmla="*/ 284 h 284"/>
                <a:gd name="T66" fmla="*/ 123 w 248"/>
                <a:gd name="T67" fmla="*/ 258 h 284"/>
                <a:gd name="T68" fmla="*/ 148 w 248"/>
                <a:gd name="T69" fmla="*/ 284 h 284"/>
                <a:gd name="T70" fmla="*/ 160 w 248"/>
                <a:gd name="T71" fmla="*/ 258 h 284"/>
                <a:gd name="T72" fmla="*/ 148 w 248"/>
                <a:gd name="T73" fmla="*/ 284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48" h="284">
                  <a:moveTo>
                    <a:pt x="107" y="124"/>
                  </a:moveTo>
                  <a:cubicBezTo>
                    <a:pt x="11" y="220"/>
                    <a:pt x="11" y="220"/>
                    <a:pt x="11" y="220"/>
                  </a:cubicBezTo>
                  <a:cubicBezTo>
                    <a:pt x="7" y="224"/>
                    <a:pt x="3" y="233"/>
                    <a:pt x="3" y="239"/>
                  </a:cubicBezTo>
                  <a:cubicBezTo>
                    <a:pt x="3" y="262"/>
                    <a:pt x="3" y="262"/>
                    <a:pt x="3" y="262"/>
                  </a:cubicBezTo>
                  <a:cubicBezTo>
                    <a:pt x="3" y="267"/>
                    <a:pt x="7" y="271"/>
                    <a:pt x="12" y="271"/>
                  </a:cubicBezTo>
                  <a:cubicBezTo>
                    <a:pt x="34" y="271"/>
                    <a:pt x="34" y="271"/>
                    <a:pt x="34" y="271"/>
                  </a:cubicBezTo>
                  <a:cubicBezTo>
                    <a:pt x="34" y="275"/>
                    <a:pt x="34" y="275"/>
                    <a:pt x="34" y="275"/>
                  </a:cubicBezTo>
                  <a:cubicBezTo>
                    <a:pt x="34" y="271"/>
                    <a:pt x="34" y="271"/>
                    <a:pt x="34" y="271"/>
                  </a:cubicBezTo>
                  <a:cubicBezTo>
                    <a:pt x="40" y="271"/>
                    <a:pt x="49" y="267"/>
                    <a:pt x="53" y="263"/>
                  </a:cubicBezTo>
                  <a:cubicBezTo>
                    <a:pt x="150" y="166"/>
                    <a:pt x="150" y="166"/>
                    <a:pt x="150" y="166"/>
                  </a:cubicBezTo>
                  <a:lnTo>
                    <a:pt x="107" y="124"/>
                  </a:lnTo>
                  <a:close/>
                  <a:moveTo>
                    <a:pt x="172" y="132"/>
                  </a:moveTo>
                  <a:cubicBezTo>
                    <a:pt x="141" y="102"/>
                    <a:pt x="141" y="102"/>
                    <a:pt x="141" y="102"/>
                  </a:cubicBezTo>
                  <a:cubicBezTo>
                    <a:pt x="140" y="100"/>
                    <a:pt x="138" y="99"/>
                    <a:pt x="135" y="99"/>
                  </a:cubicBezTo>
                  <a:cubicBezTo>
                    <a:pt x="133" y="99"/>
                    <a:pt x="131" y="100"/>
                    <a:pt x="129" y="102"/>
                  </a:cubicBezTo>
                  <a:cubicBezTo>
                    <a:pt x="114" y="117"/>
                    <a:pt x="114" y="117"/>
                    <a:pt x="114" y="117"/>
                  </a:cubicBezTo>
                  <a:cubicBezTo>
                    <a:pt x="157" y="159"/>
                    <a:pt x="157" y="159"/>
                    <a:pt x="157" y="159"/>
                  </a:cubicBezTo>
                  <a:cubicBezTo>
                    <a:pt x="172" y="144"/>
                    <a:pt x="172" y="144"/>
                    <a:pt x="172" y="144"/>
                  </a:cubicBezTo>
                  <a:cubicBezTo>
                    <a:pt x="173" y="143"/>
                    <a:pt x="174" y="141"/>
                    <a:pt x="174" y="138"/>
                  </a:cubicBezTo>
                  <a:cubicBezTo>
                    <a:pt x="174" y="136"/>
                    <a:pt x="173" y="134"/>
                    <a:pt x="172" y="132"/>
                  </a:cubicBezTo>
                  <a:close/>
                  <a:moveTo>
                    <a:pt x="27" y="65"/>
                  </a:moveTo>
                  <a:cubicBezTo>
                    <a:pt x="0" y="65"/>
                    <a:pt x="0" y="65"/>
                    <a:pt x="0" y="65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27" y="76"/>
                    <a:pt x="27" y="76"/>
                    <a:pt x="27" y="76"/>
                  </a:cubicBezTo>
                  <a:lnTo>
                    <a:pt x="27" y="65"/>
                  </a:lnTo>
                  <a:close/>
                  <a:moveTo>
                    <a:pt x="27" y="112"/>
                  </a:moveTo>
                  <a:cubicBezTo>
                    <a:pt x="0" y="112"/>
                    <a:pt x="0" y="112"/>
                    <a:pt x="0" y="112"/>
                  </a:cubicBezTo>
                  <a:cubicBezTo>
                    <a:pt x="0" y="124"/>
                    <a:pt x="0" y="124"/>
                    <a:pt x="0" y="124"/>
                  </a:cubicBezTo>
                  <a:cubicBezTo>
                    <a:pt x="27" y="124"/>
                    <a:pt x="27" y="124"/>
                    <a:pt x="27" y="124"/>
                  </a:cubicBezTo>
                  <a:lnTo>
                    <a:pt x="27" y="112"/>
                  </a:lnTo>
                  <a:close/>
                  <a:moveTo>
                    <a:pt x="27" y="88"/>
                  </a:moveTo>
                  <a:cubicBezTo>
                    <a:pt x="0" y="88"/>
                    <a:pt x="0" y="88"/>
                    <a:pt x="0" y="88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27" y="100"/>
                    <a:pt x="27" y="100"/>
                    <a:pt x="27" y="100"/>
                  </a:cubicBezTo>
                  <a:lnTo>
                    <a:pt x="27" y="88"/>
                  </a:lnTo>
                  <a:close/>
                  <a:moveTo>
                    <a:pt x="27" y="136"/>
                  </a:moveTo>
                  <a:cubicBezTo>
                    <a:pt x="0" y="136"/>
                    <a:pt x="0" y="136"/>
                    <a:pt x="0" y="136"/>
                  </a:cubicBezTo>
                  <a:cubicBezTo>
                    <a:pt x="0" y="142"/>
                    <a:pt x="0" y="142"/>
                    <a:pt x="0" y="142"/>
                  </a:cubicBezTo>
                  <a:cubicBezTo>
                    <a:pt x="27" y="142"/>
                    <a:pt x="27" y="142"/>
                    <a:pt x="27" y="142"/>
                  </a:cubicBezTo>
                  <a:lnTo>
                    <a:pt x="27" y="136"/>
                  </a:lnTo>
                  <a:close/>
                  <a:moveTo>
                    <a:pt x="222" y="0"/>
                  </a:moveTo>
                  <a:cubicBezTo>
                    <a:pt x="27" y="0"/>
                    <a:pt x="27" y="0"/>
                    <a:pt x="27" y="0"/>
                  </a:cubicBezTo>
                  <a:cubicBezTo>
                    <a:pt x="12" y="0"/>
                    <a:pt x="0" y="12"/>
                    <a:pt x="0" y="26"/>
                  </a:cubicBezTo>
                  <a:cubicBezTo>
                    <a:pt x="0" y="53"/>
                    <a:pt x="0" y="53"/>
                    <a:pt x="0" y="53"/>
                  </a:cubicBezTo>
                  <a:cubicBezTo>
                    <a:pt x="27" y="53"/>
                    <a:pt x="27" y="53"/>
                    <a:pt x="27" y="53"/>
                  </a:cubicBezTo>
                  <a:cubicBezTo>
                    <a:pt x="27" y="26"/>
                    <a:pt x="27" y="26"/>
                    <a:pt x="27" y="26"/>
                  </a:cubicBezTo>
                  <a:cubicBezTo>
                    <a:pt x="222" y="26"/>
                    <a:pt x="222" y="26"/>
                    <a:pt x="222" y="26"/>
                  </a:cubicBezTo>
                  <a:cubicBezTo>
                    <a:pt x="222" y="258"/>
                    <a:pt x="222" y="258"/>
                    <a:pt x="222" y="258"/>
                  </a:cubicBezTo>
                  <a:cubicBezTo>
                    <a:pt x="196" y="258"/>
                    <a:pt x="196" y="258"/>
                    <a:pt x="196" y="258"/>
                  </a:cubicBezTo>
                  <a:cubicBezTo>
                    <a:pt x="196" y="284"/>
                    <a:pt x="196" y="284"/>
                    <a:pt x="196" y="284"/>
                  </a:cubicBezTo>
                  <a:cubicBezTo>
                    <a:pt x="222" y="284"/>
                    <a:pt x="222" y="284"/>
                    <a:pt x="222" y="284"/>
                  </a:cubicBezTo>
                  <a:cubicBezTo>
                    <a:pt x="236" y="284"/>
                    <a:pt x="248" y="273"/>
                    <a:pt x="248" y="258"/>
                  </a:cubicBezTo>
                  <a:cubicBezTo>
                    <a:pt x="248" y="26"/>
                    <a:pt x="248" y="26"/>
                    <a:pt x="248" y="26"/>
                  </a:cubicBezTo>
                  <a:cubicBezTo>
                    <a:pt x="248" y="12"/>
                    <a:pt x="236" y="0"/>
                    <a:pt x="222" y="0"/>
                  </a:cubicBezTo>
                  <a:close/>
                  <a:moveTo>
                    <a:pt x="105" y="284"/>
                  </a:moveTo>
                  <a:cubicBezTo>
                    <a:pt x="111" y="284"/>
                    <a:pt x="111" y="284"/>
                    <a:pt x="111" y="284"/>
                  </a:cubicBezTo>
                  <a:cubicBezTo>
                    <a:pt x="111" y="258"/>
                    <a:pt x="111" y="258"/>
                    <a:pt x="111" y="258"/>
                  </a:cubicBezTo>
                  <a:cubicBezTo>
                    <a:pt x="105" y="258"/>
                    <a:pt x="105" y="258"/>
                    <a:pt x="105" y="258"/>
                  </a:cubicBezTo>
                  <a:lnTo>
                    <a:pt x="105" y="284"/>
                  </a:lnTo>
                  <a:close/>
                  <a:moveTo>
                    <a:pt x="172" y="284"/>
                  </a:moveTo>
                  <a:cubicBezTo>
                    <a:pt x="184" y="284"/>
                    <a:pt x="184" y="284"/>
                    <a:pt x="184" y="284"/>
                  </a:cubicBezTo>
                  <a:cubicBezTo>
                    <a:pt x="184" y="258"/>
                    <a:pt x="184" y="258"/>
                    <a:pt x="184" y="258"/>
                  </a:cubicBezTo>
                  <a:cubicBezTo>
                    <a:pt x="172" y="258"/>
                    <a:pt x="172" y="258"/>
                    <a:pt x="172" y="258"/>
                  </a:cubicBezTo>
                  <a:lnTo>
                    <a:pt x="172" y="284"/>
                  </a:lnTo>
                  <a:close/>
                  <a:moveTo>
                    <a:pt x="123" y="284"/>
                  </a:moveTo>
                  <a:cubicBezTo>
                    <a:pt x="136" y="284"/>
                    <a:pt x="136" y="284"/>
                    <a:pt x="136" y="284"/>
                  </a:cubicBezTo>
                  <a:cubicBezTo>
                    <a:pt x="136" y="258"/>
                    <a:pt x="136" y="258"/>
                    <a:pt x="136" y="258"/>
                  </a:cubicBezTo>
                  <a:cubicBezTo>
                    <a:pt x="123" y="258"/>
                    <a:pt x="123" y="258"/>
                    <a:pt x="123" y="258"/>
                  </a:cubicBezTo>
                  <a:lnTo>
                    <a:pt x="123" y="284"/>
                  </a:lnTo>
                  <a:close/>
                  <a:moveTo>
                    <a:pt x="148" y="284"/>
                  </a:moveTo>
                  <a:cubicBezTo>
                    <a:pt x="160" y="284"/>
                    <a:pt x="160" y="284"/>
                    <a:pt x="160" y="284"/>
                  </a:cubicBezTo>
                  <a:cubicBezTo>
                    <a:pt x="160" y="258"/>
                    <a:pt x="160" y="258"/>
                    <a:pt x="160" y="258"/>
                  </a:cubicBezTo>
                  <a:cubicBezTo>
                    <a:pt x="148" y="258"/>
                    <a:pt x="148" y="258"/>
                    <a:pt x="148" y="258"/>
                  </a:cubicBezTo>
                  <a:lnTo>
                    <a:pt x="148" y="28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9" name="Etape 3">
            <a:extLst>
              <a:ext uri="{FF2B5EF4-FFF2-40B4-BE49-F238E27FC236}">
                <a16:creationId xmlns:a16="http://schemas.microsoft.com/office/drawing/2014/main" xmlns="" id="{3C329456-CDF3-49CD-B960-B0AAB24AF02E}"/>
              </a:ext>
            </a:extLst>
          </p:cNvPr>
          <p:cNvGrpSpPr/>
          <p:nvPr/>
        </p:nvGrpSpPr>
        <p:grpSpPr>
          <a:xfrm>
            <a:off x="944700" y="3466301"/>
            <a:ext cx="4058090" cy="903383"/>
            <a:chOff x="982800" y="3466301"/>
            <a:chExt cx="4058090" cy="903383"/>
          </a:xfrm>
        </p:grpSpPr>
        <p:sp>
          <p:nvSpPr>
            <p:cNvPr id="393" name="Texte 3">
              <a:extLst>
                <a:ext uri="{FF2B5EF4-FFF2-40B4-BE49-F238E27FC236}">
                  <a16:creationId xmlns:a16="http://schemas.microsoft.com/office/drawing/2014/main" xmlns="" id="{66BD0A4D-8826-472D-989D-6D55B2B7171A}"/>
                </a:ext>
              </a:extLst>
            </p:cNvPr>
            <p:cNvSpPr txBox="1"/>
            <p:nvPr/>
          </p:nvSpPr>
          <p:spPr>
            <a:xfrm>
              <a:off x="2062800" y="3656382"/>
              <a:ext cx="297809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800" b="1" spc="-15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AG </a:t>
              </a:r>
              <a:r>
                <a:rPr lang="fr-FR" sz="2800" b="1" spc="-15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Présanse</a:t>
              </a:r>
              <a:endParaRPr lang="fr-FR" sz="2800" b="1" spc="-15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394" name="Puce 3">
              <a:extLst>
                <a:ext uri="{FF2B5EF4-FFF2-40B4-BE49-F238E27FC236}">
                  <a16:creationId xmlns:a16="http://schemas.microsoft.com/office/drawing/2014/main" xmlns="" id="{8D67F996-B74F-435C-8019-FBA74B56D518}"/>
                </a:ext>
              </a:extLst>
            </p:cNvPr>
            <p:cNvSpPr/>
            <p:nvPr/>
          </p:nvSpPr>
          <p:spPr>
            <a:xfrm>
              <a:off x="982800" y="3466301"/>
              <a:ext cx="870332" cy="903383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395" name="Icone 3">
              <a:extLst>
                <a:ext uri="{FF2B5EF4-FFF2-40B4-BE49-F238E27FC236}">
                  <a16:creationId xmlns:a16="http://schemas.microsoft.com/office/drawing/2014/main" xmlns="" id="{7C415AC7-504A-442E-AAC1-B3E73870F1E4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1228966" y="3701992"/>
              <a:ext cx="378000" cy="432000"/>
            </a:xfrm>
            <a:custGeom>
              <a:avLst/>
              <a:gdLst>
                <a:gd name="T0" fmla="*/ 11 w 248"/>
                <a:gd name="T1" fmla="*/ 220 h 284"/>
                <a:gd name="T2" fmla="*/ 3 w 248"/>
                <a:gd name="T3" fmla="*/ 262 h 284"/>
                <a:gd name="T4" fmla="*/ 34 w 248"/>
                <a:gd name="T5" fmla="*/ 271 h 284"/>
                <a:gd name="T6" fmla="*/ 34 w 248"/>
                <a:gd name="T7" fmla="*/ 271 h 284"/>
                <a:gd name="T8" fmla="*/ 150 w 248"/>
                <a:gd name="T9" fmla="*/ 166 h 284"/>
                <a:gd name="T10" fmla="*/ 172 w 248"/>
                <a:gd name="T11" fmla="*/ 132 h 284"/>
                <a:gd name="T12" fmla="*/ 135 w 248"/>
                <a:gd name="T13" fmla="*/ 99 h 284"/>
                <a:gd name="T14" fmla="*/ 114 w 248"/>
                <a:gd name="T15" fmla="*/ 117 h 284"/>
                <a:gd name="T16" fmla="*/ 172 w 248"/>
                <a:gd name="T17" fmla="*/ 144 h 284"/>
                <a:gd name="T18" fmla="*/ 172 w 248"/>
                <a:gd name="T19" fmla="*/ 132 h 284"/>
                <a:gd name="T20" fmla="*/ 0 w 248"/>
                <a:gd name="T21" fmla="*/ 65 h 284"/>
                <a:gd name="T22" fmla="*/ 27 w 248"/>
                <a:gd name="T23" fmla="*/ 76 h 284"/>
                <a:gd name="T24" fmla="*/ 27 w 248"/>
                <a:gd name="T25" fmla="*/ 112 h 284"/>
                <a:gd name="T26" fmla="*/ 0 w 248"/>
                <a:gd name="T27" fmla="*/ 124 h 284"/>
                <a:gd name="T28" fmla="*/ 27 w 248"/>
                <a:gd name="T29" fmla="*/ 112 h 284"/>
                <a:gd name="T30" fmla="*/ 0 w 248"/>
                <a:gd name="T31" fmla="*/ 88 h 284"/>
                <a:gd name="T32" fmla="*/ 27 w 248"/>
                <a:gd name="T33" fmla="*/ 100 h 284"/>
                <a:gd name="T34" fmla="*/ 27 w 248"/>
                <a:gd name="T35" fmla="*/ 136 h 284"/>
                <a:gd name="T36" fmla="*/ 0 w 248"/>
                <a:gd name="T37" fmla="*/ 142 h 284"/>
                <a:gd name="T38" fmla="*/ 27 w 248"/>
                <a:gd name="T39" fmla="*/ 136 h 284"/>
                <a:gd name="T40" fmla="*/ 27 w 248"/>
                <a:gd name="T41" fmla="*/ 0 h 284"/>
                <a:gd name="T42" fmla="*/ 0 w 248"/>
                <a:gd name="T43" fmla="*/ 53 h 284"/>
                <a:gd name="T44" fmla="*/ 27 w 248"/>
                <a:gd name="T45" fmla="*/ 26 h 284"/>
                <a:gd name="T46" fmla="*/ 222 w 248"/>
                <a:gd name="T47" fmla="*/ 258 h 284"/>
                <a:gd name="T48" fmla="*/ 196 w 248"/>
                <a:gd name="T49" fmla="*/ 284 h 284"/>
                <a:gd name="T50" fmla="*/ 248 w 248"/>
                <a:gd name="T51" fmla="*/ 258 h 284"/>
                <a:gd name="T52" fmla="*/ 222 w 248"/>
                <a:gd name="T53" fmla="*/ 0 h 284"/>
                <a:gd name="T54" fmla="*/ 111 w 248"/>
                <a:gd name="T55" fmla="*/ 284 h 284"/>
                <a:gd name="T56" fmla="*/ 105 w 248"/>
                <a:gd name="T57" fmla="*/ 258 h 284"/>
                <a:gd name="T58" fmla="*/ 172 w 248"/>
                <a:gd name="T59" fmla="*/ 284 h 284"/>
                <a:gd name="T60" fmla="*/ 184 w 248"/>
                <a:gd name="T61" fmla="*/ 258 h 284"/>
                <a:gd name="T62" fmla="*/ 172 w 248"/>
                <a:gd name="T63" fmla="*/ 284 h 284"/>
                <a:gd name="T64" fmla="*/ 136 w 248"/>
                <a:gd name="T65" fmla="*/ 284 h 284"/>
                <a:gd name="T66" fmla="*/ 123 w 248"/>
                <a:gd name="T67" fmla="*/ 258 h 284"/>
                <a:gd name="T68" fmla="*/ 148 w 248"/>
                <a:gd name="T69" fmla="*/ 284 h 284"/>
                <a:gd name="T70" fmla="*/ 160 w 248"/>
                <a:gd name="T71" fmla="*/ 258 h 284"/>
                <a:gd name="T72" fmla="*/ 148 w 248"/>
                <a:gd name="T73" fmla="*/ 284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48" h="284">
                  <a:moveTo>
                    <a:pt x="107" y="124"/>
                  </a:moveTo>
                  <a:cubicBezTo>
                    <a:pt x="11" y="220"/>
                    <a:pt x="11" y="220"/>
                    <a:pt x="11" y="220"/>
                  </a:cubicBezTo>
                  <a:cubicBezTo>
                    <a:pt x="7" y="224"/>
                    <a:pt x="3" y="233"/>
                    <a:pt x="3" y="239"/>
                  </a:cubicBezTo>
                  <a:cubicBezTo>
                    <a:pt x="3" y="262"/>
                    <a:pt x="3" y="262"/>
                    <a:pt x="3" y="262"/>
                  </a:cubicBezTo>
                  <a:cubicBezTo>
                    <a:pt x="3" y="267"/>
                    <a:pt x="7" y="271"/>
                    <a:pt x="12" y="271"/>
                  </a:cubicBezTo>
                  <a:cubicBezTo>
                    <a:pt x="34" y="271"/>
                    <a:pt x="34" y="271"/>
                    <a:pt x="34" y="271"/>
                  </a:cubicBezTo>
                  <a:cubicBezTo>
                    <a:pt x="34" y="275"/>
                    <a:pt x="34" y="275"/>
                    <a:pt x="34" y="275"/>
                  </a:cubicBezTo>
                  <a:cubicBezTo>
                    <a:pt x="34" y="271"/>
                    <a:pt x="34" y="271"/>
                    <a:pt x="34" y="271"/>
                  </a:cubicBezTo>
                  <a:cubicBezTo>
                    <a:pt x="40" y="271"/>
                    <a:pt x="49" y="267"/>
                    <a:pt x="53" y="263"/>
                  </a:cubicBezTo>
                  <a:cubicBezTo>
                    <a:pt x="150" y="166"/>
                    <a:pt x="150" y="166"/>
                    <a:pt x="150" y="166"/>
                  </a:cubicBezTo>
                  <a:lnTo>
                    <a:pt x="107" y="124"/>
                  </a:lnTo>
                  <a:close/>
                  <a:moveTo>
                    <a:pt x="172" y="132"/>
                  </a:moveTo>
                  <a:cubicBezTo>
                    <a:pt x="141" y="102"/>
                    <a:pt x="141" y="102"/>
                    <a:pt x="141" y="102"/>
                  </a:cubicBezTo>
                  <a:cubicBezTo>
                    <a:pt x="140" y="100"/>
                    <a:pt x="138" y="99"/>
                    <a:pt x="135" y="99"/>
                  </a:cubicBezTo>
                  <a:cubicBezTo>
                    <a:pt x="133" y="99"/>
                    <a:pt x="131" y="100"/>
                    <a:pt x="129" y="102"/>
                  </a:cubicBezTo>
                  <a:cubicBezTo>
                    <a:pt x="114" y="117"/>
                    <a:pt x="114" y="117"/>
                    <a:pt x="114" y="117"/>
                  </a:cubicBezTo>
                  <a:cubicBezTo>
                    <a:pt x="157" y="159"/>
                    <a:pt x="157" y="159"/>
                    <a:pt x="157" y="159"/>
                  </a:cubicBezTo>
                  <a:cubicBezTo>
                    <a:pt x="172" y="144"/>
                    <a:pt x="172" y="144"/>
                    <a:pt x="172" y="144"/>
                  </a:cubicBezTo>
                  <a:cubicBezTo>
                    <a:pt x="173" y="143"/>
                    <a:pt x="174" y="141"/>
                    <a:pt x="174" y="138"/>
                  </a:cubicBezTo>
                  <a:cubicBezTo>
                    <a:pt x="174" y="136"/>
                    <a:pt x="173" y="134"/>
                    <a:pt x="172" y="132"/>
                  </a:cubicBezTo>
                  <a:close/>
                  <a:moveTo>
                    <a:pt x="27" y="65"/>
                  </a:moveTo>
                  <a:cubicBezTo>
                    <a:pt x="0" y="65"/>
                    <a:pt x="0" y="65"/>
                    <a:pt x="0" y="65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27" y="76"/>
                    <a:pt x="27" y="76"/>
                    <a:pt x="27" y="76"/>
                  </a:cubicBezTo>
                  <a:lnTo>
                    <a:pt x="27" y="65"/>
                  </a:lnTo>
                  <a:close/>
                  <a:moveTo>
                    <a:pt x="27" y="112"/>
                  </a:moveTo>
                  <a:cubicBezTo>
                    <a:pt x="0" y="112"/>
                    <a:pt x="0" y="112"/>
                    <a:pt x="0" y="112"/>
                  </a:cubicBezTo>
                  <a:cubicBezTo>
                    <a:pt x="0" y="124"/>
                    <a:pt x="0" y="124"/>
                    <a:pt x="0" y="124"/>
                  </a:cubicBezTo>
                  <a:cubicBezTo>
                    <a:pt x="27" y="124"/>
                    <a:pt x="27" y="124"/>
                    <a:pt x="27" y="124"/>
                  </a:cubicBezTo>
                  <a:lnTo>
                    <a:pt x="27" y="112"/>
                  </a:lnTo>
                  <a:close/>
                  <a:moveTo>
                    <a:pt x="27" y="88"/>
                  </a:moveTo>
                  <a:cubicBezTo>
                    <a:pt x="0" y="88"/>
                    <a:pt x="0" y="88"/>
                    <a:pt x="0" y="88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27" y="100"/>
                    <a:pt x="27" y="100"/>
                    <a:pt x="27" y="100"/>
                  </a:cubicBezTo>
                  <a:lnTo>
                    <a:pt x="27" y="88"/>
                  </a:lnTo>
                  <a:close/>
                  <a:moveTo>
                    <a:pt x="27" y="136"/>
                  </a:moveTo>
                  <a:cubicBezTo>
                    <a:pt x="0" y="136"/>
                    <a:pt x="0" y="136"/>
                    <a:pt x="0" y="136"/>
                  </a:cubicBezTo>
                  <a:cubicBezTo>
                    <a:pt x="0" y="142"/>
                    <a:pt x="0" y="142"/>
                    <a:pt x="0" y="142"/>
                  </a:cubicBezTo>
                  <a:cubicBezTo>
                    <a:pt x="27" y="142"/>
                    <a:pt x="27" y="142"/>
                    <a:pt x="27" y="142"/>
                  </a:cubicBezTo>
                  <a:lnTo>
                    <a:pt x="27" y="136"/>
                  </a:lnTo>
                  <a:close/>
                  <a:moveTo>
                    <a:pt x="222" y="0"/>
                  </a:moveTo>
                  <a:cubicBezTo>
                    <a:pt x="27" y="0"/>
                    <a:pt x="27" y="0"/>
                    <a:pt x="27" y="0"/>
                  </a:cubicBezTo>
                  <a:cubicBezTo>
                    <a:pt x="12" y="0"/>
                    <a:pt x="0" y="12"/>
                    <a:pt x="0" y="26"/>
                  </a:cubicBezTo>
                  <a:cubicBezTo>
                    <a:pt x="0" y="53"/>
                    <a:pt x="0" y="53"/>
                    <a:pt x="0" y="53"/>
                  </a:cubicBezTo>
                  <a:cubicBezTo>
                    <a:pt x="27" y="53"/>
                    <a:pt x="27" y="53"/>
                    <a:pt x="27" y="53"/>
                  </a:cubicBezTo>
                  <a:cubicBezTo>
                    <a:pt x="27" y="26"/>
                    <a:pt x="27" y="26"/>
                    <a:pt x="27" y="26"/>
                  </a:cubicBezTo>
                  <a:cubicBezTo>
                    <a:pt x="222" y="26"/>
                    <a:pt x="222" y="26"/>
                    <a:pt x="222" y="26"/>
                  </a:cubicBezTo>
                  <a:cubicBezTo>
                    <a:pt x="222" y="258"/>
                    <a:pt x="222" y="258"/>
                    <a:pt x="222" y="258"/>
                  </a:cubicBezTo>
                  <a:cubicBezTo>
                    <a:pt x="196" y="258"/>
                    <a:pt x="196" y="258"/>
                    <a:pt x="196" y="258"/>
                  </a:cubicBezTo>
                  <a:cubicBezTo>
                    <a:pt x="196" y="284"/>
                    <a:pt x="196" y="284"/>
                    <a:pt x="196" y="284"/>
                  </a:cubicBezTo>
                  <a:cubicBezTo>
                    <a:pt x="222" y="284"/>
                    <a:pt x="222" y="284"/>
                    <a:pt x="222" y="284"/>
                  </a:cubicBezTo>
                  <a:cubicBezTo>
                    <a:pt x="236" y="284"/>
                    <a:pt x="248" y="273"/>
                    <a:pt x="248" y="258"/>
                  </a:cubicBezTo>
                  <a:cubicBezTo>
                    <a:pt x="248" y="26"/>
                    <a:pt x="248" y="26"/>
                    <a:pt x="248" y="26"/>
                  </a:cubicBezTo>
                  <a:cubicBezTo>
                    <a:pt x="248" y="12"/>
                    <a:pt x="236" y="0"/>
                    <a:pt x="222" y="0"/>
                  </a:cubicBezTo>
                  <a:close/>
                  <a:moveTo>
                    <a:pt x="105" y="284"/>
                  </a:moveTo>
                  <a:cubicBezTo>
                    <a:pt x="111" y="284"/>
                    <a:pt x="111" y="284"/>
                    <a:pt x="111" y="284"/>
                  </a:cubicBezTo>
                  <a:cubicBezTo>
                    <a:pt x="111" y="258"/>
                    <a:pt x="111" y="258"/>
                    <a:pt x="111" y="258"/>
                  </a:cubicBezTo>
                  <a:cubicBezTo>
                    <a:pt x="105" y="258"/>
                    <a:pt x="105" y="258"/>
                    <a:pt x="105" y="258"/>
                  </a:cubicBezTo>
                  <a:lnTo>
                    <a:pt x="105" y="284"/>
                  </a:lnTo>
                  <a:close/>
                  <a:moveTo>
                    <a:pt x="172" y="284"/>
                  </a:moveTo>
                  <a:cubicBezTo>
                    <a:pt x="184" y="284"/>
                    <a:pt x="184" y="284"/>
                    <a:pt x="184" y="284"/>
                  </a:cubicBezTo>
                  <a:cubicBezTo>
                    <a:pt x="184" y="258"/>
                    <a:pt x="184" y="258"/>
                    <a:pt x="184" y="258"/>
                  </a:cubicBezTo>
                  <a:cubicBezTo>
                    <a:pt x="172" y="258"/>
                    <a:pt x="172" y="258"/>
                    <a:pt x="172" y="258"/>
                  </a:cubicBezTo>
                  <a:lnTo>
                    <a:pt x="172" y="284"/>
                  </a:lnTo>
                  <a:close/>
                  <a:moveTo>
                    <a:pt x="123" y="284"/>
                  </a:moveTo>
                  <a:cubicBezTo>
                    <a:pt x="136" y="284"/>
                    <a:pt x="136" y="284"/>
                    <a:pt x="136" y="284"/>
                  </a:cubicBezTo>
                  <a:cubicBezTo>
                    <a:pt x="136" y="258"/>
                    <a:pt x="136" y="258"/>
                    <a:pt x="136" y="258"/>
                  </a:cubicBezTo>
                  <a:cubicBezTo>
                    <a:pt x="123" y="258"/>
                    <a:pt x="123" y="258"/>
                    <a:pt x="123" y="258"/>
                  </a:cubicBezTo>
                  <a:lnTo>
                    <a:pt x="123" y="284"/>
                  </a:lnTo>
                  <a:close/>
                  <a:moveTo>
                    <a:pt x="148" y="284"/>
                  </a:moveTo>
                  <a:cubicBezTo>
                    <a:pt x="160" y="284"/>
                    <a:pt x="160" y="284"/>
                    <a:pt x="160" y="284"/>
                  </a:cubicBezTo>
                  <a:cubicBezTo>
                    <a:pt x="160" y="258"/>
                    <a:pt x="160" y="258"/>
                    <a:pt x="160" y="258"/>
                  </a:cubicBezTo>
                  <a:cubicBezTo>
                    <a:pt x="148" y="258"/>
                    <a:pt x="148" y="258"/>
                    <a:pt x="148" y="258"/>
                  </a:cubicBezTo>
                  <a:lnTo>
                    <a:pt x="148" y="28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10" name="Etape 4">
            <a:extLst>
              <a:ext uri="{FF2B5EF4-FFF2-40B4-BE49-F238E27FC236}">
                <a16:creationId xmlns:a16="http://schemas.microsoft.com/office/drawing/2014/main" xmlns="" id="{0F629AB0-49F7-440D-A1CC-E085955F7340}"/>
              </a:ext>
            </a:extLst>
          </p:cNvPr>
          <p:cNvGrpSpPr/>
          <p:nvPr/>
        </p:nvGrpSpPr>
        <p:grpSpPr>
          <a:xfrm>
            <a:off x="1337100" y="2393791"/>
            <a:ext cx="3866616" cy="954107"/>
            <a:chOff x="1375200" y="2393791"/>
            <a:chExt cx="3866616" cy="954107"/>
          </a:xfrm>
        </p:grpSpPr>
        <p:sp>
          <p:nvSpPr>
            <p:cNvPr id="396" name="Texte 4">
              <a:extLst>
                <a:ext uri="{FF2B5EF4-FFF2-40B4-BE49-F238E27FC236}">
                  <a16:creationId xmlns:a16="http://schemas.microsoft.com/office/drawing/2014/main" xmlns="" id="{C4E0F7EE-C66C-4398-8536-9755B3C33DDC}"/>
                </a:ext>
              </a:extLst>
            </p:cNvPr>
            <p:cNvSpPr txBox="1"/>
            <p:nvPr/>
          </p:nvSpPr>
          <p:spPr>
            <a:xfrm>
              <a:off x="2455200" y="2393791"/>
              <a:ext cx="2786616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800" b="1" spc="-15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CA du GIE : candidatures</a:t>
              </a:r>
            </a:p>
          </p:txBody>
        </p:sp>
        <p:sp>
          <p:nvSpPr>
            <p:cNvPr id="397" name="Puce 4">
              <a:extLst>
                <a:ext uri="{FF2B5EF4-FFF2-40B4-BE49-F238E27FC236}">
                  <a16:creationId xmlns:a16="http://schemas.microsoft.com/office/drawing/2014/main" xmlns="" id="{7DF35287-4EE2-4337-A8F0-34D97B17DA3E}"/>
                </a:ext>
              </a:extLst>
            </p:cNvPr>
            <p:cNvSpPr/>
            <p:nvPr/>
          </p:nvSpPr>
          <p:spPr>
            <a:xfrm>
              <a:off x="1375200" y="2419154"/>
              <a:ext cx="870332" cy="903383"/>
            </a:xfrm>
            <a:prstGeom prst="ellipse">
              <a:avLst/>
            </a:prstGeom>
            <a:solidFill>
              <a:srgbClr val="09AEF2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398" name="Icone 4">
              <a:extLst>
                <a:ext uri="{FF2B5EF4-FFF2-40B4-BE49-F238E27FC236}">
                  <a16:creationId xmlns:a16="http://schemas.microsoft.com/office/drawing/2014/main" xmlns="" id="{8A350448-483E-4893-9F55-C86B98507A72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1621366" y="2654845"/>
              <a:ext cx="378000" cy="432000"/>
            </a:xfrm>
            <a:custGeom>
              <a:avLst/>
              <a:gdLst>
                <a:gd name="T0" fmla="*/ 11 w 248"/>
                <a:gd name="T1" fmla="*/ 220 h 284"/>
                <a:gd name="T2" fmla="*/ 3 w 248"/>
                <a:gd name="T3" fmla="*/ 262 h 284"/>
                <a:gd name="T4" fmla="*/ 34 w 248"/>
                <a:gd name="T5" fmla="*/ 271 h 284"/>
                <a:gd name="T6" fmla="*/ 34 w 248"/>
                <a:gd name="T7" fmla="*/ 271 h 284"/>
                <a:gd name="T8" fmla="*/ 150 w 248"/>
                <a:gd name="T9" fmla="*/ 166 h 284"/>
                <a:gd name="T10" fmla="*/ 172 w 248"/>
                <a:gd name="T11" fmla="*/ 132 h 284"/>
                <a:gd name="T12" fmla="*/ 135 w 248"/>
                <a:gd name="T13" fmla="*/ 99 h 284"/>
                <a:gd name="T14" fmla="*/ 114 w 248"/>
                <a:gd name="T15" fmla="*/ 117 h 284"/>
                <a:gd name="T16" fmla="*/ 172 w 248"/>
                <a:gd name="T17" fmla="*/ 144 h 284"/>
                <a:gd name="T18" fmla="*/ 172 w 248"/>
                <a:gd name="T19" fmla="*/ 132 h 284"/>
                <a:gd name="T20" fmla="*/ 0 w 248"/>
                <a:gd name="T21" fmla="*/ 65 h 284"/>
                <a:gd name="T22" fmla="*/ 27 w 248"/>
                <a:gd name="T23" fmla="*/ 76 h 284"/>
                <a:gd name="T24" fmla="*/ 27 w 248"/>
                <a:gd name="T25" fmla="*/ 112 h 284"/>
                <a:gd name="T26" fmla="*/ 0 w 248"/>
                <a:gd name="T27" fmla="*/ 124 h 284"/>
                <a:gd name="T28" fmla="*/ 27 w 248"/>
                <a:gd name="T29" fmla="*/ 112 h 284"/>
                <a:gd name="T30" fmla="*/ 0 w 248"/>
                <a:gd name="T31" fmla="*/ 88 h 284"/>
                <a:gd name="T32" fmla="*/ 27 w 248"/>
                <a:gd name="T33" fmla="*/ 100 h 284"/>
                <a:gd name="T34" fmla="*/ 27 w 248"/>
                <a:gd name="T35" fmla="*/ 136 h 284"/>
                <a:gd name="T36" fmla="*/ 0 w 248"/>
                <a:gd name="T37" fmla="*/ 142 h 284"/>
                <a:gd name="T38" fmla="*/ 27 w 248"/>
                <a:gd name="T39" fmla="*/ 136 h 284"/>
                <a:gd name="T40" fmla="*/ 27 w 248"/>
                <a:gd name="T41" fmla="*/ 0 h 284"/>
                <a:gd name="T42" fmla="*/ 0 w 248"/>
                <a:gd name="T43" fmla="*/ 53 h 284"/>
                <a:gd name="T44" fmla="*/ 27 w 248"/>
                <a:gd name="T45" fmla="*/ 26 h 284"/>
                <a:gd name="T46" fmla="*/ 222 w 248"/>
                <a:gd name="T47" fmla="*/ 258 h 284"/>
                <a:gd name="T48" fmla="*/ 196 w 248"/>
                <a:gd name="T49" fmla="*/ 284 h 284"/>
                <a:gd name="T50" fmla="*/ 248 w 248"/>
                <a:gd name="T51" fmla="*/ 258 h 284"/>
                <a:gd name="T52" fmla="*/ 222 w 248"/>
                <a:gd name="T53" fmla="*/ 0 h 284"/>
                <a:gd name="T54" fmla="*/ 111 w 248"/>
                <a:gd name="T55" fmla="*/ 284 h 284"/>
                <a:gd name="T56" fmla="*/ 105 w 248"/>
                <a:gd name="T57" fmla="*/ 258 h 284"/>
                <a:gd name="T58" fmla="*/ 172 w 248"/>
                <a:gd name="T59" fmla="*/ 284 h 284"/>
                <a:gd name="T60" fmla="*/ 184 w 248"/>
                <a:gd name="T61" fmla="*/ 258 h 284"/>
                <a:gd name="T62" fmla="*/ 172 w 248"/>
                <a:gd name="T63" fmla="*/ 284 h 284"/>
                <a:gd name="T64" fmla="*/ 136 w 248"/>
                <a:gd name="T65" fmla="*/ 284 h 284"/>
                <a:gd name="T66" fmla="*/ 123 w 248"/>
                <a:gd name="T67" fmla="*/ 258 h 284"/>
                <a:gd name="T68" fmla="*/ 148 w 248"/>
                <a:gd name="T69" fmla="*/ 284 h 284"/>
                <a:gd name="T70" fmla="*/ 160 w 248"/>
                <a:gd name="T71" fmla="*/ 258 h 284"/>
                <a:gd name="T72" fmla="*/ 148 w 248"/>
                <a:gd name="T73" fmla="*/ 284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48" h="284">
                  <a:moveTo>
                    <a:pt x="107" y="124"/>
                  </a:moveTo>
                  <a:cubicBezTo>
                    <a:pt x="11" y="220"/>
                    <a:pt x="11" y="220"/>
                    <a:pt x="11" y="220"/>
                  </a:cubicBezTo>
                  <a:cubicBezTo>
                    <a:pt x="7" y="224"/>
                    <a:pt x="3" y="233"/>
                    <a:pt x="3" y="239"/>
                  </a:cubicBezTo>
                  <a:cubicBezTo>
                    <a:pt x="3" y="262"/>
                    <a:pt x="3" y="262"/>
                    <a:pt x="3" y="262"/>
                  </a:cubicBezTo>
                  <a:cubicBezTo>
                    <a:pt x="3" y="267"/>
                    <a:pt x="7" y="271"/>
                    <a:pt x="12" y="271"/>
                  </a:cubicBezTo>
                  <a:cubicBezTo>
                    <a:pt x="34" y="271"/>
                    <a:pt x="34" y="271"/>
                    <a:pt x="34" y="271"/>
                  </a:cubicBezTo>
                  <a:cubicBezTo>
                    <a:pt x="34" y="275"/>
                    <a:pt x="34" y="275"/>
                    <a:pt x="34" y="275"/>
                  </a:cubicBezTo>
                  <a:cubicBezTo>
                    <a:pt x="34" y="271"/>
                    <a:pt x="34" y="271"/>
                    <a:pt x="34" y="271"/>
                  </a:cubicBezTo>
                  <a:cubicBezTo>
                    <a:pt x="40" y="271"/>
                    <a:pt x="49" y="267"/>
                    <a:pt x="53" y="263"/>
                  </a:cubicBezTo>
                  <a:cubicBezTo>
                    <a:pt x="150" y="166"/>
                    <a:pt x="150" y="166"/>
                    <a:pt x="150" y="166"/>
                  </a:cubicBezTo>
                  <a:lnTo>
                    <a:pt x="107" y="124"/>
                  </a:lnTo>
                  <a:close/>
                  <a:moveTo>
                    <a:pt x="172" y="132"/>
                  </a:moveTo>
                  <a:cubicBezTo>
                    <a:pt x="141" y="102"/>
                    <a:pt x="141" y="102"/>
                    <a:pt x="141" y="102"/>
                  </a:cubicBezTo>
                  <a:cubicBezTo>
                    <a:pt x="140" y="100"/>
                    <a:pt x="138" y="99"/>
                    <a:pt x="135" y="99"/>
                  </a:cubicBezTo>
                  <a:cubicBezTo>
                    <a:pt x="133" y="99"/>
                    <a:pt x="131" y="100"/>
                    <a:pt x="129" y="102"/>
                  </a:cubicBezTo>
                  <a:cubicBezTo>
                    <a:pt x="114" y="117"/>
                    <a:pt x="114" y="117"/>
                    <a:pt x="114" y="117"/>
                  </a:cubicBezTo>
                  <a:cubicBezTo>
                    <a:pt x="157" y="159"/>
                    <a:pt x="157" y="159"/>
                    <a:pt x="157" y="159"/>
                  </a:cubicBezTo>
                  <a:cubicBezTo>
                    <a:pt x="172" y="144"/>
                    <a:pt x="172" y="144"/>
                    <a:pt x="172" y="144"/>
                  </a:cubicBezTo>
                  <a:cubicBezTo>
                    <a:pt x="173" y="143"/>
                    <a:pt x="174" y="141"/>
                    <a:pt x="174" y="138"/>
                  </a:cubicBezTo>
                  <a:cubicBezTo>
                    <a:pt x="174" y="136"/>
                    <a:pt x="173" y="134"/>
                    <a:pt x="172" y="132"/>
                  </a:cubicBezTo>
                  <a:close/>
                  <a:moveTo>
                    <a:pt x="27" y="65"/>
                  </a:moveTo>
                  <a:cubicBezTo>
                    <a:pt x="0" y="65"/>
                    <a:pt x="0" y="65"/>
                    <a:pt x="0" y="65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27" y="76"/>
                    <a:pt x="27" y="76"/>
                    <a:pt x="27" y="76"/>
                  </a:cubicBezTo>
                  <a:lnTo>
                    <a:pt x="27" y="65"/>
                  </a:lnTo>
                  <a:close/>
                  <a:moveTo>
                    <a:pt x="27" y="112"/>
                  </a:moveTo>
                  <a:cubicBezTo>
                    <a:pt x="0" y="112"/>
                    <a:pt x="0" y="112"/>
                    <a:pt x="0" y="112"/>
                  </a:cubicBezTo>
                  <a:cubicBezTo>
                    <a:pt x="0" y="124"/>
                    <a:pt x="0" y="124"/>
                    <a:pt x="0" y="124"/>
                  </a:cubicBezTo>
                  <a:cubicBezTo>
                    <a:pt x="27" y="124"/>
                    <a:pt x="27" y="124"/>
                    <a:pt x="27" y="124"/>
                  </a:cubicBezTo>
                  <a:lnTo>
                    <a:pt x="27" y="112"/>
                  </a:lnTo>
                  <a:close/>
                  <a:moveTo>
                    <a:pt x="27" y="88"/>
                  </a:moveTo>
                  <a:cubicBezTo>
                    <a:pt x="0" y="88"/>
                    <a:pt x="0" y="88"/>
                    <a:pt x="0" y="88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27" y="100"/>
                    <a:pt x="27" y="100"/>
                    <a:pt x="27" y="100"/>
                  </a:cubicBezTo>
                  <a:lnTo>
                    <a:pt x="27" y="88"/>
                  </a:lnTo>
                  <a:close/>
                  <a:moveTo>
                    <a:pt x="27" y="136"/>
                  </a:moveTo>
                  <a:cubicBezTo>
                    <a:pt x="0" y="136"/>
                    <a:pt x="0" y="136"/>
                    <a:pt x="0" y="136"/>
                  </a:cubicBezTo>
                  <a:cubicBezTo>
                    <a:pt x="0" y="142"/>
                    <a:pt x="0" y="142"/>
                    <a:pt x="0" y="142"/>
                  </a:cubicBezTo>
                  <a:cubicBezTo>
                    <a:pt x="27" y="142"/>
                    <a:pt x="27" y="142"/>
                    <a:pt x="27" y="142"/>
                  </a:cubicBezTo>
                  <a:lnTo>
                    <a:pt x="27" y="136"/>
                  </a:lnTo>
                  <a:close/>
                  <a:moveTo>
                    <a:pt x="222" y="0"/>
                  </a:moveTo>
                  <a:cubicBezTo>
                    <a:pt x="27" y="0"/>
                    <a:pt x="27" y="0"/>
                    <a:pt x="27" y="0"/>
                  </a:cubicBezTo>
                  <a:cubicBezTo>
                    <a:pt x="12" y="0"/>
                    <a:pt x="0" y="12"/>
                    <a:pt x="0" y="26"/>
                  </a:cubicBezTo>
                  <a:cubicBezTo>
                    <a:pt x="0" y="53"/>
                    <a:pt x="0" y="53"/>
                    <a:pt x="0" y="53"/>
                  </a:cubicBezTo>
                  <a:cubicBezTo>
                    <a:pt x="27" y="53"/>
                    <a:pt x="27" y="53"/>
                    <a:pt x="27" y="53"/>
                  </a:cubicBezTo>
                  <a:cubicBezTo>
                    <a:pt x="27" y="26"/>
                    <a:pt x="27" y="26"/>
                    <a:pt x="27" y="26"/>
                  </a:cubicBezTo>
                  <a:cubicBezTo>
                    <a:pt x="222" y="26"/>
                    <a:pt x="222" y="26"/>
                    <a:pt x="222" y="26"/>
                  </a:cubicBezTo>
                  <a:cubicBezTo>
                    <a:pt x="222" y="258"/>
                    <a:pt x="222" y="258"/>
                    <a:pt x="222" y="258"/>
                  </a:cubicBezTo>
                  <a:cubicBezTo>
                    <a:pt x="196" y="258"/>
                    <a:pt x="196" y="258"/>
                    <a:pt x="196" y="258"/>
                  </a:cubicBezTo>
                  <a:cubicBezTo>
                    <a:pt x="196" y="284"/>
                    <a:pt x="196" y="284"/>
                    <a:pt x="196" y="284"/>
                  </a:cubicBezTo>
                  <a:cubicBezTo>
                    <a:pt x="222" y="284"/>
                    <a:pt x="222" y="284"/>
                    <a:pt x="222" y="284"/>
                  </a:cubicBezTo>
                  <a:cubicBezTo>
                    <a:pt x="236" y="284"/>
                    <a:pt x="248" y="273"/>
                    <a:pt x="248" y="258"/>
                  </a:cubicBezTo>
                  <a:cubicBezTo>
                    <a:pt x="248" y="26"/>
                    <a:pt x="248" y="26"/>
                    <a:pt x="248" y="26"/>
                  </a:cubicBezTo>
                  <a:cubicBezTo>
                    <a:pt x="248" y="12"/>
                    <a:pt x="236" y="0"/>
                    <a:pt x="222" y="0"/>
                  </a:cubicBezTo>
                  <a:close/>
                  <a:moveTo>
                    <a:pt x="105" y="284"/>
                  </a:moveTo>
                  <a:cubicBezTo>
                    <a:pt x="111" y="284"/>
                    <a:pt x="111" y="284"/>
                    <a:pt x="111" y="284"/>
                  </a:cubicBezTo>
                  <a:cubicBezTo>
                    <a:pt x="111" y="258"/>
                    <a:pt x="111" y="258"/>
                    <a:pt x="111" y="258"/>
                  </a:cubicBezTo>
                  <a:cubicBezTo>
                    <a:pt x="105" y="258"/>
                    <a:pt x="105" y="258"/>
                    <a:pt x="105" y="258"/>
                  </a:cubicBezTo>
                  <a:lnTo>
                    <a:pt x="105" y="284"/>
                  </a:lnTo>
                  <a:close/>
                  <a:moveTo>
                    <a:pt x="172" y="284"/>
                  </a:moveTo>
                  <a:cubicBezTo>
                    <a:pt x="184" y="284"/>
                    <a:pt x="184" y="284"/>
                    <a:pt x="184" y="284"/>
                  </a:cubicBezTo>
                  <a:cubicBezTo>
                    <a:pt x="184" y="258"/>
                    <a:pt x="184" y="258"/>
                    <a:pt x="184" y="258"/>
                  </a:cubicBezTo>
                  <a:cubicBezTo>
                    <a:pt x="172" y="258"/>
                    <a:pt x="172" y="258"/>
                    <a:pt x="172" y="258"/>
                  </a:cubicBezTo>
                  <a:lnTo>
                    <a:pt x="172" y="284"/>
                  </a:lnTo>
                  <a:close/>
                  <a:moveTo>
                    <a:pt x="123" y="284"/>
                  </a:moveTo>
                  <a:cubicBezTo>
                    <a:pt x="136" y="284"/>
                    <a:pt x="136" y="284"/>
                    <a:pt x="136" y="284"/>
                  </a:cubicBezTo>
                  <a:cubicBezTo>
                    <a:pt x="136" y="258"/>
                    <a:pt x="136" y="258"/>
                    <a:pt x="136" y="258"/>
                  </a:cubicBezTo>
                  <a:cubicBezTo>
                    <a:pt x="123" y="258"/>
                    <a:pt x="123" y="258"/>
                    <a:pt x="123" y="258"/>
                  </a:cubicBezTo>
                  <a:lnTo>
                    <a:pt x="123" y="284"/>
                  </a:lnTo>
                  <a:close/>
                  <a:moveTo>
                    <a:pt x="148" y="284"/>
                  </a:moveTo>
                  <a:cubicBezTo>
                    <a:pt x="160" y="284"/>
                    <a:pt x="160" y="284"/>
                    <a:pt x="160" y="284"/>
                  </a:cubicBezTo>
                  <a:cubicBezTo>
                    <a:pt x="160" y="258"/>
                    <a:pt x="160" y="258"/>
                    <a:pt x="160" y="258"/>
                  </a:cubicBezTo>
                  <a:cubicBezTo>
                    <a:pt x="148" y="258"/>
                    <a:pt x="148" y="258"/>
                    <a:pt x="148" y="258"/>
                  </a:cubicBezTo>
                  <a:lnTo>
                    <a:pt x="148" y="28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11" name="Etape 5">
            <a:extLst>
              <a:ext uri="{FF2B5EF4-FFF2-40B4-BE49-F238E27FC236}">
                <a16:creationId xmlns:a16="http://schemas.microsoft.com/office/drawing/2014/main" xmlns="" id="{0EC2292C-4BA0-4934-8919-4B8C99835BE1}"/>
              </a:ext>
            </a:extLst>
          </p:cNvPr>
          <p:cNvGrpSpPr/>
          <p:nvPr/>
        </p:nvGrpSpPr>
        <p:grpSpPr>
          <a:xfrm>
            <a:off x="1729500" y="1372007"/>
            <a:ext cx="3085243" cy="903383"/>
            <a:chOff x="1767600" y="1372007"/>
            <a:chExt cx="3085243" cy="903383"/>
          </a:xfrm>
        </p:grpSpPr>
        <p:sp>
          <p:nvSpPr>
            <p:cNvPr id="399" name="Texte 5">
              <a:extLst>
                <a:ext uri="{FF2B5EF4-FFF2-40B4-BE49-F238E27FC236}">
                  <a16:creationId xmlns:a16="http://schemas.microsoft.com/office/drawing/2014/main" xmlns="" id="{A0EF9471-757D-4F49-BDD8-A45D189157BA}"/>
                </a:ext>
              </a:extLst>
            </p:cNvPr>
            <p:cNvSpPr txBox="1"/>
            <p:nvPr/>
          </p:nvSpPr>
          <p:spPr>
            <a:xfrm>
              <a:off x="2847600" y="1562088"/>
              <a:ext cx="200524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800" b="1" spc="-15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Réalisation</a:t>
              </a:r>
            </a:p>
          </p:txBody>
        </p:sp>
        <p:sp>
          <p:nvSpPr>
            <p:cNvPr id="400" name="Puce 5">
              <a:extLst>
                <a:ext uri="{FF2B5EF4-FFF2-40B4-BE49-F238E27FC236}">
                  <a16:creationId xmlns:a16="http://schemas.microsoft.com/office/drawing/2014/main" xmlns="" id="{18E66260-F67F-4715-B956-983710FB2E1C}"/>
                </a:ext>
              </a:extLst>
            </p:cNvPr>
            <p:cNvSpPr/>
            <p:nvPr/>
          </p:nvSpPr>
          <p:spPr>
            <a:xfrm>
              <a:off x="1767600" y="1372007"/>
              <a:ext cx="870332" cy="903383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401" name="Icone 5">
              <a:extLst>
                <a:ext uri="{FF2B5EF4-FFF2-40B4-BE49-F238E27FC236}">
                  <a16:creationId xmlns:a16="http://schemas.microsoft.com/office/drawing/2014/main" xmlns="" id="{8D0B00F5-EEA7-4A14-8109-755381E15B0A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2013766" y="1613452"/>
              <a:ext cx="378000" cy="432000"/>
            </a:xfrm>
            <a:custGeom>
              <a:avLst/>
              <a:gdLst>
                <a:gd name="T0" fmla="*/ 11 w 248"/>
                <a:gd name="T1" fmla="*/ 220 h 284"/>
                <a:gd name="T2" fmla="*/ 3 w 248"/>
                <a:gd name="T3" fmla="*/ 262 h 284"/>
                <a:gd name="T4" fmla="*/ 34 w 248"/>
                <a:gd name="T5" fmla="*/ 271 h 284"/>
                <a:gd name="T6" fmla="*/ 34 w 248"/>
                <a:gd name="T7" fmla="*/ 271 h 284"/>
                <a:gd name="T8" fmla="*/ 150 w 248"/>
                <a:gd name="T9" fmla="*/ 166 h 284"/>
                <a:gd name="T10" fmla="*/ 172 w 248"/>
                <a:gd name="T11" fmla="*/ 132 h 284"/>
                <a:gd name="T12" fmla="*/ 135 w 248"/>
                <a:gd name="T13" fmla="*/ 99 h 284"/>
                <a:gd name="T14" fmla="*/ 114 w 248"/>
                <a:gd name="T15" fmla="*/ 117 h 284"/>
                <a:gd name="T16" fmla="*/ 172 w 248"/>
                <a:gd name="T17" fmla="*/ 144 h 284"/>
                <a:gd name="T18" fmla="*/ 172 w 248"/>
                <a:gd name="T19" fmla="*/ 132 h 284"/>
                <a:gd name="T20" fmla="*/ 0 w 248"/>
                <a:gd name="T21" fmla="*/ 65 h 284"/>
                <a:gd name="T22" fmla="*/ 27 w 248"/>
                <a:gd name="T23" fmla="*/ 76 h 284"/>
                <a:gd name="T24" fmla="*/ 27 w 248"/>
                <a:gd name="T25" fmla="*/ 112 h 284"/>
                <a:gd name="T26" fmla="*/ 0 w 248"/>
                <a:gd name="T27" fmla="*/ 124 h 284"/>
                <a:gd name="T28" fmla="*/ 27 w 248"/>
                <a:gd name="T29" fmla="*/ 112 h 284"/>
                <a:gd name="T30" fmla="*/ 0 w 248"/>
                <a:gd name="T31" fmla="*/ 88 h 284"/>
                <a:gd name="T32" fmla="*/ 27 w 248"/>
                <a:gd name="T33" fmla="*/ 100 h 284"/>
                <a:gd name="T34" fmla="*/ 27 w 248"/>
                <a:gd name="T35" fmla="*/ 136 h 284"/>
                <a:gd name="T36" fmla="*/ 0 w 248"/>
                <a:gd name="T37" fmla="*/ 142 h 284"/>
                <a:gd name="T38" fmla="*/ 27 w 248"/>
                <a:gd name="T39" fmla="*/ 136 h 284"/>
                <a:gd name="T40" fmla="*/ 27 w 248"/>
                <a:gd name="T41" fmla="*/ 0 h 284"/>
                <a:gd name="T42" fmla="*/ 0 w 248"/>
                <a:gd name="T43" fmla="*/ 53 h 284"/>
                <a:gd name="T44" fmla="*/ 27 w 248"/>
                <a:gd name="T45" fmla="*/ 26 h 284"/>
                <a:gd name="T46" fmla="*/ 222 w 248"/>
                <a:gd name="T47" fmla="*/ 258 h 284"/>
                <a:gd name="T48" fmla="*/ 196 w 248"/>
                <a:gd name="T49" fmla="*/ 284 h 284"/>
                <a:gd name="T50" fmla="*/ 248 w 248"/>
                <a:gd name="T51" fmla="*/ 258 h 284"/>
                <a:gd name="T52" fmla="*/ 222 w 248"/>
                <a:gd name="T53" fmla="*/ 0 h 284"/>
                <a:gd name="T54" fmla="*/ 111 w 248"/>
                <a:gd name="T55" fmla="*/ 284 h 284"/>
                <a:gd name="T56" fmla="*/ 105 w 248"/>
                <a:gd name="T57" fmla="*/ 258 h 284"/>
                <a:gd name="T58" fmla="*/ 172 w 248"/>
                <a:gd name="T59" fmla="*/ 284 h 284"/>
                <a:gd name="T60" fmla="*/ 184 w 248"/>
                <a:gd name="T61" fmla="*/ 258 h 284"/>
                <a:gd name="T62" fmla="*/ 172 w 248"/>
                <a:gd name="T63" fmla="*/ 284 h 284"/>
                <a:gd name="T64" fmla="*/ 136 w 248"/>
                <a:gd name="T65" fmla="*/ 284 h 284"/>
                <a:gd name="T66" fmla="*/ 123 w 248"/>
                <a:gd name="T67" fmla="*/ 258 h 284"/>
                <a:gd name="T68" fmla="*/ 148 w 248"/>
                <a:gd name="T69" fmla="*/ 284 h 284"/>
                <a:gd name="T70" fmla="*/ 160 w 248"/>
                <a:gd name="T71" fmla="*/ 258 h 284"/>
                <a:gd name="T72" fmla="*/ 148 w 248"/>
                <a:gd name="T73" fmla="*/ 284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48" h="284">
                  <a:moveTo>
                    <a:pt x="107" y="124"/>
                  </a:moveTo>
                  <a:cubicBezTo>
                    <a:pt x="11" y="220"/>
                    <a:pt x="11" y="220"/>
                    <a:pt x="11" y="220"/>
                  </a:cubicBezTo>
                  <a:cubicBezTo>
                    <a:pt x="7" y="224"/>
                    <a:pt x="3" y="233"/>
                    <a:pt x="3" y="239"/>
                  </a:cubicBezTo>
                  <a:cubicBezTo>
                    <a:pt x="3" y="262"/>
                    <a:pt x="3" y="262"/>
                    <a:pt x="3" y="262"/>
                  </a:cubicBezTo>
                  <a:cubicBezTo>
                    <a:pt x="3" y="267"/>
                    <a:pt x="7" y="271"/>
                    <a:pt x="12" y="271"/>
                  </a:cubicBezTo>
                  <a:cubicBezTo>
                    <a:pt x="34" y="271"/>
                    <a:pt x="34" y="271"/>
                    <a:pt x="34" y="271"/>
                  </a:cubicBezTo>
                  <a:cubicBezTo>
                    <a:pt x="34" y="275"/>
                    <a:pt x="34" y="275"/>
                    <a:pt x="34" y="275"/>
                  </a:cubicBezTo>
                  <a:cubicBezTo>
                    <a:pt x="34" y="271"/>
                    <a:pt x="34" y="271"/>
                    <a:pt x="34" y="271"/>
                  </a:cubicBezTo>
                  <a:cubicBezTo>
                    <a:pt x="40" y="271"/>
                    <a:pt x="49" y="267"/>
                    <a:pt x="53" y="263"/>
                  </a:cubicBezTo>
                  <a:cubicBezTo>
                    <a:pt x="150" y="166"/>
                    <a:pt x="150" y="166"/>
                    <a:pt x="150" y="166"/>
                  </a:cubicBezTo>
                  <a:lnTo>
                    <a:pt x="107" y="124"/>
                  </a:lnTo>
                  <a:close/>
                  <a:moveTo>
                    <a:pt x="172" y="132"/>
                  </a:moveTo>
                  <a:cubicBezTo>
                    <a:pt x="141" y="102"/>
                    <a:pt x="141" y="102"/>
                    <a:pt x="141" y="102"/>
                  </a:cubicBezTo>
                  <a:cubicBezTo>
                    <a:pt x="140" y="100"/>
                    <a:pt x="138" y="99"/>
                    <a:pt x="135" y="99"/>
                  </a:cubicBezTo>
                  <a:cubicBezTo>
                    <a:pt x="133" y="99"/>
                    <a:pt x="131" y="100"/>
                    <a:pt x="129" y="102"/>
                  </a:cubicBezTo>
                  <a:cubicBezTo>
                    <a:pt x="114" y="117"/>
                    <a:pt x="114" y="117"/>
                    <a:pt x="114" y="117"/>
                  </a:cubicBezTo>
                  <a:cubicBezTo>
                    <a:pt x="157" y="159"/>
                    <a:pt x="157" y="159"/>
                    <a:pt x="157" y="159"/>
                  </a:cubicBezTo>
                  <a:cubicBezTo>
                    <a:pt x="172" y="144"/>
                    <a:pt x="172" y="144"/>
                    <a:pt x="172" y="144"/>
                  </a:cubicBezTo>
                  <a:cubicBezTo>
                    <a:pt x="173" y="143"/>
                    <a:pt x="174" y="141"/>
                    <a:pt x="174" y="138"/>
                  </a:cubicBezTo>
                  <a:cubicBezTo>
                    <a:pt x="174" y="136"/>
                    <a:pt x="173" y="134"/>
                    <a:pt x="172" y="132"/>
                  </a:cubicBezTo>
                  <a:close/>
                  <a:moveTo>
                    <a:pt x="27" y="65"/>
                  </a:moveTo>
                  <a:cubicBezTo>
                    <a:pt x="0" y="65"/>
                    <a:pt x="0" y="65"/>
                    <a:pt x="0" y="65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27" y="76"/>
                    <a:pt x="27" y="76"/>
                    <a:pt x="27" y="76"/>
                  </a:cubicBezTo>
                  <a:lnTo>
                    <a:pt x="27" y="65"/>
                  </a:lnTo>
                  <a:close/>
                  <a:moveTo>
                    <a:pt x="27" y="112"/>
                  </a:moveTo>
                  <a:cubicBezTo>
                    <a:pt x="0" y="112"/>
                    <a:pt x="0" y="112"/>
                    <a:pt x="0" y="112"/>
                  </a:cubicBezTo>
                  <a:cubicBezTo>
                    <a:pt x="0" y="124"/>
                    <a:pt x="0" y="124"/>
                    <a:pt x="0" y="124"/>
                  </a:cubicBezTo>
                  <a:cubicBezTo>
                    <a:pt x="27" y="124"/>
                    <a:pt x="27" y="124"/>
                    <a:pt x="27" y="124"/>
                  </a:cubicBezTo>
                  <a:lnTo>
                    <a:pt x="27" y="112"/>
                  </a:lnTo>
                  <a:close/>
                  <a:moveTo>
                    <a:pt x="27" y="88"/>
                  </a:moveTo>
                  <a:cubicBezTo>
                    <a:pt x="0" y="88"/>
                    <a:pt x="0" y="88"/>
                    <a:pt x="0" y="88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27" y="100"/>
                    <a:pt x="27" y="100"/>
                    <a:pt x="27" y="100"/>
                  </a:cubicBezTo>
                  <a:lnTo>
                    <a:pt x="27" y="88"/>
                  </a:lnTo>
                  <a:close/>
                  <a:moveTo>
                    <a:pt x="27" y="136"/>
                  </a:moveTo>
                  <a:cubicBezTo>
                    <a:pt x="0" y="136"/>
                    <a:pt x="0" y="136"/>
                    <a:pt x="0" y="136"/>
                  </a:cubicBezTo>
                  <a:cubicBezTo>
                    <a:pt x="0" y="142"/>
                    <a:pt x="0" y="142"/>
                    <a:pt x="0" y="142"/>
                  </a:cubicBezTo>
                  <a:cubicBezTo>
                    <a:pt x="27" y="142"/>
                    <a:pt x="27" y="142"/>
                    <a:pt x="27" y="142"/>
                  </a:cubicBezTo>
                  <a:lnTo>
                    <a:pt x="27" y="136"/>
                  </a:lnTo>
                  <a:close/>
                  <a:moveTo>
                    <a:pt x="222" y="0"/>
                  </a:moveTo>
                  <a:cubicBezTo>
                    <a:pt x="27" y="0"/>
                    <a:pt x="27" y="0"/>
                    <a:pt x="27" y="0"/>
                  </a:cubicBezTo>
                  <a:cubicBezTo>
                    <a:pt x="12" y="0"/>
                    <a:pt x="0" y="12"/>
                    <a:pt x="0" y="26"/>
                  </a:cubicBezTo>
                  <a:cubicBezTo>
                    <a:pt x="0" y="53"/>
                    <a:pt x="0" y="53"/>
                    <a:pt x="0" y="53"/>
                  </a:cubicBezTo>
                  <a:cubicBezTo>
                    <a:pt x="27" y="53"/>
                    <a:pt x="27" y="53"/>
                    <a:pt x="27" y="53"/>
                  </a:cubicBezTo>
                  <a:cubicBezTo>
                    <a:pt x="27" y="26"/>
                    <a:pt x="27" y="26"/>
                    <a:pt x="27" y="26"/>
                  </a:cubicBezTo>
                  <a:cubicBezTo>
                    <a:pt x="222" y="26"/>
                    <a:pt x="222" y="26"/>
                    <a:pt x="222" y="26"/>
                  </a:cubicBezTo>
                  <a:cubicBezTo>
                    <a:pt x="222" y="258"/>
                    <a:pt x="222" y="258"/>
                    <a:pt x="222" y="258"/>
                  </a:cubicBezTo>
                  <a:cubicBezTo>
                    <a:pt x="196" y="258"/>
                    <a:pt x="196" y="258"/>
                    <a:pt x="196" y="258"/>
                  </a:cubicBezTo>
                  <a:cubicBezTo>
                    <a:pt x="196" y="284"/>
                    <a:pt x="196" y="284"/>
                    <a:pt x="196" y="284"/>
                  </a:cubicBezTo>
                  <a:cubicBezTo>
                    <a:pt x="222" y="284"/>
                    <a:pt x="222" y="284"/>
                    <a:pt x="222" y="284"/>
                  </a:cubicBezTo>
                  <a:cubicBezTo>
                    <a:pt x="236" y="284"/>
                    <a:pt x="248" y="273"/>
                    <a:pt x="248" y="258"/>
                  </a:cubicBezTo>
                  <a:cubicBezTo>
                    <a:pt x="248" y="26"/>
                    <a:pt x="248" y="26"/>
                    <a:pt x="248" y="26"/>
                  </a:cubicBezTo>
                  <a:cubicBezTo>
                    <a:pt x="248" y="12"/>
                    <a:pt x="236" y="0"/>
                    <a:pt x="222" y="0"/>
                  </a:cubicBezTo>
                  <a:close/>
                  <a:moveTo>
                    <a:pt x="105" y="284"/>
                  </a:moveTo>
                  <a:cubicBezTo>
                    <a:pt x="111" y="284"/>
                    <a:pt x="111" y="284"/>
                    <a:pt x="111" y="284"/>
                  </a:cubicBezTo>
                  <a:cubicBezTo>
                    <a:pt x="111" y="258"/>
                    <a:pt x="111" y="258"/>
                    <a:pt x="111" y="258"/>
                  </a:cubicBezTo>
                  <a:cubicBezTo>
                    <a:pt x="105" y="258"/>
                    <a:pt x="105" y="258"/>
                    <a:pt x="105" y="258"/>
                  </a:cubicBezTo>
                  <a:lnTo>
                    <a:pt x="105" y="284"/>
                  </a:lnTo>
                  <a:close/>
                  <a:moveTo>
                    <a:pt x="172" y="284"/>
                  </a:moveTo>
                  <a:cubicBezTo>
                    <a:pt x="184" y="284"/>
                    <a:pt x="184" y="284"/>
                    <a:pt x="184" y="284"/>
                  </a:cubicBezTo>
                  <a:cubicBezTo>
                    <a:pt x="184" y="258"/>
                    <a:pt x="184" y="258"/>
                    <a:pt x="184" y="258"/>
                  </a:cubicBezTo>
                  <a:cubicBezTo>
                    <a:pt x="172" y="258"/>
                    <a:pt x="172" y="258"/>
                    <a:pt x="172" y="258"/>
                  </a:cubicBezTo>
                  <a:lnTo>
                    <a:pt x="172" y="284"/>
                  </a:lnTo>
                  <a:close/>
                  <a:moveTo>
                    <a:pt x="123" y="284"/>
                  </a:moveTo>
                  <a:cubicBezTo>
                    <a:pt x="136" y="284"/>
                    <a:pt x="136" y="284"/>
                    <a:pt x="136" y="284"/>
                  </a:cubicBezTo>
                  <a:cubicBezTo>
                    <a:pt x="136" y="258"/>
                    <a:pt x="136" y="258"/>
                    <a:pt x="136" y="258"/>
                  </a:cubicBezTo>
                  <a:cubicBezTo>
                    <a:pt x="123" y="258"/>
                    <a:pt x="123" y="258"/>
                    <a:pt x="123" y="258"/>
                  </a:cubicBezTo>
                  <a:lnTo>
                    <a:pt x="123" y="284"/>
                  </a:lnTo>
                  <a:close/>
                  <a:moveTo>
                    <a:pt x="148" y="284"/>
                  </a:moveTo>
                  <a:cubicBezTo>
                    <a:pt x="160" y="284"/>
                    <a:pt x="160" y="284"/>
                    <a:pt x="160" y="284"/>
                  </a:cubicBezTo>
                  <a:cubicBezTo>
                    <a:pt x="160" y="258"/>
                    <a:pt x="160" y="258"/>
                    <a:pt x="160" y="258"/>
                  </a:cubicBezTo>
                  <a:cubicBezTo>
                    <a:pt x="148" y="258"/>
                    <a:pt x="148" y="258"/>
                    <a:pt x="148" y="258"/>
                  </a:cubicBezTo>
                  <a:lnTo>
                    <a:pt x="148" y="28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2019">
            <a:extLst>
              <a:ext uri="{FF2B5EF4-FFF2-40B4-BE49-F238E27FC236}">
                <a16:creationId xmlns:a16="http://schemas.microsoft.com/office/drawing/2014/main" xmlns="" id="{D83F8D42-02EB-4E4D-A428-F02CBDB66D4D}"/>
              </a:ext>
            </a:extLst>
          </p:cNvPr>
          <p:cNvSpPr/>
          <p:nvPr/>
        </p:nvSpPr>
        <p:spPr>
          <a:xfrm>
            <a:off x="4783727" y="5658343"/>
            <a:ext cx="1522868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4000" b="1" spc="-300" dirty="0">
                <a:solidFill>
                  <a:schemeClr val="bg1"/>
                </a:solidFill>
              </a:rPr>
              <a:t>2019</a:t>
            </a:r>
          </a:p>
        </p:txBody>
      </p:sp>
    </p:spTree>
    <p:extLst>
      <p:ext uri="{BB962C8B-B14F-4D97-AF65-F5344CB8AC3E}">
        <p14:creationId xmlns:p14="http://schemas.microsoft.com/office/powerpoint/2010/main" val="1819398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Losange">
            <a:extLst>
              <a:ext uri="{FF2B5EF4-FFF2-40B4-BE49-F238E27FC236}">
                <a16:creationId xmlns:a16="http://schemas.microsoft.com/office/drawing/2014/main" xmlns="" id="{C2FBA78A-6C09-4F12-8226-A906F5A34FE1}"/>
              </a:ext>
            </a:extLst>
          </p:cNvPr>
          <p:cNvSpPr/>
          <p:nvPr/>
        </p:nvSpPr>
        <p:spPr>
          <a:xfrm>
            <a:off x="9331287" y="-2038121"/>
            <a:ext cx="4836405" cy="4076241"/>
          </a:xfrm>
          <a:prstGeom prst="diamond">
            <a:avLst/>
          </a:prstGeom>
          <a:solidFill>
            <a:srgbClr val="09AE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6" name="Rectangle">
            <a:extLst>
              <a:ext uri="{FF2B5EF4-FFF2-40B4-BE49-F238E27FC236}">
                <a16:creationId xmlns:a16="http://schemas.microsoft.com/office/drawing/2014/main" xmlns="" id="{65BEE8BD-C3C0-412A-A66B-D8C417823150}"/>
              </a:ext>
            </a:extLst>
          </p:cNvPr>
          <p:cNvSpPr/>
          <p:nvPr/>
        </p:nvSpPr>
        <p:spPr>
          <a:xfrm rot="10800000">
            <a:off x="6646840" y="360000"/>
            <a:ext cx="5545160" cy="6858000"/>
          </a:xfrm>
          <a:custGeom>
            <a:avLst/>
            <a:gdLst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5122843 w 5122843"/>
              <a:gd name="connsiteY2" fmla="*/ 3723701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649118 w 5122843"/>
              <a:gd name="connsiteY2" fmla="*/ 3294044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239691 w 5122843"/>
              <a:gd name="connsiteY2" fmla="*/ 2774026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369510 w 5122843"/>
              <a:gd name="connsiteY2" fmla="*/ 3026481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069929 w 5122843"/>
              <a:gd name="connsiteY2" fmla="*/ 2535970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4069929 w 4813275"/>
              <a:gd name="connsiteY2" fmla="*/ 2541952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4266386 w 4813275"/>
              <a:gd name="connsiteY2" fmla="*/ 2547868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4386444 w 4813275"/>
              <a:gd name="connsiteY2" fmla="*/ 2825893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3169125 w 4813275"/>
              <a:gd name="connsiteY2" fmla="*/ 2814062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13275" h="3729683">
                <a:moveTo>
                  <a:pt x="0" y="5982"/>
                </a:moveTo>
                <a:lnTo>
                  <a:pt x="4813275" y="0"/>
                </a:lnTo>
                <a:lnTo>
                  <a:pt x="3169125" y="2814062"/>
                </a:lnTo>
                <a:lnTo>
                  <a:pt x="0" y="3729683"/>
                </a:lnTo>
                <a:lnTo>
                  <a:pt x="0" y="5982"/>
                </a:lnTo>
                <a:close/>
              </a:path>
            </a:pathLst>
          </a:custGeom>
          <a:solidFill>
            <a:schemeClr val="tx2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61" name="Le">
            <a:extLst>
              <a:ext uri="{FF2B5EF4-FFF2-40B4-BE49-F238E27FC236}">
                <a16:creationId xmlns:a16="http://schemas.microsoft.com/office/drawing/2014/main" xmlns="" id="{52E22516-E499-48D5-9A16-4168DBD8C859}"/>
              </a:ext>
            </a:extLst>
          </p:cNvPr>
          <p:cNvSpPr txBox="1"/>
          <p:nvPr/>
        </p:nvSpPr>
        <p:spPr>
          <a:xfrm>
            <a:off x="8227392" y="3048480"/>
            <a:ext cx="3448281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r-FR" sz="3600" spc="-150" dirty="0">
                <a:solidFill>
                  <a:srgbClr val="F2F2F2"/>
                </a:solidFill>
              </a:rPr>
              <a:t>Le</a:t>
            </a:r>
          </a:p>
        </p:txBody>
      </p:sp>
      <p:sp>
        <p:nvSpPr>
          <p:cNvPr id="362" name="portail">
            <a:extLst>
              <a:ext uri="{FF2B5EF4-FFF2-40B4-BE49-F238E27FC236}">
                <a16:creationId xmlns:a16="http://schemas.microsoft.com/office/drawing/2014/main" xmlns="" id="{8EB1A399-3993-4367-BA94-E47B5AA9232A}"/>
              </a:ext>
            </a:extLst>
          </p:cNvPr>
          <p:cNvSpPr txBox="1"/>
          <p:nvPr/>
        </p:nvSpPr>
        <p:spPr>
          <a:xfrm>
            <a:off x="8227392" y="3380535"/>
            <a:ext cx="4021160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r-FR" sz="5400" b="1" spc="-300" dirty="0">
                <a:solidFill>
                  <a:srgbClr val="F2F2F2"/>
                </a:solidFill>
              </a:rPr>
              <a:t>Portail national</a:t>
            </a:r>
            <a:endParaRPr lang="fr-FR" sz="8000" b="1" spc="-300" dirty="0">
              <a:solidFill>
                <a:srgbClr val="F2F2F2"/>
              </a:solidFill>
            </a:endParaRPr>
          </a:p>
        </p:txBody>
      </p:sp>
      <p:sp>
        <p:nvSpPr>
          <p:cNvPr id="363" name="en santé au travail">
            <a:extLst>
              <a:ext uri="{FF2B5EF4-FFF2-40B4-BE49-F238E27FC236}">
                <a16:creationId xmlns:a16="http://schemas.microsoft.com/office/drawing/2014/main" xmlns="" id="{21CD5500-2299-4A42-BCFD-603A732D4471}"/>
              </a:ext>
            </a:extLst>
          </p:cNvPr>
          <p:cNvSpPr txBox="1"/>
          <p:nvPr/>
        </p:nvSpPr>
        <p:spPr>
          <a:xfrm>
            <a:off x="8227392" y="4183232"/>
            <a:ext cx="3448281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r-FR" sz="3600" spc="-150" dirty="0">
                <a:solidFill>
                  <a:srgbClr val="F2F2F2"/>
                </a:solidFill>
              </a:rPr>
              <a:t>en santé au travail</a:t>
            </a:r>
          </a:p>
        </p:txBody>
      </p:sp>
      <p:sp>
        <p:nvSpPr>
          <p:cNvPr id="364" name="Quel délai">
            <a:extLst>
              <a:ext uri="{FF2B5EF4-FFF2-40B4-BE49-F238E27FC236}">
                <a16:creationId xmlns:a16="http://schemas.microsoft.com/office/drawing/2014/main" xmlns="" id="{F049B1D9-0B22-4A19-A524-CF8E5E86F292}"/>
              </a:ext>
            </a:extLst>
          </p:cNvPr>
          <p:cNvSpPr txBox="1"/>
          <p:nvPr/>
        </p:nvSpPr>
        <p:spPr>
          <a:xfrm>
            <a:off x="8227392" y="5152208"/>
            <a:ext cx="3767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solidFill>
                  <a:srgbClr val="F2F2F2"/>
                </a:solidFill>
              </a:rPr>
              <a:t>Dans quel délai ?</a:t>
            </a:r>
          </a:p>
        </p:txBody>
      </p:sp>
      <p:cxnSp>
        <p:nvCxnSpPr>
          <p:cNvPr id="365" name="Connecteur">
            <a:extLst>
              <a:ext uri="{FF2B5EF4-FFF2-40B4-BE49-F238E27FC236}">
                <a16:creationId xmlns:a16="http://schemas.microsoft.com/office/drawing/2014/main" xmlns="" id="{062AA12B-40AB-46E7-90D9-A5617A779F4D}"/>
              </a:ext>
            </a:extLst>
          </p:cNvPr>
          <p:cNvCxnSpPr/>
          <p:nvPr/>
        </p:nvCxnSpPr>
        <p:spPr>
          <a:xfrm>
            <a:off x="8227392" y="4971189"/>
            <a:ext cx="360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Cercle">
            <a:extLst>
              <a:ext uri="{FF2B5EF4-FFF2-40B4-BE49-F238E27FC236}">
                <a16:creationId xmlns:a16="http://schemas.microsoft.com/office/drawing/2014/main" xmlns="" id="{7D556EE8-7614-4913-8A4D-AB6FCE79982C}"/>
              </a:ext>
            </a:extLst>
          </p:cNvPr>
          <p:cNvGrpSpPr/>
          <p:nvPr/>
        </p:nvGrpSpPr>
        <p:grpSpPr>
          <a:xfrm>
            <a:off x="4642520" y="1"/>
            <a:ext cx="3767768" cy="6858000"/>
            <a:chOff x="5013707" y="1"/>
            <a:chExt cx="3767768" cy="6858000"/>
          </a:xfrm>
        </p:grpSpPr>
        <p:sp>
          <p:nvSpPr>
            <p:cNvPr id="302" name="Parallelograme">
              <a:extLst>
                <a:ext uri="{FF2B5EF4-FFF2-40B4-BE49-F238E27FC236}">
                  <a16:creationId xmlns:a16="http://schemas.microsoft.com/office/drawing/2014/main" xmlns="" id="{2231764F-A461-42EC-8EA8-1F5BAE8B54DD}"/>
                </a:ext>
              </a:extLst>
            </p:cNvPr>
            <p:cNvSpPr/>
            <p:nvPr/>
          </p:nvSpPr>
          <p:spPr>
            <a:xfrm>
              <a:off x="5013707" y="1"/>
              <a:ext cx="3767768" cy="6858000"/>
            </a:xfrm>
            <a:prstGeom prst="parallelogram">
              <a:avLst>
                <a:gd name="adj" fmla="val 67908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,</a:t>
              </a:r>
            </a:p>
          </p:txBody>
        </p:sp>
        <p:sp>
          <p:nvSpPr>
            <p:cNvPr id="326" name="Cercle">
              <a:extLst>
                <a:ext uri="{FF2B5EF4-FFF2-40B4-BE49-F238E27FC236}">
                  <a16:creationId xmlns:a16="http://schemas.microsoft.com/office/drawing/2014/main" xmlns="" id="{304AB746-4B24-4B33-8088-B452773E1203}"/>
                </a:ext>
              </a:extLst>
            </p:cNvPr>
            <p:cNvSpPr/>
            <p:nvPr/>
          </p:nvSpPr>
          <p:spPr>
            <a:xfrm>
              <a:off x="5381337" y="2000045"/>
              <a:ext cx="2743200" cy="27432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88" name="Step 6">
            <a:extLst>
              <a:ext uri="{FF2B5EF4-FFF2-40B4-BE49-F238E27FC236}">
                <a16:creationId xmlns:a16="http://schemas.microsoft.com/office/drawing/2014/main" xmlns="" id="{D2B084EA-8D12-44CA-B11A-E3D68B186F10}"/>
              </a:ext>
            </a:extLst>
          </p:cNvPr>
          <p:cNvSpPr txBox="1"/>
          <p:nvPr/>
        </p:nvSpPr>
        <p:spPr>
          <a:xfrm>
            <a:off x="5274552" y="2263649"/>
            <a:ext cx="2214395" cy="221599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3800" b="1" spc="-300" dirty="0">
                <a:solidFill>
                  <a:schemeClr val="accent1"/>
                </a:solidFill>
              </a:rPr>
              <a:t>06</a:t>
            </a:r>
          </a:p>
        </p:txBody>
      </p:sp>
      <p:grpSp>
        <p:nvGrpSpPr>
          <p:cNvPr id="7" name="Etape 1">
            <a:extLst>
              <a:ext uri="{FF2B5EF4-FFF2-40B4-BE49-F238E27FC236}">
                <a16:creationId xmlns:a16="http://schemas.microsoft.com/office/drawing/2014/main" xmlns="" id="{75CE43E3-5DE6-47D9-9E2D-C36027BE01B5}"/>
              </a:ext>
            </a:extLst>
          </p:cNvPr>
          <p:cNvGrpSpPr/>
          <p:nvPr/>
        </p:nvGrpSpPr>
        <p:grpSpPr>
          <a:xfrm>
            <a:off x="158740" y="5560595"/>
            <a:ext cx="4619794" cy="903383"/>
            <a:chOff x="196840" y="5560595"/>
            <a:chExt cx="4619794" cy="903383"/>
          </a:xfrm>
        </p:grpSpPr>
        <p:sp>
          <p:nvSpPr>
            <p:cNvPr id="368" name="Texte 1">
              <a:extLst>
                <a:ext uri="{FF2B5EF4-FFF2-40B4-BE49-F238E27FC236}">
                  <a16:creationId xmlns:a16="http://schemas.microsoft.com/office/drawing/2014/main" xmlns="" id="{6EC8886D-5EC8-42E7-B322-8AD488EC2408}"/>
                </a:ext>
              </a:extLst>
            </p:cNvPr>
            <p:cNvSpPr txBox="1"/>
            <p:nvPr/>
          </p:nvSpPr>
          <p:spPr>
            <a:xfrm>
              <a:off x="1278000" y="5750676"/>
              <a:ext cx="353863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800" b="1" spc="-15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Création GIE</a:t>
              </a:r>
            </a:p>
          </p:txBody>
        </p:sp>
        <p:sp>
          <p:nvSpPr>
            <p:cNvPr id="369" name="Puce 1">
              <a:extLst>
                <a:ext uri="{FF2B5EF4-FFF2-40B4-BE49-F238E27FC236}">
                  <a16:creationId xmlns:a16="http://schemas.microsoft.com/office/drawing/2014/main" xmlns="" id="{F07CB389-7719-4D62-8235-3105D10386F1}"/>
                </a:ext>
              </a:extLst>
            </p:cNvPr>
            <p:cNvSpPr/>
            <p:nvPr/>
          </p:nvSpPr>
          <p:spPr>
            <a:xfrm>
              <a:off x="196840" y="5560595"/>
              <a:ext cx="870332" cy="903383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383" name="Icone 1">
              <a:extLst>
                <a:ext uri="{FF2B5EF4-FFF2-40B4-BE49-F238E27FC236}">
                  <a16:creationId xmlns:a16="http://schemas.microsoft.com/office/drawing/2014/main" xmlns="" id="{BDD14441-5C73-4438-99E6-3ADF01EB2214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443006" y="5796286"/>
              <a:ext cx="378000" cy="432000"/>
            </a:xfrm>
            <a:custGeom>
              <a:avLst/>
              <a:gdLst>
                <a:gd name="T0" fmla="*/ 11 w 248"/>
                <a:gd name="T1" fmla="*/ 220 h 284"/>
                <a:gd name="T2" fmla="*/ 3 w 248"/>
                <a:gd name="T3" fmla="*/ 262 h 284"/>
                <a:gd name="T4" fmla="*/ 34 w 248"/>
                <a:gd name="T5" fmla="*/ 271 h 284"/>
                <a:gd name="T6" fmla="*/ 34 w 248"/>
                <a:gd name="T7" fmla="*/ 271 h 284"/>
                <a:gd name="T8" fmla="*/ 150 w 248"/>
                <a:gd name="T9" fmla="*/ 166 h 284"/>
                <a:gd name="T10" fmla="*/ 172 w 248"/>
                <a:gd name="T11" fmla="*/ 132 h 284"/>
                <a:gd name="T12" fmla="*/ 135 w 248"/>
                <a:gd name="T13" fmla="*/ 99 h 284"/>
                <a:gd name="T14" fmla="*/ 114 w 248"/>
                <a:gd name="T15" fmla="*/ 117 h 284"/>
                <a:gd name="T16" fmla="*/ 172 w 248"/>
                <a:gd name="T17" fmla="*/ 144 h 284"/>
                <a:gd name="T18" fmla="*/ 172 w 248"/>
                <a:gd name="T19" fmla="*/ 132 h 284"/>
                <a:gd name="T20" fmla="*/ 0 w 248"/>
                <a:gd name="T21" fmla="*/ 65 h 284"/>
                <a:gd name="T22" fmla="*/ 27 w 248"/>
                <a:gd name="T23" fmla="*/ 76 h 284"/>
                <a:gd name="T24" fmla="*/ 27 w 248"/>
                <a:gd name="T25" fmla="*/ 112 h 284"/>
                <a:gd name="T26" fmla="*/ 0 w 248"/>
                <a:gd name="T27" fmla="*/ 124 h 284"/>
                <a:gd name="T28" fmla="*/ 27 w 248"/>
                <a:gd name="T29" fmla="*/ 112 h 284"/>
                <a:gd name="T30" fmla="*/ 0 w 248"/>
                <a:gd name="T31" fmla="*/ 88 h 284"/>
                <a:gd name="T32" fmla="*/ 27 w 248"/>
                <a:gd name="T33" fmla="*/ 100 h 284"/>
                <a:gd name="T34" fmla="*/ 27 w 248"/>
                <a:gd name="T35" fmla="*/ 136 h 284"/>
                <a:gd name="T36" fmla="*/ 0 w 248"/>
                <a:gd name="T37" fmla="*/ 142 h 284"/>
                <a:gd name="T38" fmla="*/ 27 w 248"/>
                <a:gd name="T39" fmla="*/ 136 h 284"/>
                <a:gd name="T40" fmla="*/ 27 w 248"/>
                <a:gd name="T41" fmla="*/ 0 h 284"/>
                <a:gd name="T42" fmla="*/ 0 w 248"/>
                <a:gd name="T43" fmla="*/ 53 h 284"/>
                <a:gd name="T44" fmla="*/ 27 w 248"/>
                <a:gd name="T45" fmla="*/ 26 h 284"/>
                <a:gd name="T46" fmla="*/ 222 w 248"/>
                <a:gd name="T47" fmla="*/ 258 h 284"/>
                <a:gd name="T48" fmla="*/ 196 w 248"/>
                <a:gd name="T49" fmla="*/ 284 h 284"/>
                <a:gd name="T50" fmla="*/ 248 w 248"/>
                <a:gd name="T51" fmla="*/ 258 h 284"/>
                <a:gd name="T52" fmla="*/ 222 w 248"/>
                <a:gd name="T53" fmla="*/ 0 h 284"/>
                <a:gd name="T54" fmla="*/ 111 w 248"/>
                <a:gd name="T55" fmla="*/ 284 h 284"/>
                <a:gd name="T56" fmla="*/ 105 w 248"/>
                <a:gd name="T57" fmla="*/ 258 h 284"/>
                <a:gd name="T58" fmla="*/ 172 w 248"/>
                <a:gd name="T59" fmla="*/ 284 h 284"/>
                <a:gd name="T60" fmla="*/ 184 w 248"/>
                <a:gd name="T61" fmla="*/ 258 h 284"/>
                <a:gd name="T62" fmla="*/ 172 w 248"/>
                <a:gd name="T63" fmla="*/ 284 h 284"/>
                <a:gd name="T64" fmla="*/ 136 w 248"/>
                <a:gd name="T65" fmla="*/ 284 h 284"/>
                <a:gd name="T66" fmla="*/ 123 w 248"/>
                <a:gd name="T67" fmla="*/ 258 h 284"/>
                <a:gd name="T68" fmla="*/ 148 w 248"/>
                <a:gd name="T69" fmla="*/ 284 h 284"/>
                <a:gd name="T70" fmla="*/ 160 w 248"/>
                <a:gd name="T71" fmla="*/ 258 h 284"/>
                <a:gd name="T72" fmla="*/ 148 w 248"/>
                <a:gd name="T73" fmla="*/ 284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48" h="284">
                  <a:moveTo>
                    <a:pt x="107" y="124"/>
                  </a:moveTo>
                  <a:cubicBezTo>
                    <a:pt x="11" y="220"/>
                    <a:pt x="11" y="220"/>
                    <a:pt x="11" y="220"/>
                  </a:cubicBezTo>
                  <a:cubicBezTo>
                    <a:pt x="7" y="224"/>
                    <a:pt x="3" y="233"/>
                    <a:pt x="3" y="239"/>
                  </a:cubicBezTo>
                  <a:cubicBezTo>
                    <a:pt x="3" y="262"/>
                    <a:pt x="3" y="262"/>
                    <a:pt x="3" y="262"/>
                  </a:cubicBezTo>
                  <a:cubicBezTo>
                    <a:pt x="3" y="267"/>
                    <a:pt x="7" y="271"/>
                    <a:pt x="12" y="271"/>
                  </a:cubicBezTo>
                  <a:cubicBezTo>
                    <a:pt x="34" y="271"/>
                    <a:pt x="34" y="271"/>
                    <a:pt x="34" y="271"/>
                  </a:cubicBezTo>
                  <a:cubicBezTo>
                    <a:pt x="34" y="275"/>
                    <a:pt x="34" y="275"/>
                    <a:pt x="34" y="275"/>
                  </a:cubicBezTo>
                  <a:cubicBezTo>
                    <a:pt x="34" y="271"/>
                    <a:pt x="34" y="271"/>
                    <a:pt x="34" y="271"/>
                  </a:cubicBezTo>
                  <a:cubicBezTo>
                    <a:pt x="40" y="271"/>
                    <a:pt x="49" y="267"/>
                    <a:pt x="53" y="263"/>
                  </a:cubicBezTo>
                  <a:cubicBezTo>
                    <a:pt x="150" y="166"/>
                    <a:pt x="150" y="166"/>
                    <a:pt x="150" y="166"/>
                  </a:cubicBezTo>
                  <a:lnTo>
                    <a:pt x="107" y="124"/>
                  </a:lnTo>
                  <a:close/>
                  <a:moveTo>
                    <a:pt x="172" y="132"/>
                  </a:moveTo>
                  <a:cubicBezTo>
                    <a:pt x="141" y="102"/>
                    <a:pt x="141" y="102"/>
                    <a:pt x="141" y="102"/>
                  </a:cubicBezTo>
                  <a:cubicBezTo>
                    <a:pt x="140" y="100"/>
                    <a:pt x="138" y="99"/>
                    <a:pt x="135" y="99"/>
                  </a:cubicBezTo>
                  <a:cubicBezTo>
                    <a:pt x="133" y="99"/>
                    <a:pt x="131" y="100"/>
                    <a:pt x="129" y="102"/>
                  </a:cubicBezTo>
                  <a:cubicBezTo>
                    <a:pt x="114" y="117"/>
                    <a:pt x="114" y="117"/>
                    <a:pt x="114" y="117"/>
                  </a:cubicBezTo>
                  <a:cubicBezTo>
                    <a:pt x="157" y="159"/>
                    <a:pt x="157" y="159"/>
                    <a:pt x="157" y="159"/>
                  </a:cubicBezTo>
                  <a:cubicBezTo>
                    <a:pt x="172" y="144"/>
                    <a:pt x="172" y="144"/>
                    <a:pt x="172" y="144"/>
                  </a:cubicBezTo>
                  <a:cubicBezTo>
                    <a:pt x="173" y="143"/>
                    <a:pt x="174" y="141"/>
                    <a:pt x="174" y="138"/>
                  </a:cubicBezTo>
                  <a:cubicBezTo>
                    <a:pt x="174" y="136"/>
                    <a:pt x="173" y="134"/>
                    <a:pt x="172" y="132"/>
                  </a:cubicBezTo>
                  <a:close/>
                  <a:moveTo>
                    <a:pt x="27" y="65"/>
                  </a:moveTo>
                  <a:cubicBezTo>
                    <a:pt x="0" y="65"/>
                    <a:pt x="0" y="65"/>
                    <a:pt x="0" y="65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27" y="76"/>
                    <a:pt x="27" y="76"/>
                    <a:pt x="27" y="76"/>
                  </a:cubicBezTo>
                  <a:lnTo>
                    <a:pt x="27" y="65"/>
                  </a:lnTo>
                  <a:close/>
                  <a:moveTo>
                    <a:pt x="27" y="112"/>
                  </a:moveTo>
                  <a:cubicBezTo>
                    <a:pt x="0" y="112"/>
                    <a:pt x="0" y="112"/>
                    <a:pt x="0" y="112"/>
                  </a:cubicBezTo>
                  <a:cubicBezTo>
                    <a:pt x="0" y="124"/>
                    <a:pt x="0" y="124"/>
                    <a:pt x="0" y="124"/>
                  </a:cubicBezTo>
                  <a:cubicBezTo>
                    <a:pt x="27" y="124"/>
                    <a:pt x="27" y="124"/>
                    <a:pt x="27" y="124"/>
                  </a:cubicBezTo>
                  <a:lnTo>
                    <a:pt x="27" y="112"/>
                  </a:lnTo>
                  <a:close/>
                  <a:moveTo>
                    <a:pt x="27" y="88"/>
                  </a:moveTo>
                  <a:cubicBezTo>
                    <a:pt x="0" y="88"/>
                    <a:pt x="0" y="88"/>
                    <a:pt x="0" y="88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27" y="100"/>
                    <a:pt x="27" y="100"/>
                    <a:pt x="27" y="100"/>
                  </a:cubicBezTo>
                  <a:lnTo>
                    <a:pt x="27" y="88"/>
                  </a:lnTo>
                  <a:close/>
                  <a:moveTo>
                    <a:pt x="27" y="136"/>
                  </a:moveTo>
                  <a:cubicBezTo>
                    <a:pt x="0" y="136"/>
                    <a:pt x="0" y="136"/>
                    <a:pt x="0" y="136"/>
                  </a:cubicBezTo>
                  <a:cubicBezTo>
                    <a:pt x="0" y="142"/>
                    <a:pt x="0" y="142"/>
                    <a:pt x="0" y="142"/>
                  </a:cubicBezTo>
                  <a:cubicBezTo>
                    <a:pt x="27" y="142"/>
                    <a:pt x="27" y="142"/>
                    <a:pt x="27" y="142"/>
                  </a:cubicBezTo>
                  <a:lnTo>
                    <a:pt x="27" y="136"/>
                  </a:lnTo>
                  <a:close/>
                  <a:moveTo>
                    <a:pt x="222" y="0"/>
                  </a:moveTo>
                  <a:cubicBezTo>
                    <a:pt x="27" y="0"/>
                    <a:pt x="27" y="0"/>
                    <a:pt x="27" y="0"/>
                  </a:cubicBezTo>
                  <a:cubicBezTo>
                    <a:pt x="12" y="0"/>
                    <a:pt x="0" y="12"/>
                    <a:pt x="0" y="26"/>
                  </a:cubicBezTo>
                  <a:cubicBezTo>
                    <a:pt x="0" y="53"/>
                    <a:pt x="0" y="53"/>
                    <a:pt x="0" y="53"/>
                  </a:cubicBezTo>
                  <a:cubicBezTo>
                    <a:pt x="27" y="53"/>
                    <a:pt x="27" y="53"/>
                    <a:pt x="27" y="53"/>
                  </a:cubicBezTo>
                  <a:cubicBezTo>
                    <a:pt x="27" y="26"/>
                    <a:pt x="27" y="26"/>
                    <a:pt x="27" y="26"/>
                  </a:cubicBezTo>
                  <a:cubicBezTo>
                    <a:pt x="222" y="26"/>
                    <a:pt x="222" y="26"/>
                    <a:pt x="222" y="26"/>
                  </a:cubicBezTo>
                  <a:cubicBezTo>
                    <a:pt x="222" y="258"/>
                    <a:pt x="222" y="258"/>
                    <a:pt x="222" y="258"/>
                  </a:cubicBezTo>
                  <a:cubicBezTo>
                    <a:pt x="196" y="258"/>
                    <a:pt x="196" y="258"/>
                    <a:pt x="196" y="258"/>
                  </a:cubicBezTo>
                  <a:cubicBezTo>
                    <a:pt x="196" y="284"/>
                    <a:pt x="196" y="284"/>
                    <a:pt x="196" y="284"/>
                  </a:cubicBezTo>
                  <a:cubicBezTo>
                    <a:pt x="222" y="284"/>
                    <a:pt x="222" y="284"/>
                    <a:pt x="222" y="284"/>
                  </a:cubicBezTo>
                  <a:cubicBezTo>
                    <a:pt x="236" y="284"/>
                    <a:pt x="248" y="273"/>
                    <a:pt x="248" y="258"/>
                  </a:cubicBezTo>
                  <a:cubicBezTo>
                    <a:pt x="248" y="26"/>
                    <a:pt x="248" y="26"/>
                    <a:pt x="248" y="26"/>
                  </a:cubicBezTo>
                  <a:cubicBezTo>
                    <a:pt x="248" y="12"/>
                    <a:pt x="236" y="0"/>
                    <a:pt x="222" y="0"/>
                  </a:cubicBezTo>
                  <a:close/>
                  <a:moveTo>
                    <a:pt x="105" y="284"/>
                  </a:moveTo>
                  <a:cubicBezTo>
                    <a:pt x="111" y="284"/>
                    <a:pt x="111" y="284"/>
                    <a:pt x="111" y="284"/>
                  </a:cubicBezTo>
                  <a:cubicBezTo>
                    <a:pt x="111" y="258"/>
                    <a:pt x="111" y="258"/>
                    <a:pt x="111" y="258"/>
                  </a:cubicBezTo>
                  <a:cubicBezTo>
                    <a:pt x="105" y="258"/>
                    <a:pt x="105" y="258"/>
                    <a:pt x="105" y="258"/>
                  </a:cubicBezTo>
                  <a:lnTo>
                    <a:pt x="105" y="284"/>
                  </a:lnTo>
                  <a:close/>
                  <a:moveTo>
                    <a:pt x="172" y="284"/>
                  </a:moveTo>
                  <a:cubicBezTo>
                    <a:pt x="184" y="284"/>
                    <a:pt x="184" y="284"/>
                    <a:pt x="184" y="284"/>
                  </a:cubicBezTo>
                  <a:cubicBezTo>
                    <a:pt x="184" y="258"/>
                    <a:pt x="184" y="258"/>
                    <a:pt x="184" y="258"/>
                  </a:cubicBezTo>
                  <a:cubicBezTo>
                    <a:pt x="172" y="258"/>
                    <a:pt x="172" y="258"/>
                    <a:pt x="172" y="258"/>
                  </a:cubicBezTo>
                  <a:lnTo>
                    <a:pt x="172" y="284"/>
                  </a:lnTo>
                  <a:close/>
                  <a:moveTo>
                    <a:pt x="123" y="284"/>
                  </a:moveTo>
                  <a:cubicBezTo>
                    <a:pt x="136" y="284"/>
                    <a:pt x="136" y="284"/>
                    <a:pt x="136" y="284"/>
                  </a:cubicBezTo>
                  <a:cubicBezTo>
                    <a:pt x="136" y="258"/>
                    <a:pt x="136" y="258"/>
                    <a:pt x="136" y="258"/>
                  </a:cubicBezTo>
                  <a:cubicBezTo>
                    <a:pt x="123" y="258"/>
                    <a:pt x="123" y="258"/>
                    <a:pt x="123" y="258"/>
                  </a:cubicBezTo>
                  <a:lnTo>
                    <a:pt x="123" y="284"/>
                  </a:lnTo>
                  <a:close/>
                  <a:moveTo>
                    <a:pt x="148" y="284"/>
                  </a:moveTo>
                  <a:cubicBezTo>
                    <a:pt x="160" y="284"/>
                    <a:pt x="160" y="284"/>
                    <a:pt x="160" y="284"/>
                  </a:cubicBezTo>
                  <a:cubicBezTo>
                    <a:pt x="160" y="258"/>
                    <a:pt x="160" y="258"/>
                    <a:pt x="160" y="258"/>
                  </a:cubicBezTo>
                  <a:cubicBezTo>
                    <a:pt x="148" y="258"/>
                    <a:pt x="148" y="258"/>
                    <a:pt x="148" y="258"/>
                  </a:cubicBezTo>
                  <a:lnTo>
                    <a:pt x="148" y="28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8" name="Etape 2">
            <a:extLst>
              <a:ext uri="{FF2B5EF4-FFF2-40B4-BE49-F238E27FC236}">
                <a16:creationId xmlns:a16="http://schemas.microsoft.com/office/drawing/2014/main" xmlns="" id="{E037F1DA-E039-4665-BA7E-5D03F81AC542}"/>
              </a:ext>
            </a:extLst>
          </p:cNvPr>
          <p:cNvGrpSpPr/>
          <p:nvPr/>
        </p:nvGrpSpPr>
        <p:grpSpPr>
          <a:xfrm>
            <a:off x="552300" y="4513448"/>
            <a:ext cx="4227631" cy="903383"/>
            <a:chOff x="590400" y="4513448"/>
            <a:chExt cx="4227631" cy="903383"/>
          </a:xfrm>
        </p:grpSpPr>
        <p:sp>
          <p:nvSpPr>
            <p:cNvPr id="390" name="Texte 2">
              <a:extLst>
                <a:ext uri="{FF2B5EF4-FFF2-40B4-BE49-F238E27FC236}">
                  <a16:creationId xmlns:a16="http://schemas.microsoft.com/office/drawing/2014/main" xmlns="" id="{7EC44CF9-4AAA-4C94-A6AD-1FF88B5C7B1D}"/>
                </a:ext>
              </a:extLst>
            </p:cNvPr>
            <p:cNvSpPr txBox="1"/>
            <p:nvPr/>
          </p:nvSpPr>
          <p:spPr>
            <a:xfrm>
              <a:off x="1670400" y="4703529"/>
              <a:ext cx="314763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800" b="1" spc="-15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Présentation du projet</a:t>
              </a:r>
            </a:p>
          </p:txBody>
        </p:sp>
        <p:sp>
          <p:nvSpPr>
            <p:cNvPr id="391" name="Puce 2">
              <a:extLst>
                <a:ext uri="{FF2B5EF4-FFF2-40B4-BE49-F238E27FC236}">
                  <a16:creationId xmlns:a16="http://schemas.microsoft.com/office/drawing/2014/main" xmlns="" id="{87B5AB26-715C-42CA-98AD-55511FB45267}"/>
                </a:ext>
              </a:extLst>
            </p:cNvPr>
            <p:cNvSpPr/>
            <p:nvPr/>
          </p:nvSpPr>
          <p:spPr>
            <a:xfrm>
              <a:off x="590400" y="4513448"/>
              <a:ext cx="870332" cy="903383"/>
            </a:xfrm>
            <a:prstGeom prst="ellipse">
              <a:avLst/>
            </a:prstGeom>
            <a:solidFill>
              <a:srgbClr val="09AEF2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392" name="Icone 2">
              <a:extLst>
                <a:ext uri="{FF2B5EF4-FFF2-40B4-BE49-F238E27FC236}">
                  <a16:creationId xmlns:a16="http://schemas.microsoft.com/office/drawing/2014/main" xmlns="" id="{9D065282-E2A5-4510-8A62-8610C99E1B83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836566" y="4760490"/>
              <a:ext cx="378000" cy="432000"/>
            </a:xfrm>
            <a:custGeom>
              <a:avLst/>
              <a:gdLst>
                <a:gd name="T0" fmla="*/ 11 w 248"/>
                <a:gd name="T1" fmla="*/ 220 h 284"/>
                <a:gd name="T2" fmla="*/ 3 w 248"/>
                <a:gd name="T3" fmla="*/ 262 h 284"/>
                <a:gd name="T4" fmla="*/ 34 w 248"/>
                <a:gd name="T5" fmla="*/ 271 h 284"/>
                <a:gd name="T6" fmla="*/ 34 w 248"/>
                <a:gd name="T7" fmla="*/ 271 h 284"/>
                <a:gd name="T8" fmla="*/ 150 w 248"/>
                <a:gd name="T9" fmla="*/ 166 h 284"/>
                <a:gd name="T10" fmla="*/ 172 w 248"/>
                <a:gd name="T11" fmla="*/ 132 h 284"/>
                <a:gd name="T12" fmla="*/ 135 w 248"/>
                <a:gd name="T13" fmla="*/ 99 h 284"/>
                <a:gd name="T14" fmla="*/ 114 w 248"/>
                <a:gd name="T15" fmla="*/ 117 h 284"/>
                <a:gd name="T16" fmla="*/ 172 w 248"/>
                <a:gd name="T17" fmla="*/ 144 h 284"/>
                <a:gd name="T18" fmla="*/ 172 w 248"/>
                <a:gd name="T19" fmla="*/ 132 h 284"/>
                <a:gd name="T20" fmla="*/ 0 w 248"/>
                <a:gd name="T21" fmla="*/ 65 h 284"/>
                <a:gd name="T22" fmla="*/ 27 w 248"/>
                <a:gd name="T23" fmla="*/ 76 h 284"/>
                <a:gd name="T24" fmla="*/ 27 w 248"/>
                <a:gd name="T25" fmla="*/ 112 h 284"/>
                <a:gd name="T26" fmla="*/ 0 w 248"/>
                <a:gd name="T27" fmla="*/ 124 h 284"/>
                <a:gd name="T28" fmla="*/ 27 w 248"/>
                <a:gd name="T29" fmla="*/ 112 h 284"/>
                <a:gd name="T30" fmla="*/ 0 w 248"/>
                <a:gd name="T31" fmla="*/ 88 h 284"/>
                <a:gd name="T32" fmla="*/ 27 w 248"/>
                <a:gd name="T33" fmla="*/ 100 h 284"/>
                <a:gd name="T34" fmla="*/ 27 w 248"/>
                <a:gd name="T35" fmla="*/ 136 h 284"/>
                <a:gd name="T36" fmla="*/ 0 w 248"/>
                <a:gd name="T37" fmla="*/ 142 h 284"/>
                <a:gd name="T38" fmla="*/ 27 w 248"/>
                <a:gd name="T39" fmla="*/ 136 h 284"/>
                <a:gd name="T40" fmla="*/ 27 w 248"/>
                <a:gd name="T41" fmla="*/ 0 h 284"/>
                <a:gd name="T42" fmla="*/ 0 w 248"/>
                <a:gd name="T43" fmla="*/ 53 h 284"/>
                <a:gd name="T44" fmla="*/ 27 w 248"/>
                <a:gd name="T45" fmla="*/ 26 h 284"/>
                <a:gd name="T46" fmla="*/ 222 w 248"/>
                <a:gd name="T47" fmla="*/ 258 h 284"/>
                <a:gd name="T48" fmla="*/ 196 w 248"/>
                <a:gd name="T49" fmla="*/ 284 h 284"/>
                <a:gd name="T50" fmla="*/ 248 w 248"/>
                <a:gd name="T51" fmla="*/ 258 h 284"/>
                <a:gd name="T52" fmla="*/ 222 w 248"/>
                <a:gd name="T53" fmla="*/ 0 h 284"/>
                <a:gd name="T54" fmla="*/ 111 w 248"/>
                <a:gd name="T55" fmla="*/ 284 h 284"/>
                <a:gd name="T56" fmla="*/ 105 w 248"/>
                <a:gd name="T57" fmla="*/ 258 h 284"/>
                <a:gd name="T58" fmla="*/ 172 w 248"/>
                <a:gd name="T59" fmla="*/ 284 h 284"/>
                <a:gd name="T60" fmla="*/ 184 w 248"/>
                <a:gd name="T61" fmla="*/ 258 h 284"/>
                <a:gd name="T62" fmla="*/ 172 w 248"/>
                <a:gd name="T63" fmla="*/ 284 h 284"/>
                <a:gd name="T64" fmla="*/ 136 w 248"/>
                <a:gd name="T65" fmla="*/ 284 h 284"/>
                <a:gd name="T66" fmla="*/ 123 w 248"/>
                <a:gd name="T67" fmla="*/ 258 h 284"/>
                <a:gd name="T68" fmla="*/ 148 w 248"/>
                <a:gd name="T69" fmla="*/ 284 h 284"/>
                <a:gd name="T70" fmla="*/ 160 w 248"/>
                <a:gd name="T71" fmla="*/ 258 h 284"/>
                <a:gd name="T72" fmla="*/ 148 w 248"/>
                <a:gd name="T73" fmla="*/ 284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48" h="284">
                  <a:moveTo>
                    <a:pt x="107" y="124"/>
                  </a:moveTo>
                  <a:cubicBezTo>
                    <a:pt x="11" y="220"/>
                    <a:pt x="11" y="220"/>
                    <a:pt x="11" y="220"/>
                  </a:cubicBezTo>
                  <a:cubicBezTo>
                    <a:pt x="7" y="224"/>
                    <a:pt x="3" y="233"/>
                    <a:pt x="3" y="239"/>
                  </a:cubicBezTo>
                  <a:cubicBezTo>
                    <a:pt x="3" y="262"/>
                    <a:pt x="3" y="262"/>
                    <a:pt x="3" y="262"/>
                  </a:cubicBezTo>
                  <a:cubicBezTo>
                    <a:pt x="3" y="267"/>
                    <a:pt x="7" y="271"/>
                    <a:pt x="12" y="271"/>
                  </a:cubicBezTo>
                  <a:cubicBezTo>
                    <a:pt x="34" y="271"/>
                    <a:pt x="34" y="271"/>
                    <a:pt x="34" y="271"/>
                  </a:cubicBezTo>
                  <a:cubicBezTo>
                    <a:pt x="34" y="275"/>
                    <a:pt x="34" y="275"/>
                    <a:pt x="34" y="275"/>
                  </a:cubicBezTo>
                  <a:cubicBezTo>
                    <a:pt x="34" y="271"/>
                    <a:pt x="34" y="271"/>
                    <a:pt x="34" y="271"/>
                  </a:cubicBezTo>
                  <a:cubicBezTo>
                    <a:pt x="40" y="271"/>
                    <a:pt x="49" y="267"/>
                    <a:pt x="53" y="263"/>
                  </a:cubicBezTo>
                  <a:cubicBezTo>
                    <a:pt x="150" y="166"/>
                    <a:pt x="150" y="166"/>
                    <a:pt x="150" y="166"/>
                  </a:cubicBezTo>
                  <a:lnTo>
                    <a:pt x="107" y="124"/>
                  </a:lnTo>
                  <a:close/>
                  <a:moveTo>
                    <a:pt x="172" y="132"/>
                  </a:moveTo>
                  <a:cubicBezTo>
                    <a:pt x="141" y="102"/>
                    <a:pt x="141" y="102"/>
                    <a:pt x="141" y="102"/>
                  </a:cubicBezTo>
                  <a:cubicBezTo>
                    <a:pt x="140" y="100"/>
                    <a:pt x="138" y="99"/>
                    <a:pt x="135" y="99"/>
                  </a:cubicBezTo>
                  <a:cubicBezTo>
                    <a:pt x="133" y="99"/>
                    <a:pt x="131" y="100"/>
                    <a:pt x="129" y="102"/>
                  </a:cubicBezTo>
                  <a:cubicBezTo>
                    <a:pt x="114" y="117"/>
                    <a:pt x="114" y="117"/>
                    <a:pt x="114" y="117"/>
                  </a:cubicBezTo>
                  <a:cubicBezTo>
                    <a:pt x="157" y="159"/>
                    <a:pt x="157" y="159"/>
                    <a:pt x="157" y="159"/>
                  </a:cubicBezTo>
                  <a:cubicBezTo>
                    <a:pt x="172" y="144"/>
                    <a:pt x="172" y="144"/>
                    <a:pt x="172" y="144"/>
                  </a:cubicBezTo>
                  <a:cubicBezTo>
                    <a:pt x="173" y="143"/>
                    <a:pt x="174" y="141"/>
                    <a:pt x="174" y="138"/>
                  </a:cubicBezTo>
                  <a:cubicBezTo>
                    <a:pt x="174" y="136"/>
                    <a:pt x="173" y="134"/>
                    <a:pt x="172" y="132"/>
                  </a:cubicBezTo>
                  <a:close/>
                  <a:moveTo>
                    <a:pt x="27" y="65"/>
                  </a:moveTo>
                  <a:cubicBezTo>
                    <a:pt x="0" y="65"/>
                    <a:pt x="0" y="65"/>
                    <a:pt x="0" y="65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27" y="76"/>
                    <a:pt x="27" y="76"/>
                    <a:pt x="27" y="76"/>
                  </a:cubicBezTo>
                  <a:lnTo>
                    <a:pt x="27" y="65"/>
                  </a:lnTo>
                  <a:close/>
                  <a:moveTo>
                    <a:pt x="27" y="112"/>
                  </a:moveTo>
                  <a:cubicBezTo>
                    <a:pt x="0" y="112"/>
                    <a:pt x="0" y="112"/>
                    <a:pt x="0" y="112"/>
                  </a:cubicBezTo>
                  <a:cubicBezTo>
                    <a:pt x="0" y="124"/>
                    <a:pt x="0" y="124"/>
                    <a:pt x="0" y="124"/>
                  </a:cubicBezTo>
                  <a:cubicBezTo>
                    <a:pt x="27" y="124"/>
                    <a:pt x="27" y="124"/>
                    <a:pt x="27" y="124"/>
                  </a:cubicBezTo>
                  <a:lnTo>
                    <a:pt x="27" y="112"/>
                  </a:lnTo>
                  <a:close/>
                  <a:moveTo>
                    <a:pt x="27" y="88"/>
                  </a:moveTo>
                  <a:cubicBezTo>
                    <a:pt x="0" y="88"/>
                    <a:pt x="0" y="88"/>
                    <a:pt x="0" y="88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27" y="100"/>
                    <a:pt x="27" y="100"/>
                    <a:pt x="27" y="100"/>
                  </a:cubicBezTo>
                  <a:lnTo>
                    <a:pt x="27" y="88"/>
                  </a:lnTo>
                  <a:close/>
                  <a:moveTo>
                    <a:pt x="27" y="136"/>
                  </a:moveTo>
                  <a:cubicBezTo>
                    <a:pt x="0" y="136"/>
                    <a:pt x="0" y="136"/>
                    <a:pt x="0" y="136"/>
                  </a:cubicBezTo>
                  <a:cubicBezTo>
                    <a:pt x="0" y="142"/>
                    <a:pt x="0" y="142"/>
                    <a:pt x="0" y="142"/>
                  </a:cubicBezTo>
                  <a:cubicBezTo>
                    <a:pt x="27" y="142"/>
                    <a:pt x="27" y="142"/>
                    <a:pt x="27" y="142"/>
                  </a:cubicBezTo>
                  <a:lnTo>
                    <a:pt x="27" y="136"/>
                  </a:lnTo>
                  <a:close/>
                  <a:moveTo>
                    <a:pt x="222" y="0"/>
                  </a:moveTo>
                  <a:cubicBezTo>
                    <a:pt x="27" y="0"/>
                    <a:pt x="27" y="0"/>
                    <a:pt x="27" y="0"/>
                  </a:cubicBezTo>
                  <a:cubicBezTo>
                    <a:pt x="12" y="0"/>
                    <a:pt x="0" y="12"/>
                    <a:pt x="0" y="26"/>
                  </a:cubicBezTo>
                  <a:cubicBezTo>
                    <a:pt x="0" y="53"/>
                    <a:pt x="0" y="53"/>
                    <a:pt x="0" y="53"/>
                  </a:cubicBezTo>
                  <a:cubicBezTo>
                    <a:pt x="27" y="53"/>
                    <a:pt x="27" y="53"/>
                    <a:pt x="27" y="53"/>
                  </a:cubicBezTo>
                  <a:cubicBezTo>
                    <a:pt x="27" y="26"/>
                    <a:pt x="27" y="26"/>
                    <a:pt x="27" y="26"/>
                  </a:cubicBezTo>
                  <a:cubicBezTo>
                    <a:pt x="222" y="26"/>
                    <a:pt x="222" y="26"/>
                    <a:pt x="222" y="26"/>
                  </a:cubicBezTo>
                  <a:cubicBezTo>
                    <a:pt x="222" y="258"/>
                    <a:pt x="222" y="258"/>
                    <a:pt x="222" y="258"/>
                  </a:cubicBezTo>
                  <a:cubicBezTo>
                    <a:pt x="196" y="258"/>
                    <a:pt x="196" y="258"/>
                    <a:pt x="196" y="258"/>
                  </a:cubicBezTo>
                  <a:cubicBezTo>
                    <a:pt x="196" y="284"/>
                    <a:pt x="196" y="284"/>
                    <a:pt x="196" y="284"/>
                  </a:cubicBezTo>
                  <a:cubicBezTo>
                    <a:pt x="222" y="284"/>
                    <a:pt x="222" y="284"/>
                    <a:pt x="222" y="284"/>
                  </a:cubicBezTo>
                  <a:cubicBezTo>
                    <a:pt x="236" y="284"/>
                    <a:pt x="248" y="273"/>
                    <a:pt x="248" y="258"/>
                  </a:cubicBezTo>
                  <a:cubicBezTo>
                    <a:pt x="248" y="26"/>
                    <a:pt x="248" y="26"/>
                    <a:pt x="248" y="26"/>
                  </a:cubicBezTo>
                  <a:cubicBezTo>
                    <a:pt x="248" y="12"/>
                    <a:pt x="236" y="0"/>
                    <a:pt x="222" y="0"/>
                  </a:cubicBezTo>
                  <a:close/>
                  <a:moveTo>
                    <a:pt x="105" y="284"/>
                  </a:moveTo>
                  <a:cubicBezTo>
                    <a:pt x="111" y="284"/>
                    <a:pt x="111" y="284"/>
                    <a:pt x="111" y="284"/>
                  </a:cubicBezTo>
                  <a:cubicBezTo>
                    <a:pt x="111" y="258"/>
                    <a:pt x="111" y="258"/>
                    <a:pt x="111" y="258"/>
                  </a:cubicBezTo>
                  <a:cubicBezTo>
                    <a:pt x="105" y="258"/>
                    <a:pt x="105" y="258"/>
                    <a:pt x="105" y="258"/>
                  </a:cubicBezTo>
                  <a:lnTo>
                    <a:pt x="105" y="284"/>
                  </a:lnTo>
                  <a:close/>
                  <a:moveTo>
                    <a:pt x="172" y="284"/>
                  </a:moveTo>
                  <a:cubicBezTo>
                    <a:pt x="184" y="284"/>
                    <a:pt x="184" y="284"/>
                    <a:pt x="184" y="284"/>
                  </a:cubicBezTo>
                  <a:cubicBezTo>
                    <a:pt x="184" y="258"/>
                    <a:pt x="184" y="258"/>
                    <a:pt x="184" y="258"/>
                  </a:cubicBezTo>
                  <a:cubicBezTo>
                    <a:pt x="172" y="258"/>
                    <a:pt x="172" y="258"/>
                    <a:pt x="172" y="258"/>
                  </a:cubicBezTo>
                  <a:lnTo>
                    <a:pt x="172" y="284"/>
                  </a:lnTo>
                  <a:close/>
                  <a:moveTo>
                    <a:pt x="123" y="284"/>
                  </a:moveTo>
                  <a:cubicBezTo>
                    <a:pt x="136" y="284"/>
                    <a:pt x="136" y="284"/>
                    <a:pt x="136" y="284"/>
                  </a:cubicBezTo>
                  <a:cubicBezTo>
                    <a:pt x="136" y="258"/>
                    <a:pt x="136" y="258"/>
                    <a:pt x="136" y="258"/>
                  </a:cubicBezTo>
                  <a:cubicBezTo>
                    <a:pt x="123" y="258"/>
                    <a:pt x="123" y="258"/>
                    <a:pt x="123" y="258"/>
                  </a:cubicBezTo>
                  <a:lnTo>
                    <a:pt x="123" y="284"/>
                  </a:lnTo>
                  <a:close/>
                  <a:moveTo>
                    <a:pt x="148" y="284"/>
                  </a:moveTo>
                  <a:cubicBezTo>
                    <a:pt x="160" y="284"/>
                    <a:pt x="160" y="284"/>
                    <a:pt x="160" y="284"/>
                  </a:cubicBezTo>
                  <a:cubicBezTo>
                    <a:pt x="160" y="258"/>
                    <a:pt x="160" y="258"/>
                    <a:pt x="160" y="258"/>
                  </a:cubicBezTo>
                  <a:cubicBezTo>
                    <a:pt x="148" y="258"/>
                    <a:pt x="148" y="258"/>
                    <a:pt x="148" y="258"/>
                  </a:cubicBezTo>
                  <a:lnTo>
                    <a:pt x="148" y="28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9" name="Etape 3">
            <a:extLst>
              <a:ext uri="{FF2B5EF4-FFF2-40B4-BE49-F238E27FC236}">
                <a16:creationId xmlns:a16="http://schemas.microsoft.com/office/drawing/2014/main" xmlns="" id="{3C329456-CDF3-49CD-B960-B0AAB24AF02E}"/>
              </a:ext>
            </a:extLst>
          </p:cNvPr>
          <p:cNvGrpSpPr/>
          <p:nvPr/>
        </p:nvGrpSpPr>
        <p:grpSpPr>
          <a:xfrm>
            <a:off x="944700" y="3466301"/>
            <a:ext cx="4058090" cy="903383"/>
            <a:chOff x="982800" y="3466301"/>
            <a:chExt cx="4058090" cy="903383"/>
          </a:xfrm>
        </p:grpSpPr>
        <p:sp>
          <p:nvSpPr>
            <p:cNvPr id="393" name="Texte 3">
              <a:extLst>
                <a:ext uri="{FF2B5EF4-FFF2-40B4-BE49-F238E27FC236}">
                  <a16:creationId xmlns:a16="http://schemas.microsoft.com/office/drawing/2014/main" xmlns="" id="{66BD0A4D-8826-472D-989D-6D55B2B7171A}"/>
                </a:ext>
              </a:extLst>
            </p:cNvPr>
            <p:cNvSpPr txBox="1"/>
            <p:nvPr/>
          </p:nvSpPr>
          <p:spPr>
            <a:xfrm>
              <a:off x="2062800" y="3656382"/>
              <a:ext cx="297809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800" b="1" spc="-15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AG </a:t>
              </a:r>
              <a:r>
                <a:rPr lang="fr-FR" sz="2800" b="1" spc="-15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Présanse</a:t>
              </a:r>
              <a:endParaRPr lang="fr-FR" sz="2800" b="1" spc="-15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394" name="Puce 3">
              <a:extLst>
                <a:ext uri="{FF2B5EF4-FFF2-40B4-BE49-F238E27FC236}">
                  <a16:creationId xmlns:a16="http://schemas.microsoft.com/office/drawing/2014/main" xmlns="" id="{8D67F996-B74F-435C-8019-FBA74B56D518}"/>
                </a:ext>
              </a:extLst>
            </p:cNvPr>
            <p:cNvSpPr/>
            <p:nvPr/>
          </p:nvSpPr>
          <p:spPr>
            <a:xfrm>
              <a:off x="982800" y="3466301"/>
              <a:ext cx="870332" cy="903383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395" name="Icone 3">
              <a:extLst>
                <a:ext uri="{FF2B5EF4-FFF2-40B4-BE49-F238E27FC236}">
                  <a16:creationId xmlns:a16="http://schemas.microsoft.com/office/drawing/2014/main" xmlns="" id="{7C415AC7-504A-442E-AAC1-B3E73870F1E4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1228966" y="3701992"/>
              <a:ext cx="378000" cy="432000"/>
            </a:xfrm>
            <a:custGeom>
              <a:avLst/>
              <a:gdLst>
                <a:gd name="T0" fmla="*/ 11 w 248"/>
                <a:gd name="T1" fmla="*/ 220 h 284"/>
                <a:gd name="T2" fmla="*/ 3 w 248"/>
                <a:gd name="T3" fmla="*/ 262 h 284"/>
                <a:gd name="T4" fmla="*/ 34 w 248"/>
                <a:gd name="T5" fmla="*/ 271 h 284"/>
                <a:gd name="T6" fmla="*/ 34 w 248"/>
                <a:gd name="T7" fmla="*/ 271 h 284"/>
                <a:gd name="T8" fmla="*/ 150 w 248"/>
                <a:gd name="T9" fmla="*/ 166 h 284"/>
                <a:gd name="T10" fmla="*/ 172 w 248"/>
                <a:gd name="T11" fmla="*/ 132 h 284"/>
                <a:gd name="T12" fmla="*/ 135 w 248"/>
                <a:gd name="T13" fmla="*/ 99 h 284"/>
                <a:gd name="T14" fmla="*/ 114 w 248"/>
                <a:gd name="T15" fmla="*/ 117 h 284"/>
                <a:gd name="T16" fmla="*/ 172 w 248"/>
                <a:gd name="T17" fmla="*/ 144 h 284"/>
                <a:gd name="T18" fmla="*/ 172 w 248"/>
                <a:gd name="T19" fmla="*/ 132 h 284"/>
                <a:gd name="T20" fmla="*/ 0 w 248"/>
                <a:gd name="T21" fmla="*/ 65 h 284"/>
                <a:gd name="T22" fmla="*/ 27 w 248"/>
                <a:gd name="T23" fmla="*/ 76 h 284"/>
                <a:gd name="T24" fmla="*/ 27 w 248"/>
                <a:gd name="T25" fmla="*/ 112 h 284"/>
                <a:gd name="T26" fmla="*/ 0 w 248"/>
                <a:gd name="T27" fmla="*/ 124 h 284"/>
                <a:gd name="T28" fmla="*/ 27 w 248"/>
                <a:gd name="T29" fmla="*/ 112 h 284"/>
                <a:gd name="T30" fmla="*/ 0 w 248"/>
                <a:gd name="T31" fmla="*/ 88 h 284"/>
                <a:gd name="T32" fmla="*/ 27 w 248"/>
                <a:gd name="T33" fmla="*/ 100 h 284"/>
                <a:gd name="T34" fmla="*/ 27 w 248"/>
                <a:gd name="T35" fmla="*/ 136 h 284"/>
                <a:gd name="T36" fmla="*/ 0 w 248"/>
                <a:gd name="T37" fmla="*/ 142 h 284"/>
                <a:gd name="T38" fmla="*/ 27 w 248"/>
                <a:gd name="T39" fmla="*/ 136 h 284"/>
                <a:gd name="T40" fmla="*/ 27 w 248"/>
                <a:gd name="T41" fmla="*/ 0 h 284"/>
                <a:gd name="T42" fmla="*/ 0 w 248"/>
                <a:gd name="T43" fmla="*/ 53 h 284"/>
                <a:gd name="T44" fmla="*/ 27 w 248"/>
                <a:gd name="T45" fmla="*/ 26 h 284"/>
                <a:gd name="T46" fmla="*/ 222 w 248"/>
                <a:gd name="T47" fmla="*/ 258 h 284"/>
                <a:gd name="T48" fmla="*/ 196 w 248"/>
                <a:gd name="T49" fmla="*/ 284 h 284"/>
                <a:gd name="T50" fmla="*/ 248 w 248"/>
                <a:gd name="T51" fmla="*/ 258 h 284"/>
                <a:gd name="T52" fmla="*/ 222 w 248"/>
                <a:gd name="T53" fmla="*/ 0 h 284"/>
                <a:gd name="T54" fmla="*/ 111 w 248"/>
                <a:gd name="T55" fmla="*/ 284 h 284"/>
                <a:gd name="T56" fmla="*/ 105 w 248"/>
                <a:gd name="T57" fmla="*/ 258 h 284"/>
                <a:gd name="T58" fmla="*/ 172 w 248"/>
                <a:gd name="T59" fmla="*/ 284 h 284"/>
                <a:gd name="T60" fmla="*/ 184 w 248"/>
                <a:gd name="T61" fmla="*/ 258 h 284"/>
                <a:gd name="T62" fmla="*/ 172 w 248"/>
                <a:gd name="T63" fmla="*/ 284 h 284"/>
                <a:gd name="T64" fmla="*/ 136 w 248"/>
                <a:gd name="T65" fmla="*/ 284 h 284"/>
                <a:gd name="T66" fmla="*/ 123 w 248"/>
                <a:gd name="T67" fmla="*/ 258 h 284"/>
                <a:gd name="T68" fmla="*/ 148 w 248"/>
                <a:gd name="T69" fmla="*/ 284 h 284"/>
                <a:gd name="T70" fmla="*/ 160 w 248"/>
                <a:gd name="T71" fmla="*/ 258 h 284"/>
                <a:gd name="T72" fmla="*/ 148 w 248"/>
                <a:gd name="T73" fmla="*/ 284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48" h="284">
                  <a:moveTo>
                    <a:pt x="107" y="124"/>
                  </a:moveTo>
                  <a:cubicBezTo>
                    <a:pt x="11" y="220"/>
                    <a:pt x="11" y="220"/>
                    <a:pt x="11" y="220"/>
                  </a:cubicBezTo>
                  <a:cubicBezTo>
                    <a:pt x="7" y="224"/>
                    <a:pt x="3" y="233"/>
                    <a:pt x="3" y="239"/>
                  </a:cubicBezTo>
                  <a:cubicBezTo>
                    <a:pt x="3" y="262"/>
                    <a:pt x="3" y="262"/>
                    <a:pt x="3" y="262"/>
                  </a:cubicBezTo>
                  <a:cubicBezTo>
                    <a:pt x="3" y="267"/>
                    <a:pt x="7" y="271"/>
                    <a:pt x="12" y="271"/>
                  </a:cubicBezTo>
                  <a:cubicBezTo>
                    <a:pt x="34" y="271"/>
                    <a:pt x="34" y="271"/>
                    <a:pt x="34" y="271"/>
                  </a:cubicBezTo>
                  <a:cubicBezTo>
                    <a:pt x="34" y="275"/>
                    <a:pt x="34" y="275"/>
                    <a:pt x="34" y="275"/>
                  </a:cubicBezTo>
                  <a:cubicBezTo>
                    <a:pt x="34" y="271"/>
                    <a:pt x="34" y="271"/>
                    <a:pt x="34" y="271"/>
                  </a:cubicBezTo>
                  <a:cubicBezTo>
                    <a:pt x="40" y="271"/>
                    <a:pt x="49" y="267"/>
                    <a:pt x="53" y="263"/>
                  </a:cubicBezTo>
                  <a:cubicBezTo>
                    <a:pt x="150" y="166"/>
                    <a:pt x="150" y="166"/>
                    <a:pt x="150" y="166"/>
                  </a:cubicBezTo>
                  <a:lnTo>
                    <a:pt x="107" y="124"/>
                  </a:lnTo>
                  <a:close/>
                  <a:moveTo>
                    <a:pt x="172" y="132"/>
                  </a:moveTo>
                  <a:cubicBezTo>
                    <a:pt x="141" y="102"/>
                    <a:pt x="141" y="102"/>
                    <a:pt x="141" y="102"/>
                  </a:cubicBezTo>
                  <a:cubicBezTo>
                    <a:pt x="140" y="100"/>
                    <a:pt x="138" y="99"/>
                    <a:pt x="135" y="99"/>
                  </a:cubicBezTo>
                  <a:cubicBezTo>
                    <a:pt x="133" y="99"/>
                    <a:pt x="131" y="100"/>
                    <a:pt x="129" y="102"/>
                  </a:cubicBezTo>
                  <a:cubicBezTo>
                    <a:pt x="114" y="117"/>
                    <a:pt x="114" y="117"/>
                    <a:pt x="114" y="117"/>
                  </a:cubicBezTo>
                  <a:cubicBezTo>
                    <a:pt x="157" y="159"/>
                    <a:pt x="157" y="159"/>
                    <a:pt x="157" y="159"/>
                  </a:cubicBezTo>
                  <a:cubicBezTo>
                    <a:pt x="172" y="144"/>
                    <a:pt x="172" y="144"/>
                    <a:pt x="172" y="144"/>
                  </a:cubicBezTo>
                  <a:cubicBezTo>
                    <a:pt x="173" y="143"/>
                    <a:pt x="174" y="141"/>
                    <a:pt x="174" y="138"/>
                  </a:cubicBezTo>
                  <a:cubicBezTo>
                    <a:pt x="174" y="136"/>
                    <a:pt x="173" y="134"/>
                    <a:pt x="172" y="132"/>
                  </a:cubicBezTo>
                  <a:close/>
                  <a:moveTo>
                    <a:pt x="27" y="65"/>
                  </a:moveTo>
                  <a:cubicBezTo>
                    <a:pt x="0" y="65"/>
                    <a:pt x="0" y="65"/>
                    <a:pt x="0" y="65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27" y="76"/>
                    <a:pt x="27" y="76"/>
                    <a:pt x="27" y="76"/>
                  </a:cubicBezTo>
                  <a:lnTo>
                    <a:pt x="27" y="65"/>
                  </a:lnTo>
                  <a:close/>
                  <a:moveTo>
                    <a:pt x="27" y="112"/>
                  </a:moveTo>
                  <a:cubicBezTo>
                    <a:pt x="0" y="112"/>
                    <a:pt x="0" y="112"/>
                    <a:pt x="0" y="112"/>
                  </a:cubicBezTo>
                  <a:cubicBezTo>
                    <a:pt x="0" y="124"/>
                    <a:pt x="0" y="124"/>
                    <a:pt x="0" y="124"/>
                  </a:cubicBezTo>
                  <a:cubicBezTo>
                    <a:pt x="27" y="124"/>
                    <a:pt x="27" y="124"/>
                    <a:pt x="27" y="124"/>
                  </a:cubicBezTo>
                  <a:lnTo>
                    <a:pt x="27" y="112"/>
                  </a:lnTo>
                  <a:close/>
                  <a:moveTo>
                    <a:pt x="27" y="88"/>
                  </a:moveTo>
                  <a:cubicBezTo>
                    <a:pt x="0" y="88"/>
                    <a:pt x="0" y="88"/>
                    <a:pt x="0" y="88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27" y="100"/>
                    <a:pt x="27" y="100"/>
                    <a:pt x="27" y="100"/>
                  </a:cubicBezTo>
                  <a:lnTo>
                    <a:pt x="27" y="88"/>
                  </a:lnTo>
                  <a:close/>
                  <a:moveTo>
                    <a:pt x="27" y="136"/>
                  </a:moveTo>
                  <a:cubicBezTo>
                    <a:pt x="0" y="136"/>
                    <a:pt x="0" y="136"/>
                    <a:pt x="0" y="136"/>
                  </a:cubicBezTo>
                  <a:cubicBezTo>
                    <a:pt x="0" y="142"/>
                    <a:pt x="0" y="142"/>
                    <a:pt x="0" y="142"/>
                  </a:cubicBezTo>
                  <a:cubicBezTo>
                    <a:pt x="27" y="142"/>
                    <a:pt x="27" y="142"/>
                    <a:pt x="27" y="142"/>
                  </a:cubicBezTo>
                  <a:lnTo>
                    <a:pt x="27" y="136"/>
                  </a:lnTo>
                  <a:close/>
                  <a:moveTo>
                    <a:pt x="222" y="0"/>
                  </a:moveTo>
                  <a:cubicBezTo>
                    <a:pt x="27" y="0"/>
                    <a:pt x="27" y="0"/>
                    <a:pt x="27" y="0"/>
                  </a:cubicBezTo>
                  <a:cubicBezTo>
                    <a:pt x="12" y="0"/>
                    <a:pt x="0" y="12"/>
                    <a:pt x="0" y="26"/>
                  </a:cubicBezTo>
                  <a:cubicBezTo>
                    <a:pt x="0" y="53"/>
                    <a:pt x="0" y="53"/>
                    <a:pt x="0" y="53"/>
                  </a:cubicBezTo>
                  <a:cubicBezTo>
                    <a:pt x="27" y="53"/>
                    <a:pt x="27" y="53"/>
                    <a:pt x="27" y="53"/>
                  </a:cubicBezTo>
                  <a:cubicBezTo>
                    <a:pt x="27" y="26"/>
                    <a:pt x="27" y="26"/>
                    <a:pt x="27" y="26"/>
                  </a:cubicBezTo>
                  <a:cubicBezTo>
                    <a:pt x="222" y="26"/>
                    <a:pt x="222" y="26"/>
                    <a:pt x="222" y="26"/>
                  </a:cubicBezTo>
                  <a:cubicBezTo>
                    <a:pt x="222" y="258"/>
                    <a:pt x="222" y="258"/>
                    <a:pt x="222" y="258"/>
                  </a:cubicBezTo>
                  <a:cubicBezTo>
                    <a:pt x="196" y="258"/>
                    <a:pt x="196" y="258"/>
                    <a:pt x="196" y="258"/>
                  </a:cubicBezTo>
                  <a:cubicBezTo>
                    <a:pt x="196" y="284"/>
                    <a:pt x="196" y="284"/>
                    <a:pt x="196" y="284"/>
                  </a:cubicBezTo>
                  <a:cubicBezTo>
                    <a:pt x="222" y="284"/>
                    <a:pt x="222" y="284"/>
                    <a:pt x="222" y="284"/>
                  </a:cubicBezTo>
                  <a:cubicBezTo>
                    <a:pt x="236" y="284"/>
                    <a:pt x="248" y="273"/>
                    <a:pt x="248" y="258"/>
                  </a:cubicBezTo>
                  <a:cubicBezTo>
                    <a:pt x="248" y="26"/>
                    <a:pt x="248" y="26"/>
                    <a:pt x="248" y="26"/>
                  </a:cubicBezTo>
                  <a:cubicBezTo>
                    <a:pt x="248" y="12"/>
                    <a:pt x="236" y="0"/>
                    <a:pt x="222" y="0"/>
                  </a:cubicBezTo>
                  <a:close/>
                  <a:moveTo>
                    <a:pt x="105" y="284"/>
                  </a:moveTo>
                  <a:cubicBezTo>
                    <a:pt x="111" y="284"/>
                    <a:pt x="111" y="284"/>
                    <a:pt x="111" y="284"/>
                  </a:cubicBezTo>
                  <a:cubicBezTo>
                    <a:pt x="111" y="258"/>
                    <a:pt x="111" y="258"/>
                    <a:pt x="111" y="258"/>
                  </a:cubicBezTo>
                  <a:cubicBezTo>
                    <a:pt x="105" y="258"/>
                    <a:pt x="105" y="258"/>
                    <a:pt x="105" y="258"/>
                  </a:cubicBezTo>
                  <a:lnTo>
                    <a:pt x="105" y="284"/>
                  </a:lnTo>
                  <a:close/>
                  <a:moveTo>
                    <a:pt x="172" y="284"/>
                  </a:moveTo>
                  <a:cubicBezTo>
                    <a:pt x="184" y="284"/>
                    <a:pt x="184" y="284"/>
                    <a:pt x="184" y="284"/>
                  </a:cubicBezTo>
                  <a:cubicBezTo>
                    <a:pt x="184" y="258"/>
                    <a:pt x="184" y="258"/>
                    <a:pt x="184" y="258"/>
                  </a:cubicBezTo>
                  <a:cubicBezTo>
                    <a:pt x="172" y="258"/>
                    <a:pt x="172" y="258"/>
                    <a:pt x="172" y="258"/>
                  </a:cubicBezTo>
                  <a:lnTo>
                    <a:pt x="172" y="284"/>
                  </a:lnTo>
                  <a:close/>
                  <a:moveTo>
                    <a:pt x="123" y="284"/>
                  </a:moveTo>
                  <a:cubicBezTo>
                    <a:pt x="136" y="284"/>
                    <a:pt x="136" y="284"/>
                    <a:pt x="136" y="284"/>
                  </a:cubicBezTo>
                  <a:cubicBezTo>
                    <a:pt x="136" y="258"/>
                    <a:pt x="136" y="258"/>
                    <a:pt x="136" y="258"/>
                  </a:cubicBezTo>
                  <a:cubicBezTo>
                    <a:pt x="123" y="258"/>
                    <a:pt x="123" y="258"/>
                    <a:pt x="123" y="258"/>
                  </a:cubicBezTo>
                  <a:lnTo>
                    <a:pt x="123" y="284"/>
                  </a:lnTo>
                  <a:close/>
                  <a:moveTo>
                    <a:pt x="148" y="284"/>
                  </a:moveTo>
                  <a:cubicBezTo>
                    <a:pt x="160" y="284"/>
                    <a:pt x="160" y="284"/>
                    <a:pt x="160" y="284"/>
                  </a:cubicBezTo>
                  <a:cubicBezTo>
                    <a:pt x="160" y="258"/>
                    <a:pt x="160" y="258"/>
                    <a:pt x="160" y="258"/>
                  </a:cubicBezTo>
                  <a:cubicBezTo>
                    <a:pt x="148" y="258"/>
                    <a:pt x="148" y="258"/>
                    <a:pt x="148" y="258"/>
                  </a:cubicBezTo>
                  <a:lnTo>
                    <a:pt x="148" y="28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10" name="Etape 4">
            <a:extLst>
              <a:ext uri="{FF2B5EF4-FFF2-40B4-BE49-F238E27FC236}">
                <a16:creationId xmlns:a16="http://schemas.microsoft.com/office/drawing/2014/main" xmlns="" id="{0F629AB0-49F7-440D-A1CC-E085955F7340}"/>
              </a:ext>
            </a:extLst>
          </p:cNvPr>
          <p:cNvGrpSpPr/>
          <p:nvPr/>
        </p:nvGrpSpPr>
        <p:grpSpPr>
          <a:xfrm>
            <a:off x="1337100" y="2393791"/>
            <a:ext cx="3866616" cy="954107"/>
            <a:chOff x="1375200" y="2393791"/>
            <a:chExt cx="3866616" cy="954107"/>
          </a:xfrm>
        </p:grpSpPr>
        <p:sp>
          <p:nvSpPr>
            <p:cNvPr id="396" name="Texte 4">
              <a:extLst>
                <a:ext uri="{FF2B5EF4-FFF2-40B4-BE49-F238E27FC236}">
                  <a16:creationId xmlns:a16="http://schemas.microsoft.com/office/drawing/2014/main" xmlns="" id="{C4E0F7EE-C66C-4398-8536-9755B3C33DDC}"/>
                </a:ext>
              </a:extLst>
            </p:cNvPr>
            <p:cNvSpPr txBox="1"/>
            <p:nvPr/>
          </p:nvSpPr>
          <p:spPr>
            <a:xfrm>
              <a:off x="2455200" y="2393791"/>
              <a:ext cx="2786616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800" b="1" spc="-15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CA du GIE : candidatures</a:t>
              </a:r>
            </a:p>
          </p:txBody>
        </p:sp>
        <p:sp>
          <p:nvSpPr>
            <p:cNvPr id="397" name="Puce 4">
              <a:extLst>
                <a:ext uri="{FF2B5EF4-FFF2-40B4-BE49-F238E27FC236}">
                  <a16:creationId xmlns:a16="http://schemas.microsoft.com/office/drawing/2014/main" xmlns="" id="{7DF35287-4EE2-4337-A8F0-34D97B17DA3E}"/>
                </a:ext>
              </a:extLst>
            </p:cNvPr>
            <p:cNvSpPr/>
            <p:nvPr/>
          </p:nvSpPr>
          <p:spPr>
            <a:xfrm>
              <a:off x="1375200" y="2419154"/>
              <a:ext cx="870332" cy="903383"/>
            </a:xfrm>
            <a:prstGeom prst="ellipse">
              <a:avLst/>
            </a:prstGeom>
            <a:solidFill>
              <a:srgbClr val="09AEF2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398" name="Icone 4">
              <a:extLst>
                <a:ext uri="{FF2B5EF4-FFF2-40B4-BE49-F238E27FC236}">
                  <a16:creationId xmlns:a16="http://schemas.microsoft.com/office/drawing/2014/main" xmlns="" id="{8A350448-483E-4893-9F55-C86B98507A72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1621366" y="2654845"/>
              <a:ext cx="378000" cy="432000"/>
            </a:xfrm>
            <a:custGeom>
              <a:avLst/>
              <a:gdLst>
                <a:gd name="T0" fmla="*/ 11 w 248"/>
                <a:gd name="T1" fmla="*/ 220 h 284"/>
                <a:gd name="T2" fmla="*/ 3 w 248"/>
                <a:gd name="T3" fmla="*/ 262 h 284"/>
                <a:gd name="T4" fmla="*/ 34 w 248"/>
                <a:gd name="T5" fmla="*/ 271 h 284"/>
                <a:gd name="T6" fmla="*/ 34 w 248"/>
                <a:gd name="T7" fmla="*/ 271 h 284"/>
                <a:gd name="T8" fmla="*/ 150 w 248"/>
                <a:gd name="T9" fmla="*/ 166 h 284"/>
                <a:gd name="T10" fmla="*/ 172 w 248"/>
                <a:gd name="T11" fmla="*/ 132 h 284"/>
                <a:gd name="T12" fmla="*/ 135 w 248"/>
                <a:gd name="T13" fmla="*/ 99 h 284"/>
                <a:gd name="T14" fmla="*/ 114 w 248"/>
                <a:gd name="T15" fmla="*/ 117 h 284"/>
                <a:gd name="T16" fmla="*/ 172 w 248"/>
                <a:gd name="T17" fmla="*/ 144 h 284"/>
                <a:gd name="T18" fmla="*/ 172 w 248"/>
                <a:gd name="T19" fmla="*/ 132 h 284"/>
                <a:gd name="T20" fmla="*/ 0 w 248"/>
                <a:gd name="T21" fmla="*/ 65 h 284"/>
                <a:gd name="T22" fmla="*/ 27 w 248"/>
                <a:gd name="T23" fmla="*/ 76 h 284"/>
                <a:gd name="T24" fmla="*/ 27 w 248"/>
                <a:gd name="T25" fmla="*/ 112 h 284"/>
                <a:gd name="T26" fmla="*/ 0 w 248"/>
                <a:gd name="T27" fmla="*/ 124 h 284"/>
                <a:gd name="T28" fmla="*/ 27 w 248"/>
                <a:gd name="T29" fmla="*/ 112 h 284"/>
                <a:gd name="T30" fmla="*/ 0 w 248"/>
                <a:gd name="T31" fmla="*/ 88 h 284"/>
                <a:gd name="T32" fmla="*/ 27 w 248"/>
                <a:gd name="T33" fmla="*/ 100 h 284"/>
                <a:gd name="T34" fmla="*/ 27 w 248"/>
                <a:gd name="T35" fmla="*/ 136 h 284"/>
                <a:gd name="T36" fmla="*/ 0 w 248"/>
                <a:gd name="T37" fmla="*/ 142 h 284"/>
                <a:gd name="T38" fmla="*/ 27 w 248"/>
                <a:gd name="T39" fmla="*/ 136 h 284"/>
                <a:gd name="T40" fmla="*/ 27 w 248"/>
                <a:gd name="T41" fmla="*/ 0 h 284"/>
                <a:gd name="T42" fmla="*/ 0 w 248"/>
                <a:gd name="T43" fmla="*/ 53 h 284"/>
                <a:gd name="T44" fmla="*/ 27 w 248"/>
                <a:gd name="T45" fmla="*/ 26 h 284"/>
                <a:gd name="T46" fmla="*/ 222 w 248"/>
                <a:gd name="T47" fmla="*/ 258 h 284"/>
                <a:gd name="T48" fmla="*/ 196 w 248"/>
                <a:gd name="T49" fmla="*/ 284 h 284"/>
                <a:gd name="T50" fmla="*/ 248 w 248"/>
                <a:gd name="T51" fmla="*/ 258 h 284"/>
                <a:gd name="T52" fmla="*/ 222 w 248"/>
                <a:gd name="T53" fmla="*/ 0 h 284"/>
                <a:gd name="T54" fmla="*/ 111 w 248"/>
                <a:gd name="T55" fmla="*/ 284 h 284"/>
                <a:gd name="T56" fmla="*/ 105 w 248"/>
                <a:gd name="T57" fmla="*/ 258 h 284"/>
                <a:gd name="T58" fmla="*/ 172 w 248"/>
                <a:gd name="T59" fmla="*/ 284 h 284"/>
                <a:gd name="T60" fmla="*/ 184 w 248"/>
                <a:gd name="T61" fmla="*/ 258 h 284"/>
                <a:gd name="T62" fmla="*/ 172 w 248"/>
                <a:gd name="T63" fmla="*/ 284 h 284"/>
                <a:gd name="T64" fmla="*/ 136 w 248"/>
                <a:gd name="T65" fmla="*/ 284 h 284"/>
                <a:gd name="T66" fmla="*/ 123 w 248"/>
                <a:gd name="T67" fmla="*/ 258 h 284"/>
                <a:gd name="T68" fmla="*/ 148 w 248"/>
                <a:gd name="T69" fmla="*/ 284 h 284"/>
                <a:gd name="T70" fmla="*/ 160 w 248"/>
                <a:gd name="T71" fmla="*/ 258 h 284"/>
                <a:gd name="T72" fmla="*/ 148 w 248"/>
                <a:gd name="T73" fmla="*/ 284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48" h="284">
                  <a:moveTo>
                    <a:pt x="107" y="124"/>
                  </a:moveTo>
                  <a:cubicBezTo>
                    <a:pt x="11" y="220"/>
                    <a:pt x="11" y="220"/>
                    <a:pt x="11" y="220"/>
                  </a:cubicBezTo>
                  <a:cubicBezTo>
                    <a:pt x="7" y="224"/>
                    <a:pt x="3" y="233"/>
                    <a:pt x="3" y="239"/>
                  </a:cubicBezTo>
                  <a:cubicBezTo>
                    <a:pt x="3" y="262"/>
                    <a:pt x="3" y="262"/>
                    <a:pt x="3" y="262"/>
                  </a:cubicBezTo>
                  <a:cubicBezTo>
                    <a:pt x="3" y="267"/>
                    <a:pt x="7" y="271"/>
                    <a:pt x="12" y="271"/>
                  </a:cubicBezTo>
                  <a:cubicBezTo>
                    <a:pt x="34" y="271"/>
                    <a:pt x="34" y="271"/>
                    <a:pt x="34" y="271"/>
                  </a:cubicBezTo>
                  <a:cubicBezTo>
                    <a:pt x="34" y="275"/>
                    <a:pt x="34" y="275"/>
                    <a:pt x="34" y="275"/>
                  </a:cubicBezTo>
                  <a:cubicBezTo>
                    <a:pt x="34" y="271"/>
                    <a:pt x="34" y="271"/>
                    <a:pt x="34" y="271"/>
                  </a:cubicBezTo>
                  <a:cubicBezTo>
                    <a:pt x="40" y="271"/>
                    <a:pt x="49" y="267"/>
                    <a:pt x="53" y="263"/>
                  </a:cubicBezTo>
                  <a:cubicBezTo>
                    <a:pt x="150" y="166"/>
                    <a:pt x="150" y="166"/>
                    <a:pt x="150" y="166"/>
                  </a:cubicBezTo>
                  <a:lnTo>
                    <a:pt x="107" y="124"/>
                  </a:lnTo>
                  <a:close/>
                  <a:moveTo>
                    <a:pt x="172" y="132"/>
                  </a:moveTo>
                  <a:cubicBezTo>
                    <a:pt x="141" y="102"/>
                    <a:pt x="141" y="102"/>
                    <a:pt x="141" y="102"/>
                  </a:cubicBezTo>
                  <a:cubicBezTo>
                    <a:pt x="140" y="100"/>
                    <a:pt x="138" y="99"/>
                    <a:pt x="135" y="99"/>
                  </a:cubicBezTo>
                  <a:cubicBezTo>
                    <a:pt x="133" y="99"/>
                    <a:pt x="131" y="100"/>
                    <a:pt x="129" y="102"/>
                  </a:cubicBezTo>
                  <a:cubicBezTo>
                    <a:pt x="114" y="117"/>
                    <a:pt x="114" y="117"/>
                    <a:pt x="114" y="117"/>
                  </a:cubicBezTo>
                  <a:cubicBezTo>
                    <a:pt x="157" y="159"/>
                    <a:pt x="157" y="159"/>
                    <a:pt x="157" y="159"/>
                  </a:cubicBezTo>
                  <a:cubicBezTo>
                    <a:pt x="172" y="144"/>
                    <a:pt x="172" y="144"/>
                    <a:pt x="172" y="144"/>
                  </a:cubicBezTo>
                  <a:cubicBezTo>
                    <a:pt x="173" y="143"/>
                    <a:pt x="174" y="141"/>
                    <a:pt x="174" y="138"/>
                  </a:cubicBezTo>
                  <a:cubicBezTo>
                    <a:pt x="174" y="136"/>
                    <a:pt x="173" y="134"/>
                    <a:pt x="172" y="132"/>
                  </a:cubicBezTo>
                  <a:close/>
                  <a:moveTo>
                    <a:pt x="27" y="65"/>
                  </a:moveTo>
                  <a:cubicBezTo>
                    <a:pt x="0" y="65"/>
                    <a:pt x="0" y="65"/>
                    <a:pt x="0" y="65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27" y="76"/>
                    <a:pt x="27" y="76"/>
                    <a:pt x="27" y="76"/>
                  </a:cubicBezTo>
                  <a:lnTo>
                    <a:pt x="27" y="65"/>
                  </a:lnTo>
                  <a:close/>
                  <a:moveTo>
                    <a:pt x="27" y="112"/>
                  </a:moveTo>
                  <a:cubicBezTo>
                    <a:pt x="0" y="112"/>
                    <a:pt x="0" y="112"/>
                    <a:pt x="0" y="112"/>
                  </a:cubicBezTo>
                  <a:cubicBezTo>
                    <a:pt x="0" y="124"/>
                    <a:pt x="0" y="124"/>
                    <a:pt x="0" y="124"/>
                  </a:cubicBezTo>
                  <a:cubicBezTo>
                    <a:pt x="27" y="124"/>
                    <a:pt x="27" y="124"/>
                    <a:pt x="27" y="124"/>
                  </a:cubicBezTo>
                  <a:lnTo>
                    <a:pt x="27" y="112"/>
                  </a:lnTo>
                  <a:close/>
                  <a:moveTo>
                    <a:pt x="27" y="88"/>
                  </a:moveTo>
                  <a:cubicBezTo>
                    <a:pt x="0" y="88"/>
                    <a:pt x="0" y="88"/>
                    <a:pt x="0" y="88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27" y="100"/>
                    <a:pt x="27" y="100"/>
                    <a:pt x="27" y="100"/>
                  </a:cubicBezTo>
                  <a:lnTo>
                    <a:pt x="27" y="88"/>
                  </a:lnTo>
                  <a:close/>
                  <a:moveTo>
                    <a:pt x="27" y="136"/>
                  </a:moveTo>
                  <a:cubicBezTo>
                    <a:pt x="0" y="136"/>
                    <a:pt x="0" y="136"/>
                    <a:pt x="0" y="136"/>
                  </a:cubicBezTo>
                  <a:cubicBezTo>
                    <a:pt x="0" y="142"/>
                    <a:pt x="0" y="142"/>
                    <a:pt x="0" y="142"/>
                  </a:cubicBezTo>
                  <a:cubicBezTo>
                    <a:pt x="27" y="142"/>
                    <a:pt x="27" y="142"/>
                    <a:pt x="27" y="142"/>
                  </a:cubicBezTo>
                  <a:lnTo>
                    <a:pt x="27" y="136"/>
                  </a:lnTo>
                  <a:close/>
                  <a:moveTo>
                    <a:pt x="222" y="0"/>
                  </a:moveTo>
                  <a:cubicBezTo>
                    <a:pt x="27" y="0"/>
                    <a:pt x="27" y="0"/>
                    <a:pt x="27" y="0"/>
                  </a:cubicBezTo>
                  <a:cubicBezTo>
                    <a:pt x="12" y="0"/>
                    <a:pt x="0" y="12"/>
                    <a:pt x="0" y="26"/>
                  </a:cubicBezTo>
                  <a:cubicBezTo>
                    <a:pt x="0" y="53"/>
                    <a:pt x="0" y="53"/>
                    <a:pt x="0" y="53"/>
                  </a:cubicBezTo>
                  <a:cubicBezTo>
                    <a:pt x="27" y="53"/>
                    <a:pt x="27" y="53"/>
                    <a:pt x="27" y="53"/>
                  </a:cubicBezTo>
                  <a:cubicBezTo>
                    <a:pt x="27" y="26"/>
                    <a:pt x="27" y="26"/>
                    <a:pt x="27" y="26"/>
                  </a:cubicBezTo>
                  <a:cubicBezTo>
                    <a:pt x="222" y="26"/>
                    <a:pt x="222" y="26"/>
                    <a:pt x="222" y="26"/>
                  </a:cubicBezTo>
                  <a:cubicBezTo>
                    <a:pt x="222" y="258"/>
                    <a:pt x="222" y="258"/>
                    <a:pt x="222" y="258"/>
                  </a:cubicBezTo>
                  <a:cubicBezTo>
                    <a:pt x="196" y="258"/>
                    <a:pt x="196" y="258"/>
                    <a:pt x="196" y="258"/>
                  </a:cubicBezTo>
                  <a:cubicBezTo>
                    <a:pt x="196" y="284"/>
                    <a:pt x="196" y="284"/>
                    <a:pt x="196" y="284"/>
                  </a:cubicBezTo>
                  <a:cubicBezTo>
                    <a:pt x="222" y="284"/>
                    <a:pt x="222" y="284"/>
                    <a:pt x="222" y="284"/>
                  </a:cubicBezTo>
                  <a:cubicBezTo>
                    <a:pt x="236" y="284"/>
                    <a:pt x="248" y="273"/>
                    <a:pt x="248" y="258"/>
                  </a:cubicBezTo>
                  <a:cubicBezTo>
                    <a:pt x="248" y="26"/>
                    <a:pt x="248" y="26"/>
                    <a:pt x="248" y="26"/>
                  </a:cubicBezTo>
                  <a:cubicBezTo>
                    <a:pt x="248" y="12"/>
                    <a:pt x="236" y="0"/>
                    <a:pt x="222" y="0"/>
                  </a:cubicBezTo>
                  <a:close/>
                  <a:moveTo>
                    <a:pt x="105" y="284"/>
                  </a:moveTo>
                  <a:cubicBezTo>
                    <a:pt x="111" y="284"/>
                    <a:pt x="111" y="284"/>
                    <a:pt x="111" y="284"/>
                  </a:cubicBezTo>
                  <a:cubicBezTo>
                    <a:pt x="111" y="258"/>
                    <a:pt x="111" y="258"/>
                    <a:pt x="111" y="258"/>
                  </a:cubicBezTo>
                  <a:cubicBezTo>
                    <a:pt x="105" y="258"/>
                    <a:pt x="105" y="258"/>
                    <a:pt x="105" y="258"/>
                  </a:cubicBezTo>
                  <a:lnTo>
                    <a:pt x="105" y="284"/>
                  </a:lnTo>
                  <a:close/>
                  <a:moveTo>
                    <a:pt x="172" y="284"/>
                  </a:moveTo>
                  <a:cubicBezTo>
                    <a:pt x="184" y="284"/>
                    <a:pt x="184" y="284"/>
                    <a:pt x="184" y="284"/>
                  </a:cubicBezTo>
                  <a:cubicBezTo>
                    <a:pt x="184" y="258"/>
                    <a:pt x="184" y="258"/>
                    <a:pt x="184" y="258"/>
                  </a:cubicBezTo>
                  <a:cubicBezTo>
                    <a:pt x="172" y="258"/>
                    <a:pt x="172" y="258"/>
                    <a:pt x="172" y="258"/>
                  </a:cubicBezTo>
                  <a:lnTo>
                    <a:pt x="172" y="284"/>
                  </a:lnTo>
                  <a:close/>
                  <a:moveTo>
                    <a:pt x="123" y="284"/>
                  </a:moveTo>
                  <a:cubicBezTo>
                    <a:pt x="136" y="284"/>
                    <a:pt x="136" y="284"/>
                    <a:pt x="136" y="284"/>
                  </a:cubicBezTo>
                  <a:cubicBezTo>
                    <a:pt x="136" y="258"/>
                    <a:pt x="136" y="258"/>
                    <a:pt x="136" y="258"/>
                  </a:cubicBezTo>
                  <a:cubicBezTo>
                    <a:pt x="123" y="258"/>
                    <a:pt x="123" y="258"/>
                    <a:pt x="123" y="258"/>
                  </a:cubicBezTo>
                  <a:lnTo>
                    <a:pt x="123" y="284"/>
                  </a:lnTo>
                  <a:close/>
                  <a:moveTo>
                    <a:pt x="148" y="284"/>
                  </a:moveTo>
                  <a:cubicBezTo>
                    <a:pt x="160" y="284"/>
                    <a:pt x="160" y="284"/>
                    <a:pt x="160" y="284"/>
                  </a:cubicBezTo>
                  <a:cubicBezTo>
                    <a:pt x="160" y="258"/>
                    <a:pt x="160" y="258"/>
                    <a:pt x="160" y="258"/>
                  </a:cubicBezTo>
                  <a:cubicBezTo>
                    <a:pt x="148" y="258"/>
                    <a:pt x="148" y="258"/>
                    <a:pt x="148" y="258"/>
                  </a:cubicBezTo>
                  <a:lnTo>
                    <a:pt x="148" y="28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11" name="Etape 5">
            <a:extLst>
              <a:ext uri="{FF2B5EF4-FFF2-40B4-BE49-F238E27FC236}">
                <a16:creationId xmlns:a16="http://schemas.microsoft.com/office/drawing/2014/main" xmlns="" id="{0EC2292C-4BA0-4934-8919-4B8C99835BE1}"/>
              </a:ext>
            </a:extLst>
          </p:cNvPr>
          <p:cNvGrpSpPr/>
          <p:nvPr/>
        </p:nvGrpSpPr>
        <p:grpSpPr>
          <a:xfrm>
            <a:off x="1729500" y="1372007"/>
            <a:ext cx="3085243" cy="903383"/>
            <a:chOff x="1767600" y="1372007"/>
            <a:chExt cx="3085243" cy="903383"/>
          </a:xfrm>
        </p:grpSpPr>
        <p:sp>
          <p:nvSpPr>
            <p:cNvPr id="399" name="Texte 5">
              <a:extLst>
                <a:ext uri="{FF2B5EF4-FFF2-40B4-BE49-F238E27FC236}">
                  <a16:creationId xmlns:a16="http://schemas.microsoft.com/office/drawing/2014/main" xmlns="" id="{A0EF9471-757D-4F49-BDD8-A45D189157BA}"/>
                </a:ext>
              </a:extLst>
            </p:cNvPr>
            <p:cNvSpPr txBox="1"/>
            <p:nvPr/>
          </p:nvSpPr>
          <p:spPr>
            <a:xfrm>
              <a:off x="2847600" y="1562088"/>
              <a:ext cx="200524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800" b="1" spc="-15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Réalisation</a:t>
              </a:r>
            </a:p>
          </p:txBody>
        </p:sp>
        <p:sp>
          <p:nvSpPr>
            <p:cNvPr id="400" name="Puce 5">
              <a:extLst>
                <a:ext uri="{FF2B5EF4-FFF2-40B4-BE49-F238E27FC236}">
                  <a16:creationId xmlns:a16="http://schemas.microsoft.com/office/drawing/2014/main" xmlns="" id="{18E66260-F67F-4715-B956-983710FB2E1C}"/>
                </a:ext>
              </a:extLst>
            </p:cNvPr>
            <p:cNvSpPr/>
            <p:nvPr/>
          </p:nvSpPr>
          <p:spPr>
            <a:xfrm>
              <a:off x="1767600" y="1372007"/>
              <a:ext cx="870332" cy="903383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401" name="Icone 5">
              <a:extLst>
                <a:ext uri="{FF2B5EF4-FFF2-40B4-BE49-F238E27FC236}">
                  <a16:creationId xmlns:a16="http://schemas.microsoft.com/office/drawing/2014/main" xmlns="" id="{8D0B00F5-EEA7-4A14-8109-755381E15B0A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2013766" y="1613452"/>
              <a:ext cx="378000" cy="432000"/>
            </a:xfrm>
            <a:custGeom>
              <a:avLst/>
              <a:gdLst>
                <a:gd name="T0" fmla="*/ 11 w 248"/>
                <a:gd name="T1" fmla="*/ 220 h 284"/>
                <a:gd name="T2" fmla="*/ 3 w 248"/>
                <a:gd name="T3" fmla="*/ 262 h 284"/>
                <a:gd name="T4" fmla="*/ 34 w 248"/>
                <a:gd name="T5" fmla="*/ 271 h 284"/>
                <a:gd name="T6" fmla="*/ 34 w 248"/>
                <a:gd name="T7" fmla="*/ 271 h 284"/>
                <a:gd name="T8" fmla="*/ 150 w 248"/>
                <a:gd name="T9" fmla="*/ 166 h 284"/>
                <a:gd name="T10" fmla="*/ 172 w 248"/>
                <a:gd name="T11" fmla="*/ 132 h 284"/>
                <a:gd name="T12" fmla="*/ 135 w 248"/>
                <a:gd name="T13" fmla="*/ 99 h 284"/>
                <a:gd name="T14" fmla="*/ 114 w 248"/>
                <a:gd name="T15" fmla="*/ 117 h 284"/>
                <a:gd name="T16" fmla="*/ 172 w 248"/>
                <a:gd name="T17" fmla="*/ 144 h 284"/>
                <a:gd name="T18" fmla="*/ 172 w 248"/>
                <a:gd name="T19" fmla="*/ 132 h 284"/>
                <a:gd name="T20" fmla="*/ 0 w 248"/>
                <a:gd name="T21" fmla="*/ 65 h 284"/>
                <a:gd name="T22" fmla="*/ 27 w 248"/>
                <a:gd name="T23" fmla="*/ 76 h 284"/>
                <a:gd name="T24" fmla="*/ 27 w 248"/>
                <a:gd name="T25" fmla="*/ 112 h 284"/>
                <a:gd name="T26" fmla="*/ 0 w 248"/>
                <a:gd name="T27" fmla="*/ 124 h 284"/>
                <a:gd name="T28" fmla="*/ 27 w 248"/>
                <a:gd name="T29" fmla="*/ 112 h 284"/>
                <a:gd name="T30" fmla="*/ 0 w 248"/>
                <a:gd name="T31" fmla="*/ 88 h 284"/>
                <a:gd name="T32" fmla="*/ 27 w 248"/>
                <a:gd name="T33" fmla="*/ 100 h 284"/>
                <a:gd name="T34" fmla="*/ 27 w 248"/>
                <a:gd name="T35" fmla="*/ 136 h 284"/>
                <a:gd name="T36" fmla="*/ 0 w 248"/>
                <a:gd name="T37" fmla="*/ 142 h 284"/>
                <a:gd name="T38" fmla="*/ 27 w 248"/>
                <a:gd name="T39" fmla="*/ 136 h 284"/>
                <a:gd name="T40" fmla="*/ 27 w 248"/>
                <a:gd name="T41" fmla="*/ 0 h 284"/>
                <a:gd name="T42" fmla="*/ 0 w 248"/>
                <a:gd name="T43" fmla="*/ 53 h 284"/>
                <a:gd name="T44" fmla="*/ 27 w 248"/>
                <a:gd name="T45" fmla="*/ 26 h 284"/>
                <a:gd name="T46" fmla="*/ 222 w 248"/>
                <a:gd name="T47" fmla="*/ 258 h 284"/>
                <a:gd name="T48" fmla="*/ 196 w 248"/>
                <a:gd name="T49" fmla="*/ 284 h 284"/>
                <a:gd name="T50" fmla="*/ 248 w 248"/>
                <a:gd name="T51" fmla="*/ 258 h 284"/>
                <a:gd name="T52" fmla="*/ 222 w 248"/>
                <a:gd name="T53" fmla="*/ 0 h 284"/>
                <a:gd name="T54" fmla="*/ 111 w 248"/>
                <a:gd name="T55" fmla="*/ 284 h 284"/>
                <a:gd name="T56" fmla="*/ 105 w 248"/>
                <a:gd name="T57" fmla="*/ 258 h 284"/>
                <a:gd name="T58" fmla="*/ 172 w 248"/>
                <a:gd name="T59" fmla="*/ 284 h 284"/>
                <a:gd name="T60" fmla="*/ 184 w 248"/>
                <a:gd name="T61" fmla="*/ 258 h 284"/>
                <a:gd name="T62" fmla="*/ 172 w 248"/>
                <a:gd name="T63" fmla="*/ 284 h 284"/>
                <a:gd name="T64" fmla="*/ 136 w 248"/>
                <a:gd name="T65" fmla="*/ 284 h 284"/>
                <a:gd name="T66" fmla="*/ 123 w 248"/>
                <a:gd name="T67" fmla="*/ 258 h 284"/>
                <a:gd name="T68" fmla="*/ 148 w 248"/>
                <a:gd name="T69" fmla="*/ 284 h 284"/>
                <a:gd name="T70" fmla="*/ 160 w 248"/>
                <a:gd name="T71" fmla="*/ 258 h 284"/>
                <a:gd name="T72" fmla="*/ 148 w 248"/>
                <a:gd name="T73" fmla="*/ 284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48" h="284">
                  <a:moveTo>
                    <a:pt x="107" y="124"/>
                  </a:moveTo>
                  <a:cubicBezTo>
                    <a:pt x="11" y="220"/>
                    <a:pt x="11" y="220"/>
                    <a:pt x="11" y="220"/>
                  </a:cubicBezTo>
                  <a:cubicBezTo>
                    <a:pt x="7" y="224"/>
                    <a:pt x="3" y="233"/>
                    <a:pt x="3" y="239"/>
                  </a:cubicBezTo>
                  <a:cubicBezTo>
                    <a:pt x="3" y="262"/>
                    <a:pt x="3" y="262"/>
                    <a:pt x="3" y="262"/>
                  </a:cubicBezTo>
                  <a:cubicBezTo>
                    <a:pt x="3" y="267"/>
                    <a:pt x="7" y="271"/>
                    <a:pt x="12" y="271"/>
                  </a:cubicBezTo>
                  <a:cubicBezTo>
                    <a:pt x="34" y="271"/>
                    <a:pt x="34" y="271"/>
                    <a:pt x="34" y="271"/>
                  </a:cubicBezTo>
                  <a:cubicBezTo>
                    <a:pt x="34" y="275"/>
                    <a:pt x="34" y="275"/>
                    <a:pt x="34" y="275"/>
                  </a:cubicBezTo>
                  <a:cubicBezTo>
                    <a:pt x="34" y="271"/>
                    <a:pt x="34" y="271"/>
                    <a:pt x="34" y="271"/>
                  </a:cubicBezTo>
                  <a:cubicBezTo>
                    <a:pt x="40" y="271"/>
                    <a:pt x="49" y="267"/>
                    <a:pt x="53" y="263"/>
                  </a:cubicBezTo>
                  <a:cubicBezTo>
                    <a:pt x="150" y="166"/>
                    <a:pt x="150" y="166"/>
                    <a:pt x="150" y="166"/>
                  </a:cubicBezTo>
                  <a:lnTo>
                    <a:pt x="107" y="124"/>
                  </a:lnTo>
                  <a:close/>
                  <a:moveTo>
                    <a:pt x="172" y="132"/>
                  </a:moveTo>
                  <a:cubicBezTo>
                    <a:pt x="141" y="102"/>
                    <a:pt x="141" y="102"/>
                    <a:pt x="141" y="102"/>
                  </a:cubicBezTo>
                  <a:cubicBezTo>
                    <a:pt x="140" y="100"/>
                    <a:pt x="138" y="99"/>
                    <a:pt x="135" y="99"/>
                  </a:cubicBezTo>
                  <a:cubicBezTo>
                    <a:pt x="133" y="99"/>
                    <a:pt x="131" y="100"/>
                    <a:pt x="129" y="102"/>
                  </a:cubicBezTo>
                  <a:cubicBezTo>
                    <a:pt x="114" y="117"/>
                    <a:pt x="114" y="117"/>
                    <a:pt x="114" y="117"/>
                  </a:cubicBezTo>
                  <a:cubicBezTo>
                    <a:pt x="157" y="159"/>
                    <a:pt x="157" y="159"/>
                    <a:pt x="157" y="159"/>
                  </a:cubicBezTo>
                  <a:cubicBezTo>
                    <a:pt x="172" y="144"/>
                    <a:pt x="172" y="144"/>
                    <a:pt x="172" y="144"/>
                  </a:cubicBezTo>
                  <a:cubicBezTo>
                    <a:pt x="173" y="143"/>
                    <a:pt x="174" y="141"/>
                    <a:pt x="174" y="138"/>
                  </a:cubicBezTo>
                  <a:cubicBezTo>
                    <a:pt x="174" y="136"/>
                    <a:pt x="173" y="134"/>
                    <a:pt x="172" y="132"/>
                  </a:cubicBezTo>
                  <a:close/>
                  <a:moveTo>
                    <a:pt x="27" y="65"/>
                  </a:moveTo>
                  <a:cubicBezTo>
                    <a:pt x="0" y="65"/>
                    <a:pt x="0" y="65"/>
                    <a:pt x="0" y="65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27" y="76"/>
                    <a:pt x="27" y="76"/>
                    <a:pt x="27" y="76"/>
                  </a:cubicBezTo>
                  <a:lnTo>
                    <a:pt x="27" y="65"/>
                  </a:lnTo>
                  <a:close/>
                  <a:moveTo>
                    <a:pt x="27" y="112"/>
                  </a:moveTo>
                  <a:cubicBezTo>
                    <a:pt x="0" y="112"/>
                    <a:pt x="0" y="112"/>
                    <a:pt x="0" y="112"/>
                  </a:cubicBezTo>
                  <a:cubicBezTo>
                    <a:pt x="0" y="124"/>
                    <a:pt x="0" y="124"/>
                    <a:pt x="0" y="124"/>
                  </a:cubicBezTo>
                  <a:cubicBezTo>
                    <a:pt x="27" y="124"/>
                    <a:pt x="27" y="124"/>
                    <a:pt x="27" y="124"/>
                  </a:cubicBezTo>
                  <a:lnTo>
                    <a:pt x="27" y="112"/>
                  </a:lnTo>
                  <a:close/>
                  <a:moveTo>
                    <a:pt x="27" y="88"/>
                  </a:moveTo>
                  <a:cubicBezTo>
                    <a:pt x="0" y="88"/>
                    <a:pt x="0" y="88"/>
                    <a:pt x="0" y="88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27" y="100"/>
                    <a:pt x="27" y="100"/>
                    <a:pt x="27" y="100"/>
                  </a:cubicBezTo>
                  <a:lnTo>
                    <a:pt x="27" y="88"/>
                  </a:lnTo>
                  <a:close/>
                  <a:moveTo>
                    <a:pt x="27" y="136"/>
                  </a:moveTo>
                  <a:cubicBezTo>
                    <a:pt x="0" y="136"/>
                    <a:pt x="0" y="136"/>
                    <a:pt x="0" y="136"/>
                  </a:cubicBezTo>
                  <a:cubicBezTo>
                    <a:pt x="0" y="142"/>
                    <a:pt x="0" y="142"/>
                    <a:pt x="0" y="142"/>
                  </a:cubicBezTo>
                  <a:cubicBezTo>
                    <a:pt x="27" y="142"/>
                    <a:pt x="27" y="142"/>
                    <a:pt x="27" y="142"/>
                  </a:cubicBezTo>
                  <a:lnTo>
                    <a:pt x="27" y="136"/>
                  </a:lnTo>
                  <a:close/>
                  <a:moveTo>
                    <a:pt x="222" y="0"/>
                  </a:moveTo>
                  <a:cubicBezTo>
                    <a:pt x="27" y="0"/>
                    <a:pt x="27" y="0"/>
                    <a:pt x="27" y="0"/>
                  </a:cubicBezTo>
                  <a:cubicBezTo>
                    <a:pt x="12" y="0"/>
                    <a:pt x="0" y="12"/>
                    <a:pt x="0" y="26"/>
                  </a:cubicBezTo>
                  <a:cubicBezTo>
                    <a:pt x="0" y="53"/>
                    <a:pt x="0" y="53"/>
                    <a:pt x="0" y="53"/>
                  </a:cubicBezTo>
                  <a:cubicBezTo>
                    <a:pt x="27" y="53"/>
                    <a:pt x="27" y="53"/>
                    <a:pt x="27" y="53"/>
                  </a:cubicBezTo>
                  <a:cubicBezTo>
                    <a:pt x="27" y="26"/>
                    <a:pt x="27" y="26"/>
                    <a:pt x="27" y="26"/>
                  </a:cubicBezTo>
                  <a:cubicBezTo>
                    <a:pt x="222" y="26"/>
                    <a:pt x="222" y="26"/>
                    <a:pt x="222" y="26"/>
                  </a:cubicBezTo>
                  <a:cubicBezTo>
                    <a:pt x="222" y="258"/>
                    <a:pt x="222" y="258"/>
                    <a:pt x="222" y="258"/>
                  </a:cubicBezTo>
                  <a:cubicBezTo>
                    <a:pt x="196" y="258"/>
                    <a:pt x="196" y="258"/>
                    <a:pt x="196" y="258"/>
                  </a:cubicBezTo>
                  <a:cubicBezTo>
                    <a:pt x="196" y="284"/>
                    <a:pt x="196" y="284"/>
                    <a:pt x="196" y="284"/>
                  </a:cubicBezTo>
                  <a:cubicBezTo>
                    <a:pt x="222" y="284"/>
                    <a:pt x="222" y="284"/>
                    <a:pt x="222" y="284"/>
                  </a:cubicBezTo>
                  <a:cubicBezTo>
                    <a:pt x="236" y="284"/>
                    <a:pt x="248" y="273"/>
                    <a:pt x="248" y="258"/>
                  </a:cubicBezTo>
                  <a:cubicBezTo>
                    <a:pt x="248" y="26"/>
                    <a:pt x="248" y="26"/>
                    <a:pt x="248" y="26"/>
                  </a:cubicBezTo>
                  <a:cubicBezTo>
                    <a:pt x="248" y="12"/>
                    <a:pt x="236" y="0"/>
                    <a:pt x="222" y="0"/>
                  </a:cubicBezTo>
                  <a:close/>
                  <a:moveTo>
                    <a:pt x="105" y="284"/>
                  </a:moveTo>
                  <a:cubicBezTo>
                    <a:pt x="111" y="284"/>
                    <a:pt x="111" y="284"/>
                    <a:pt x="111" y="284"/>
                  </a:cubicBezTo>
                  <a:cubicBezTo>
                    <a:pt x="111" y="258"/>
                    <a:pt x="111" y="258"/>
                    <a:pt x="111" y="258"/>
                  </a:cubicBezTo>
                  <a:cubicBezTo>
                    <a:pt x="105" y="258"/>
                    <a:pt x="105" y="258"/>
                    <a:pt x="105" y="258"/>
                  </a:cubicBezTo>
                  <a:lnTo>
                    <a:pt x="105" y="284"/>
                  </a:lnTo>
                  <a:close/>
                  <a:moveTo>
                    <a:pt x="172" y="284"/>
                  </a:moveTo>
                  <a:cubicBezTo>
                    <a:pt x="184" y="284"/>
                    <a:pt x="184" y="284"/>
                    <a:pt x="184" y="284"/>
                  </a:cubicBezTo>
                  <a:cubicBezTo>
                    <a:pt x="184" y="258"/>
                    <a:pt x="184" y="258"/>
                    <a:pt x="184" y="258"/>
                  </a:cubicBezTo>
                  <a:cubicBezTo>
                    <a:pt x="172" y="258"/>
                    <a:pt x="172" y="258"/>
                    <a:pt x="172" y="258"/>
                  </a:cubicBezTo>
                  <a:lnTo>
                    <a:pt x="172" y="284"/>
                  </a:lnTo>
                  <a:close/>
                  <a:moveTo>
                    <a:pt x="123" y="284"/>
                  </a:moveTo>
                  <a:cubicBezTo>
                    <a:pt x="136" y="284"/>
                    <a:pt x="136" y="284"/>
                    <a:pt x="136" y="284"/>
                  </a:cubicBezTo>
                  <a:cubicBezTo>
                    <a:pt x="136" y="258"/>
                    <a:pt x="136" y="258"/>
                    <a:pt x="136" y="258"/>
                  </a:cubicBezTo>
                  <a:cubicBezTo>
                    <a:pt x="123" y="258"/>
                    <a:pt x="123" y="258"/>
                    <a:pt x="123" y="258"/>
                  </a:cubicBezTo>
                  <a:lnTo>
                    <a:pt x="123" y="284"/>
                  </a:lnTo>
                  <a:close/>
                  <a:moveTo>
                    <a:pt x="148" y="284"/>
                  </a:moveTo>
                  <a:cubicBezTo>
                    <a:pt x="160" y="284"/>
                    <a:pt x="160" y="284"/>
                    <a:pt x="160" y="284"/>
                  </a:cubicBezTo>
                  <a:cubicBezTo>
                    <a:pt x="160" y="258"/>
                    <a:pt x="160" y="258"/>
                    <a:pt x="160" y="258"/>
                  </a:cubicBezTo>
                  <a:cubicBezTo>
                    <a:pt x="148" y="258"/>
                    <a:pt x="148" y="258"/>
                    <a:pt x="148" y="258"/>
                  </a:cubicBezTo>
                  <a:lnTo>
                    <a:pt x="148" y="28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12" name="Etape 6">
            <a:extLst>
              <a:ext uri="{FF2B5EF4-FFF2-40B4-BE49-F238E27FC236}">
                <a16:creationId xmlns:a16="http://schemas.microsoft.com/office/drawing/2014/main" xmlns="" id="{641E9A1C-4819-4262-ADEA-86AE5D1FD2E7}"/>
              </a:ext>
            </a:extLst>
          </p:cNvPr>
          <p:cNvGrpSpPr/>
          <p:nvPr/>
        </p:nvGrpSpPr>
        <p:grpSpPr>
          <a:xfrm>
            <a:off x="2123095" y="324860"/>
            <a:ext cx="4617605" cy="903383"/>
            <a:chOff x="2161195" y="324860"/>
            <a:chExt cx="4617605" cy="903383"/>
          </a:xfrm>
        </p:grpSpPr>
        <p:sp>
          <p:nvSpPr>
            <p:cNvPr id="402" name="Texte 6">
              <a:extLst>
                <a:ext uri="{FF2B5EF4-FFF2-40B4-BE49-F238E27FC236}">
                  <a16:creationId xmlns:a16="http://schemas.microsoft.com/office/drawing/2014/main" xmlns="" id="{6AF9A0AD-EEA7-4769-8D98-E6DC137E8175}"/>
                </a:ext>
              </a:extLst>
            </p:cNvPr>
            <p:cNvSpPr txBox="1"/>
            <p:nvPr/>
          </p:nvSpPr>
          <p:spPr>
            <a:xfrm>
              <a:off x="3240000" y="514941"/>
              <a:ext cx="35388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800" b="1" spc="-15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Mise en production</a:t>
              </a:r>
            </a:p>
          </p:txBody>
        </p:sp>
        <p:sp>
          <p:nvSpPr>
            <p:cNvPr id="403" name="Puce 6">
              <a:extLst>
                <a:ext uri="{FF2B5EF4-FFF2-40B4-BE49-F238E27FC236}">
                  <a16:creationId xmlns:a16="http://schemas.microsoft.com/office/drawing/2014/main" xmlns="" id="{0F239B0E-276D-42A5-9C97-02B24801CB4B}"/>
                </a:ext>
              </a:extLst>
            </p:cNvPr>
            <p:cNvSpPr/>
            <p:nvPr/>
          </p:nvSpPr>
          <p:spPr>
            <a:xfrm>
              <a:off x="2161195" y="324860"/>
              <a:ext cx="870332" cy="903383"/>
            </a:xfrm>
            <a:prstGeom prst="ellipse">
              <a:avLst/>
            </a:prstGeom>
            <a:solidFill>
              <a:srgbClr val="09AEF2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404" name="Icone 6">
              <a:extLst>
                <a:ext uri="{FF2B5EF4-FFF2-40B4-BE49-F238E27FC236}">
                  <a16:creationId xmlns:a16="http://schemas.microsoft.com/office/drawing/2014/main" xmlns="" id="{30BA5567-16BB-4F15-8662-8CF49C5A24FE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2407361" y="560551"/>
              <a:ext cx="378000" cy="432000"/>
            </a:xfrm>
            <a:custGeom>
              <a:avLst/>
              <a:gdLst>
                <a:gd name="T0" fmla="*/ 11 w 248"/>
                <a:gd name="T1" fmla="*/ 220 h 284"/>
                <a:gd name="T2" fmla="*/ 3 w 248"/>
                <a:gd name="T3" fmla="*/ 262 h 284"/>
                <a:gd name="T4" fmla="*/ 34 w 248"/>
                <a:gd name="T5" fmla="*/ 271 h 284"/>
                <a:gd name="T6" fmla="*/ 34 w 248"/>
                <a:gd name="T7" fmla="*/ 271 h 284"/>
                <a:gd name="T8" fmla="*/ 150 w 248"/>
                <a:gd name="T9" fmla="*/ 166 h 284"/>
                <a:gd name="T10" fmla="*/ 172 w 248"/>
                <a:gd name="T11" fmla="*/ 132 h 284"/>
                <a:gd name="T12" fmla="*/ 135 w 248"/>
                <a:gd name="T13" fmla="*/ 99 h 284"/>
                <a:gd name="T14" fmla="*/ 114 w 248"/>
                <a:gd name="T15" fmla="*/ 117 h 284"/>
                <a:gd name="T16" fmla="*/ 172 w 248"/>
                <a:gd name="T17" fmla="*/ 144 h 284"/>
                <a:gd name="T18" fmla="*/ 172 w 248"/>
                <a:gd name="T19" fmla="*/ 132 h 284"/>
                <a:gd name="T20" fmla="*/ 0 w 248"/>
                <a:gd name="T21" fmla="*/ 65 h 284"/>
                <a:gd name="T22" fmla="*/ 27 w 248"/>
                <a:gd name="T23" fmla="*/ 76 h 284"/>
                <a:gd name="T24" fmla="*/ 27 w 248"/>
                <a:gd name="T25" fmla="*/ 112 h 284"/>
                <a:gd name="T26" fmla="*/ 0 w 248"/>
                <a:gd name="T27" fmla="*/ 124 h 284"/>
                <a:gd name="T28" fmla="*/ 27 w 248"/>
                <a:gd name="T29" fmla="*/ 112 h 284"/>
                <a:gd name="T30" fmla="*/ 0 w 248"/>
                <a:gd name="T31" fmla="*/ 88 h 284"/>
                <a:gd name="T32" fmla="*/ 27 w 248"/>
                <a:gd name="T33" fmla="*/ 100 h 284"/>
                <a:gd name="T34" fmla="*/ 27 w 248"/>
                <a:gd name="T35" fmla="*/ 136 h 284"/>
                <a:gd name="T36" fmla="*/ 0 w 248"/>
                <a:gd name="T37" fmla="*/ 142 h 284"/>
                <a:gd name="T38" fmla="*/ 27 w 248"/>
                <a:gd name="T39" fmla="*/ 136 h 284"/>
                <a:gd name="T40" fmla="*/ 27 w 248"/>
                <a:gd name="T41" fmla="*/ 0 h 284"/>
                <a:gd name="T42" fmla="*/ 0 w 248"/>
                <a:gd name="T43" fmla="*/ 53 h 284"/>
                <a:gd name="T44" fmla="*/ 27 w 248"/>
                <a:gd name="T45" fmla="*/ 26 h 284"/>
                <a:gd name="T46" fmla="*/ 222 w 248"/>
                <a:gd name="T47" fmla="*/ 258 h 284"/>
                <a:gd name="T48" fmla="*/ 196 w 248"/>
                <a:gd name="T49" fmla="*/ 284 h 284"/>
                <a:gd name="T50" fmla="*/ 248 w 248"/>
                <a:gd name="T51" fmla="*/ 258 h 284"/>
                <a:gd name="T52" fmla="*/ 222 w 248"/>
                <a:gd name="T53" fmla="*/ 0 h 284"/>
                <a:gd name="T54" fmla="*/ 111 w 248"/>
                <a:gd name="T55" fmla="*/ 284 h 284"/>
                <a:gd name="T56" fmla="*/ 105 w 248"/>
                <a:gd name="T57" fmla="*/ 258 h 284"/>
                <a:gd name="T58" fmla="*/ 172 w 248"/>
                <a:gd name="T59" fmla="*/ 284 h 284"/>
                <a:gd name="T60" fmla="*/ 184 w 248"/>
                <a:gd name="T61" fmla="*/ 258 h 284"/>
                <a:gd name="T62" fmla="*/ 172 w 248"/>
                <a:gd name="T63" fmla="*/ 284 h 284"/>
                <a:gd name="T64" fmla="*/ 136 w 248"/>
                <a:gd name="T65" fmla="*/ 284 h 284"/>
                <a:gd name="T66" fmla="*/ 123 w 248"/>
                <a:gd name="T67" fmla="*/ 258 h 284"/>
                <a:gd name="T68" fmla="*/ 148 w 248"/>
                <a:gd name="T69" fmla="*/ 284 h 284"/>
                <a:gd name="T70" fmla="*/ 160 w 248"/>
                <a:gd name="T71" fmla="*/ 258 h 284"/>
                <a:gd name="T72" fmla="*/ 148 w 248"/>
                <a:gd name="T73" fmla="*/ 284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48" h="284">
                  <a:moveTo>
                    <a:pt x="107" y="124"/>
                  </a:moveTo>
                  <a:cubicBezTo>
                    <a:pt x="11" y="220"/>
                    <a:pt x="11" y="220"/>
                    <a:pt x="11" y="220"/>
                  </a:cubicBezTo>
                  <a:cubicBezTo>
                    <a:pt x="7" y="224"/>
                    <a:pt x="3" y="233"/>
                    <a:pt x="3" y="239"/>
                  </a:cubicBezTo>
                  <a:cubicBezTo>
                    <a:pt x="3" y="262"/>
                    <a:pt x="3" y="262"/>
                    <a:pt x="3" y="262"/>
                  </a:cubicBezTo>
                  <a:cubicBezTo>
                    <a:pt x="3" y="267"/>
                    <a:pt x="7" y="271"/>
                    <a:pt x="12" y="271"/>
                  </a:cubicBezTo>
                  <a:cubicBezTo>
                    <a:pt x="34" y="271"/>
                    <a:pt x="34" y="271"/>
                    <a:pt x="34" y="271"/>
                  </a:cubicBezTo>
                  <a:cubicBezTo>
                    <a:pt x="34" y="275"/>
                    <a:pt x="34" y="275"/>
                    <a:pt x="34" y="275"/>
                  </a:cubicBezTo>
                  <a:cubicBezTo>
                    <a:pt x="34" y="271"/>
                    <a:pt x="34" y="271"/>
                    <a:pt x="34" y="271"/>
                  </a:cubicBezTo>
                  <a:cubicBezTo>
                    <a:pt x="40" y="271"/>
                    <a:pt x="49" y="267"/>
                    <a:pt x="53" y="263"/>
                  </a:cubicBezTo>
                  <a:cubicBezTo>
                    <a:pt x="150" y="166"/>
                    <a:pt x="150" y="166"/>
                    <a:pt x="150" y="166"/>
                  </a:cubicBezTo>
                  <a:lnTo>
                    <a:pt x="107" y="124"/>
                  </a:lnTo>
                  <a:close/>
                  <a:moveTo>
                    <a:pt x="172" y="132"/>
                  </a:moveTo>
                  <a:cubicBezTo>
                    <a:pt x="141" y="102"/>
                    <a:pt x="141" y="102"/>
                    <a:pt x="141" y="102"/>
                  </a:cubicBezTo>
                  <a:cubicBezTo>
                    <a:pt x="140" y="100"/>
                    <a:pt x="138" y="99"/>
                    <a:pt x="135" y="99"/>
                  </a:cubicBezTo>
                  <a:cubicBezTo>
                    <a:pt x="133" y="99"/>
                    <a:pt x="131" y="100"/>
                    <a:pt x="129" y="102"/>
                  </a:cubicBezTo>
                  <a:cubicBezTo>
                    <a:pt x="114" y="117"/>
                    <a:pt x="114" y="117"/>
                    <a:pt x="114" y="117"/>
                  </a:cubicBezTo>
                  <a:cubicBezTo>
                    <a:pt x="157" y="159"/>
                    <a:pt x="157" y="159"/>
                    <a:pt x="157" y="159"/>
                  </a:cubicBezTo>
                  <a:cubicBezTo>
                    <a:pt x="172" y="144"/>
                    <a:pt x="172" y="144"/>
                    <a:pt x="172" y="144"/>
                  </a:cubicBezTo>
                  <a:cubicBezTo>
                    <a:pt x="173" y="143"/>
                    <a:pt x="174" y="141"/>
                    <a:pt x="174" y="138"/>
                  </a:cubicBezTo>
                  <a:cubicBezTo>
                    <a:pt x="174" y="136"/>
                    <a:pt x="173" y="134"/>
                    <a:pt x="172" y="132"/>
                  </a:cubicBezTo>
                  <a:close/>
                  <a:moveTo>
                    <a:pt x="27" y="65"/>
                  </a:moveTo>
                  <a:cubicBezTo>
                    <a:pt x="0" y="65"/>
                    <a:pt x="0" y="65"/>
                    <a:pt x="0" y="65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27" y="76"/>
                    <a:pt x="27" y="76"/>
                    <a:pt x="27" y="76"/>
                  </a:cubicBezTo>
                  <a:lnTo>
                    <a:pt x="27" y="65"/>
                  </a:lnTo>
                  <a:close/>
                  <a:moveTo>
                    <a:pt x="27" y="112"/>
                  </a:moveTo>
                  <a:cubicBezTo>
                    <a:pt x="0" y="112"/>
                    <a:pt x="0" y="112"/>
                    <a:pt x="0" y="112"/>
                  </a:cubicBezTo>
                  <a:cubicBezTo>
                    <a:pt x="0" y="124"/>
                    <a:pt x="0" y="124"/>
                    <a:pt x="0" y="124"/>
                  </a:cubicBezTo>
                  <a:cubicBezTo>
                    <a:pt x="27" y="124"/>
                    <a:pt x="27" y="124"/>
                    <a:pt x="27" y="124"/>
                  </a:cubicBezTo>
                  <a:lnTo>
                    <a:pt x="27" y="112"/>
                  </a:lnTo>
                  <a:close/>
                  <a:moveTo>
                    <a:pt x="27" y="88"/>
                  </a:moveTo>
                  <a:cubicBezTo>
                    <a:pt x="0" y="88"/>
                    <a:pt x="0" y="88"/>
                    <a:pt x="0" y="88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27" y="100"/>
                    <a:pt x="27" y="100"/>
                    <a:pt x="27" y="100"/>
                  </a:cubicBezTo>
                  <a:lnTo>
                    <a:pt x="27" y="88"/>
                  </a:lnTo>
                  <a:close/>
                  <a:moveTo>
                    <a:pt x="27" y="136"/>
                  </a:moveTo>
                  <a:cubicBezTo>
                    <a:pt x="0" y="136"/>
                    <a:pt x="0" y="136"/>
                    <a:pt x="0" y="136"/>
                  </a:cubicBezTo>
                  <a:cubicBezTo>
                    <a:pt x="0" y="142"/>
                    <a:pt x="0" y="142"/>
                    <a:pt x="0" y="142"/>
                  </a:cubicBezTo>
                  <a:cubicBezTo>
                    <a:pt x="27" y="142"/>
                    <a:pt x="27" y="142"/>
                    <a:pt x="27" y="142"/>
                  </a:cubicBezTo>
                  <a:lnTo>
                    <a:pt x="27" y="136"/>
                  </a:lnTo>
                  <a:close/>
                  <a:moveTo>
                    <a:pt x="222" y="0"/>
                  </a:moveTo>
                  <a:cubicBezTo>
                    <a:pt x="27" y="0"/>
                    <a:pt x="27" y="0"/>
                    <a:pt x="27" y="0"/>
                  </a:cubicBezTo>
                  <a:cubicBezTo>
                    <a:pt x="12" y="0"/>
                    <a:pt x="0" y="12"/>
                    <a:pt x="0" y="26"/>
                  </a:cubicBezTo>
                  <a:cubicBezTo>
                    <a:pt x="0" y="53"/>
                    <a:pt x="0" y="53"/>
                    <a:pt x="0" y="53"/>
                  </a:cubicBezTo>
                  <a:cubicBezTo>
                    <a:pt x="27" y="53"/>
                    <a:pt x="27" y="53"/>
                    <a:pt x="27" y="53"/>
                  </a:cubicBezTo>
                  <a:cubicBezTo>
                    <a:pt x="27" y="26"/>
                    <a:pt x="27" y="26"/>
                    <a:pt x="27" y="26"/>
                  </a:cubicBezTo>
                  <a:cubicBezTo>
                    <a:pt x="222" y="26"/>
                    <a:pt x="222" y="26"/>
                    <a:pt x="222" y="26"/>
                  </a:cubicBezTo>
                  <a:cubicBezTo>
                    <a:pt x="222" y="258"/>
                    <a:pt x="222" y="258"/>
                    <a:pt x="222" y="258"/>
                  </a:cubicBezTo>
                  <a:cubicBezTo>
                    <a:pt x="196" y="258"/>
                    <a:pt x="196" y="258"/>
                    <a:pt x="196" y="258"/>
                  </a:cubicBezTo>
                  <a:cubicBezTo>
                    <a:pt x="196" y="284"/>
                    <a:pt x="196" y="284"/>
                    <a:pt x="196" y="284"/>
                  </a:cubicBezTo>
                  <a:cubicBezTo>
                    <a:pt x="222" y="284"/>
                    <a:pt x="222" y="284"/>
                    <a:pt x="222" y="284"/>
                  </a:cubicBezTo>
                  <a:cubicBezTo>
                    <a:pt x="236" y="284"/>
                    <a:pt x="248" y="273"/>
                    <a:pt x="248" y="258"/>
                  </a:cubicBezTo>
                  <a:cubicBezTo>
                    <a:pt x="248" y="26"/>
                    <a:pt x="248" y="26"/>
                    <a:pt x="248" y="26"/>
                  </a:cubicBezTo>
                  <a:cubicBezTo>
                    <a:pt x="248" y="12"/>
                    <a:pt x="236" y="0"/>
                    <a:pt x="222" y="0"/>
                  </a:cubicBezTo>
                  <a:close/>
                  <a:moveTo>
                    <a:pt x="105" y="284"/>
                  </a:moveTo>
                  <a:cubicBezTo>
                    <a:pt x="111" y="284"/>
                    <a:pt x="111" y="284"/>
                    <a:pt x="111" y="284"/>
                  </a:cubicBezTo>
                  <a:cubicBezTo>
                    <a:pt x="111" y="258"/>
                    <a:pt x="111" y="258"/>
                    <a:pt x="111" y="258"/>
                  </a:cubicBezTo>
                  <a:cubicBezTo>
                    <a:pt x="105" y="258"/>
                    <a:pt x="105" y="258"/>
                    <a:pt x="105" y="258"/>
                  </a:cubicBezTo>
                  <a:lnTo>
                    <a:pt x="105" y="284"/>
                  </a:lnTo>
                  <a:close/>
                  <a:moveTo>
                    <a:pt x="172" y="284"/>
                  </a:moveTo>
                  <a:cubicBezTo>
                    <a:pt x="184" y="284"/>
                    <a:pt x="184" y="284"/>
                    <a:pt x="184" y="284"/>
                  </a:cubicBezTo>
                  <a:cubicBezTo>
                    <a:pt x="184" y="258"/>
                    <a:pt x="184" y="258"/>
                    <a:pt x="184" y="258"/>
                  </a:cubicBezTo>
                  <a:cubicBezTo>
                    <a:pt x="172" y="258"/>
                    <a:pt x="172" y="258"/>
                    <a:pt x="172" y="258"/>
                  </a:cubicBezTo>
                  <a:lnTo>
                    <a:pt x="172" y="284"/>
                  </a:lnTo>
                  <a:close/>
                  <a:moveTo>
                    <a:pt x="123" y="284"/>
                  </a:moveTo>
                  <a:cubicBezTo>
                    <a:pt x="136" y="284"/>
                    <a:pt x="136" y="284"/>
                    <a:pt x="136" y="284"/>
                  </a:cubicBezTo>
                  <a:cubicBezTo>
                    <a:pt x="136" y="258"/>
                    <a:pt x="136" y="258"/>
                    <a:pt x="136" y="258"/>
                  </a:cubicBezTo>
                  <a:cubicBezTo>
                    <a:pt x="123" y="258"/>
                    <a:pt x="123" y="258"/>
                    <a:pt x="123" y="258"/>
                  </a:cubicBezTo>
                  <a:lnTo>
                    <a:pt x="123" y="284"/>
                  </a:lnTo>
                  <a:close/>
                  <a:moveTo>
                    <a:pt x="148" y="284"/>
                  </a:moveTo>
                  <a:cubicBezTo>
                    <a:pt x="160" y="284"/>
                    <a:pt x="160" y="284"/>
                    <a:pt x="160" y="284"/>
                  </a:cubicBezTo>
                  <a:cubicBezTo>
                    <a:pt x="160" y="258"/>
                    <a:pt x="160" y="258"/>
                    <a:pt x="160" y="258"/>
                  </a:cubicBezTo>
                  <a:cubicBezTo>
                    <a:pt x="148" y="258"/>
                    <a:pt x="148" y="258"/>
                    <a:pt x="148" y="258"/>
                  </a:cubicBezTo>
                  <a:lnTo>
                    <a:pt x="148" y="28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2019">
            <a:extLst>
              <a:ext uri="{FF2B5EF4-FFF2-40B4-BE49-F238E27FC236}">
                <a16:creationId xmlns:a16="http://schemas.microsoft.com/office/drawing/2014/main" xmlns="" id="{D83F8D42-02EB-4E4D-A428-F02CBDB66D4D}"/>
              </a:ext>
            </a:extLst>
          </p:cNvPr>
          <p:cNvSpPr/>
          <p:nvPr/>
        </p:nvSpPr>
        <p:spPr>
          <a:xfrm>
            <a:off x="4783727" y="5658343"/>
            <a:ext cx="1522868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4000" b="1" spc="-300" dirty="0">
                <a:solidFill>
                  <a:schemeClr val="bg1"/>
                </a:solidFill>
              </a:rPr>
              <a:t>2019</a:t>
            </a:r>
          </a:p>
        </p:txBody>
      </p:sp>
      <p:sp>
        <p:nvSpPr>
          <p:cNvPr id="43" name="2021">
            <a:extLst>
              <a:ext uri="{FF2B5EF4-FFF2-40B4-BE49-F238E27FC236}">
                <a16:creationId xmlns:a16="http://schemas.microsoft.com/office/drawing/2014/main" xmlns="" id="{E6D5C94C-4B42-43E4-B799-8A1155B5717F}"/>
              </a:ext>
            </a:extLst>
          </p:cNvPr>
          <p:cNvSpPr/>
          <p:nvPr/>
        </p:nvSpPr>
        <p:spPr>
          <a:xfrm>
            <a:off x="6719038" y="422608"/>
            <a:ext cx="1522868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4000" b="1" spc="-300" dirty="0">
                <a:solidFill>
                  <a:schemeClr val="bg1"/>
                </a:solidFill>
              </a:rPr>
              <a:t>2020</a:t>
            </a:r>
          </a:p>
        </p:txBody>
      </p:sp>
    </p:spTree>
    <p:extLst>
      <p:ext uri="{BB962C8B-B14F-4D97-AF65-F5344CB8AC3E}">
        <p14:creationId xmlns:p14="http://schemas.microsoft.com/office/powerpoint/2010/main" val="976665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8" grpId="0"/>
      <p:bldP spid="4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/>
          <p:nvPr/>
        </p:nvSpPr>
        <p:spPr>
          <a:xfrm rot="5400000">
            <a:off x="5894024" y="-5894023"/>
            <a:ext cx="495762" cy="12283808"/>
          </a:xfrm>
          <a:custGeom>
            <a:avLst/>
            <a:gdLst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5122843 w 5122843"/>
              <a:gd name="connsiteY2" fmla="*/ 3723701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649118 w 5122843"/>
              <a:gd name="connsiteY2" fmla="*/ 3294044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239691 w 5122843"/>
              <a:gd name="connsiteY2" fmla="*/ 2774026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369510 w 5122843"/>
              <a:gd name="connsiteY2" fmla="*/ 3026481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069929 w 5122843"/>
              <a:gd name="connsiteY2" fmla="*/ 2535970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4069929 w 4813275"/>
              <a:gd name="connsiteY2" fmla="*/ 2541952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13275" h="3729683">
                <a:moveTo>
                  <a:pt x="0" y="5982"/>
                </a:moveTo>
                <a:lnTo>
                  <a:pt x="4813275" y="0"/>
                </a:lnTo>
                <a:lnTo>
                  <a:pt x="4069929" y="2541952"/>
                </a:lnTo>
                <a:lnTo>
                  <a:pt x="0" y="3729683"/>
                </a:lnTo>
                <a:lnTo>
                  <a:pt x="0" y="598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5" name="Flêche"/>
          <p:cNvSpPr/>
          <p:nvPr/>
        </p:nvSpPr>
        <p:spPr>
          <a:xfrm rot="-5400000" flipV="1">
            <a:off x="3222936" y="4559213"/>
            <a:ext cx="2736000" cy="3456000"/>
          </a:xfrm>
          <a:custGeom>
            <a:avLst/>
            <a:gdLst>
              <a:gd name="connsiteX0" fmla="*/ 0 w 4649118"/>
              <a:gd name="connsiteY0" fmla="*/ 3602516 h 3602516"/>
              <a:gd name="connsiteX1" fmla="*/ 2324559 w 4649118"/>
              <a:gd name="connsiteY1" fmla="*/ 2702688 h 3602516"/>
              <a:gd name="connsiteX2" fmla="*/ 4649118 w 4649118"/>
              <a:gd name="connsiteY2" fmla="*/ 3602516 h 3602516"/>
              <a:gd name="connsiteX3" fmla="*/ 2324559 w 4649118"/>
              <a:gd name="connsiteY3" fmla="*/ 0 h 3602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49118" h="3602516">
                <a:moveTo>
                  <a:pt x="0" y="3602516"/>
                </a:moveTo>
                <a:lnTo>
                  <a:pt x="2324559" y="2702688"/>
                </a:lnTo>
                <a:lnTo>
                  <a:pt x="4649118" y="3602516"/>
                </a:lnTo>
                <a:lnTo>
                  <a:pt x="2324559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ight Triangle 27"/>
          <p:cNvSpPr/>
          <p:nvPr/>
        </p:nvSpPr>
        <p:spPr>
          <a:xfrm flipH="1">
            <a:off x="8754742" y="6097775"/>
            <a:ext cx="3437258" cy="760225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0" name="Rectangle 6">
            <a:extLst>
              <a:ext uri="{FF2B5EF4-FFF2-40B4-BE49-F238E27FC236}">
                <a16:creationId xmlns:a16="http://schemas.microsoft.com/office/drawing/2014/main" xmlns="" id="{4886FF8F-7D50-4B3A-9633-6F794E6646E5}"/>
              </a:ext>
            </a:extLst>
          </p:cNvPr>
          <p:cNvSpPr/>
          <p:nvPr/>
        </p:nvSpPr>
        <p:spPr>
          <a:xfrm>
            <a:off x="-1" y="-540000"/>
            <a:ext cx="5706447" cy="6946134"/>
          </a:xfrm>
          <a:custGeom>
            <a:avLst/>
            <a:gdLst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5122843 w 5122843"/>
              <a:gd name="connsiteY2" fmla="*/ 3723701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649118 w 5122843"/>
              <a:gd name="connsiteY2" fmla="*/ 3294044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239691 w 5122843"/>
              <a:gd name="connsiteY2" fmla="*/ 2774026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369510 w 5122843"/>
              <a:gd name="connsiteY2" fmla="*/ 3026481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069929 w 5122843"/>
              <a:gd name="connsiteY2" fmla="*/ 2535970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4069929 w 4813275"/>
              <a:gd name="connsiteY2" fmla="*/ 2541952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4266386 w 4813275"/>
              <a:gd name="connsiteY2" fmla="*/ 2547868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4386444 w 4813275"/>
              <a:gd name="connsiteY2" fmla="*/ 2825893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3169125 w 4813275"/>
              <a:gd name="connsiteY2" fmla="*/ 2814062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13275" h="3729683">
                <a:moveTo>
                  <a:pt x="0" y="5982"/>
                </a:moveTo>
                <a:lnTo>
                  <a:pt x="4813275" y="0"/>
                </a:lnTo>
                <a:lnTo>
                  <a:pt x="3169125" y="2814062"/>
                </a:lnTo>
                <a:lnTo>
                  <a:pt x="0" y="3729683"/>
                </a:lnTo>
                <a:lnTo>
                  <a:pt x="0" y="5982"/>
                </a:lnTo>
                <a:close/>
              </a:path>
            </a:pathLst>
          </a:custGeom>
          <a:solidFill>
            <a:schemeClr val="tx1">
              <a:lumMod val="75000"/>
              <a:lumOff val="25000"/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1" name="Le">
            <a:extLst>
              <a:ext uri="{FF2B5EF4-FFF2-40B4-BE49-F238E27FC236}">
                <a16:creationId xmlns:a16="http://schemas.microsoft.com/office/drawing/2014/main" xmlns="" id="{79D63D99-A024-4C5E-A708-7AA9EC617A7D}"/>
              </a:ext>
            </a:extLst>
          </p:cNvPr>
          <p:cNvSpPr txBox="1"/>
          <p:nvPr/>
        </p:nvSpPr>
        <p:spPr>
          <a:xfrm>
            <a:off x="539822" y="1371335"/>
            <a:ext cx="3448281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r-FR" sz="3600" spc="-150" dirty="0">
                <a:solidFill>
                  <a:schemeClr val="bg1">
                    <a:lumMod val="95000"/>
                  </a:schemeClr>
                </a:solidFill>
              </a:rPr>
              <a:t>Le</a:t>
            </a:r>
          </a:p>
        </p:txBody>
      </p:sp>
      <p:sp>
        <p:nvSpPr>
          <p:cNvPr id="45" name="constat">
            <a:extLst>
              <a:ext uri="{FF2B5EF4-FFF2-40B4-BE49-F238E27FC236}">
                <a16:creationId xmlns:a16="http://schemas.microsoft.com/office/drawing/2014/main" xmlns="" id="{A406FE61-4BC6-440E-9242-C34343FF6641}"/>
              </a:ext>
            </a:extLst>
          </p:cNvPr>
          <p:cNvSpPr txBox="1"/>
          <p:nvPr/>
        </p:nvSpPr>
        <p:spPr>
          <a:xfrm>
            <a:off x="539822" y="1503336"/>
            <a:ext cx="4021160" cy="132343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r-FR" sz="8000" b="1" spc="-300" dirty="0">
                <a:solidFill>
                  <a:schemeClr val="bg1">
                    <a:lumMod val="95000"/>
                  </a:schemeClr>
                </a:solidFill>
              </a:rPr>
              <a:t>Constat</a:t>
            </a:r>
          </a:p>
        </p:txBody>
      </p:sp>
      <p:sp>
        <p:nvSpPr>
          <p:cNvPr id="47" name="Quelle situation">
            <a:extLst>
              <a:ext uri="{FF2B5EF4-FFF2-40B4-BE49-F238E27FC236}">
                <a16:creationId xmlns:a16="http://schemas.microsoft.com/office/drawing/2014/main" xmlns="" id="{C9B88B08-C44C-4719-8A74-9D5D220A74BF}"/>
              </a:ext>
            </a:extLst>
          </p:cNvPr>
          <p:cNvSpPr txBox="1"/>
          <p:nvPr/>
        </p:nvSpPr>
        <p:spPr>
          <a:xfrm>
            <a:off x="539822" y="3752061"/>
            <a:ext cx="2906763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>
              <a:defRPr sz="3600" spc="-15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fr-FR" dirty="0"/>
              <a:t>Quelles propositions ?</a:t>
            </a:r>
          </a:p>
        </p:txBody>
      </p:sp>
      <p:cxnSp>
        <p:nvCxnSpPr>
          <p:cNvPr id="48" name="Connecteur">
            <a:extLst>
              <a:ext uri="{FF2B5EF4-FFF2-40B4-BE49-F238E27FC236}">
                <a16:creationId xmlns:a16="http://schemas.microsoft.com/office/drawing/2014/main" xmlns="" id="{0CF37C18-CAD8-422C-8BA1-69617D5375D2}"/>
              </a:ext>
            </a:extLst>
          </p:cNvPr>
          <p:cNvCxnSpPr/>
          <p:nvPr/>
        </p:nvCxnSpPr>
        <p:spPr>
          <a:xfrm>
            <a:off x="539822" y="3294044"/>
            <a:ext cx="360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e1">
            <a:extLst>
              <a:ext uri="{FF2B5EF4-FFF2-40B4-BE49-F238E27FC236}">
                <a16:creationId xmlns:a16="http://schemas.microsoft.com/office/drawing/2014/main" xmlns="" id="{56831732-8ED8-42D4-AE27-39D4070BFD8B}"/>
              </a:ext>
            </a:extLst>
          </p:cNvPr>
          <p:cNvGrpSpPr/>
          <p:nvPr/>
        </p:nvGrpSpPr>
        <p:grpSpPr>
          <a:xfrm>
            <a:off x="4572000" y="2656800"/>
            <a:ext cx="7619999" cy="1077218"/>
            <a:chOff x="4572000" y="2656800"/>
            <a:chExt cx="7619999" cy="1077218"/>
          </a:xfrm>
        </p:grpSpPr>
        <p:sp>
          <p:nvSpPr>
            <p:cNvPr id="72" name="Texte1">
              <a:extLst>
                <a:ext uri="{FF2B5EF4-FFF2-40B4-BE49-F238E27FC236}">
                  <a16:creationId xmlns:a16="http://schemas.microsoft.com/office/drawing/2014/main" xmlns="" id="{96CD313B-A9F6-4C9A-9F08-9BB9F9C6D8E4}"/>
                </a:ext>
              </a:extLst>
            </p:cNvPr>
            <p:cNvSpPr txBox="1"/>
            <p:nvPr/>
          </p:nvSpPr>
          <p:spPr>
            <a:xfrm>
              <a:off x="5653016" y="2656800"/>
              <a:ext cx="6538983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200" b="1" spc="-15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Partager la connaissance </a:t>
              </a:r>
              <a:br>
                <a:rPr lang="fr-FR" sz="3200" b="1" spc="-15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</a:br>
              <a:r>
                <a:rPr lang="fr-FR" sz="3200" b="1" spc="-15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grâce à des outils efficaces</a:t>
              </a:r>
            </a:p>
          </p:txBody>
        </p:sp>
        <p:sp>
          <p:nvSpPr>
            <p:cNvPr id="74" name="Puce1">
              <a:extLst>
                <a:ext uri="{FF2B5EF4-FFF2-40B4-BE49-F238E27FC236}">
                  <a16:creationId xmlns:a16="http://schemas.microsoft.com/office/drawing/2014/main" xmlns="" id="{88D35575-78A1-4302-99F6-CFF94D65A707}"/>
                </a:ext>
              </a:extLst>
            </p:cNvPr>
            <p:cNvSpPr/>
            <p:nvPr/>
          </p:nvSpPr>
          <p:spPr>
            <a:xfrm>
              <a:off x="4572000" y="2656800"/>
              <a:ext cx="870332" cy="903383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80" name="Icone1">
              <a:extLst>
                <a:ext uri="{FF2B5EF4-FFF2-40B4-BE49-F238E27FC236}">
                  <a16:creationId xmlns:a16="http://schemas.microsoft.com/office/drawing/2014/main" xmlns="" id="{F78EA43C-D564-44C8-9299-D32A19CC7BA5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4730659" y="2892491"/>
              <a:ext cx="553014" cy="432000"/>
            </a:xfrm>
            <a:custGeom>
              <a:avLst/>
              <a:gdLst>
                <a:gd name="T0" fmla="*/ 394 w 424"/>
                <a:gd name="T1" fmla="*/ 0 h 332"/>
                <a:gd name="T2" fmla="*/ 31 w 424"/>
                <a:gd name="T3" fmla="*/ 0 h 332"/>
                <a:gd name="T4" fmla="*/ 0 w 424"/>
                <a:gd name="T5" fmla="*/ 30 h 332"/>
                <a:gd name="T6" fmla="*/ 0 w 424"/>
                <a:gd name="T7" fmla="*/ 69 h 332"/>
                <a:gd name="T8" fmla="*/ 424 w 424"/>
                <a:gd name="T9" fmla="*/ 69 h 332"/>
                <a:gd name="T10" fmla="*/ 424 w 424"/>
                <a:gd name="T11" fmla="*/ 30 h 332"/>
                <a:gd name="T12" fmla="*/ 394 w 424"/>
                <a:gd name="T13" fmla="*/ 0 h 332"/>
                <a:gd name="T14" fmla="*/ 41 w 424"/>
                <a:gd name="T15" fmla="*/ 48 h 332"/>
                <a:gd name="T16" fmla="*/ 30 w 424"/>
                <a:gd name="T17" fmla="*/ 38 h 332"/>
                <a:gd name="T18" fmla="*/ 41 w 424"/>
                <a:gd name="T19" fmla="*/ 27 h 332"/>
                <a:gd name="T20" fmla="*/ 52 w 424"/>
                <a:gd name="T21" fmla="*/ 38 h 332"/>
                <a:gd name="T22" fmla="*/ 41 w 424"/>
                <a:gd name="T23" fmla="*/ 48 h 332"/>
                <a:gd name="T24" fmla="*/ 84 w 424"/>
                <a:gd name="T25" fmla="*/ 48 h 332"/>
                <a:gd name="T26" fmla="*/ 73 w 424"/>
                <a:gd name="T27" fmla="*/ 38 h 332"/>
                <a:gd name="T28" fmla="*/ 84 w 424"/>
                <a:gd name="T29" fmla="*/ 27 h 332"/>
                <a:gd name="T30" fmla="*/ 94 w 424"/>
                <a:gd name="T31" fmla="*/ 38 h 332"/>
                <a:gd name="T32" fmla="*/ 84 w 424"/>
                <a:gd name="T33" fmla="*/ 48 h 332"/>
                <a:gd name="T34" fmla="*/ 126 w 424"/>
                <a:gd name="T35" fmla="*/ 48 h 332"/>
                <a:gd name="T36" fmla="*/ 115 w 424"/>
                <a:gd name="T37" fmla="*/ 38 h 332"/>
                <a:gd name="T38" fmla="*/ 126 w 424"/>
                <a:gd name="T39" fmla="*/ 27 h 332"/>
                <a:gd name="T40" fmla="*/ 137 w 424"/>
                <a:gd name="T41" fmla="*/ 38 h 332"/>
                <a:gd name="T42" fmla="*/ 126 w 424"/>
                <a:gd name="T43" fmla="*/ 48 h 332"/>
                <a:gd name="T44" fmla="*/ 223 w 424"/>
                <a:gd name="T45" fmla="*/ 224 h 332"/>
                <a:gd name="T46" fmla="*/ 247 w 424"/>
                <a:gd name="T47" fmla="*/ 214 h 332"/>
                <a:gd name="T48" fmla="*/ 247 w 424"/>
                <a:gd name="T49" fmla="*/ 166 h 332"/>
                <a:gd name="T50" fmla="*/ 223 w 424"/>
                <a:gd name="T51" fmla="*/ 156 h 332"/>
                <a:gd name="T52" fmla="*/ 199 w 424"/>
                <a:gd name="T53" fmla="*/ 166 h 332"/>
                <a:gd name="T54" fmla="*/ 199 w 424"/>
                <a:gd name="T55" fmla="*/ 214 h 332"/>
                <a:gd name="T56" fmla="*/ 223 w 424"/>
                <a:gd name="T57" fmla="*/ 224 h 332"/>
                <a:gd name="T58" fmla="*/ 0 w 424"/>
                <a:gd name="T59" fmla="*/ 302 h 332"/>
                <a:gd name="T60" fmla="*/ 31 w 424"/>
                <a:gd name="T61" fmla="*/ 332 h 332"/>
                <a:gd name="T62" fmla="*/ 394 w 424"/>
                <a:gd name="T63" fmla="*/ 332 h 332"/>
                <a:gd name="T64" fmla="*/ 424 w 424"/>
                <a:gd name="T65" fmla="*/ 302 h 332"/>
                <a:gd name="T66" fmla="*/ 424 w 424"/>
                <a:gd name="T67" fmla="*/ 78 h 332"/>
                <a:gd name="T68" fmla="*/ 0 w 424"/>
                <a:gd name="T69" fmla="*/ 78 h 332"/>
                <a:gd name="T70" fmla="*/ 0 w 424"/>
                <a:gd name="T71" fmla="*/ 302 h 332"/>
                <a:gd name="T72" fmla="*/ 151 w 424"/>
                <a:gd name="T73" fmla="*/ 245 h 332"/>
                <a:gd name="T74" fmla="*/ 177 w 424"/>
                <a:gd name="T75" fmla="*/ 219 h 332"/>
                <a:gd name="T76" fmla="*/ 185 w 424"/>
                <a:gd name="T77" fmla="*/ 152 h 332"/>
                <a:gd name="T78" fmla="*/ 223 w 424"/>
                <a:gd name="T79" fmla="*/ 136 h 332"/>
                <a:gd name="T80" fmla="*/ 261 w 424"/>
                <a:gd name="T81" fmla="*/ 152 h 332"/>
                <a:gd name="T82" fmla="*/ 261 w 424"/>
                <a:gd name="T83" fmla="*/ 228 h 332"/>
                <a:gd name="T84" fmla="*/ 223 w 424"/>
                <a:gd name="T85" fmla="*/ 244 h 332"/>
                <a:gd name="T86" fmla="*/ 194 w 424"/>
                <a:gd name="T87" fmla="*/ 236 h 332"/>
                <a:gd name="T88" fmla="*/ 168 w 424"/>
                <a:gd name="T89" fmla="*/ 262 h 332"/>
                <a:gd name="T90" fmla="*/ 160 w 424"/>
                <a:gd name="T91" fmla="*/ 265 h 332"/>
                <a:gd name="T92" fmla="*/ 151 w 424"/>
                <a:gd name="T93" fmla="*/ 262 h 332"/>
                <a:gd name="T94" fmla="*/ 151 w 424"/>
                <a:gd name="T95" fmla="*/ 245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24" h="332">
                  <a:moveTo>
                    <a:pt x="394" y="0"/>
                  </a:moveTo>
                  <a:cubicBezTo>
                    <a:pt x="31" y="0"/>
                    <a:pt x="31" y="0"/>
                    <a:pt x="31" y="0"/>
                  </a:cubicBezTo>
                  <a:cubicBezTo>
                    <a:pt x="14" y="0"/>
                    <a:pt x="0" y="13"/>
                    <a:pt x="0" y="30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424" y="69"/>
                    <a:pt x="424" y="69"/>
                    <a:pt x="424" y="69"/>
                  </a:cubicBezTo>
                  <a:cubicBezTo>
                    <a:pt x="424" y="30"/>
                    <a:pt x="424" y="30"/>
                    <a:pt x="424" y="30"/>
                  </a:cubicBezTo>
                  <a:cubicBezTo>
                    <a:pt x="424" y="13"/>
                    <a:pt x="411" y="0"/>
                    <a:pt x="394" y="0"/>
                  </a:cubicBezTo>
                  <a:close/>
                  <a:moveTo>
                    <a:pt x="41" y="48"/>
                  </a:moveTo>
                  <a:cubicBezTo>
                    <a:pt x="35" y="48"/>
                    <a:pt x="30" y="44"/>
                    <a:pt x="30" y="38"/>
                  </a:cubicBezTo>
                  <a:cubicBezTo>
                    <a:pt x="30" y="32"/>
                    <a:pt x="35" y="27"/>
                    <a:pt x="41" y="27"/>
                  </a:cubicBezTo>
                  <a:cubicBezTo>
                    <a:pt x="47" y="27"/>
                    <a:pt x="52" y="32"/>
                    <a:pt x="52" y="38"/>
                  </a:cubicBezTo>
                  <a:cubicBezTo>
                    <a:pt x="52" y="44"/>
                    <a:pt x="47" y="48"/>
                    <a:pt x="41" y="48"/>
                  </a:cubicBezTo>
                  <a:close/>
                  <a:moveTo>
                    <a:pt x="84" y="48"/>
                  </a:moveTo>
                  <a:cubicBezTo>
                    <a:pt x="78" y="48"/>
                    <a:pt x="73" y="44"/>
                    <a:pt x="73" y="38"/>
                  </a:cubicBezTo>
                  <a:cubicBezTo>
                    <a:pt x="73" y="32"/>
                    <a:pt x="78" y="27"/>
                    <a:pt x="84" y="27"/>
                  </a:cubicBezTo>
                  <a:cubicBezTo>
                    <a:pt x="89" y="27"/>
                    <a:pt x="94" y="32"/>
                    <a:pt x="94" y="38"/>
                  </a:cubicBezTo>
                  <a:cubicBezTo>
                    <a:pt x="94" y="44"/>
                    <a:pt x="89" y="48"/>
                    <a:pt x="84" y="48"/>
                  </a:cubicBezTo>
                  <a:close/>
                  <a:moveTo>
                    <a:pt x="126" y="48"/>
                  </a:moveTo>
                  <a:cubicBezTo>
                    <a:pt x="120" y="48"/>
                    <a:pt x="115" y="44"/>
                    <a:pt x="115" y="38"/>
                  </a:cubicBezTo>
                  <a:cubicBezTo>
                    <a:pt x="115" y="32"/>
                    <a:pt x="120" y="27"/>
                    <a:pt x="126" y="27"/>
                  </a:cubicBezTo>
                  <a:cubicBezTo>
                    <a:pt x="132" y="27"/>
                    <a:pt x="137" y="32"/>
                    <a:pt x="137" y="38"/>
                  </a:cubicBezTo>
                  <a:cubicBezTo>
                    <a:pt x="137" y="44"/>
                    <a:pt x="132" y="48"/>
                    <a:pt x="126" y="48"/>
                  </a:cubicBezTo>
                  <a:close/>
                  <a:moveTo>
                    <a:pt x="223" y="224"/>
                  </a:moveTo>
                  <a:cubicBezTo>
                    <a:pt x="232" y="224"/>
                    <a:pt x="240" y="221"/>
                    <a:pt x="247" y="214"/>
                  </a:cubicBezTo>
                  <a:cubicBezTo>
                    <a:pt x="260" y="201"/>
                    <a:pt x="260" y="179"/>
                    <a:pt x="247" y="166"/>
                  </a:cubicBezTo>
                  <a:cubicBezTo>
                    <a:pt x="240" y="160"/>
                    <a:pt x="232" y="156"/>
                    <a:pt x="223" y="156"/>
                  </a:cubicBezTo>
                  <a:cubicBezTo>
                    <a:pt x="214" y="156"/>
                    <a:pt x="205" y="160"/>
                    <a:pt x="199" y="166"/>
                  </a:cubicBezTo>
                  <a:cubicBezTo>
                    <a:pt x="185" y="179"/>
                    <a:pt x="185" y="201"/>
                    <a:pt x="199" y="214"/>
                  </a:cubicBezTo>
                  <a:cubicBezTo>
                    <a:pt x="205" y="221"/>
                    <a:pt x="214" y="224"/>
                    <a:pt x="223" y="224"/>
                  </a:cubicBezTo>
                  <a:close/>
                  <a:moveTo>
                    <a:pt x="0" y="302"/>
                  </a:moveTo>
                  <a:cubicBezTo>
                    <a:pt x="0" y="319"/>
                    <a:pt x="14" y="332"/>
                    <a:pt x="31" y="332"/>
                  </a:cubicBezTo>
                  <a:cubicBezTo>
                    <a:pt x="394" y="332"/>
                    <a:pt x="394" y="332"/>
                    <a:pt x="394" y="332"/>
                  </a:cubicBezTo>
                  <a:cubicBezTo>
                    <a:pt x="411" y="332"/>
                    <a:pt x="424" y="319"/>
                    <a:pt x="424" y="302"/>
                  </a:cubicBezTo>
                  <a:cubicBezTo>
                    <a:pt x="424" y="78"/>
                    <a:pt x="424" y="78"/>
                    <a:pt x="424" y="78"/>
                  </a:cubicBezTo>
                  <a:cubicBezTo>
                    <a:pt x="0" y="78"/>
                    <a:pt x="0" y="78"/>
                    <a:pt x="0" y="78"/>
                  </a:cubicBezTo>
                  <a:lnTo>
                    <a:pt x="0" y="302"/>
                  </a:lnTo>
                  <a:close/>
                  <a:moveTo>
                    <a:pt x="151" y="245"/>
                  </a:moveTo>
                  <a:cubicBezTo>
                    <a:pt x="177" y="219"/>
                    <a:pt x="177" y="219"/>
                    <a:pt x="177" y="219"/>
                  </a:cubicBezTo>
                  <a:cubicBezTo>
                    <a:pt x="164" y="198"/>
                    <a:pt x="166" y="170"/>
                    <a:pt x="185" y="152"/>
                  </a:cubicBezTo>
                  <a:cubicBezTo>
                    <a:pt x="195" y="142"/>
                    <a:pt x="208" y="136"/>
                    <a:pt x="223" y="136"/>
                  </a:cubicBezTo>
                  <a:cubicBezTo>
                    <a:pt x="237" y="136"/>
                    <a:pt x="251" y="142"/>
                    <a:pt x="261" y="152"/>
                  </a:cubicBezTo>
                  <a:cubicBezTo>
                    <a:pt x="282" y="173"/>
                    <a:pt x="282" y="207"/>
                    <a:pt x="261" y="228"/>
                  </a:cubicBezTo>
                  <a:cubicBezTo>
                    <a:pt x="251" y="238"/>
                    <a:pt x="237" y="244"/>
                    <a:pt x="223" y="244"/>
                  </a:cubicBezTo>
                  <a:cubicBezTo>
                    <a:pt x="212" y="244"/>
                    <a:pt x="202" y="241"/>
                    <a:pt x="194" y="236"/>
                  </a:cubicBezTo>
                  <a:cubicBezTo>
                    <a:pt x="168" y="262"/>
                    <a:pt x="168" y="262"/>
                    <a:pt x="168" y="262"/>
                  </a:cubicBezTo>
                  <a:cubicBezTo>
                    <a:pt x="166" y="264"/>
                    <a:pt x="163" y="265"/>
                    <a:pt x="160" y="265"/>
                  </a:cubicBezTo>
                  <a:cubicBezTo>
                    <a:pt x="157" y="265"/>
                    <a:pt x="154" y="264"/>
                    <a:pt x="151" y="262"/>
                  </a:cubicBezTo>
                  <a:cubicBezTo>
                    <a:pt x="147" y="257"/>
                    <a:pt x="147" y="250"/>
                    <a:pt x="151" y="24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4" name="Groupe2">
            <a:extLst>
              <a:ext uri="{FF2B5EF4-FFF2-40B4-BE49-F238E27FC236}">
                <a16:creationId xmlns:a16="http://schemas.microsoft.com/office/drawing/2014/main" xmlns="" id="{610729E6-904A-4199-BF44-6B18BCF6B5FA}"/>
              </a:ext>
            </a:extLst>
          </p:cNvPr>
          <p:cNvGrpSpPr/>
          <p:nvPr/>
        </p:nvGrpSpPr>
        <p:grpSpPr>
          <a:xfrm>
            <a:off x="4968000" y="1591200"/>
            <a:ext cx="6786447" cy="903383"/>
            <a:chOff x="4968000" y="1591200"/>
            <a:chExt cx="6786447" cy="903383"/>
          </a:xfrm>
        </p:grpSpPr>
        <p:sp>
          <p:nvSpPr>
            <p:cNvPr id="15" name="Texte2">
              <a:extLst>
                <a:ext uri="{FF2B5EF4-FFF2-40B4-BE49-F238E27FC236}">
                  <a16:creationId xmlns:a16="http://schemas.microsoft.com/office/drawing/2014/main" xmlns="" id="{BF36E439-761E-4614-8BF5-AB488C3E42B3}"/>
                </a:ext>
              </a:extLst>
            </p:cNvPr>
            <p:cNvSpPr txBox="1"/>
            <p:nvPr/>
          </p:nvSpPr>
          <p:spPr>
            <a:xfrm>
              <a:off x="6048000" y="1591200"/>
              <a:ext cx="570644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b="1" spc="-150" dirty="0">
                  <a:solidFill>
                    <a:schemeClr val="bg1">
                      <a:lumMod val="85000"/>
                    </a:schemeClr>
                  </a:solidFill>
                </a:rPr>
                <a:t>Généraliser l’interopérabilité pour accompagner le suivi médical des salariés</a:t>
              </a:r>
            </a:p>
          </p:txBody>
        </p:sp>
        <p:sp>
          <p:nvSpPr>
            <p:cNvPr id="16" name="Puce2">
              <a:extLst>
                <a:ext uri="{FF2B5EF4-FFF2-40B4-BE49-F238E27FC236}">
                  <a16:creationId xmlns:a16="http://schemas.microsoft.com/office/drawing/2014/main" xmlns="" id="{08235469-FE34-4F12-91DB-D1B5FB52F178}"/>
                </a:ext>
              </a:extLst>
            </p:cNvPr>
            <p:cNvSpPr/>
            <p:nvPr/>
          </p:nvSpPr>
          <p:spPr>
            <a:xfrm>
              <a:off x="4968000" y="1591200"/>
              <a:ext cx="870332" cy="903383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7" name="Icone2">
              <a:extLst>
                <a:ext uri="{FF2B5EF4-FFF2-40B4-BE49-F238E27FC236}">
                  <a16:creationId xmlns:a16="http://schemas.microsoft.com/office/drawing/2014/main" xmlns="" id="{BEE46C80-3F5B-4AF7-8DC6-B8AE23F1327F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5126522" y="1826891"/>
              <a:ext cx="551531" cy="432000"/>
            </a:xfrm>
            <a:custGeom>
              <a:avLst/>
              <a:gdLst>
                <a:gd name="T0" fmla="*/ 31 w 424"/>
                <a:gd name="T1" fmla="*/ 0 h 333"/>
                <a:gd name="T2" fmla="*/ 0 w 424"/>
                <a:gd name="T3" fmla="*/ 70 h 333"/>
                <a:gd name="T4" fmla="*/ 424 w 424"/>
                <a:gd name="T5" fmla="*/ 30 h 333"/>
                <a:gd name="T6" fmla="*/ 41 w 424"/>
                <a:gd name="T7" fmla="*/ 49 h 333"/>
                <a:gd name="T8" fmla="*/ 41 w 424"/>
                <a:gd name="T9" fmla="*/ 28 h 333"/>
                <a:gd name="T10" fmla="*/ 41 w 424"/>
                <a:gd name="T11" fmla="*/ 49 h 333"/>
                <a:gd name="T12" fmla="*/ 73 w 424"/>
                <a:gd name="T13" fmla="*/ 38 h 333"/>
                <a:gd name="T14" fmla="*/ 94 w 424"/>
                <a:gd name="T15" fmla="*/ 38 h 333"/>
                <a:gd name="T16" fmla="*/ 126 w 424"/>
                <a:gd name="T17" fmla="*/ 49 h 333"/>
                <a:gd name="T18" fmla="*/ 126 w 424"/>
                <a:gd name="T19" fmla="*/ 28 h 333"/>
                <a:gd name="T20" fmla="*/ 126 w 424"/>
                <a:gd name="T21" fmla="*/ 49 h 333"/>
                <a:gd name="T22" fmla="*/ 300 w 424"/>
                <a:gd name="T23" fmla="*/ 172 h 333"/>
                <a:gd name="T24" fmla="*/ 258 w 424"/>
                <a:gd name="T25" fmla="*/ 172 h 333"/>
                <a:gd name="T26" fmla="*/ 129 w 424"/>
                <a:gd name="T27" fmla="*/ 179 h 333"/>
                <a:gd name="T28" fmla="*/ 129 w 424"/>
                <a:gd name="T29" fmla="*/ 139 h 333"/>
                <a:gd name="T30" fmla="*/ 129 w 424"/>
                <a:gd name="T31" fmla="*/ 179 h 333"/>
                <a:gd name="T32" fmla="*/ 238 w 424"/>
                <a:gd name="T33" fmla="*/ 241 h 333"/>
                <a:gd name="T34" fmla="*/ 186 w 424"/>
                <a:gd name="T35" fmla="*/ 241 h 333"/>
                <a:gd name="T36" fmla="*/ 0 w 424"/>
                <a:gd name="T37" fmla="*/ 302 h 333"/>
                <a:gd name="T38" fmla="*/ 394 w 424"/>
                <a:gd name="T39" fmla="*/ 333 h 333"/>
                <a:gd name="T40" fmla="*/ 424 w 424"/>
                <a:gd name="T41" fmla="*/ 78 h 333"/>
                <a:gd name="T42" fmla="*/ 0 w 424"/>
                <a:gd name="T43" fmla="*/ 302 h 333"/>
                <a:gd name="T44" fmla="*/ 167 w 424"/>
                <a:gd name="T45" fmla="*/ 159 h 333"/>
                <a:gd name="T46" fmla="*/ 188 w 424"/>
                <a:gd name="T47" fmla="*/ 205 h 333"/>
                <a:gd name="T48" fmla="*/ 236 w 424"/>
                <a:gd name="T49" fmla="*/ 205 h 333"/>
                <a:gd name="T50" fmla="*/ 240 w 424"/>
                <a:gd name="T51" fmla="*/ 172 h 333"/>
                <a:gd name="T52" fmla="*/ 317 w 424"/>
                <a:gd name="T53" fmla="*/ 172 h 333"/>
                <a:gd name="T54" fmla="*/ 260 w 424"/>
                <a:gd name="T55" fmla="*/ 206 h 333"/>
                <a:gd name="T56" fmla="*/ 256 w 424"/>
                <a:gd name="T57" fmla="*/ 241 h 333"/>
                <a:gd name="T58" fmla="*/ 168 w 424"/>
                <a:gd name="T59" fmla="*/ 241 h 333"/>
                <a:gd name="T60" fmla="*/ 149 w 424"/>
                <a:gd name="T61" fmla="*/ 190 h 333"/>
                <a:gd name="T62" fmla="*/ 92 w 424"/>
                <a:gd name="T63" fmla="*/ 159 h 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24" h="333">
                  <a:moveTo>
                    <a:pt x="394" y="0"/>
                  </a:moveTo>
                  <a:cubicBezTo>
                    <a:pt x="31" y="0"/>
                    <a:pt x="31" y="0"/>
                    <a:pt x="31" y="0"/>
                  </a:cubicBezTo>
                  <a:cubicBezTo>
                    <a:pt x="14" y="0"/>
                    <a:pt x="0" y="14"/>
                    <a:pt x="0" y="3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424" y="70"/>
                    <a:pt x="424" y="70"/>
                    <a:pt x="424" y="70"/>
                  </a:cubicBezTo>
                  <a:cubicBezTo>
                    <a:pt x="424" y="30"/>
                    <a:pt x="424" y="30"/>
                    <a:pt x="424" y="30"/>
                  </a:cubicBezTo>
                  <a:cubicBezTo>
                    <a:pt x="424" y="14"/>
                    <a:pt x="410" y="0"/>
                    <a:pt x="394" y="0"/>
                  </a:cubicBezTo>
                  <a:close/>
                  <a:moveTo>
                    <a:pt x="41" y="49"/>
                  </a:moveTo>
                  <a:cubicBezTo>
                    <a:pt x="35" y="49"/>
                    <a:pt x="30" y="44"/>
                    <a:pt x="30" y="38"/>
                  </a:cubicBezTo>
                  <a:cubicBezTo>
                    <a:pt x="30" y="32"/>
                    <a:pt x="35" y="28"/>
                    <a:pt x="41" y="28"/>
                  </a:cubicBezTo>
                  <a:cubicBezTo>
                    <a:pt x="47" y="28"/>
                    <a:pt x="52" y="32"/>
                    <a:pt x="52" y="38"/>
                  </a:cubicBezTo>
                  <a:cubicBezTo>
                    <a:pt x="52" y="44"/>
                    <a:pt x="47" y="49"/>
                    <a:pt x="41" y="49"/>
                  </a:cubicBezTo>
                  <a:close/>
                  <a:moveTo>
                    <a:pt x="83" y="49"/>
                  </a:moveTo>
                  <a:cubicBezTo>
                    <a:pt x="78" y="49"/>
                    <a:pt x="73" y="44"/>
                    <a:pt x="73" y="38"/>
                  </a:cubicBezTo>
                  <a:cubicBezTo>
                    <a:pt x="73" y="32"/>
                    <a:pt x="78" y="28"/>
                    <a:pt x="83" y="28"/>
                  </a:cubicBezTo>
                  <a:cubicBezTo>
                    <a:pt x="89" y="28"/>
                    <a:pt x="94" y="32"/>
                    <a:pt x="94" y="38"/>
                  </a:cubicBezTo>
                  <a:cubicBezTo>
                    <a:pt x="94" y="44"/>
                    <a:pt x="89" y="49"/>
                    <a:pt x="83" y="49"/>
                  </a:cubicBezTo>
                  <a:close/>
                  <a:moveTo>
                    <a:pt x="126" y="49"/>
                  </a:moveTo>
                  <a:cubicBezTo>
                    <a:pt x="120" y="49"/>
                    <a:pt x="115" y="44"/>
                    <a:pt x="115" y="38"/>
                  </a:cubicBezTo>
                  <a:cubicBezTo>
                    <a:pt x="115" y="32"/>
                    <a:pt x="120" y="28"/>
                    <a:pt x="126" y="28"/>
                  </a:cubicBezTo>
                  <a:cubicBezTo>
                    <a:pt x="132" y="28"/>
                    <a:pt x="136" y="32"/>
                    <a:pt x="136" y="38"/>
                  </a:cubicBezTo>
                  <a:cubicBezTo>
                    <a:pt x="136" y="44"/>
                    <a:pt x="132" y="49"/>
                    <a:pt x="126" y="49"/>
                  </a:cubicBezTo>
                  <a:close/>
                  <a:moveTo>
                    <a:pt x="279" y="194"/>
                  </a:moveTo>
                  <a:cubicBezTo>
                    <a:pt x="290" y="194"/>
                    <a:pt x="300" y="184"/>
                    <a:pt x="300" y="172"/>
                  </a:cubicBezTo>
                  <a:cubicBezTo>
                    <a:pt x="300" y="161"/>
                    <a:pt x="290" y="151"/>
                    <a:pt x="279" y="151"/>
                  </a:cubicBezTo>
                  <a:cubicBezTo>
                    <a:pt x="267" y="151"/>
                    <a:pt x="258" y="161"/>
                    <a:pt x="258" y="172"/>
                  </a:cubicBezTo>
                  <a:cubicBezTo>
                    <a:pt x="258" y="184"/>
                    <a:pt x="267" y="194"/>
                    <a:pt x="279" y="194"/>
                  </a:cubicBezTo>
                  <a:close/>
                  <a:moveTo>
                    <a:pt x="129" y="179"/>
                  </a:moveTo>
                  <a:cubicBezTo>
                    <a:pt x="140" y="179"/>
                    <a:pt x="149" y="170"/>
                    <a:pt x="149" y="159"/>
                  </a:cubicBezTo>
                  <a:cubicBezTo>
                    <a:pt x="149" y="148"/>
                    <a:pt x="140" y="139"/>
                    <a:pt x="129" y="139"/>
                  </a:cubicBezTo>
                  <a:cubicBezTo>
                    <a:pt x="118" y="139"/>
                    <a:pt x="110" y="148"/>
                    <a:pt x="110" y="159"/>
                  </a:cubicBezTo>
                  <a:cubicBezTo>
                    <a:pt x="110" y="170"/>
                    <a:pt x="118" y="179"/>
                    <a:pt x="129" y="179"/>
                  </a:cubicBezTo>
                  <a:close/>
                  <a:moveTo>
                    <a:pt x="212" y="268"/>
                  </a:moveTo>
                  <a:cubicBezTo>
                    <a:pt x="227" y="268"/>
                    <a:pt x="238" y="256"/>
                    <a:pt x="238" y="241"/>
                  </a:cubicBezTo>
                  <a:cubicBezTo>
                    <a:pt x="238" y="227"/>
                    <a:pt x="227" y="215"/>
                    <a:pt x="212" y="215"/>
                  </a:cubicBezTo>
                  <a:cubicBezTo>
                    <a:pt x="197" y="215"/>
                    <a:pt x="186" y="227"/>
                    <a:pt x="186" y="241"/>
                  </a:cubicBezTo>
                  <a:cubicBezTo>
                    <a:pt x="186" y="256"/>
                    <a:pt x="197" y="268"/>
                    <a:pt x="212" y="268"/>
                  </a:cubicBezTo>
                  <a:close/>
                  <a:moveTo>
                    <a:pt x="0" y="302"/>
                  </a:moveTo>
                  <a:cubicBezTo>
                    <a:pt x="0" y="319"/>
                    <a:pt x="14" y="333"/>
                    <a:pt x="31" y="333"/>
                  </a:cubicBezTo>
                  <a:cubicBezTo>
                    <a:pt x="394" y="333"/>
                    <a:pt x="394" y="333"/>
                    <a:pt x="394" y="333"/>
                  </a:cubicBezTo>
                  <a:cubicBezTo>
                    <a:pt x="410" y="333"/>
                    <a:pt x="424" y="319"/>
                    <a:pt x="424" y="302"/>
                  </a:cubicBezTo>
                  <a:cubicBezTo>
                    <a:pt x="424" y="78"/>
                    <a:pt x="424" y="78"/>
                    <a:pt x="424" y="78"/>
                  </a:cubicBezTo>
                  <a:cubicBezTo>
                    <a:pt x="0" y="78"/>
                    <a:pt x="0" y="78"/>
                    <a:pt x="0" y="78"/>
                  </a:cubicBezTo>
                  <a:lnTo>
                    <a:pt x="0" y="302"/>
                  </a:lnTo>
                  <a:close/>
                  <a:moveTo>
                    <a:pt x="129" y="122"/>
                  </a:moveTo>
                  <a:cubicBezTo>
                    <a:pt x="150" y="122"/>
                    <a:pt x="167" y="138"/>
                    <a:pt x="167" y="159"/>
                  </a:cubicBezTo>
                  <a:cubicBezTo>
                    <a:pt x="167" y="166"/>
                    <a:pt x="165" y="173"/>
                    <a:pt x="161" y="178"/>
                  </a:cubicBezTo>
                  <a:cubicBezTo>
                    <a:pt x="188" y="205"/>
                    <a:pt x="188" y="205"/>
                    <a:pt x="188" y="205"/>
                  </a:cubicBezTo>
                  <a:cubicBezTo>
                    <a:pt x="195" y="200"/>
                    <a:pt x="203" y="198"/>
                    <a:pt x="212" y="198"/>
                  </a:cubicBezTo>
                  <a:cubicBezTo>
                    <a:pt x="221" y="198"/>
                    <a:pt x="229" y="200"/>
                    <a:pt x="236" y="205"/>
                  </a:cubicBezTo>
                  <a:cubicBezTo>
                    <a:pt x="247" y="194"/>
                    <a:pt x="247" y="194"/>
                    <a:pt x="247" y="194"/>
                  </a:cubicBezTo>
                  <a:cubicBezTo>
                    <a:pt x="243" y="188"/>
                    <a:pt x="240" y="180"/>
                    <a:pt x="240" y="172"/>
                  </a:cubicBezTo>
                  <a:cubicBezTo>
                    <a:pt x="240" y="151"/>
                    <a:pt x="257" y="134"/>
                    <a:pt x="279" y="134"/>
                  </a:cubicBezTo>
                  <a:cubicBezTo>
                    <a:pt x="300" y="134"/>
                    <a:pt x="317" y="151"/>
                    <a:pt x="317" y="172"/>
                  </a:cubicBezTo>
                  <a:cubicBezTo>
                    <a:pt x="317" y="194"/>
                    <a:pt x="300" y="211"/>
                    <a:pt x="279" y="211"/>
                  </a:cubicBezTo>
                  <a:cubicBezTo>
                    <a:pt x="272" y="211"/>
                    <a:pt x="265" y="209"/>
                    <a:pt x="260" y="206"/>
                  </a:cubicBezTo>
                  <a:cubicBezTo>
                    <a:pt x="249" y="217"/>
                    <a:pt x="249" y="217"/>
                    <a:pt x="249" y="217"/>
                  </a:cubicBezTo>
                  <a:cubicBezTo>
                    <a:pt x="253" y="224"/>
                    <a:pt x="256" y="232"/>
                    <a:pt x="256" y="241"/>
                  </a:cubicBezTo>
                  <a:cubicBezTo>
                    <a:pt x="256" y="266"/>
                    <a:pt x="236" y="285"/>
                    <a:pt x="212" y="285"/>
                  </a:cubicBezTo>
                  <a:cubicBezTo>
                    <a:pt x="188" y="285"/>
                    <a:pt x="168" y="266"/>
                    <a:pt x="168" y="241"/>
                  </a:cubicBezTo>
                  <a:cubicBezTo>
                    <a:pt x="168" y="232"/>
                    <a:pt x="171" y="224"/>
                    <a:pt x="175" y="217"/>
                  </a:cubicBezTo>
                  <a:cubicBezTo>
                    <a:pt x="149" y="190"/>
                    <a:pt x="149" y="190"/>
                    <a:pt x="149" y="190"/>
                  </a:cubicBezTo>
                  <a:cubicBezTo>
                    <a:pt x="143" y="194"/>
                    <a:pt x="136" y="196"/>
                    <a:pt x="129" y="196"/>
                  </a:cubicBezTo>
                  <a:cubicBezTo>
                    <a:pt x="109" y="196"/>
                    <a:pt x="92" y="179"/>
                    <a:pt x="92" y="159"/>
                  </a:cubicBezTo>
                  <a:cubicBezTo>
                    <a:pt x="92" y="138"/>
                    <a:pt x="109" y="122"/>
                    <a:pt x="129" y="12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5" name="Groupe3">
            <a:extLst>
              <a:ext uri="{FF2B5EF4-FFF2-40B4-BE49-F238E27FC236}">
                <a16:creationId xmlns:a16="http://schemas.microsoft.com/office/drawing/2014/main" xmlns="" id="{C844D081-2575-4B17-9812-0EF0A521F969}"/>
              </a:ext>
            </a:extLst>
          </p:cNvPr>
          <p:cNvGrpSpPr/>
          <p:nvPr/>
        </p:nvGrpSpPr>
        <p:grpSpPr>
          <a:xfrm>
            <a:off x="5364000" y="579600"/>
            <a:ext cx="5001473" cy="903383"/>
            <a:chOff x="5364000" y="579600"/>
            <a:chExt cx="5001473" cy="903383"/>
          </a:xfrm>
        </p:grpSpPr>
        <p:sp>
          <p:nvSpPr>
            <p:cNvPr id="19" name="Texte3">
              <a:extLst>
                <a:ext uri="{FF2B5EF4-FFF2-40B4-BE49-F238E27FC236}">
                  <a16:creationId xmlns:a16="http://schemas.microsoft.com/office/drawing/2014/main" xmlns="" id="{1C0D7684-4D02-43E4-BC54-6D3E299A25ED}"/>
                </a:ext>
              </a:extLst>
            </p:cNvPr>
            <p:cNvSpPr txBox="1"/>
            <p:nvPr/>
          </p:nvSpPr>
          <p:spPr>
            <a:xfrm>
              <a:off x="6445885" y="579600"/>
              <a:ext cx="391958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b="1" spc="-150" dirty="0">
                  <a:solidFill>
                    <a:schemeClr val="bg1">
                      <a:lumMod val="85000"/>
                    </a:schemeClr>
                  </a:solidFill>
                </a:rPr>
                <a:t>Favoriser la production et </a:t>
              </a:r>
              <a:br>
                <a:rPr lang="fr-FR" sz="2400" b="1" spc="-150" dirty="0">
                  <a:solidFill>
                    <a:schemeClr val="bg1">
                      <a:lumMod val="85000"/>
                    </a:schemeClr>
                  </a:solidFill>
                </a:rPr>
              </a:br>
              <a:r>
                <a:rPr lang="fr-FR" sz="2400" b="1" spc="-150" dirty="0">
                  <a:solidFill>
                    <a:schemeClr val="bg1">
                      <a:lumMod val="85000"/>
                    </a:schemeClr>
                  </a:solidFill>
                </a:rPr>
                <a:t>l’ accès aux données</a:t>
              </a:r>
            </a:p>
          </p:txBody>
        </p:sp>
        <p:sp>
          <p:nvSpPr>
            <p:cNvPr id="20" name="Puce3">
              <a:extLst>
                <a:ext uri="{FF2B5EF4-FFF2-40B4-BE49-F238E27FC236}">
                  <a16:creationId xmlns:a16="http://schemas.microsoft.com/office/drawing/2014/main" xmlns="" id="{1A4C0DE8-A1C8-477C-A762-E4F96B9EFBA8}"/>
                </a:ext>
              </a:extLst>
            </p:cNvPr>
            <p:cNvSpPr/>
            <p:nvPr/>
          </p:nvSpPr>
          <p:spPr>
            <a:xfrm>
              <a:off x="5364000" y="579600"/>
              <a:ext cx="870332" cy="903383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1" name="Icone3">
              <a:extLst>
                <a:ext uri="{FF2B5EF4-FFF2-40B4-BE49-F238E27FC236}">
                  <a16:creationId xmlns:a16="http://schemas.microsoft.com/office/drawing/2014/main" xmlns="" id="{4CE67B8F-E678-4719-B5DB-6D992F1BBEED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5522659" y="815291"/>
              <a:ext cx="553014" cy="432000"/>
            </a:xfrm>
            <a:custGeom>
              <a:avLst/>
              <a:gdLst>
                <a:gd name="T0" fmla="*/ 31 w 424"/>
                <a:gd name="T1" fmla="*/ 0 h 332"/>
                <a:gd name="T2" fmla="*/ 0 w 424"/>
                <a:gd name="T3" fmla="*/ 69 h 332"/>
                <a:gd name="T4" fmla="*/ 424 w 424"/>
                <a:gd name="T5" fmla="*/ 30 h 332"/>
                <a:gd name="T6" fmla="*/ 41 w 424"/>
                <a:gd name="T7" fmla="*/ 48 h 332"/>
                <a:gd name="T8" fmla="*/ 41 w 424"/>
                <a:gd name="T9" fmla="*/ 27 h 332"/>
                <a:gd name="T10" fmla="*/ 41 w 424"/>
                <a:gd name="T11" fmla="*/ 48 h 332"/>
                <a:gd name="T12" fmla="*/ 73 w 424"/>
                <a:gd name="T13" fmla="*/ 38 h 332"/>
                <a:gd name="T14" fmla="*/ 94 w 424"/>
                <a:gd name="T15" fmla="*/ 38 h 332"/>
                <a:gd name="T16" fmla="*/ 126 w 424"/>
                <a:gd name="T17" fmla="*/ 48 h 332"/>
                <a:gd name="T18" fmla="*/ 126 w 424"/>
                <a:gd name="T19" fmla="*/ 27 h 332"/>
                <a:gd name="T20" fmla="*/ 126 w 424"/>
                <a:gd name="T21" fmla="*/ 48 h 332"/>
                <a:gd name="T22" fmla="*/ 31 w 424"/>
                <a:gd name="T23" fmla="*/ 332 h 332"/>
                <a:gd name="T24" fmla="*/ 424 w 424"/>
                <a:gd name="T25" fmla="*/ 302 h 332"/>
                <a:gd name="T26" fmla="*/ 0 w 424"/>
                <a:gd name="T27" fmla="*/ 78 h 332"/>
                <a:gd name="T28" fmla="*/ 250 w 424"/>
                <a:gd name="T29" fmla="*/ 128 h 332"/>
                <a:gd name="T30" fmla="*/ 357 w 424"/>
                <a:gd name="T31" fmla="*/ 124 h 332"/>
                <a:gd name="T32" fmla="*/ 361 w 424"/>
                <a:gd name="T33" fmla="*/ 227 h 332"/>
                <a:gd name="T34" fmla="*/ 255 w 424"/>
                <a:gd name="T35" fmla="*/ 232 h 332"/>
                <a:gd name="T36" fmla="*/ 250 w 424"/>
                <a:gd name="T37" fmla="*/ 128 h 332"/>
                <a:gd name="T38" fmla="*/ 67 w 424"/>
                <a:gd name="T39" fmla="*/ 124 h 332"/>
                <a:gd name="T40" fmla="*/ 217 w 424"/>
                <a:gd name="T41" fmla="*/ 128 h 332"/>
                <a:gd name="T42" fmla="*/ 213 w 424"/>
                <a:gd name="T43" fmla="*/ 141 h 332"/>
                <a:gd name="T44" fmla="*/ 63 w 424"/>
                <a:gd name="T45" fmla="*/ 137 h 332"/>
                <a:gd name="T46" fmla="*/ 63 w 424"/>
                <a:gd name="T47" fmla="*/ 173 h 332"/>
                <a:gd name="T48" fmla="*/ 213 w 424"/>
                <a:gd name="T49" fmla="*/ 169 h 332"/>
                <a:gd name="T50" fmla="*/ 217 w 424"/>
                <a:gd name="T51" fmla="*/ 182 h 332"/>
                <a:gd name="T52" fmla="*/ 67 w 424"/>
                <a:gd name="T53" fmla="*/ 186 h 332"/>
                <a:gd name="T54" fmla="*/ 63 w 424"/>
                <a:gd name="T55" fmla="*/ 173 h 332"/>
                <a:gd name="T56" fmla="*/ 67 w 424"/>
                <a:gd name="T57" fmla="*/ 214 h 332"/>
                <a:gd name="T58" fmla="*/ 217 w 424"/>
                <a:gd name="T59" fmla="*/ 219 h 332"/>
                <a:gd name="T60" fmla="*/ 213 w 424"/>
                <a:gd name="T61" fmla="*/ 232 h 332"/>
                <a:gd name="T62" fmla="*/ 63 w 424"/>
                <a:gd name="T63" fmla="*/ 227 h 332"/>
                <a:gd name="T64" fmla="*/ 63 w 424"/>
                <a:gd name="T65" fmla="*/ 264 h 332"/>
                <a:gd name="T66" fmla="*/ 357 w 424"/>
                <a:gd name="T67" fmla="*/ 260 h 332"/>
                <a:gd name="T68" fmla="*/ 361 w 424"/>
                <a:gd name="T69" fmla="*/ 273 h 332"/>
                <a:gd name="T70" fmla="*/ 67 w 424"/>
                <a:gd name="T71" fmla="*/ 277 h 332"/>
                <a:gd name="T72" fmla="*/ 63 w 424"/>
                <a:gd name="T73" fmla="*/ 264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24" h="332">
                  <a:moveTo>
                    <a:pt x="394" y="0"/>
                  </a:moveTo>
                  <a:cubicBezTo>
                    <a:pt x="31" y="0"/>
                    <a:pt x="31" y="0"/>
                    <a:pt x="31" y="0"/>
                  </a:cubicBezTo>
                  <a:cubicBezTo>
                    <a:pt x="14" y="0"/>
                    <a:pt x="0" y="13"/>
                    <a:pt x="0" y="30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424" y="69"/>
                    <a:pt x="424" y="69"/>
                    <a:pt x="424" y="69"/>
                  </a:cubicBezTo>
                  <a:cubicBezTo>
                    <a:pt x="424" y="30"/>
                    <a:pt x="424" y="30"/>
                    <a:pt x="424" y="30"/>
                  </a:cubicBezTo>
                  <a:cubicBezTo>
                    <a:pt x="424" y="13"/>
                    <a:pt x="410" y="0"/>
                    <a:pt x="394" y="0"/>
                  </a:cubicBezTo>
                  <a:close/>
                  <a:moveTo>
                    <a:pt x="41" y="48"/>
                  </a:moveTo>
                  <a:cubicBezTo>
                    <a:pt x="35" y="48"/>
                    <a:pt x="30" y="44"/>
                    <a:pt x="30" y="38"/>
                  </a:cubicBezTo>
                  <a:cubicBezTo>
                    <a:pt x="30" y="32"/>
                    <a:pt x="35" y="27"/>
                    <a:pt x="41" y="27"/>
                  </a:cubicBezTo>
                  <a:cubicBezTo>
                    <a:pt x="47" y="27"/>
                    <a:pt x="52" y="32"/>
                    <a:pt x="52" y="38"/>
                  </a:cubicBezTo>
                  <a:cubicBezTo>
                    <a:pt x="52" y="44"/>
                    <a:pt x="47" y="48"/>
                    <a:pt x="41" y="48"/>
                  </a:cubicBezTo>
                  <a:close/>
                  <a:moveTo>
                    <a:pt x="83" y="48"/>
                  </a:moveTo>
                  <a:cubicBezTo>
                    <a:pt x="78" y="48"/>
                    <a:pt x="73" y="44"/>
                    <a:pt x="73" y="38"/>
                  </a:cubicBezTo>
                  <a:cubicBezTo>
                    <a:pt x="73" y="32"/>
                    <a:pt x="78" y="27"/>
                    <a:pt x="83" y="27"/>
                  </a:cubicBezTo>
                  <a:cubicBezTo>
                    <a:pt x="89" y="27"/>
                    <a:pt x="94" y="32"/>
                    <a:pt x="94" y="38"/>
                  </a:cubicBezTo>
                  <a:cubicBezTo>
                    <a:pt x="94" y="44"/>
                    <a:pt x="89" y="48"/>
                    <a:pt x="83" y="48"/>
                  </a:cubicBezTo>
                  <a:close/>
                  <a:moveTo>
                    <a:pt x="126" y="48"/>
                  </a:moveTo>
                  <a:cubicBezTo>
                    <a:pt x="120" y="48"/>
                    <a:pt x="115" y="44"/>
                    <a:pt x="115" y="38"/>
                  </a:cubicBezTo>
                  <a:cubicBezTo>
                    <a:pt x="115" y="32"/>
                    <a:pt x="120" y="27"/>
                    <a:pt x="126" y="27"/>
                  </a:cubicBezTo>
                  <a:cubicBezTo>
                    <a:pt x="132" y="27"/>
                    <a:pt x="136" y="32"/>
                    <a:pt x="136" y="38"/>
                  </a:cubicBezTo>
                  <a:cubicBezTo>
                    <a:pt x="136" y="44"/>
                    <a:pt x="132" y="48"/>
                    <a:pt x="126" y="48"/>
                  </a:cubicBezTo>
                  <a:close/>
                  <a:moveTo>
                    <a:pt x="0" y="302"/>
                  </a:moveTo>
                  <a:cubicBezTo>
                    <a:pt x="0" y="319"/>
                    <a:pt x="14" y="332"/>
                    <a:pt x="31" y="332"/>
                  </a:cubicBezTo>
                  <a:cubicBezTo>
                    <a:pt x="394" y="332"/>
                    <a:pt x="394" y="332"/>
                    <a:pt x="394" y="332"/>
                  </a:cubicBezTo>
                  <a:cubicBezTo>
                    <a:pt x="410" y="332"/>
                    <a:pt x="424" y="319"/>
                    <a:pt x="424" y="302"/>
                  </a:cubicBezTo>
                  <a:cubicBezTo>
                    <a:pt x="424" y="78"/>
                    <a:pt x="424" y="78"/>
                    <a:pt x="424" y="78"/>
                  </a:cubicBezTo>
                  <a:cubicBezTo>
                    <a:pt x="0" y="78"/>
                    <a:pt x="0" y="78"/>
                    <a:pt x="0" y="78"/>
                  </a:cubicBezTo>
                  <a:lnTo>
                    <a:pt x="0" y="302"/>
                  </a:lnTo>
                  <a:close/>
                  <a:moveTo>
                    <a:pt x="250" y="128"/>
                  </a:moveTo>
                  <a:cubicBezTo>
                    <a:pt x="250" y="126"/>
                    <a:pt x="252" y="124"/>
                    <a:pt x="255" y="124"/>
                  </a:cubicBezTo>
                  <a:cubicBezTo>
                    <a:pt x="357" y="124"/>
                    <a:pt x="357" y="124"/>
                    <a:pt x="357" y="124"/>
                  </a:cubicBezTo>
                  <a:cubicBezTo>
                    <a:pt x="359" y="124"/>
                    <a:pt x="361" y="126"/>
                    <a:pt x="361" y="128"/>
                  </a:cubicBezTo>
                  <a:cubicBezTo>
                    <a:pt x="361" y="227"/>
                    <a:pt x="361" y="227"/>
                    <a:pt x="361" y="227"/>
                  </a:cubicBezTo>
                  <a:cubicBezTo>
                    <a:pt x="361" y="230"/>
                    <a:pt x="359" y="232"/>
                    <a:pt x="357" y="232"/>
                  </a:cubicBezTo>
                  <a:cubicBezTo>
                    <a:pt x="255" y="232"/>
                    <a:pt x="255" y="232"/>
                    <a:pt x="255" y="232"/>
                  </a:cubicBezTo>
                  <a:cubicBezTo>
                    <a:pt x="252" y="232"/>
                    <a:pt x="250" y="230"/>
                    <a:pt x="250" y="227"/>
                  </a:cubicBezTo>
                  <a:lnTo>
                    <a:pt x="250" y="128"/>
                  </a:lnTo>
                  <a:close/>
                  <a:moveTo>
                    <a:pt x="63" y="128"/>
                  </a:moveTo>
                  <a:cubicBezTo>
                    <a:pt x="63" y="126"/>
                    <a:pt x="65" y="124"/>
                    <a:pt x="67" y="124"/>
                  </a:cubicBezTo>
                  <a:cubicBezTo>
                    <a:pt x="213" y="124"/>
                    <a:pt x="213" y="124"/>
                    <a:pt x="213" y="124"/>
                  </a:cubicBezTo>
                  <a:cubicBezTo>
                    <a:pt x="215" y="124"/>
                    <a:pt x="217" y="126"/>
                    <a:pt x="217" y="128"/>
                  </a:cubicBezTo>
                  <a:cubicBezTo>
                    <a:pt x="217" y="137"/>
                    <a:pt x="217" y="137"/>
                    <a:pt x="217" y="137"/>
                  </a:cubicBezTo>
                  <a:cubicBezTo>
                    <a:pt x="217" y="139"/>
                    <a:pt x="215" y="141"/>
                    <a:pt x="213" y="141"/>
                  </a:cubicBezTo>
                  <a:cubicBezTo>
                    <a:pt x="67" y="141"/>
                    <a:pt x="67" y="141"/>
                    <a:pt x="67" y="141"/>
                  </a:cubicBezTo>
                  <a:cubicBezTo>
                    <a:pt x="65" y="141"/>
                    <a:pt x="63" y="139"/>
                    <a:pt x="63" y="137"/>
                  </a:cubicBezTo>
                  <a:lnTo>
                    <a:pt x="63" y="128"/>
                  </a:lnTo>
                  <a:close/>
                  <a:moveTo>
                    <a:pt x="63" y="173"/>
                  </a:moveTo>
                  <a:cubicBezTo>
                    <a:pt x="63" y="171"/>
                    <a:pt x="65" y="169"/>
                    <a:pt x="67" y="169"/>
                  </a:cubicBezTo>
                  <a:cubicBezTo>
                    <a:pt x="213" y="169"/>
                    <a:pt x="213" y="169"/>
                    <a:pt x="213" y="169"/>
                  </a:cubicBezTo>
                  <a:cubicBezTo>
                    <a:pt x="215" y="169"/>
                    <a:pt x="217" y="171"/>
                    <a:pt x="217" y="173"/>
                  </a:cubicBezTo>
                  <a:cubicBezTo>
                    <a:pt x="217" y="182"/>
                    <a:pt x="217" y="182"/>
                    <a:pt x="217" y="182"/>
                  </a:cubicBezTo>
                  <a:cubicBezTo>
                    <a:pt x="217" y="184"/>
                    <a:pt x="215" y="186"/>
                    <a:pt x="213" y="186"/>
                  </a:cubicBezTo>
                  <a:cubicBezTo>
                    <a:pt x="67" y="186"/>
                    <a:pt x="67" y="186"/>
                    <a:pt x="67" y="186"/>
                  </a:cubicBezTo>
                  <a:cubicBezTo>
                    <a:pt x="65" y="186"/>
                    <a:pt x="63" y="184"/>
                    <a:pt x="63" y="182"/>
                  </a:cubicBezTo>
                  <a:lnTo>
                    <a:pt x="63" y="173"/>
                  </a:lnTo>
                  <a:close/>
                  <a:moveTo>
                    <a:pt x="63" y="219"/>
                  </a:moveTo>
                  <a:cubicBezTo>
                    <a:pt x="63" y="216"/>
                    <a:pt x="65" y="214"/>
                    <a:pt x="67" y="214"/>
                  </a:cubicBezTo>
                  <a:cubicBezTo>
                    <a:pt x="213" y="214"/>
                    <a:pt x="213" y="214"/>
                    <a:pt x="213" y="214"/>
                  </a:cubicBezTo>
                  <a:cubicBezTo>
                    <a:pt x="215" y="214"/>
                    <a:pt x="217" y="216"/>
                    <a:pt x="217" y="219"/>
                  </a:cubicBezTo>
                  <a:cubicBezTo>
                    <a:pt x="217" y="227"/>
                    <a:pt x="217" y="227"/>
                    <a:pt x="217" y="227"/>
                  </a:cubicBezTo>
                  <a:cubicBezTo>
                    <a:pt x="217" y="230"/>
                    <a:pt x="215" y="232"/>
                    <a:pt x="213" y="232"/>
                  </a:cubicBezTo>
                  <a:cubicBezTo>
                    <a:pt x="67" y="232"/>
                    <a:pt x="67" y="232"/>
                    <a:pt x="67" y="232"/>
                  </a:cubicBezTo>
                  <a:cubicBezTo>
                    <a:pt x="65" y="232"/>
                    <a:pt x="63" y="230"/>
                    <a:pt x="63" y="227"/>
                  </a:cubicBezTo>
                  <a:lnTo>
                    <a:pt x="63" y="219"/>
                  </a:lnTo>
                  <a:close/>
                  <a:moveTo>
                    <a:pt x="63" y="264"/>
                  </a:moveTo>
                  <a:cubicBezTo>
                    <a:pt x="63" y="262"/>
                    <a:pt x="65" y="260"/>
                    <a:pt x="67" y="260"/>
                  </a:cubicBezTo>
                  <a:cubicBezTo>
                    <a:pt x="357" y="260"/>
                    <a:pt x="357" y="260"/>
                    <a:pt x="357" y="260"/>
                  </a:cubicBezTo>
                  <a:cubicBezTo>
                    <a:pt x="359" y="260"/>
                    <a:pt x="361" y="262"/>
                    <a:pt x="361" y="264"/>
                  </a:cubicBezTo>
                  <a:cubicBezTo>
                    <a:pt x="361" y="273"/>
                    <a:pt x="361" y="273"/>
                    <a:pt x="361" y="273"/>
                  </a:cubicBezTo>
                  <a:cubicBezTo>
                    <a:pt x="361" y="275"/>
                    <a:pt x="359" y="277"/>
                    <a:pt x="357" y="277"/>
                  </a:cubicBezTo>
                  <a:cubicBezTo>
                    <a:pt x="67" y="277"/>
                    <a:pt x="67" y="277"/>
                    <a:pt x="67" y="277"/>
                  </a:cubicBezTo>
                  <a:cubicBezTo>
                    <a:pt x="65" y="277"/>
                    <a:pt x="63" y="275"/>
                    <a:pt x="63" y="273"/>
                  </a:cubicBezTo>
                  <a:lnTo>
                    <a:pt x="63" y="26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767270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Losange">
            <a:extLst>
              <a:ext uri="{FF2B5EF4-FFF2-40B4-BE49-F238E27FC236}">
                <a16:creationId xmlns:a16="http://schemas.microsoft.com/office/drawing/2014/main" xmlns="" id="{C2FBA78A-6C09-4F12-8226-A906F5A34FE1}"/>
              </a:ext>
            </a:extLst>
          </p:cNvPr>
          <p:cNvSpPr/>
          <p:nvPr/>
        </p:nvSpPr>
        <p:spPr>
          <a:xfrm>
            <a:off x="-2862000" y="-2038121"/>
            <a:ext cx="4836405" cy="4076241"/>
          </a:xfrm>
          <a:prstGeom prst="diamond">
            <a:avLst/>
          </a:prstGeom>
          <a:solidFill>
            <a:srgbClr val="09AE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"/>
          <p:cNvSpPr/>
          <p:nvPr/>
        </p:nvSpPr>
        <p:spPr>
          <a:xfrm>
            <a:off x="0" y="-540000"/>
            <a:ext cx="5310130" cy="6946134"/>
          </a:xfrm>
          <a:custGeom>
            <a:avLst/>
            <a:gdLst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5122843 w 5122843"/>
              <a:gd name="connsiteY2" fmla="*/ 3723701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649118 w 5122843"/>
              <a:gd name="connsiteY2" fmla="*/ 3294044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239691 w 5122843"/>
              <a:gd name="connsiteY2" fmla="*/ 2774026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369510 w 5122843"/>
              <a:gd name="connsiteY2" fmla="*/ 3026481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069929 w 5122843"/>
              <a:gd name="connsiteY2" fmla="*/ 2535970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4069929 w 4813275"/>
              <a:gd name="connsiteY2" fmla="*/ 2541952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13275" h="3729683">
                <a:moveTo>
                  <a:pt x="0" y="5982"/>
                </a:moveTo>
                <a:lnTo>
                  <a:pt x="4813275" y="0"/>
                </a:lnTo>
                <a:lnTo>
                  <a:pt x="4069929" y="2541952"/>
                </a:lnTo>
                <a:lnTo>
                  <a:pt x="0" y="3729683"/>
                </a:lnTo>
                <a:lnTo>
                  <a:pt x="0" y="5982"/>
                </a:lnTo>
                <a:close/>
              </a:path>
            </a:pathLst>
          </a:custGeom>
          <a:solidFill>
            <a:schemeClr val="tx1">
              <a:lumMod val="75000"/>
              <a:lumOff val="25000"/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0" name="Triangle"/>
          <p:cNvSpPr/>
          <p:nvPr/>
        </p:nvSpPr>
        <p:spPr>
          <a:xfrm flipH="1">
            <a:off x="0" y="6147413"/>
            <a:ext cx="12192000" cy="710587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1" name="Le">
            <a:extLst>
              <a:ext uri="{FF2B5EF4-FFF2-40B4-BE49-F238E27FC236}">
                <a16:creationId xmlns:a16="http://schemas.microsoft.com/office/drawing/2014/main" xmlns="" id="{4ED7EA36-46EE-4DCE-BAF8-FCB13231BCA3}"/>
              </a:ext>
            </a:extLst>
          </p:cNvPr>
          <p:cNvSpPr txBox="1"/>
          <p:nvPr/>
        </p:nvSpPr>
        <p:spPr>
          <a:xfrm>
            <a:off x="539822" y="1371335"/>
            <a:ext cx="3448281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r-FR" sz="3600" spc="-150" dirty="0">
                <a:solidFill>
                  <a:schemeClr val="bg1">
                    <a:lumMod val="95000"/>
                  </a:schemeClr>
                </a:solidFill>
              </a:rPr>
              <a:t>Le</a:t>
            </a:r>
          </a:p>
        </p:txBody>
      </p:sp>
      <p:sp>
        <p:nvSpPr>
          <p:cNvPr id="16" name="portail">
            <a:extLst>
              <a:ext uri="{FF2B5EF4-FFF2-40B4-BE49-F238E27FC236}">
                <a16:creationId xmlns:a16="http://schemas.microsoft.com/office/drawing/2014/main" xmlns="" id="{0BF06524-FC98-4193-809A-AAFD19D836E0}"/>
              </a:ext>
            </a:extLst>
          </p:cNvPr>
          <p:cNvSpPr txBox="1"/>
          <p:nvPr/>
        </p:nvSpPr>
        <p:spPr>
          <a:xfrm>
            <a:off x="539822" y="1703390"/>
            <a:ext cx="4021160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r-FR" sz="5400" b="1" spc="-300" dirty="0">
                <a:solidFill>
                  <a:srgbClr val="F2F2F2"/>
                </a:solidFill>
              </a:rPr>
              <a:t>Portail national</a:t>
            </a:r>
            <a:endParaRPr lang="fr-FR" sz="8000" b="1" spc="-3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5" name="en santé au travail">
            <a:extLst>
              <a:ext uri="{FF2B5EF4-FFF2-40B4-BE49-F238E27FC236}">
                <a16:creationId xmlns:a16="http://schemas.microsoft.com/office/drawing/2014/main" xmlns="" id="{52304649-128B-40FB-9329-8E2C0F3E7E45}"/>
              </a:ext>
            </a:extLst>
          </p:cNvPr>
          <p:cNvSpPr txBox="1"/>
          <p:nvPr/>
        </p:nvSpPr>
        <p:spPr>
          <a:xfrm>
            <a:off x="539822" y="2506087"/>
            <a:ext cx="3448281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r-FR" sz="3600" spc="-150" dirty="0">
                <a:solidFill>
                  <a:schemeClr val="bg1">
                    <a:lumMod val="95000"/>
                  </a:schemeClr>
                </a:solidFill>
              </a:rPr>
              <a:t>en santé au travail</a:t>
            </a:r>
          </a:p>
        </p:txBody>
      </p:sp>
      <p:cxnSp>
        <p:nvCxnSpPr>
          <p:cNvPr id="27" name="Connecteur">
            <a:extLst>
              <a:ext uri="{FF2B5EF4-FFF2-40B4-BE49-F238E27FC236}">
                <a16:creationId xmlns:a16="http://schemas.microsoft.com/office/drawing/2014/main" xmlns="" id="{13350797-48CC-45F9-B972-0A3348859BA4}"/>
              </a:ext>
            </a:extLst>
          </p:cNvPr>
          <p:cNvCxnSpPr/>
          <p:nvPr/>
        </p:nvCxnSpPr>
        <p:spPr>
          <a:xfrm>
            <a:off x="539822" y="3294044"/>
            <a:ext cx="360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Item3">
            <a:extLst>
              <a:ext uri="{FF2B5EF4-FFF2-40B4-BE49-F238E27FC236}">
                <a16:creationId xmlns:a16="http://schemas.microsoft.com/office/drawing/2014/main" xmlns="" id="{4F751259-DCE4-4EEA-B433-F867A62CD64C}"/>
              </a:ext>
            </a:extLst>
          </p:cNvPr>
          <p:cNvSpPr/>
          <p:nvPr/>
        </p:nvSpPr>
        <p:spPr>
          <a:xfrm>
            <a:off x="5466491" y="278674"/>
            <a:ext cx="4818331" cy="3325668"/>
          </a:xfrm>
          <a:prstGeom prst="wedgeRectCallout">
            <a:avLst>
              <a:gd name="adj1" fmla="val -7084"/>
              <a:gd name="adj2" fmla="val 65032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b="1" dirty="0">
                <a:solidFill>
                  <a:schemeClr val="bg1"/>
                </a:solidFill>
              </a:rPr>
              <a:t>Une question ?</a:t>
            </a:r>
          </a:p>
          <a:p>
            <a:pPr algn="ctr"/>
            <a:r>
              <a:rPr lang="fr-FR" sz="2000" dirty="0">
                <a:solidFill>
                  <a:schemeClr val="bg1">
                    <a:lumMod val="95000"/>
                  </a:schemeClr>
                </a:solidFill>
              </a:rPr>
              <a:t>jc.schurch@ast67.org | 03 88 32 18 67</a:t>
            </a:r>
          </a:p>
        </p:txBody>
      </p:sp>
      <p:sp>
        <p:nvSpPr>
          <p:cNvPr id="30" name="Item4">
            <a:extLst>
              <a:ext uri="{FF2B5EF4-FFF2-40B4-BE49-F238E27FC236}">
                <a16:creationId xmlns:a16="http://schemas.microsoft.com/office/drawing/2014/main" xmlns="" id="{342528C9-3C14-4090-807A-D76747EFC757}"/>
              </a:ext>
            </a:extLst>
          </p:cNvPr>
          <p:cNvSpPr/>
          <p:nvPr/>
        </p:nvSpPr>
        <p:spPr>
          <a:xfrm>
            <a:off x="7443473" y="3309325"/>
            <a:ext cx="4487269" cy="2160000"/>
          </a:xfrm>
          <a:prstGeom prst="wedgeRectCallout">
            <a:avLst>
              <a:gd name="adj1" fmla="val -7084"/>
              <a:gd name="adj2" fmla="val 65032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b="1" dirty="0">
                <a:solidFill>
                  <a:schemeClr val="bg1"/>
                </a:solidFill>
              </a:rPr>
              <a:t>Une adhésion ?</a:t>
            </a:r>
          </a:p>
          <a:p>
            <a:pPr algn="ctr"/>
            <a:r>
              <a:rPr lang="fr-FR" dirty="0"/>
              <a:t>ACMS Montparnasse - Immeuble Héron Building - 66 avenue du Maine, 75014 Paris</a:t>
            </a:r>
            <a:endParaRPr lang="fr-FR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7620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/>
      </p:transition>
    </mc:Choice>
    <mc:Fallback xmlns="">
      <p:transition spd="slow">
        <p:push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7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750"/>
                            </p:stCondLst>
                            <p:childTnLst>
                              <p:par>
                                <p:cTn id="1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7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9" grpId="0" animBg="1"/>
      <p:bldP spid="3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/>
          <p:nvPr/>
        </p:nvSpPr>
        <p:spPr>
          <a:xfrm rot="5400000">
            <a:off x="5894024" y="-5894023"/>
            <a:ext cx="495762" cy="12283808"/>
          </a:xfrm>
          <a:custGeom>
            <a:avLst/>
            <a:gdLst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5122843 w 5122843"/>
              <a:gd name="connsiteY2" fmla="*/ 3723701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649118 w 5122843"/>
              <a:gd name="connsiteY2" fmla="*/ 3294044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239691 w 5122843"/>
              <a:gd name="connsiteY2" fmla="*/ 2774026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369510 w 5122843"/>
              <a:gd name="connsiteY2" fmla="*/ 3026481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069929 w 5122843"/>
              <a:gd name="connsiteY2" fmla="*/ 2535970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4069929 w 4813275"/>
              <a:gd name="connsiteY2" fmla="*/ 2541952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13275" h="3729683">
                <a:moveTo>
                  <a:pt x="0" y="5982"/>
                </a:moveTo>
                <a:lnTo>
                  <a:pt x="4813275" y="0"/>
                </a:lnTo>
                <a:lnTo>
                  <a:pt x="4069929" y="2541952"/>
                </a:lnTo>
                <a:lnTo>
                  <a:pt x="0" y="3729683"/>
                </a:lnTo>
                <a:lnTo>
                  <a:pt x="0" y="598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5" name="Flêche"/>
          <p:cNvSpPr/>
          <p:nvPr/>
        </p:nvSpPr>
        <p:spPr>
          <a:xfrm rot="-5400000" flipV="1">
            <a:off x="3222936" y="4559213"/>
            <a:ext cx="2736000" cy="3456000"/>
          </a:xfrm>
          <a:custGeom>
            <a:avLst/>
            <a:gdLst>
              <a:gd name="connsiteX0" fmla="*/ 0 w 4649118"/>
              <a:gd name="connsiteY0" fmla="*/ 3602516 h 3602516"/>
              <a:gd name="connsiteX1" fmla="*/ 2324559 w 4649118"/>
              <a:gd name="connsiteY1" fmla="*/ 2702688 h 3602516"/>
              <a:gd name="connsiteX2" fmla="*/ 4649118 w 4649118"/>
              <a:gd name="connsiteY2" fmla="*/ 3602516 h 3602516"/>
              <a:gd name="connsiteX3" fmla="*/ 2324559 w 4649118"/>
              <a:gd name="connsiteY3" fmla="*/ 0 h 3602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49118" h="3602516">
                <a:moveTo>
                  <a:pt x="0" y="3602516"/>
                </a:moveTo>
                <a:lnTo>
                  <a:pt x="2324559" y="2702688"/>
                </a:lnTo>
                <a:lnTo>
                  <a:pt x="4649118" y="3602516"/>
                </a:lnTo>
                <a:lnTo>
                  <a:pt x="2324559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ight Triangle 27"/>
          <p:cNvSpPr/>
          <p:nvPr/>
        </p:nvSpPr>
        <p:spPr>
          <a:xfrm flipH="1">
            <a:off x="8754742" y="6097775"/>
            <a:ext cx="3437258" cy="760225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0" name="Rectangle 6">
            <a:extLst>
              <a:ext uri="{FF2B5EF4-FFF2-40B4-BE49-F238E27FC236}">
                <a16:creationId xmlns:a16="http://schemas.microsoft.com/office/drawing/2014/main" xmlns="" id="{4886FF8F-7D50-4B3A-9633-6F794E6646E5}"/>
              </a:ext>
            </a:extLst>
          </p:cNvPr>
          <p:cNvSpPr/>
          <p:nvPr/>
        </p:nvSpPr>
        <p:spPr>
          <a:xfrm>
            <a:off x="-1" y="-540000"/>
            <a:ext cx="5706447" cy="6946134"/>
          </a:xfrm>
          <a:custGeom>
            <a:avLst/>
            <a:gdLst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5122843 w 5122843"/>
              <a:gd name="connsiteY2" fmla="*/ 3723701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649118 w 5122843"/>
              <a:gd name="connsiteY2" fmla="*/ 3294044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239691 w 5122843"/>
              <a:gd name="connsiteY2" fmla="*/ 2774026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369510 w 5122843"/>
              <a:gd name="connsiteY2" fmla="*/ 3026481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069929 w 5122843"/>
              <a:gd name="connsiteY2" fmla="*/ 2535970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4069929 w 4813275"/>
              <a:gd name="connsiteY2" fmla="*/ 2541952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4266386 w 4813275"/>
              <a:gd name="connsiteY2" fmla="*/ 2547868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4386444 w 4813275"/>
              <a:gd name="connsiteY2" fmla="*/ 2825893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3169125 w 4813275"/>
              <a:gd name="connsiteY2" fmla="*/ 2814062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13275" h="3729683">
                <a:moveTo>
                  <a:pt x="0" y="5982"/>
                </a:moveTo>
                <a:lnTo>
                  <a:pt x="4813275" y="0"/>
                </a:lnTo>
                <a:lnTo>
                  <a:pt x="3169125" y="2814062"/>
                </a:lnTo>
                <a:lnTo>
                  <a:pt x="0" y="3729683"/>
                </a:lnTo>
                <a:lnTo>
                  <a:pt x="0" y="5982"/>
                </a:lnTo>
                <a:close/>
              </a:path>
            </a:pathLst>
          </a:custGeom>
          <a:solidFill>
            <a:schemeClr val="tx1">
              <a:lumMod val="75000"/>
              <a:lumOff val="25000"/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1" name="Le">
            <a:extLst>
              <a:ext uri="{FF2B5EF4-FFF2-40B4-BE49-F238E27FC236}">
                <a16:creationId xmlns:a16="http://schemas.microsoft.com/office/drawing/2014/main" xmlns="" id="{79D63D99-A024-4C5E-A708-7AA9EC617A7D}"/>
              </a:ext>
            </a:extLst>
          </p:cNvPr>
          <p:cNvSpPr txBox="1"/>
          <p:nvPr/>
        </p:nvSpPr>
        <p:spPr>
          <a:xfrm>
            <a:off x="539822" y="1371335"/>
            <a:ext cx="3448281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r-FR" sz="3600" spc="-150" dirty="0">
                <a:solidFill>
                  <a:schemeClr val="bg1">
                    <a:lumMod val="95000"/>
                  </a:schemeClr>
                </a:solidFill>
              </a:rPr>
              <a:t>Le</a:t>
            </a:r>
          </a:p>
        </p:txBody>
      </p:sp>
      <p:sp>
        <p:nvSpPr>
          <p:cNvPr id="45" name="constat">
            <a:extLst>
              <a:ext uri="{FF2B5EF4-FFF2-40B4-BE49-F238E27FC236}">
                <a16:creationId xmlns:a16="http://schemas.microsoft.com/office/drawing/2014/main" xmlns="" id="{A406FE61-4BC6-440E-9242-C34343FF6641}"/>
              </a:ext>
            </a:extLst>
          </p:cNvPr>
          <p:cNvSpPr txBox="1"/>
          <p:nvPr/>
        </p:nvSpPr>
        <p:spPr>
          <a:xfrm>
            <a:off x="539822" y="1503336"/>
            <a:ext cx="4021160" cy="132343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r-FR" sz="8000" b="1" spc="-300" dirty="0">
                <a:solidFill>
                  <a:schemeClr val="bg1">
                    <a:lumMod val="95000"/>
                  </a:schemeClr>
                </a:solidFill>
              </a:rPr>
              <a:t>Constat</a:t>
            </a:r>
          </a:p>
        </p:txBody>
      </p:sp>
      <p:sp>
        <p:nvSpPr>
          <p:cNvPr id="47" name="Quelle situation">
            <a:extLst>
              <a:ext uri="{FF2B5EF4-FFF2-40B4-BE49-F238E27FC236}">
                <a16:creationId xmlns:a16="http://schemas.microsoft.com/office/drawing/2014/main" xmlns="" id="{C9B88B08-C44C-4719-8A74-9D5D220A74BF}"/>
              </a:ext>
            </a:extLst>
          </p:cNvPr>
          <p:cNvSpPr txBox="1"/>
          <p:nvPr/>
        </p:nvSpPr>
        <p:spPr>
          <a:xfrm>
            <a:off x="539822" y="3752061"/>
            <a:ext cx="2906763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>
              <a:defRPr sz="3600" spc="-15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fr-FR" dirty="0"/>
              <a:t>Quelles propositions ?</a:t>
            </a:r>
          </a:p>
        </p:txBody>
      </p:sp>
      <p:cxnSp>
        <p:nvCxnSpPr>
          <p:cNvPr id="48" name="Connecteur">
            <a:extLst>
              <a:ext uri="{FF2B5EF4-FFF2-40B4-BE49-F238E27FC236}">
                <a16:creationId xmlns:a16="http://schemas.microsoft.com/office/drawing/2014/main" xmlns="" id="{0CF37C18-CAD8-422C-8BA1-69617D5375D2}"/>
              </a:ext>
            </a:extLst>
          </p:cNvPr>
          <p:cNvCxnSpPr/>
          <p:nvPr/>
        </p:nvCxnSpPr>
        <p:spPr>
          <a:xfrm>
            <a:off x="539822" y="3294044"/>
            <a:ext cx="360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e1">
            <a:extLst>
              <a:ext uri="{FF2B5EF4-FFF2-40B4-BE49-F238E27FC236}">
                <a16:creationId xmlns:a16="http://schemas.microsoft.com/office/drawing/2014/main" xmlns="" id="{106C9104-ECBE-48C6-9227-78EC3B757C13}"/>
              </a:ext>
            </a:extLst>
          </p:cNvPr>
          <p:cNvGrpSpPr/>
          <p:nvPr/>
        </p:nvGrpSpPr>
        <p:grpSpPr>
          <a:xfrm>
            <a:off x="4176000" y="3675600"/>
            <a:ext cx="5114531" cy="903383"/>
            <a:chOff x="4572000" y="2656800"/>
            <a:chExt cx="5114531" cy="903383"/>
          </a:xfrm>
        </p:grpSpPr>
        <p:sp>
          <p:nvSpPr>
            <p:cNvPr id="72" name="Texte1">
              <a:extLst>
                <a:ext uri="{FF2B5EF4-FFF2-40B4-BE49-F238E27FC236}">
                  <a16:creationId xmlns:a16="http://schemas.microsoft.com/office/drawing/2014/main" xmlns="" id="{96CD313B-A9F6-4C9A-9F08-9BB9F9C6D8E4}"/>
                </a:ext>
              </a:extLst>
            </p:cNvPr>
            <p:cNvSpPr txBox="1"/>
            <p:nvPr/>
          </p:nvSpPr>
          <p:spPr>
            <a:xfrm>
              <a:off x="5653017" y="2656800"/>
              <a:ext cx="403351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b="1" spc="-150" dirty="0">
                  <a:solidFill>
                    <a:schemeClr val="bg1">
                      <a:lumMod val="85000"/>
                    </a:schemeClr>
                  </a:solidFill>
                </a:rPr>
                <a:t>Partager la connaissance </a:t>
              </a:r>
              <a:br>
                <a:rPr lang="fr-FR" sz="2400" b="1" spc="-150" dirty="0">
                  <a:solidFill>
                    <a:schemeClr val="bg1">
                      <a:lumMod val="85000"/>
                    </a:schemeClr>
                  </a:solidFill>
                </a:rPr>
              </a:br>
              <a:r>
                <a:rPr lang="fr-FR" sz="2400" b="1" spc="-150" dirty="0">
                  <a:solidFill>
                    <a:schemeClr val="bg1">
                      <a:lumMod val="85000"/>
                    </a:schemeClr>
                  </a:solidFill>
                </a:rPr>
                <a:t>grâce à des outils efficaces</a:t>
              </a:r>
            </a:p>
          </p:txBody>
        </p:sp>
        <p:sp>
          <p:nvSpPr>
            <p:cNvPr id="74" name="Puce1">
              <a:extLst>
                <a:ext uri="{FF2B5EF4-FFF2-40B4-BE49-F238E27FC236}">
                  <a16:creationId xmlns:a16="http://schemas.microsoft.com/office/drawing/2014/main" xmlns="" id="{88D35575-78A1-4302-99F6-CFF94D65A707}"/>
                </a:ext>
              </a:extLst>
            </p:cNvPr>
            <p:cNvSpPr/>
            <p:nvPr/>
          </p:nvSpPr>
          <p:spPr>
            <a:xfrm>
              <a:off x="4572000" y="2656800"/>
              <a:ext cx="870332" cy="903383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80" name="Icone1">
              <a:extLst>
                <a:ext uri="{FF2B5EF4-FFF2-40B4-BE49-F238E27FC236}">
                  <a16:creationId xmlns:a16="http://schemas.microsoft.com/office/drawing/2014/main" xmlns="" id="{F78EA43C-D564-44C8-9299-D32A19CC7BA5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4730659" y="2892491"/>
              <a:ext cx="553014" cy="432000"/>
            </a:xfrm>
            <a:custGeom>
              <a:avLst/>
              <a:gdLst>
                <a:gd name="T0" fmla="*/ 394 w 424"/>
                <a:gd name="T1" fmla="*/ 0 h 332"/>
                <a:gd name="T2" fmla="*/ 31 w 424"/>
                <a:gd name="T3" fmla="*/ 0 h 332"/>
                <a:gd name="T4" fmla="*/ 0 w 424"/>
                <a:gd name="T5" fmla="*/ 30 h 332"/>
                <a:gd name="T6" fmla="*/ 0 w 424"/>
                <a:gd name="T7" fmla="*/ 69 h 332"/>
                <a:gd name="T8" fmla="*/ 424 w 424"/>
                <a:gd name="T9" fmla="*/ 69 h 332"/>
                <a:gd name="T10" fmla="*/ 424 w 424"/>
                <a:gd name="T11" fmla="*/ 30 h 332"/>
                <a:gd name="T12" fmla="*/ 394 w 424"/>
                <a:gd name="T13" fmla="*/ 0 h 332"/>
                <a:gd name="T14" fmla="*/ 41 w 424"/>
                <a:gd name="T15" fmla="*/ 48 h 332"/>
                <a:gd name="T16" fmla="*/ 30 w 424"/>
                <a:gd name="T17" fmla="*/ 38 h 332"/>
                <a:gd name="T18" fmla="*/ 41 w 424"/>
                <a:gd name="T19" fmla="*/ 27 h 332"/>
                <a:gd name="T20" fmla="*/ 52 w 424"/>
                <a:gd name="T21" fmla="*/ 38 h 332"/>
                <a:gd name="T22" fmla="*/ 41 w 424"/>
                <a:gd name="T23" fmla="*/ 48 h 332"/>
                <a:gd name="T24" fmla="*/ 84 w 424"/>
                <a:gd name="T25" fmla="*/ 48 h 332"/>
                <a:gd name="T26" fmla="*/ 73 w 424"/>
                <a:gd name="T27" fmla="*/ 38 h 332"/>
                <a:gd name="T28" fmla="*/ 84 w 424"/>
                <a:gd name="T29" fmla="*/ 27 h 332"/>
                <a:gd name="T30" fmla="*/ 94 w 424"/>
                <a:gd name="T31" fmla="*/ 38 h 332"/>
                <a:gd name="T32" fmla="*/ 84 w 424"/>
                <a:gd name="T33" fmla="*/ 48 h 332"/>
                <a:gd name="T34" fmla="*/ 126 w 424"/>
                <a:gd name="T35" fmla="*/ 48 h 332"/>
                <a:gd name="T36" fmla="*/ 115 w 424"/>
                <a:gd name="T37" fmla="*/ 38 h 332"/>
                <a:gd name="T38" fmla="*/ 126 w 424"/>
                <a:gd name="T39" fmla="*/ 27 h 332"/>
                <a:gd name="T40" fmla="*/ 137 w 424"/>
                <a:gd name="T41" fmla="*/ 38 h 332"/>
                <a:gd name="T42" fmla="*/ 126 w 424"/>
                <a:gd name="T43" fmla="*/ 48 h 332"/>
                <a:gd name="T44" fmla="*/ 223 w 424"/>
                <a:gd name="T45" fmla="*/ 224 h 332"/>
                <a:gd name="T46" fmla="*/ 247 w 424"/>
                <a:gd name="T47" fmla="*/ 214 h 332"/>
                <a:gd name="T48" fmla="*/ 247 w 424"/>
                <a:gd name="T49" fmla="*/ 166 h 332"/>
                <a:gd name="T50" fmla="*/ 223 w 424"/>
                <a:gd name="T51" fmla="*/ 156 h 332"/>
                <a:gd name="T52" fmla="*/ 199 w 424"/>
                <a:gd name="T53" fmla="*/ 166 h 332"/>
                <a:gd name="T54" fmla="*/ 199 w 424"/>
                <a:gd name="T55" fmla="*/ 214 h 332"/>
                <a:gd name="T56" fmla="*/ 223 w 424"/>
                <a:gd name="T57" fmla="*/ 224 h 332"/>
                <a:gd name="T58" fmla="*/ 0 w 424"/>
                <a:gd name="T59" fmla="*/ 302 h 332"/>
                <a:gd name="T60" fmla="*/ 31 w 424"/>
                <a:gd name="T61" fmla="*/ 332 h 332"/>
                <a:gd name="T62" fmla="*/ 394 w 424"/>
                <a:gd name="T63" fmla="*/ 332 h 332"/>
                <a:gd name="T64" fmla="*/ 424 w 424"/>
                <a:gd name="T65" fmla="*/ 302 h 332"/>
                <a:gd name="T66" fmla="*/ 424 w 424"/>
                <a:gd name="T67" fmla="*/ 78 h 332"/>
                <a:gd name="T68" fmla="*/ 0 w 424"/>
                <a:gd name="T69" fmla="*/ 78 h 332"/>
                <a:gd name="T70" fmla="*/ 0 w 424"/>
                <a:gd name="T71" fmla="*/ 302 h 332"/>
                <a:gd name="T72" fmla="*/ 151 w 424"/>
                <a:gd name="T73" fmla="*/ 245 h 332"/>
                <a:gd name="T74" fmla="*/ 177 w 424"/>
                <a:gd name="T75" fmla="*/ 219 h 332"/>
                <a:gd name="T76" fmla="*/ 185 w 424"/>
                <a:gd name="T77" fmla="*/ 152 h 332"/>
                <a:gd name="T78" fmla="*/ 223 w 424"/>
                <a:gd name="T79" fmla="*/ 136 h 332"/>
                <a:gd name="T80" fmla="*/ 261 w 424"/>
                <a:gd name="T81" fmla="*/ 152 h 332"/>
                <a:gd name="T82" fmla="*/ 261 w 424"/>
                <a:gd name="T83" fmla="*/ 228 h 332"/>
                <a:gd name="T84" fmla="*/ 223 w 424"/>
                <a:gd name="T85" fmla="*/ 244 h 332"/>
                <a:gd name="T86" fmla="*/ 194 w 424"/>
                <a:gd name="T87" fmla="*/ 236 h 332"/>
                <a:gd name="T88" fmla="*/ 168 w 424"/>
                <a:gd name="T89" fmla="*/ 262 h 332"/>
                <a:gd name="T90" fmla="*/ 160 w 424"/>
                <a:gd name="T91" fmla="*/ 265 h 332"/>
                <a:gd name="T92" fmla="*/ 151 w 424"/>
                <a:gd name="T93" fmla="*/ 262 h 332"/>
                <a:gd name="T94" fmla="*/ 151 w 424"/>
                <a:gd name="T95" fmla="*/ 245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24" h="332">
                  <a:moveTo>
                    <a:pt x="394" y="0"/>
                  </a:moveTo>
                  <a:cubicBezTo>
                    <a:pt x="31" y="0"/>
                    <a:pt x="31" y="0"/>
                    <a:pt x="31" y="0"/>
                  </a:cubicBezTo>
                  <a:cubicBezTo>
                    <a:pt x="14" y="0"/>
                    <a:pt x="0" y="13"/>
                    <a:pt x="0" y="30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424" y="69"/>
                    <a:pt x="424" y="69"/>
                    <a:pt x="424" y="69"/>
                  </a:cubicBezTo>
                  <a:cubicBezTo>
                    <a:pt x="424" y="30"/>
                    <a:pt x="424" y="30"/>
                    <a:pt x="424" y="30"/>
                  </a:cubicBezTo>
                  <a:cubicBezTo>
                    <a:pt x="424" y="13"/>
                    <a:pt x="411" y="0"/>
                    <a:pt x="394" y="0"/>
                  </a:cubicBezTo>
                  <a:close/>
                  <a:moveTo>
                    <a:pt x="41" y="48"/>
                  </a:moveTo>
                  <a:cubicBezTo>
                    <a:pt x="35" y="48"/>
                    <a:pt x="30" y="44"/>
                    <a:pt x="30" y="38"/>
                  </a:cubicBezTo>
                  <a:cubicBezTo>
                    <a:pt x="30" y="32"/>
                    <a:pt x="35" y="27"/>
                    <a:pt x="41" y="27"/>
                  </a:cubicBezTo>
                  <a:cubicBezTo>
                    <a:pt x="47" y="27"/>
                    <a:pt x="52" y="32"/>
                    <a:pt x="52" y="38"/>
                  </a:cubicBezTo>
                  <a:cubicBezTo>
                    <a:pt x="52" y="44"/>
                    <a:pt x="47" y="48"/>
                    <a:pt x="41" y="48"/>
                  </a:cubicBezTo>
                  <a:close/>
                  <a:moveTo>
                    <a:pt x="84" y="48"/>
                  </a:moveTo>
                  <a:cubicBezTo>
                    <a:pt x="78" y="48"/>
                    <a:pt x="73" y="44"/>
                    <a:pt x="73" y="38"/>
                  </a:cubicBezTo>
                  <a:cubicBezTo>
                    <a:pt x="73" y="32"/>
                    <a:pt x="78" y="27"/>
                    <a:pt x="84" y="27"/>
                  </a:cubicBezTo>
                  <a:cubicBezTo>
                    <a:pt x="89" y="27"/>
                    <a:pt x="94" y="32"/>
                    <a:pt x="94" y="38"/>
                  </a:cubicBezTo>
                  <a:cubicBezTo>
                    <a:pt x="94" y="44"/>
                    <a:pt x="89" y="48"/>
                    <a:pt x="84" y="48"/>
                  </a:cubicBezTo>
                  <a:close/>
                  <a:moveTo>
                    <a:pt x="126" y="48"/>
                  </a:moveTo>
                  <a:cubicBezTo>
                    <a:pt x="120" y="48"/>
                    <a:pt x="115" y="44"/>
                    <a:pt x="115" y="38"/>
                  </a:cubicBezTo>
                  <a:cubicBezTo>
                    <a:pt x="115" y="32"/>
                    <a:pt x="120" y="27"/>
                    <a:pt x="126" y="27"/>
                  </a:cubicBezTo>
                  <a:cubicBezTo>
                    <a:pt x="132" y="27"/>
                    <a:pt x="137" y="32"/>
                    <a:pt x="137" y="38"/>
                  </a:cubicBezTo>
                  <a:cubicBezTo>
                    <a:pt x="137" y="44"/>
                    <a:pt x="132" y="48"/>
                    <a:pt x="126" y="48"/>
                  </a:cubicBezTo>
                  <a:close/>
                  <a:moveTo>
                    <a:pt x="223" y="224"/>
                  </a:moveTo>
                  <a:cubicBezTo>
                    <a:pt x="232" y="224"/>
                    <a:pt x="240" y="221"/>
                    <a:pt x="247" y="214"/>
                  </a:cubicBezTo>
                  <a:cubicBezTo>
                    <a:pt x="260" y="201"/>
                    <a:pt x="260" y="179"/>
                    <a:pt x="247" y="166"/>
                  </a:cubicBezTo>
                  <a:cubicBezTo>
                    <a:pt x="240" y="160"/>
                    <a:pt x="232" y="156"/>
                    <a:pt x="223" y="156"/>
                  </a:cubicBezTo>
                  <a:cubicBezTo>
                    <a:pt x="214" y="156"/>
                    <a:pt x="205" y="160"/>
                    <a:pt x="199" y="166"/>
                  </a:cubicBezTo>
                  <a:cubicBezTo>
                    <a:pt x="185" y="179"/>
                    <a:pt x="185" y="201"/>
                    <a:pt x="199" y="214"/>
                  </a:cubicBezTo>
                  <a:cubicBezTo>
                    <a:pt x="205" y="221"/>
                    <a:pt x="214" y="224"/>
                    <a:pt x="223" y="224"/>
                  </a:cubicBezTo>
                  <a:close/>
                  <a:moveTo>
                    <a:pt x="0" y="302"/>
                  </a:moveTo>
                  <a:cubicBezTo>
                    <a:pt x="0" y="319"/>
                    <a:pt x="14" y="332"/>
                    <a:pt x="31" y="332"/>
                  </a:cubicBezTo>
                  <a:cubicBezTo>
                    <a:pt x="394" y="332"/>
                    <a:pt x="394" y="332"/>
                    <a:pt x="394" y="332"/>
                  </a:cubicBezTo>
                  <a:cubicBezTo>
                    <a:pt x="411" y="332"/>
                    <a:pt x="424" y="319"/>
                    <a:pt x="424" y="302"/>
                  </a:cubicBezTo>
                  <a:cubicBezTo>
                    <a:pt x="424" y="78"/>
                    <a:pt x="424" y="78"/>
                    <a:pt x="424" y="78"/>
                  </a:cubicBezTo>
                  <a:cubicBezTo>
                    <a:pt x="0" y="78"/>
                    <a:pt x="0" y="78"/>
                    <a:pt x="0" y="78"/>
                  </a:cubicBezTo>
                  <a:lnTo>
                    <a:pt x="0" y="302"/>
                  </a:lnTo>
                  <a:close/>
                  <a:moveTo>
                    <a:pt x="151" y="245"/>
                  </a:moveTo>
                  <a:cubicBezTo>
                    <a:pt x="177" y="219"/>
                    <a:pt x="177" y="219"/>
                    <a:pt x="177" y="219"/>
                  </a:cubicBezTo>
                  <a:cubicBezTo>
                    <a:pt x="164" y="198"/>
                    <a:pt x="166" y="170"/>
                    <a:pt x="185" y="152"/>
                  </a:cubicBezTo>
                  <a:cubicBezTo>
                    <a:pt x="195" y="142"/>
                    <a:pt x="208" y="136"/>
                    <a:pt x="223" y="136"/>
                  </a:cubicBezTo>
                  <a:cubicBezTo>
                    <a:pt x="237" y="136"/>
                    <a:pt x="251" y="142"/>
                    <a:pt x="261" y="152"/>
                  </a:cubicBezTo>
                  <a:cubicBezTo>
                    <a:pt x="282" y="173"/>
                    <a:pt x="282" y="207"/>
                    <a:pt x="261" y="228"/>
                  </a:cubicBezTo>
                  <a:cubicBezTo>
                    <a:pt x="251" y="238"/>
                    <a:pt x="237" y="244"/>
                    <a:pt x="223" y="244"/>
                  </a:cubicBezTo>
                  <a:cubicBezTo>
                    <a:pt x="212" y="244"/>
                    <a:pt x="202" y="241"/>
                    <a:pt x="194" y="236"/>
                  </a:cubicBezTo>
                  <a:cubicBezTo>
                    <a:pt x="168" y="262"/>
                    <a:pt x="168" y="262"/>
                    <a:pt x="168" y="262"/>
                  </a:cubicBezTo>
                  <a:cubicBezTo>
                    <a:pt x="166" y="264"/>
                    <a:pt x="163" y="265"/>
                    <a:pt x="160" y="265"/>
                  </a:cubicBezTo>
                  <a:cubicBezTo>
                    <a:pt x="157" y="265"/>
                    <a:pt x="154" y="264"/>
                    <a:pt x="151" y="262"/>
                  </a:cubicBezTo>
                  <a:cubicBezTo>
                    <a:pt x="147" y="257"/>
                    <a:pt x="147" y="250"/>
                    <a:pt x="151" y="24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35" name="Groupe2">
            <a:extLst>
              <a:ext uri="{FF2B5EF4-FFF2-40B4-BE49-F238E27FC236}">
                <a16:creationId xmlns:a16="http://schemas.microsoft.com/office/drawing/2014/main" xmlns="" id="{3753C2D3-B918-4B1B-938C-D600327CDFE4}"/>
              </a:ext>
            </a:extLst>
          </p:cNvPr>
          <p:cNvGrpSpPr/>
          <p:nvPr/>
        </p:nvGrpSpPr>
        <p:grpSpPr>
          <a:xfrm>
            <a:off x="4572000" y="2656800"/>
            <a:ext cx="7620000" cy="1077218"/>
            <a:chOff x="5178627" y="3563956"/>
            <a:chExt cx="7620000" cy="1077218"/>
          </a:xfrm>
        </p:grpSpPr>
        <p:sp>
          <p:nvSpPr>
            <p:cNvPr id="36" name="Texte2">
              <a:extLst>
                <a:ext uri="{FF2B5EF4-FFF2-40B4-BE49-F238E27FC236}">
                  <a16:creationId xmlns:a16="http://schemas.microsoft.com/office/drawing/2014/main" xmlns="" id="{25E0B138-0F1E-444E-8007-75C916096161}"/>
                </a:ext>
              </a:extLst>
            </p:cNvPr>
            <p:cNvSpPr txBox="1"/>
            <p:nvPr/>
          </p:nvSpPr>
          <p:spPr>
            <a:xfrm>
              <a:off x="6258627" y="3563956"/>
              <a:ext cx="6540000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200" b="1" spc="-15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Généraliser l’interopérabilité pour accompagner le suivi médical des salariés</a:t>
              </a:r>
            </a:p>
          </p:txBody>
        </p:sp>
        <p:sp>
          <p:nvSpPr>
            <p:cNvPr id="43" name="Puce2">
              <a:extLst>
                <a:ext uri="{FF2B5EF4-FFF2-40B4-BE49-F238E27FC236}">
                  <a16:creationId xmlns:a16="http://schemas.microsoft.com/office/drawing/2014/main" xmlns="" id="{50DCCAAF-C527-4D7B-81AC-8672F29EE6D9}"/>
                </a:ext>
              </a:extLst>
            </p:cNvPr>
            <p:cNvSpPr/>
            <p:nvPr/>
          </p:nvSpPr>
          <p:spPr>
            <a:xfrm>
              <a:off x="5178627" y="3563956"/>
              <a:ext cx="870332" cy="903383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44" name="Icone2">
              <a:extLst>
                <a:ext uri="{FF2B5EF4-FFF2-40B4-BE49-F238E27FC236}">
                  <a16:creationId xmlns:a16="http://schemas.microsoft.com/office/drawing/2014/main" xmlns="" id="{E3B162DA-EF87-4592-93DA-1D27163274D9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5337149" y="3799647"/>
              <a:ext cx="551531" cy="432000"/>
            </a:xfrm>
            <a:custGeom>
              <a:avLst/>
              <a:gdLst>
                <a:gd name="T0" fmla="*/ 31 w 424"/>
                <a:gd name="T1" fmla="*/ 0 h 333"/>
                <a:gd name="T2" fmla="*/ 0 w 424"/>
                <a:gd name="T3" fmla="*/ 70 h 333"/>
                <a:gd name="T4" fmla="*/ 424 w 424"/>
                <a:gd name="T5" fmla="*/ 30 h 333"/>
                <a:gd name="T6" fmla="*/ 41 w 424"/>
                <a:gd name="T7" fmla="*/ 49 h 333"/>
                <a:gd name="T8" fmla="*/ 41 w 424"/>
                <a:gd name="T9" fmla="*/ 28 h 333"/>
                <a:gd name="T10" fmla="*/ 41 w 424"/>
                <a:gd name="T11" fmla="*/ 49 h 333"/>
                <a:gd name="T12" fmla="*/ 73 w 424"/>
                <a:gd name="T13" fmla="*/ 38 h 333"/>
                <a:gd name="T14" fmla="*/ 94 w 424"/>
                <a:gd name="T15" fmla="*/ 38 h 333"/>
                <a:gd name="T16" fmla="*/ 126 w 424"/>
                <a:gd name="T17" fmla="*/ 49 h 333"/>
                <a:gd name="T18" fmla="*/ 126 w 424"/>
                <a:gd name="T19" fmla="*/ 28 h 333"/>
                <a:gd name="T20" fmla="*/ 126 w 424"/>
                <a:gd name="T21" fmla="*/ 49 h 333"/>
                <a:gd name="T22" fmla="*/ 300 w 424"/>
                <a:gd name="T23" fmla="*/ 172 h 333"/>
                <a:gd name="T24" fmla="*/ 258 w 424"/>
                <a:gd name="T25" fmla="*/ 172 h 333"/>
                <a:gd name="T26" fmla="*/ 129 w 424"/>
                <a:gd name="T27" fmla="*/ 179 h 333"/>
                <a:gd name="T28" fmla="*/ 129 w 424"/>
                <a:gd name="T29" fmla="*/ 139 h 333"/>
                <a:gd name="T30" fmla="*/ 129 w 424"/>
                <a:gd name="T31" fmla="*/ 179 h 333"/>
                <a:gd name="T32" fmla="*/ 238 w 424"/>
                <a:gd name="T33" fmla="*/ 241 h 333"/>
                <a:gd name="T34" fmla="*/ 186 w 424"/>
                <a:gd name="T35" fmla="*/ 241 h 333"/>
                <a:gd name="T36" fmla="*/ 0 w 424"/>
                <a:gd name="T37" fmla="*/ 302 h 333"/>
                <a:gd name="T38" fmla="*/ 394 w 424"/>
                <a:gd name="T39" fmla="*/ 333 h 333"/>
                <a:gd name="T40" fmla="*/ 424 w 424"/>
                <a:gd name="T41" fmla="*/ 78 h 333"/>
                <a:gd name="T42" fmla="*/ 0 w 424"/>
                <a:gd name="T43" fmla="*/ 302 h 333"/>
                <a:gd name="T44" fmla="*/ 167 w 424"/>
                <a:gd name="T45" fmla="*/ 159 h 333"/>
                <a:gd name="T46" fmla="*/ 188 w 424"/>
                <a:gd name="T47" fmla="*/ 205 h 333"/>
                <a:gd name="T48" fmla="*/ 236 w 424"/>
                <a:gd name="T49" fmla="*/ 205 h 333"/>
                <a:gd name="T50" fmla="*/ 240 w 424"/>
                <a:gd name="T51" fmla="*/ 172 h 333"/>
                <a:gd name="T52" fmla="*/ 317 w 424"/>
                <a:gd name="T53" fmla="*/ 172 h 333"/>
                <a:gd name="T54" fmla="*/ 260 w 424"/>
                <a:gd name="T55" fmla="*/ 206 h 333"/>
                <a:gd name="T56" fmla="*/ 256 w 424"/>
                <a:gd name="T57" fmla="*/ 241 h 333"/>
                <a:gd name="T58" fmla="*/ 168 w 424"/>
                <a:gd name="T59" fmla="*/ 241 h 333"/>
                <a:gd name="T60" fmla="*/ 149 w 424"/>
                <a:gd name="T61" fmla="*/ 190 h 333"/>
                <a:gd name="T62" fmla="*/ 92 w 424"/>
                <a:gd name="T63" fmla="*/ 159 h 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24" h="333">
                  <a:moveTo>
                    <a:pt x="394" y="0"/>
                  </a:moveTo>
                  <a:cubicBezTo>
                    <a:pt x="31" y="0"/>
                    <a:pt x="31" y="0"/>
                    <a:pt x="31" y="0"/>
                  </a:cubicBezTo>
                  <a:cubicBezTo>
                    <a:pt x="14" y="0"/>
                    <a:pt x="0" y="14"/>
                    <a:pt x="0" y="3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424" y="70"/>
                    <a:pt x="424" y="70"/>
                    <a:pt x="424" y="70"/>
                  </a:cubicBezTo>
                  <a:cubicBezTo>
                    <a:pt x="424" y="30"/>
                    <a:pt x="424" y="30"/>
                    <a:pt x="424" y="30"/>
                  </a:cubicBezTo>
                  <a:cubicBezTo>
                    <a:pt x="424" y="14"/>
                    <a:pt x="410" y="0"/>
                    <a:pt x="394" y="0"/>
                  </a:cubicBezTo>
                  <a:close/>
                  <a:moveTo>
                    <a:pt x="41" y="49"/>
                  </a:moveTo>
                  <a:cubicBezTo>
                    <a:pt x="35" y="49"/>
                    <a:pt x="30" y="44"/>
                    <a:pt x="30" y="38"/>
                  </a:cubicBezTo>
                  <a:cubicBezTo>
                    <a:pt x="30" y="32"/>
                    <a:pt x="35" y="28"/>
                    <a:pt x="41" y="28"/>
                  </a:cubicBezTo>
                  <a:cubicBezTo>
                    <a:pt x="47" y="28"/>
                    <a:pt x="52" y="32"/>
                    <a:pt x="52" y="38"/>
                  </a:cubicBezTo>
                  <a:cubicBezTo>
                    <a:pt x="52" y="44"/>
                    <a:pt x="47" y="49"/>
                    <a:pt x="41" y="49"/>
                  </a:cubicBezTo>
                  <a:close/>
                  <a:moveTo>
                    <a:pt x="83" y="49"/>
                  </a:moveTo>
                  <a:cubicBezTo>
                    <a:pt x="78" y="49"/>
                    <a:pt x="73" y="44"/>
                    <a:pt x="73" y="38"/>
                  </a:cubicBezTo>
                  <a:cubicBezTo>
                    <a:pt x="73" y="32"/>
                    <a:pt x="78" y="28"/>
                    <a:pt x="83" y="28"/>
                  </a:cubicBezTo>
                  <a:cubicBezTo>
                    <a:pt x="89" y="28"/>
                    <a:pt x="94" y="32"/>
                    <a:pt x="94" y="38"/>
                  </a:cubicBezTo>
                  <a:cubicBezTo>
                    <a:pt x="94" y="44"/>
                    <a:pt x="89" y="49"/>
                    <a:pt x="83" y="49"/>
                  </a:cubicBezTo>
                  <a:close/>
                  <a:moveTo>
                    <a:pt x="126" y="49"/>
                  </a:moveTo>
                  <a:cubicBezTo>
                    <a:pt x="120" y="49"/>
                    <a:pt x="115" y="44"/>
                    <a:pt x="115" y="38"/>
                  </a:cubicBezTo>
                  <a:cubicBezTo>
                    <a:pt x="115" y="32"/>
                    <a:pt x="120" y="28"/>
                    <a:pt x="126" y="28"/>
                  </a:cubicBezTo>
                  <a:cubicBezTo>
                    <a:pt x="132" y="28"/>
                    <a:pt x="136" y="32"/>
                    <a:pt x="136" y="38"/>
                  </a:cubicBezTo>
                  <a:cubicBezTo>
                    <a:pt x="136" y="44"/>
                    <a:pt x="132" y="49"/>
                    <a:pt x="126" y="49"/>
                  </a:cubicBezTo>
                  <a:close/>
                  <a:moveTo>
                    <a:pt x="279" y="194"/>
                  </a:moveTo>
                  <a:cubicBezTo>
                    <a:pt x="290" y="194"/>
                    <a:pt x="300" y="184"/>
                    <a:pt x="300" y="172"/>
                  </a:cubicBezTo>
                  <a:cubicBezTo>
                    <a:pt x="300" y="161"/>
                    <a:pt x="290" y="151"/>
                    <a:pt x="279" y="151"/>
                  </a:cubicBezTo>
                  <a:cubicBezTo>
                    <a:pt x="267" y="151"/>
                    <a:pt x="258" y="161"/>
                    <a:pt x="258" y="172"/>
                  </a:cubicBezTo>
                  <a:cubicBezTo>
                    <a:pt x="258" y="184"/>
                    <a:pt x="267" y="194"/>
                    <a:pt x="279" y="194"/>
                  </a:cubicBezTo>
                  <a:close/>
                  <a:moveTo>
                    <a:pt x="129" y="179"/>
                  </a:moveTo>
                  <a:cubicBezTo>
                    <a:pt x="140" y="179"/>
                    <a:pt x="149" y="170"/>
                    <a:pt x="149" y="159"/>
                  </a:cubicBezTo>
                  <a:cubicBezTo>
                    <a:pt x="149" y="148"/>
                    <a:pt x="140" y="139"/>
                    <a:pt x="129" y="139"/>
                  </a:cubicBezTo>
                  <a:cubicBezTo>
                    <a:pt x="118" y="139"/>
                    <a:pt x="110" y="148"/>
                    <a:pt x="110" y="159"/>
                  </a:cubicBezTo>
                  <a:cubicBezTo>
                    <a:pt x="110" y="170"/>
                    <a:pt x="118" y="179"/>
                    <a:pt x="129" y="179"/>
                  </a:cubicBezTo>
                  <a:close/>
                  <a:moveTo>
                    <a:pt x="212" y="268"/>
                  </a:moveTo>
                  <a:cubicBezTo>
                    <a:pt x="227" y="268"/>
                    <a:pt x="238" y="256"/>
                    <a:pt x="238" y="241"/>
                  </a:cubicBezTo>
                  <a:cubicBezTo>
                    <a:pt x="238" y="227"/>
                    <a:pt x="227" y="215"/>
                    <a:pt x="212" y="215"/>
                  </a:cubicBezTo>
                  <a:cubicBezTo>
                    <a:pt x="197" y="215"/>
                    <a:pt x="186" y="227"/>
                    <a:pt x="186" y="241"/>
                  </a:cubicBezTo>
                  <a:cubicBezTo>
                    <a:pt x="186" y="256"/>
                    <a:pt x="197" y="268"/>
                    <a:pt x="212" y="268"/>
                  </a:cubicBezTo>
                  <a:close/>
                  <a:moveTo>
                    <a:pt x="0" y="302"/>
                  </a:moveTo>
                  <a:cubicBezTo>
                    <a:pt x="0" y="319"/>
                    <a:pt x="14" y="333"/>
                    <a:pt x="31" y="333"/>
                  </a:cubicBezTo>
                  <a:cubicBezTo>
                    <a:pt x="394" y="333"/>
                    <a:pt x="394" y="333"/>
                    <a:pt x="394" y="333"/>
                  </a:cubicBezTo>
                  <a:cubicBezTo>
                    <a:pt x="410" y="333"/>
                    <a:pt x="424" y="319"/>
                    <a:pt x="424" y="302"/>
                  </a:cubicBezTo>
                  <a:cubicBezTo>
                    <a:pt x="424" y="78"/>
                    <a:pt x="424" y="78"/>
                    <a:pt x="424" y="78"/>
                  </a:cubicBezTo>
                  <a:cubicBezTo>
                    <a:pt x="0" y="78"/>
                    <a:pt x="0" y="78"/>
                    <a:pt x="0" y="78"/>
                  </a:cubicBezTo>
                  <a:lnTo>
                    <a:pt x="0" y="302"/>
                  </a:lnTo>
                  <a:close/>
                  <a:moveTo>
                    <a:pt x="129" y="122"/>
                  </a:moveTo>
                  <a:cubicBezTo>
                    <a:pt x="150" y="122"/>
                    <a:pt x="167" y="138"/>
                    <a:pt x="167" y="159"/>
                  </a:cubicBezTo>
                  <a:cubicBezTo>
                    <a:pt x="167" y="166"/>
                    <a:pt x="165" y="173"/>
                    <a:pt x="161" y="178"/>
                  </a:cubicBezTo>
                  <a:cubicBezTo>
                    <a:pt x="188" y="205"/>
                    <a:pt x="188" y="205"/>
                    <a:pt x="188" y="205"/>
                  </a:cubicBezTo>
                  <a:cubicBezTo>
                    <a:pt x="195" y="200"/>
                    <a:pt x="203" y="198"/>
                    <a:pt x="212" y="198"/>
                  </a:cubicBezTo>
                  <a:cubicBezTo>
                    <a:pt x="221" y="198"/>
                    <a:pt x="229" y="200"/>
                    <a:pt x="236" y="205"/>
                  </a:cubicBezTo>
                  <a:cubicBezTo>
                    <a:pt x="247" y="194"/>
                    <a:pt x="247" y="194"/>
                    <a:pt x="247" y="194"/>
                  </a:cubicBezTo>
                  <a:cubicBezTo>
                    <a:pt x="243" y="188"/>
                    <a:pt x="240" y="180"/>
                    <a:pt x="240" y="172"/>
                  </a:cubicBezTo>
                  <a:cubicBezTo>
                    <a:pt x="240" y="151"/>
                    <a:pt x="257" y="134"/>
                    <a:pt x="279" y="134"/>
                  </a:cubicBezTo>
                  <a:cubicBezTo>
                    <a:pt x="300" y="134"/>
                    <a:pt x="317" y="151"/>
                    <a:pt x="317" y="172"/>
                  </a:cubicBezTo>
                  <a:cubicBezTo>
                    <a:pt x="317" y="194"/>
                    <a:pt x="300" y="211"/>
                    <a:pt x="279" y="211"/>
                  </a:cubicBezTo>
                  <a:cubicBezTo>
                    <a:pt x="272" y="211"/>
                    <a:pt x="265" y="209"/>
                    <a:pt x="260" y="206"/>
                  </a:cubicBezTo>
                  <a:cubicBezTo>
                    <a:pt x="249" y="217"/>
                    <a:pt x="249" y="217"/>
                    <a:pt x="249" y="217"/>
                  </a:cubicBezTo>
                  <a:cubicBezTo>
                    <a:pt x="253" y="224"/>
                    <a:pt x="256" y="232"/>
                    <a:pt x="256" y="241"/>
                  </a:cubicBezTo>
                  <a:cubicBezTo>
                    <a:pt x="256" y="266"/>
                    <a:pt x="236" y="285"/>
                    <a:pt x="212" y="285"/>
                  </a:cubicBezTo>
                  <a:cubicBezTo>
                    <a:pt x="188" y="285"/>
                    <a:pt x="168" y="266"/>
                    <a:pt x="168" y="241"/>
                  </a:cubicBezTo>
                  <a:cubicBezTo>
                    <a:pt x="168" y="232"/>
                    <a:pt x="171" y="224"/>
                    <a:pt x="175" y="217"/>
                  </a:cubicBezTo>
                  <a:cubicBezTo>
                    <a:pt x="149" y="190"/>
                    <a:pt x="149" y="190"/>
                    <a:pt x="149" y="190"/>
                  </a:cubicBezTo>
                  <a:cubicBezTo>
                    <a:pt x="143" y="194"/>
                    <a:pt x="136" y="196"/>
                    <a:pt x="129" y="196"/>
                  </a:cubicBezTo>
                  <a:cubicBezTo>
                    <a:pt x="109" y="196"/>
                    <a:pt x="92" y="179"/>
                    <a:pt x="92" y="159"/>
                  </a:cubicBezTo>
                  <a:cubicBezTo>
                    <a:pt x="92" y="138"/>
                    <a:pt x="109" y="122"/>
                    <a:pt x="129" y="12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4" name="Groupe3">
            <a:extLst>
              <a:ext uri="{FF2B5EF4-FFF2-40B4-BE49-F238E27FC236}">
                <a16:creationId xmlns:a16="http://schemas.microsoft.com/office/drawing/2014/main" xmlns="" id="{EFBD4B14-B21F-4585-97F1-5CC22DB50FBD}"/>
              </a:ext>
            </a:extLst>
          </p:cNvPr>
          <p:cNvGrpSpPr/>
          <p:nvPr/>
        </p:nvGrpSpPr>
        <p:grpSpPr>
          <a:xfrm>
            <a:off x="4968000" y="1591200"/>
            <a:ext cx="5001473" cy="903383"/>
            <a:chOff x="5364000" y="579600"/>
            <a:chExt cx="5001473" cy="903383"/>
          </a:xfrm>
        </p:grpSpPr>
        <p:sp>
          <p:nvSpPr>
            <p:cNvPr id="19" name="Texte3">
              <a:extLst>
                <a:ext uri="{FF2B5EF4-FFF2-40B4-BE49-F238E27FC236}">
                  <a16:creationId xmlns:a16="http://schemas.microsoft.com/office/drawing/2014/main" xmlns="" id="{1C0D7684-4D02-43E4-BC54-6D3E299A25ED}"/>
                </a:ext>
              </a:extLst>
            </p:cNvPr>
            <p:cNvSpPr txBox="1"/>
            <p:nvPr/>
          </p:nvSpPr>
          <p:spPr>
            <a:xfrm>
              <a:off x="6445885" y="579600"/>
              <a:ext cx="391958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b="1" spc="-150" dirty="0">
                  <a:solidFill>
                    <a:schemeClr val="bg1">
                      <a:lumMod val="85000"/>
                    </a:schemeClr>
                  </a:solidFill>
                </a:rPr>
                <a:t>Favoriser la production et </a:t>
              </a:r>
              <a:br>
                <a:rPr lang="fr-FR" sz="2400" b="1" spc="-150" dirty="0">
                  <a:solidFill>
                    <a:schemeClr val="bg1">
                      <a:lumMod val="85000"/>
                    </a:schemeClr>
                  </a:solidFill>
                </a:rPr>
              </a:br>
              <a:r>
                <a:rPr lang="fr-FR" sz="2400" b="1" spc="-150" dirty="0">
                  <a:solidFill>
                    <a:schemeClr val="bg1">
                      <a:lumMod val="85000"/>
                    </a:schemeClr>
                  </a:solidFill>
                </a:rPr>
                <a:t>l’ accès aux données</a:t>
              </a:r>
            </a:p>
          </p:txBody>
        </p:sp>
        <p:sp>
          <p:nvSpPr>
            <p:cNvPr id="20" name="Puce3">
              <a:extLst>
                <a:ext uri="{FF2B5EF4-FFF2-40B4-BE49-F238E27FC236}">
                  <a16:creationId xmlns:a16="http://schemas.microsoft.com/office/drawing/2014/main" xmlns="" id="{1A4C0DE8-A1C8-477C-A762-E4F96B9EFBA8}"/>
                </a:ext>
              </a:extLst>
            </p:cNvPr>
            <p:cNvSpPr/>
            <p:nvPr/>
          </p:nvSpPr>
          <p:spPr>
            <a:xfrm>
              <a:off x="5364000" y="579600"/>
              <a:ext cx="870332" cy="903383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1" name="Icone3">
              <a:extLst>
                <a:ext uri="{FF2B5EF4-FFF2-40B4-BE49-F238E27FC236}">
                  <a16:creationId xmlns:a16="http://schemas.microsoft.com/office/drawing/2014/main" xmlns="" id="{4CE67B8F-E678-4719-B5DB-6D992F1BBEED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5522659" y="815291"/>
              <a:ext cx="553014" cy="432000"/>
            </a:xfrm>
            <a:custGeom>
              <a:avLst/>
              <a:gdLst>
                <a:gd name="T0" fmla="*/ 31 w 424"/>
                <a:gd name="T1" fmla="*/ 0 h 332"/>
                <a:gd name="T2" fmla="*/ 0 w 424"/>
                <a:gd name="T3" fmla="*/ 69 h 332"/>
                <a:gd name="T4" fmla="*/ 424 w 424"/>
                <a:gd name="T5" fmla="*/ 30 h 332"/>
                <a:gd name="T6" fmla="*/ 41 w 424"/>
                <a:gd name="T7" fmla="*/ 48 h 332"/>
                <a:gd name="T8" fmla="*/ 41 w 424"/>
                <a:gd name="T9" fmla="*/ 27 h 332"/>
                <a:gd name="T10" fmla="*/ 41 w 424"/>
                <a:gd name="T11" fmla="*/ 48 h 332"/>
                <a:gd name="T12" fmla="*/ 73 w 424"/>
                <a:gd name="T13" fmla="*/ 38 h 332"/>
                <a:gd name="T14" fmla="*/ 94 w 424"/>
                <a:gd name="T15" fmla="*/ 38 h 332"/>
                <a:gd name="T16" fmla="*/ 126 w 424"/>
                <a:gd name="T17" fmla="*/ 48 h 332"/>
                <a:gd name="T18" fmla="*/ 126 w 424"/>
                <a:gd name="T19" fmla="*/ 27 h 332"/>
                <a:gd name="T20" fmla="*/ 126 w 424"/>
                <a:gd name="T21" fmla="*/ 48 h 332"/>
                <a:gd name="T22" fmla="*/ 31 w 424"/>
                <a:gd name="T23" fmla="*/ 332 h 332"/>
                <a:gd name="T24" fmla="*/ 424 w 424"/>
                <a:gd name="T25" fmla="*/ 302 h 332"/>
                <a:gd name="T26" fmla="*/ 0 w 424"/>
                <a:gd name="T27" fmla="*/ 78 h 332"/>
                <a:gd name="T28" fmla="*/ 250 w 424"/>
                <a:gd name="T29" fmla="*/ 128 h 332"/>
                <a:gd name="T30" fmla="*/ 357 w 424"/>
                <a:gd name="T31" fmla="*/ 124 h 332"/>
                <a:gd name="T32" fmla="*/ 361 w 424"/>
                <a:gd name="T33" fmla="*/ 227 h 332"/>
                <a:gd name="T34" fmla="*/ 255 w 424"/>
                <a:gd name="T35" fmla="*/ 232 h 332"/>
                <a:gd name="T36" fmla="*/ 250 w 424"/>
                <a:gd name="T37" fmla="*/ 128 h 332"/>
                <a:gd name="T38" fmla="*/ 67 w 424"/>
                <a:gd name="T39" fmla="*/ 124 h 332"/>
                <a:gd name="T40" fmla="*/ 217 w 424"/>
                <a:gd name="T41" fmla="*/ 128 h 332"/>
                <a:gd name="T42" fmla="*/ 213 w 424"/>
                <a:gd name="T43" fmla="*/ 141 h 332"/>
                <a:gd name="T44" fmla="*/ 63 w 424"/>
                <a:gd name="T45" fmla="*/ 137 h 332"/>
                <a:gd name="T46" fmla="*/ 63 w 424"/>
                <a:gd name="T47" fmla="*/ 173 h 332"/>
                <a:gd name="T48" fmla="*/ 213 w 424"/>
                <a:gd name="T49" fmla="*/ 169 h 332"/>
                <a:gd name="T50" fmla="*/ 217 w 424"/>
                <a:gd name="T51" fmla="*/ 182 h 332"/>
                <a:gd name="T52" fmla="*/ 67 w 424"/>
                <a:gd name="T53" fmla="*/ 186 h 332"/>
                <a:gd name="T54" fmla="*/ 63 w 424"/>
                <a:gd name="T55" fmla="*/ 173 h 332"/>
                <a:gd name="T56" fmla="*/ 67 w 424"/>
                <a:gd name="T57" fmla="*/ 214 h 332"/>
                <a:gd name="T58" fmla="*/ 217 w 424"/>
                <a:gd name="T59" fmla="*/ 219 h 332"/>
                <a:gd name="T60" fmla="*/ 213 w 424"/>
                <a:gd name="T61" fmla="*/ 232 h 332"/>
                <a:gd name="T62" fmla="*/ 63 w 424"/>
                <a:gd name="T63" fmla="*/ 227 h 332"/>
                <a:gd name="T64" fmla="*/ 63 w 424"/>
                <a:gd name="T65" fmla="*/ 264 h 332"/>
                <a:gd name="T66" fmla="*/ 357 w 424"/>
                <a:gd name="T67" fmla="*/ 260 h 332"/>
                <a:gd name="T68" fmla="*/ 361 w 424"/>
                <a:gd name="T69" fmla="*/ 273 h 332"/>
                <a:gd name="T70" fmla="*/ 67 w 424"/>
                <a:gd name="T71" fmla="*/ 277 h 332"/>
                <a:gd name="T72" fmla="*/ 63 w 424"/>
                <a:gd name="T73" fmla="*/ 264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24" h="332">
                  <a:moveTo>
                    <a:pt x="394" y="0"/>
                  </a:moveTo>
                  <a:cubicBezTo>
                    <a:pt x="31" y="0"/>
                    <a:pt x="31" y="0"/>
                    <a:pt x="31" y="0"/>
                  </a:cubicBezTo>
                  <a:cubicBezTo>
                    <a:pt x="14" y="0"/>
                    <a:pt x="0" y="13"/>
                    <a:pt x="0" y="30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424" y="69"/>
                    <a:pt x="424" y="69"/>
                    <a:pt x="424" y="69"/>
                  </a:cubicBezTo>
                  <a:cubicBezTo>
                    <a:pt x="424" y="30"/>
                    <a:pt x="424" y="30"/>
                    <a:pt x="424" y="30"/>
                  </a:cubicBezTo>
                  <a:cubicBezTo>
                    <a:pt x="424" y="13"/>
                    <a:pt x="410" y="0"/>
                    <a:pt x="394" y="0"/>
                  </a:cubicBezTo>
                  <a:close/>
                  <a:moveTo>
                    <a:pt x="41" y="48"/>
                  </a:moveTo>
                  <a:cubicBezTo>
                    <a:pt x="35" y="48"/>
                    <a:pt x="30" y="44"/>
                    <a:pt x="30" y="38"/>
                  </a:cubicBezTo>
                  <a:cubicBezTo>
                    <a:pt x="30" y="32"/>
                    <a:pt x="35" y="27"/>
                    <a:pt x="41" y="27"/>
                  </a:cubicBezTo>
                  <a:cubicBezTo>
                    <a:pt x="47" y="27"/>
                    <a:pt x="52" y="32"/>
                    <a:pt x="52" y="38"/>
                  </a:cubicBezTo>
                  <a:cubicBezTo>
                    <a:pt x="52" y="44"/>
                    <a:pt x="47" y="48"/>
                    <a:pt x="41" y="48"/>
                  </a:cubicBezTo>
                  <a:close/>
                  <a:moveTo>
                    <a:pt x="83" y="48"/>
                  </a:moveTo>
                  <a:cubicBezTo>
                    <a:pt x="78" y="48"/>
                    <a:pt x="73" y="44"/>
                    <a:pt x="73" y="38"/>
                  </a:cubicBezTo>
                  <a:cubicBezTo>
                    <a:pt x="73" y="32"/>
                    <a:pt x="78" y="27"/>
                    <a:pt x="83" y="27"/>
                  </a:cubicBezTo>
                  <a:cubicBezTo>
                    <a:pt x="89" y="27"/>
                    <a:pt x="94" y="32"/>
                    <a:pt x="94" y="38"/>
                  </a:cubicBezTo>
                  <a:cubicBezTo>
                    <a:pt x="94" y="44"/>
                    <a:pt x="89" y="48"/>
                    <a:pt x="83" y="48"/>
                  </a:cubicBezTo>
                  <a:close/>
                  <a:moveTo>
                    <a:pt x="126" y="48"/>
                  </a:moveTo>
                  <a:cubicBezTo>
                    <a:pt x="120" y="48"/>
                    <a:pt x="115" y="44"/>
                    <a:pt x="115" y="38"/>
                  </a:cubicBezTo>
                  <a:cubicBezTo>
                    <a:pt x="115" y="32"/>
                    <a:pt x="120" y="27"/>
                    <a:pt x="126" y="27"/>
                  </a:cubicBezTo>
                  <a:cubicBezTo>
                    <a:pt x="132" y="27"/>
                    <a:pt x="136" y="32"/>
                    <a:pt x="136" y="38"/>
                  </a:cubicBezTo>
                  <a:cubicBezTo>
                    <a:pt x="136" y="44"/>
                    <a:pt x="132" y="48"/>
                    <a:pt x="126" y="48"/>
                  </a:cubicBezTo>
                  <a:close/>
                  <a:moveTo>
                    <a:pt x="0" y="302"/>
                  </a:moveTo>
                  <a:cubicBezTo>
                    <a:pt x="0" y="319"/>
                    <a:pt x="14" y="332"/>
                    <a:pt x="31" y="332"/>
                  </a:cubicBezTo>
                  <a:cubicBezTo>
                    <a:pt x="394" y="332"/>
                    <a:pt x="394" y="332"/>
                    <a:pt x="394" y="332"/>
                  </a:cubicBezTo>
                  <a:cubicBezTo>
                    <a:pt x="410" y="332"/>
                    <a:pt x="424" y="319"/>
                    <a:pt x="424" y="302"/>
                  </a:cubicBezTo>
                  <a:cubicBezTo>
                    <a:pt x="424" y="78"/>
                    <a:pt x="424" y="78"/>
                    <a:pt x="424" y="78"/>
                  </a:cubicBezTo>
                  <a:cubicBezTo>
                    <a:pt x="0" y="78"/>
                    <a:pt x="0" y="78"/>
                    <a:pt x="0" y="78"/>
                  </a:cubicBezTo>
                  <a:lnTo>
                    <a:pt x="0" y="302"/>
                  </a:lnTo>
                  <a:close/>
                  <a:moveTo>
                    <a:pt x="250" y="128"/>
                  </a:moveTo>
                  <a:cubicBezTo>
                    <a:pt x="250" y="126"/>
                    <a:pt x="252" y="124"/>
                    <a:pt x="255" y="124"/>
                  </a:cubicBezTo>
                  <a:cubicBezTo>
                    <a:pt x="357" y="124"/>
                    <a:pt x="357" y="124"/>
                    <a:pt x="357" y="124"/>
                  </a:cubicBezTo>
                  <a:cubicBezTo>
                    <a:pt x="359" y="124"/>
                    <a:pt x="361" y="126"/>
                    <a:pt x="361" y="128"/>
                  </a:cubicBezTo>
                  <a:cubicBezTo>
                    <a:pt x="361" y="227"/>
                    <a:pt x="361" y="227"/>
                    <a:pt x="361" y="227"/>
                  </a:cubicBezTo>
                  <a:cubicBezTo>
                    <a:pt x="361" y="230"/>
                    <a:pt x="359" y="232"/>
                    <a:pt x="357" y="232"/>
                  </a:cubicBezTo>
                  <a:cubicBezTo>
                    <a:pt x="255" y="232"/>
                    <a:pt x="255" y="232"/>
                    <a:pt x="255" y="232"/>
                  </a:cubicBezTo>
                  <a:cubicBezTo>
                    <a:pt x="252" y="232"/>
                    <a:pt x="250" y="230"/>
                    <a:pt x="250" y="227"/>
                  </a:cubicBezTo>
                  <a:lnTo>
                    <a:pt x="250" y="128"/>
                  </a:lnTo>
                  <a:close/>
                  <a:moveTo>
                    <a:pt x="63" y="128"/>
                  </a:moveTo>
                  <a:cubicBezTo>
                    <a:pt x="63" y="126"/>
                    <a:pt x="65" y="124"/>
                    <a:pt x="67" y="124"/>
                  </a:cubicBezTo>
                  <a:cubicBezTo>
                    <a:pt x="213" y="124"/>
                    <a:pt x="213" y="124"/>
                    <a:pt x="213" y="124"/>
                  </a:cubicBezTo>
                  <a:cubicBezTo>
                    <a:pt x="215" y="124"/>
                    <a:pt x="217" y="126"/>
                    <a:pt x="217" y="128"/>
                  </a:cubicBezTo>
                  <a:cubicBezTo>
                    <a:pt x="217" y="137"/>
                    <a:pt x="217" y="137"/>
                    <a:pt x="217" y="137"/>
                  </a:cubicBezTo>
                  <a:cubicBezTo>
                    <a:pt x="217" y="139"/>
                    <a:pt x="215" y="141"/>
                    <a:pt x="213" y="141"/>
                  </a:cubicBezTo>
                  <a:cubicBezTo>
                    <a:pt x="67" y="141"/>
                    <a:pt x="67" y="141"/>
                    <a:pt x="67" y="141"/>
                  </a:cubicBezTo>
                  <a:cubicBezTo>
                    <a:pt x="65" y="141"/>
                    <a:pt x="63" y="139"/>
                    <a:pt x="63" y="137"/>
                  </a:cubicBezTo>
                  <a:lnTo>
                    <a:pt x="63" y="128"/>
                  </a:lnTo>
                  <a:close/>
                  <a:moveTo>
                    <a:pt x="63" y="173"/>
                  </a:moveTo>
                  <a:cubicBezTo>
                    <a:pt x="63" y="171"/>
                    <a:pt x="65" y="169"/>
                    <a:pt x="67" y="169"/>
                  </a:cubicBezTo>
                  <a:cubicBezTo>
                    <a:pt x="213" y="169"/>
                    <a:pt x="213" y="169"/>
                    <a:pt x="213" y="169"/>
                  </a:cubicBezTo>
                  <a:cubicBezTo>
                    <a:pt x="215" y="169"/>
                    <a:pt x="217" y="171"/>
                    <a:pt x="217" y="173"/>
                  </a:cubicBezTo>
                  <a:cubicBezTo>
                    <a:pt x="217" y="182"/>
                    <a:pt x="217" y="182"/>
                    <a:pt x="217" y="182"/>
                  </a:cubicBezTo>
                  <a:cubicBezTo>
                    <a:pt x="217" y="184"/>
                    <a:pt x="215" y="186"/>
                    <a:pt x="213" y="186"/>
                  </a:cubicBezTo>
                  <a:cubicBezTo>
                    <a:pt x="67" y="186"/>
                    <a:pt x="67" y="186"/>
                    <a:pt x="67" y="186"/>
                  </a:cubicBezTo>
                  <a:cubicBezTo>
                    <a:pt x="65" y="186"/>
                    <a:pt x="63" y="184"/>
                    <a:pt x="63" y="182"/>
                  </a:cubicBezTo>
                  <a:lnTo>
                    <a:pt x="63" y="173"/>
                  </a:lnTo>
                  <a:close/>
                  <a:moveTo>
                    <a:pt x="63" y="219"/>
                  </a:moveTo>
                  <a:cubicBezTo>
                    <a:pt x="63" y="216"/>
                    <a:pt x="65" y="214"/>
                    <a:pt x="67" y="214"/>
                  </a:cubicBezTo>
                  <a:cubicBezTo>
                    <a:pt x="213" y="214"/>
                    <a:pt x="213" y="214"/>
                    <a:pt x="213" y="214"/>
                  </a:cubicBezTo>
                  <a:cubicBezTo>
                    <a:pt x="215" y="214"/>
                    <a:pt x="217" y="216"/>
                    <a:pt x="217" y="219"/>
                  </a:cubicBezTo>
                  <a:cubicBezTo>
                    <a:pt x="217" y="227"/>
                    <a:pt x="217" y="227"/>
                    <a:pt x="217" y="227"/>
                  </a:cubicBezTo>
                  <a:cubicBezTo>
                    <a:pt x="217" y="230"/>
                    <a:pt x="215" y="232"/>
                    <a:pt x="213" y="232"/>
                  </a:cubicBezTo>
                  <a:cubicBezTo>
                    <a:pt x="67" y="232"/>
                    <a:pt x="67" y="232"/>
                    <a:pt x="67" y="232"/>
                  </a:cubicBezTo>
                  <a:cubicBezTo>
                    <a:pt x="65" y="232"/>
                    <a:pt x="63" y="230"/>
                    <a:pt x="63" y="227"/>
                  </a:cubicBezTo>
                  <a:lnTo>
                    <a:pt x="63" y="219"/>
                  </a:lnTo>
                  <a:close/>
                  <a:moveTo>
                    <a:pt x="63" y="264"/>
                  </a:moveTo>
                  <a:cubicBezTo>
                    <a:pt x="63" y="262"/>
                    <a:pt x="65" y="260"/>
                    <a:pt x="67" y="260"/>
                  </a:cubicBezTo>
                  <a:cubicBezTo>
                    <a:pt x="357" y="260"/>
                    <a:pt x="357" y="260"/>
                    <a:pt x="357" y="260"/>
                  </a:cubicBezTo>
                  <a:cubicBezTo>
                    <a:pt x="359" y="260"/>
                    <a:pt x="361" y="262"/>
                    <a:pt x="361" y="264"/>
                  </a:cubicBezTo>
                  <a:cubicBezTo>
                    <a:pt x="361" y="273"/>
                    <a:pt x="361" y="273"/>
                    <a:pt x="361" y="273"/>
                  </a:cubicBezTo>
                  <a:cubicBezTo>
                    <a:pt x="361" y="275"/>
                    <a:pt x="359" y="277"/>
                    <a:pt x="357" y="277"/>
                  </a:cubicBezTo>
                  <a:cubicBezTo>
                    <a:pt x="67" y="277"/>
                    <a:pt x="67" y="277"/>
                    <a:pt x="67" y="277"/>
                  </a:cubicBezTo>
                  <a:cubicBezTo>
                    <a:pt x="65" y="277"/>
                    <a:pt x="63" y="275"/>
                    <a:pt x="63" y="273"/>
                  </a:cubicBezTo>
                  <a:lnTo>
                    <a:pt x="63" y="26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46" name="Groupe4">
            <a:extLst>
              <a:ext uri="{FF2B5EF4-FFF2-40B4-BE49-F238E27FC236}">
                <a16:creationId xmlns:a16="http://schemas.microsoft.com/office/drawing/2014/main" xmlns="" id="{45E1A395-8B3A-43B8-9F9A-38A084B0C703}"/>
              </a:ext>
            </a:extLst>
          </p:cNvPr>
          <p:cNvGrpSpPr/>
          <p:nvPr/>
        </p:nvGrpSpPr>
        <p:grpSpPr>
          <a:xfrm>
            <a:off x="5364000" y="579600"/>
            <a:ext cx="5794641" cy="903383"/>
            <a:chOff x="6462038" y="1276199"/>
            <a:chExt cx="5794641" cy="903383"/>
          </a:xfrm>
        </p:grpSpPr>
        <p:sp>
          <p:nvSpPr>
            <p:cNvPr id="49" name="Texte4">
              <a:extLst>
                <a:ext uri="{FF2B5EF4-FFF2-40B4-BE49-F238E27FC236}">
                  <a16:creationId xmlns:a16="http://schemas.microsoft.com/office/drawing/2014/main" xmlns="" id="{8C168504-D66B-4E04-95A4-E27677AE2BBC}"/>
                </a:ext>
              </a:extLst>
            </p:cNvPr>
            <p:cNvSpPr txBox="1"/>
            <p:nvPr/>
          </p:nvSpPr>
          <p:spPr>
            <a:xfrm>
              <a:off x="7542832" y="1276199"/>
              <a:ext cx="471384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b="1" spc="-150" dirty="0">
                  <a:solidFill>
                    <a:schemeClr val="bg1">
                      <a:lumMod val="85000"/>
                    </a:schemeClr>
                  </a:solidFill>
                </a:rPr>
                <a:t>Promouvoir la santé et </a:t>
              </a:r>
              <a:br>
                <a:rPr lang="fr-FR" sz="2400" b="1" spc="-150" dirty="0">
                  <a:solidFill>
                    <a:schemeClr val="bg1">
                      <a:lumMod val="85000"/>
                    </a:schemeClr>
                  </a:solidFill>
                </a:rPr>
              </a:br>
              <a:r>
                <a:rPr lang="fr-FR" sz="2400" b="1" spc="-150" dirty="0">
                  <a:solidFill>
                    <a:schemeClr val="bg1">
                      <a:lumMod val="85000"/>
                    </a:schemeClr>
                  </a:solidFill>
                </a:rPr>
                <a:t>accélérer l’innovation numérique</a:t>
              </a:r>
            </a:p>
          </p:txBody>
        </p:sp>
        <p:sp>
          <p:nvSpPr>
            <p:cNvPr id="50" name="Puce4">
              <a:extLst>
                <a:ext uri="{FF2B5EF4-FFF2-40B4-BE49-F238E27FC236}">
                  <a16:creationId xmlns:a16="http://schemas.microsoft.com/office/drawing/2014/main" xmlns="" id="{1BA01763-B068-4412-9C24-9250C0AEA836}"/>
                </a:ext>
              </a:extLst>
            </p:cNvPr>
            <p:cNvSpPr/>
            <p:nvPr/>
          </p:nvSpPr>
          <p:spPr>
            <a:xfrm>
              <a:off x="6462038" y="1276199"/>
              <a:ext cx="870332" cy="903383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1" name="Icone4">
              <a:extLst>
                <a:ext uri="{FF2B5EF4-FFF2-40B4-BE49-F238E27FC236}">
                  <a16:creationId xmlns:a16="http://schemas.microsoft.com/office/drawing/2014/main" xmlns="" id="{CE924911-189A-4C3C-BC0C-9785E1D7D4BB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6621439" y="1511890"/>
              <a:ext cx="551531" cy="432000"/>
            </a:xfrm>
            <a:custGeom>
              <a:avLst/>
              <a:gdLst>
                <a:gd name="T0" fmla="*/ 394 w 424"/>
                <a:gd name="T1" fmla="*/ 0 h 333"/>
                <a:gd name="T2" fmla="*/ 31 w 424"/>
                <a:gd name="T3" fmla="*/ 0 h 333"/>
                <a:gd name="T4" fmla="*/ 0 w 424"/>
                <a:gd name="T5" fmla="*/ 30 h 333"/>
                <a:gd name="T6" fmla="*/ 0 w 424"/>
                <a:gd name="T7" fmla="*/ 70 h 333"/>
                <a:gd name="T8" fmla="*/ 424 w 424"/>
                <a:gd name="T9" fmla="*/ 70 h 333"/>
                <a:gd name="T10" fmla="*/ 424 w 424"/>
                <a:gd name="T11" fmla="*/ 30 h 333"/>
                <a:gd name="T12" fmla="*/ 394 w 424"/>
                <a:gd name="T13" fmla="*/ 0 h 333"/>
                <a:gd name="T14" fmla="*/ 41 w 424"/>
                <a:gd name="T15" fmla="*/ 49 h 333"/>
                <a:gd name="T16" fmla="*/ 31 w 424"/>
                <a:gd name="T17" fmla="*/ 38 h 333"/>
                <a:gd name="T18" fmla="*/ 41 w 424"/>
                <a:gd name="T19" fmla="*/ 28 h 333"/>
                <a:gd name="T20" fmla="*/ 52 w 424"/>
                <a:gd name="T21" fmla="*/ 38 h 333"/>
                <a:gd name="T22" fmla="*/ 41 w 424"/>
                <a:gd name="T23" fmla="*/ 49 h 333"/>
                <a:gd name="T24" fmla="*/ 84 w 424"/>
                <a:gd name="T25" fmla="*/ 49 h 333"/>
                <a:gd name="T26" fmla="*/ 73 w 424"/>
                <a:gd name="T27" fmla="*/ 38 h 333"/>
                <a:gd name="T28" fmla="*/ 84 w 424"/>
                <a:gd name="T29" fmla="*/ 28 h 333"/>
                <a:gd name="T30" fmla="*/ 94 w 424"/>
                <a:gd name="T31" fmla="*/ 38 h 333"/>
                <a:gd name="T32" fmla="*/ 84 w 424"/>
                <a:gd name="T33" fmla="*/ 49 h 333"/>
                <a:gd name="T34" fmla="*/ 126 w 424"/>
                <a:gd name="T35" fmla="*/ 49 h 333"/>
                <a:gd name="T36" fmla="*/ 115 w 424"/>
                <a:gd name="T37" fmla="*/ 38 h 333"/>
                <a:gd name="T38" fmla="*/ 126 w 424"/>
                <a:gd name="T39" fmla="*/ 28 h 333"/>
                <a:gd name="T40" fmla="*/ 137 w 424"/>
                <a:gd name="T41" fmla="*/ 38 h 333"/>
                <a:gd name="T42" fmla="*/ 126 w 424"/>
                <a:gd name="T43" fmla="*/ 49 h 333"/>
                <a:gd name="T44" fmla="*/ 0 w 424"/>
                <a:gd name="T45" fmla="*/ 302 h 333"/>
                <a:gd name="T46" fmla="*/ 31 w 424"/>
                <a:gd name="T47" fmla="*/ 333 h 333"/>
                <a:gd name="T48" fmla="*/ 394 w 424"/>
                <a:gd name="T49" fmla="*/ 333 h 333"/>
                <a:gd name="T50" fmla="*/ 424 w 424"/>
                <a:gd name="T51" fmla="*/ 302 h 333"/>
                <a:gd name="T52" fmla="*/ 424 w 424"/>
                <a:gd name="T53" fmla="*/ 78 h 333"/>
                <a:gd name="T54" fmla="*/ 0 w 424"/>
                <a:gd name="T55" fmla="*/ 78 h 333"/>
                <a:gd name="T56" fmla="*/ 0 w 424"/>
                <a:gd name="T57" fmla="*/ 302 h 333"/>
                <a:gd name="T58" fmla="*/ 83 w 424"/>
                <a:gd name="T59" fmla="*/ 261 h 333"/>
                <a:gd name="T60" fmla="*/ 155 w 424"/>
                <a:gd name="T61" fmla="*/ 189 h 333"/>
                <a:gd name="T62" fmla="*/ 189 w 424"/>
                <a:gd name="T63" fmla="*/ 189 h 333"/>
                <a:gd name="T64" fmla="*/ 229 w 424"/>
                <a:gd name="T65" fmla="*/ 229 h 333"/>
                <a:gd name="T66" fmla="*/ 232 w 424"/>
                <a:gd name="T67" fmla="*/ 229 h 333"/>
                <a:gd name="T68" fmla="*/ 309 w 424"/>
                <a:gd name="T69" fmla="*/ 153 h 333"/>
                <a:gd name="T70" fmla="*/ 290 w 424"/>
                <a:gd name="T71" fmla="*/ 153 h 333"/>
                <a:gd name="T72" fmla="*/ 279 w 424"/>
                <a:gd name="T73" fmla="*/ 142 h 333"/>
                <a:gd name="T74" fmla="*/ 290 w 424"/>
                <a:gd name="T75" fmla="*/ 131 h 333"/>
                <a:gd name="T76" fmla="*/ 334 w 424"/>
                <a:gd name="T77" fmla="*/ 131 h 333"/>
                <a:gd name="T78" fmla="*/ 345 w 424"/>
                <a:gd name="T79" fmla="*/ 142 h 333"/>
                <a:gd name="T80" fmla="*/ 345 w 424"/>
                <a:gd name="T81" fmla="*/ 186 h 333"/>
                <a:gd name="T82" fmla="*/ 334 w 424"/>
                <a:gd name="T83" fmla="*/ 197 h 333"/>
                <a:gd name="T84" fmla="*/ 323 w 424"/>
                <a:gd name="T85" fmla="*/ 186 h 333"/>
                <a:gd name="T86" fmla="*/ 323 w 424"/>
                <a:gd name="T87" fmla="*/ 169 h 333"/>
                <a:gd name="T88" fmla="*/ 247 w 424"/>
                <a:gd name="T89" fmla="*/ 245 h 333"/>
                <a:gd name="T90" fmla="*/ 214 w 424"/>
                <a:gd name="T91" fmla="*/ 245 h 333"/>
                <a:gd name="T92" fmla="*/ 173 w 424"/>
                <a:gd name="T93" fmla="*/ 205 h 333"/>
                <a:gd name="T94" fmla="*/ 170 w 424"/>
                <a:gd name="T95" fmla="*/ 205 h 333"/>
                <a:gd name="T96" fmla="*/ 98 w 424"/>
                <a:gd name="T97" fmla="*/ 277 h 333"/>
                <a:gd name="T98" fmla="*/ 91 w 424"/>
                <a:gd name="T99" fmla="*/ 280 h 333"/>
                <a:gd name="T100" fmla="*/ 83 w 424"/>
                <a:gd name="T101" fmla="*/ 277 h 333"/>
                <a:gd name="T102" fmla="*/ 83 w 424"/>
                <a:gd name="T103" fmla="*/ 261 h 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424" h="333">
                  <a:moveTo>
                    <a:pt x="394" y="0"/>
                  </a:moveTo>
                  <a:cubicBezTo>
                    <a:pt x="31" y="0"/>
                    <a:pt x="31" y="0"/>
                    <a:pt x="31" y="0"/>
                  </a:cubicBezTo>
                  <a:cubicBezTo>
                    <a:pt x="14" y="0"/>
                    <a:pt x="0" y="14"/>
                    <a:pt x="0" y="3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424" y="70"/>
                    <a:pt x="424" y="70"/>
                    <a:pt x="424" y="70"/>
                  </a:cubicBezTo>
                  <a:cubicBezTo>
                    <a:pt x="424" y="30"/>
                    <a:pt x="424" y="30"/>
                    <a:pt x="424" y="30"/>
                  </a:cubicBezTo>
                  <a:cubicBezTo>
                    <a:pt x="424" y="14"/>
                    <a:pt x="411" y="0"/>
                    <a:pt x="394" y="0"/>
                  </a:cubicBezTo>
                  <a:close/>
                  <a:moveTo>
                    <a:pt x="41" y="49"/>
                  </a:moveTo>
                  <a:cubicBezTo>
                    <a:pt x="35" y="49"/>
                    <a:pt x="31" y="44"/>
                    <a:pt x="31" y="38"/>
                  </a:cubicBezTo>
                  <a:cubicBezTo>
                    <a:pt x="31" y="32"/>
                    <a:pt x="35" y="28"/>
                    <a:pt x="41" y="28"/>
                  </a:cubicBezTo>
                  <a:cubicBezTo>
                    <a:pt x="47" y="28"/>
                    <a:pt x="52" y="32"/>
                    <a:pt x="52" y="38"/>
                  </a:cubicBezTo>
                  <a:cubicBezTo>
                    <a:pt x="52" y="44"/>
                    <a:pt x="47" y="49"/>
                    <a:pt x="41" y="49"/>
                  </a:cubicBezTo>
                  <a:close/>
                  <a:moveTo>
                    <a:pt x="84" y="49"/>
                  </a:moveTo>
                  <a:cubicBezTo>
                    <a:pt x="78" y="49"/>
                    <a:pt x="73" y="44"/>
                    <a:pt x="73" y="38"/>
                  </a:cubicBezTo>
                  <a:cubicBezTo>
                    <a:pt x="73" y="32"/>
                    <a:pt x="78" y="28"/>
                    <a:pt x="84" y="28"/>
                  </a:cubicBezTo>
                  <a:cubicBezTo>
                    <a:pt x="89" y="28"/>
                    <a:pt x="94" y="32"/>
                    <a:pt x="94" y="38"/>
                  </a:cubicBezTo>
                  <a:cubicBezTo>
                    <a:pt x="94" y="44"/>
                    <a:pt x="89" y="49"/>
                    <a:pt x="84" y="49"/>
                  </a:cubicBezTo>
                  <a:close/>
                  <a:moveTo>
                    <a:pt x="126" y="49"/>
                  </a:moveTo>
                  <a:cubicBezTo>
                    <a:pt x="120" y="49"/>
                    <a:pt x="115" y="44"/>
                    <a:pt x="115" y="38"/>
                  </a:cubicBezTo>
                  <a:cubicBezTo>
                    <a:pt x="115" y="32"/>
                    <a:pt x="120" y="28"/>
                    <a:pt x="126" y="28"/>
                  </a:cubicBezTo>
                  <a:cubicBezTo>
                    <a:pt x="132" y="28"/>
                    <a:pt x="137" y="32"/>
                    <a:pt x="137" y="38"/>
                  </a:cubicBezTo>
                  <a:cubicBezTo>
                    <a:pt x="137" y="44"/>
                    <a:pt x="132" y="49"/>
                    <a:pt x="126" y="49"/>
                  </a:cubicBezTo>
                  <a:close/>
                  <a:moveTo>
                    <a:pt x="0" y="302"/>
                  </a:moveTo>
                  <a:cubicBezTo>
                    <a:pt x="0" y="319"/>
                    <a:pt x="14" y="333"/>
                    <a:pt x="31" y="333"/>
                  </a:cubicBezTo>
                  <a:cubicBezTo>
                    <a:pt x="394" y="333"/>
                    <a:pt x="394" y="333"/>
                    <a:pt x="394" y="333"/>
                  </a:cubicBezTo>
                  <a:cubicBezTo>
                    <a:pt x="411" y="333"/>
                    <a:pt x="424" y="319"/>
                    <a:pt x="424" y="302"/>
                  </a:cubicBezTo>
                  <a:cubicBezTo>
                    <a:pt x="424" y="78"/>
                    <a:pt x="424" y="78"/>
                    <a:pt x="424" y="78"/>
                  </a:cubicBezTo>
                  <a:cubicBezTo>
                    <a:pt x="0" y="78"/>
                    <a:pt x="0" y="78"/>
                    <a:pt x="0" y="78"/>
                  </a:cubicBezTo>
                  <a:lnTo>
                    <a:pt x="0" y="302"/>
                  </a:lnTo>
                  <a:close/>
                  <a:moveTo>
                    <a:pt x="83" y="261"/>
                  </a:moveTo>
                  <a:cubicBezTo>
                    <a:pt x="155" y="189"/>
                    <a:pt x="155" y="189"/>
                    <a:pt x="155" y="189"/>
                  </a:cubicBezTo>
                  <a:cubicBezTo>
                    <a:pt x="164" y="180"/>
                    <a:pt x="179" y="180"/>
                    <a:pt x="189" y="189"/>
                  </a:cubicBezTo>
                  <a:cubicBezTo>
                    <a:pt x="229" y="229"/>
                    <a:pt x="229" y="229"/>
                    <a:pt x="229" y="229"/>
                  </a:cubicBezTo>
                  <a:cubicBezTo>
                    <a:pt x="230" y="230"/>
                    <a:pt x="231" y="230"/>
                    <a:pt x="232" y="229"/>
                  </a:cubicBezTo>
                  <a:cubicBezTo>
                    <a:pt x="309" y="153"/>
                    <a:pt x="309" y="153"/>
                    <a:pt x="309" y="153"/>
                  </a:cubicBezTo>
                  <a:cubicBezTo>
                    <a:pt x="290" y="153"/>
                    <a:pt x="290" y="153"/>
                    <a:pt x="290" y="153"/>
                  </a:cubicBezTo>
                  <a:cubicBezTo>
                    <a:pt x="284" y="153"/>
                    <a:pt x="279" y="148"/>
                    <a:pt x="279" y="142"/>
                  </a:cubicBezTo>
                  <a:cubicBezTo>
                    <a:pt x="279" y="136"/>
                    <a:pt x="284" y="131"/>
                    <a:pt x="290" y="131"/>
                  </a:cubicBezTo>
                  <a:cubicBezTo>
                    <a:pt x="334" y="131"/>
                    <a:pt x="334" y="131"/>
                    <a:pt x="334" y="131"/>
                  </a:cubicBezTo>
                  <a:cubicBezTo>
                    <a:pt x="340" y="131"/>
                    <a:pt x="345" y="136"/>
                    <a:pt x="345" y="142"/>
                  </a:cubicBezTo>
                  <a:cubicBezTo>
                    <a:pt x="345" y="186"/>
                    <a:pt x="345" y="186"/>
                    <a:pt x="345" y="186"/>
                  </a:cubicBezTo>
                  <a:cubicBezTo>
                    <a:pt x="345" y="192"/>
                    <a:pt x="340" y="197"/>
                    <a:pt x="334" y="197"/>
                  </a:cubicBezTo>
                  <a:cubicBezTo>
                    <a:pt x="328" y="197"/>
                    <a:pt x="323" y="192"/>
                    <a:pt x="323" y="186"/>
                  </a:cubicBezTo>
                  <a:cubicBezTo>
                    <a:pt x="323" y="169"/>
                    <a:pt x="323" y="169"/>
                    <a:pt x="323" y="169"/>
                  </a:cubicBezTo>
                  <a:cubicBezTo>
                    <a:pt x="247" y="245"/>
                    <a:pt x="247" y="245"/>
                    <a:pt x="247" y="245"/>
                  </a:cubicBezTo>
                  <a:cubicBezTo>
                    <a:pt x="238" y="254"/>
                    <a:pt x="223" y="254"/>
                    <a:pt x="214" y="245"/>
                  </a:cubicBezTo>
                  <a:cubicBezTo>
                    <a:pt x="173" y="205"/>
                    <a:pt x="173" y="205"/>
                    <a:pt x="173" y="205"/>
                  </a:cubicBezTo>
                  <a:cubicBezTo>
                    <a:pt x="173" y="204"/>
                    <a:pt x="171" y="204"/>
                    <a:pt x="170" y="205"/>
                  </a:cubicBezTo>
                  <a:cubicBezTo>
                    <a:pt x="98" y="277"/>
                    <a:pt x="98" y="277"/>
                    <a:pt x="98" y="277"/>
                  </a:cubicBezTo>
                  <a:cubicBezTo>
                    <a:pt x="96" y="279"/>
                    <a:pt x="93" y="280"/>
                    <a:pt x="91" y="280"/>
                  </a:cubicBezTo>
                  <a:cubicBezTo>
                    <a:pt x="88" y="280"/>
                    <a:pt x="85" y="279"/>
                    <a:pt x="83" y="277"/>
                  </a:cubicBezTo>
                  <a:cubicBezTo>
                    <a:pt x="79" y="272"/>
                    <a:pt x="79" y="266"/>
                    <a:pt x="83" y="26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693557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/>
          <p:nvPr/>
        </p:nvSpPr>
        <p:spPr>
          <a:xfrm rot="5400000">
            <a:off x="5894024" y="-5894023"/>
            <a:ext cx="495762" cy="12283808"/>
          </a:xfrm>
          <a:custGeom>
            <a:avLst/>
            <a:gdLst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5122843 w 5122843"/>
              <a:gd name="connsiteY2" fmla="*/ 3723701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649118 w 5122843"/>
              <a:gd name="connsiteY2" fmla="*/ 3294044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239691 w 5122843"/>
              <a:gd name="connsiteY2" fmla="*/ 2774026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369510 w 5122843"/>
              <a:gd name="connsiteY2" fmla="*/ 3026481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069929 w 5122843"/>
              <a:gd name="connsiteY2" fmla="*/ 2535970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4069929 w 4813275"/>
              <a:gd name="connsiteY2" fmla="*/ 2541952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13275" h="3729683">
                <a:moveTo>
                  <a:pt x="0" y="5982"/>
                </a:moveTo>
                <a:lnTo>
                  <a:pt x="4813275" y="0"/>
                </a:lnTo>
                <a:lnTo>
                  <a:pt x="4069929" y="2541952"/>
                </a:lnTo>
                <a:lnTo>
                  <a:pt x="0" y="3729683"/>
                </a:lnTo>
                <a:lnTo>
                  <a:pt x="0" y="598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5" name="Flêche"/>
          <p:cNvSpPr/>
          <p:nvPr/>
        </p:nvSpPr>
        <p:spPr>
          <a:xfrm rot="-5400000" flipV="1">
            <a:off x="3222936" y="4559213"/>
            <a:ext cx="2736000" cy="3456000"/>
          </a:xfrm>
          <a:custGeom>
            <a:avLst/>
            <a:gdLst>
              <a:gd name="connsiteX0" fmla="*/ 0 w 4649118"/>
              <a:gd name="connsiteY0" fmla="*/ 3602516 h 3602516"/>
              <a:gd name="connsiteX1" fmla="*/ 2324559 w 4649118"/>
              <a:gd name="connsiteY1" fmla="*/ 2702688 h 3602516"/>
              <a:gd name="connsiteX2" fmla="*/ 4649118 w 4649118"/>
              <a:gd name="connsiteY2" fmla="*/ 3602516 h 3602516"/>
              <a:gd name="connsiteX3" fmla="*/ 2324559 w 4649118"/>
              <a:gd name="connsiteY3" fmla="*/ 0 h 3602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49118" h="3602516">
                <a:moveTo>
                  <a:pt x="0" y="3602516"/>
                </a:moveTo>
                <a:lnTo>
                  <a:pt x="2324559" y="2702688"/>
                </a:lnTo>
                <a:lnTo>
                  <a:pt x="4649118" y="3602516"/>
                </a:lnTo>
                <a:lnTo>
                  <a:pt x="2324559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ight Triangle 27"/>
          <p:cNvSpPr/>
          <p:nvPr/>
        </p:nvSpPr>
        <p:spPr>
          <a:xfrm flipH="1">
            <a:off x="8754742" y="6097775"/>
            <a:ext cx="3437258" cy="760225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0" name="Rectangle 6">
            <a:extLst>
              <a:ext uri="{FF2B5EF4-FFF2-40B4-BE49-F238E27FC236}">
                <a16:creationId xmlns:a16="http://schemas.microsoft.com/office/drawing/2014/main" xmlns="" id="{4886FF8F-7D50-4B3A-9633-6F794E6646E5}"/>
              </a:ext>
            </a:extLst>
          </p:cNvPr>
          <p:cNvSpPr/>
          <p:nvPr/>
        </p:nvSpPr>
        <p:spPr>
          <a:xfrm>
            <a:off x="-1" y="-540000"/>
            <a:ext cx="5706447" cy="6946134"/>
          </a:xfrm>
          <a:custGeom>
            <a:avLst/>
            <a:gdLst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5122843 w 5122843"/>
              <a:gd name="connsiteY2" fmla="*/ 3723701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649118 w 5122843"/>
              <a:gd name="connsiteY2" fmla="*/ 3294044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239691 w 5122843"/>
              <a:gd name="connsiteY2" fmla="*/ 2774026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369510 w 5122843"/>
              <a:gd name="connsiteY2" fmla="*/ 3026481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069929 w 5122843"/>
              <a:gd name="connsiteY2" fmla="*/ 2535970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4069929 w 4813275"/>
              <a:gd name="connsiteY2" fmla="*/ 2541952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4266386 w 4813275"/>
              <a:gd name="connsiteY2" fmla="*/ 2547868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4386444 w 4813275"/>
              <a:gd name="connsiteY2" fmla="*/ 2825893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3169125 w 4813275"/>
              <a:gd name="connsiteY2" fmla="*/ 2814062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13275" h="3729683">
                <a:moveTo>
                  <a:pt x="0" y="5982"/>
                </a:moveTo>
                <a:lnTo>
                  <a:pt x="4813275" y="0"/>
                </a:lnTo>
                <a:lnTo>
                  <a:pt x="3169125" y="2814062"/>
                </a:lnTo>
                <a:lnTo>
                  <a:pt x="0" y="3729683"/>
                </a:lnTo>
                <a:lnTo>
                  <a:pt x="0" y="5982"/>
                </a:lnTo>
                <a:close/>
              </a:path>
            </a:pathLst>
          </a:custGeom>
          <a:solidFill>
            <a:schemeClr val="tx1">
              <a:lumMod val="75000"/>
              <a:lumOff val="25000"/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1" name="Le">
            <a:extLst>
              <a:ext uri="{FF2B5EF4-FFF2-40B4-BE49-F238E27FC236}">
                <a16:creationId xmlns:a16="http://schemas.microsoft.com/office/drawing/2014/main" xmlns="" id="{79D63D99-A024-4C5E-A708-7AA9EC617A7D}"/>
              </a:ext>
            </a:extLst>
          </p:cNvPr>
          <p:cNvSpPr txBox="1"/>
          <p:nvPr/>
        </p:nvSpPr>
        <p:spPr>
          <a:xfrm>
            <a:off x="539822" y="1371335"/>
            <a:ext cx="3448281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r-FR" sz="3600" spc="-150" dirty="0">
                <a:solidFill>
                  <a:schemeClr val="bg1">
                    <a:lumMod val="95000"/>
                  </a:schemeClr>
                </a:solidFill>
              </a:rPr>
              <a:t>Le</a:t>
            </a:r>
          </a:p>
        </p:txBody>
      </p:sp>
      <p:sp>
        <p:nvSpPr>
          <p:cNvPr id="45" name="constat">
            <a:extLst>
              <a:ext uri="{FF2B5EF4-FFF2-40B4-BE49-F238E27FC236}">
                <a16:creationId xmlns:a16="http://schemas.microsoft.com/office/drawing/2014/main" xmlns="" id="{A406FE61-4BC6-440E-9242-C34343FF6641}"/>
              </a:ext>
            </a:extLst>
          </p:cNvPr>
          <p:cNvSpPr txBox="1"/>
          <p:nvPr/>
        </p:nvSpPr>
        <p:spPr>
          <a:xfrm>
            <a:off x="539822" y="1503336"/>
            <a:ext cx="4021160" cy="132343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r-FR" sz="8000" b="1" spc="-300" dirty="0">
                <a:solidFill>
                  <a:schemeClr val="bg1">
                    <a:lumMod val="95000"/>
                  </a:schemeClr>
                </a:solidFill>
              </a:rPr>
              <a:t>Constat</a:t>
            </a:r>
          </a:p>
        </p:txBody>
      </p:sp>
      <p:sp>
        <p:nvSpPr>
          <p:cNvPr id="47" name="Quelle situation">
            <a:extLst>
              <a:ext uri="{FF2B5EF4-FFF2-40B4-BE49-F238E27FC236}">
                <a16:creationId xmlns:a16="http://schemas.microsoft.com/office/drawing/2014/main" xmlns="" id="{C9B88B08-C44C-4719-8A74-9D5D220A74BF}"/>
              </a:ext>
            </a:extLst>
          </p:cNvPr>
          <p:cNvSpPr txBox="1"/>
          <p:nvPr/>
        </p:nvSpPr>
        <p:spPr>
          <a:xfrm>
            <a:off x="539822" y="3752061"/>
            <a:ext cx="2906763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>
              <a:defRPr sz="3600" spc="-15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fr-FR" dirty="0"/>
              <a:t>Quelles propositions ?</a:t>
            </a:r>
          </a:p>
        </p:txBody>
      </p:sp>
      <p:cxnSp>
        <p:nvCxnSpPr>
          <p:cNvPr id="48" name="Connecteur">
            <a:extLst>
              <a:ext uri="{FF2B5EF4-FFF2-40B4-BE49-F238E27FC236}">
                <a16:creationId xmlns:a16="http://schemas.microsoft.com/office/drawing/2014/main" xmlns="" id="{0CF37C18-CAD8-422C-8BA1-69617D5375D2}"/>
              </a:ext>
            </a:extLst>
          </p:cNvPr>
          <p:cNvCxnSpPr/>
          <p:nvPr/>
        </p:nvCxnSpPr>
        <p:spPr>
          <a:xfrm>
            <a:off x="539822" y="3294044"/>
            <a:ext cx="360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Groupe1">
            <a:extLst>
              <a:ext uri="{FF2B5EF4-FFF2-40B4-BE49-F238E27FC236}">
                <a16:creationId xmlns:a16="http://schemas.microsoft.com/office/drawing/2014/main" xmlns="" id="{1D2A7FDD-9A17-48B3-933B-2706ACC7D294}"/>
              </a:ext>
            </a:extLst>
          </p:cNvPr>
          <p:cNvGrpSpPr/>
          <p:nvPr/>
        </p:nvGrpSpPr>
        <p:grpSpPr>
          <a:xfrm>
            <a:off x="3780000" y="4662000"/>
            <a:ext cx="5114531" cy="903383"/>
            <a:chOff x="4572000" y="2656800"/>
            <a:chExt cx="5114531" cy="903383"/>
          </a:xfrm>
        </p:grpSpPr>
        <p:sp>
          <p:nvSpPr>
            <p:cNvPr id="23" name="Texte1">
              <a:extLst>
                <a:ext uri="{FF2B5EF4-FFF2-40B4-BE49-F238E27FC236}">
                  <a16:creationId xmlns:a16="http://schemas.microsoft.com/office/drawing/2014/main" xmlns="" id="{3559C3C7-BE9C-4F1F-8413-178C0DD09978}"/>
                </a:ext>
              </a:extLst>
            </p:cNvPr>
            <p:cNvSpPr txBox="1"/>
            <p:nvPr/>
          </p:nvSpPr>
          <p:spPr>
            <a:xfrm>
              <a:off x="5653017" y="2656800"/>
              <a:ext cx="403351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b="1" spc="-150" dirty="0">
                  <a:solidFill>
                    <a:schemeClr val="bg1">
                      <a:lumMod val="85000"/>
                    </a:schemeClr>
                  </a:solidFill>
                </a:rPr>
                <a:t>Partager la connaissance </a:t>
              </a:r>
              <a:br>
                <a:rPr lang="fr-FR" sz="2400" b="1" spc="-150" dirty="0">
                  <a:solidFill>
                    <a:schemeClr val="bg1">
                      <a:lumMod val="85000"/>
                    </a:schemeClr>
                  </a:solidFill>
                </a:rPr>
              </a:br>
              <a:r>
                <a:rPr lang="fr-FR" sz="2400" b="1" spc="-150" dirty="0">
                  <a:solidFill>
                    <a:schemeClr val="bg1">
                      <a:lumMod val="85000"/>
                    </a:schemeClr>
                  </a:solidFill>
                </a:rPr>
                <a:t>grâce à des outils efficaces</a:t>
              </a:r>
            </a:p>
          </p:txBody>
        </p:sp>
        <p:sp>
          <p:nvSpPr>
            <p:cNvPr id="24" name="Puce1">
              <a:extLst>
                <a:ext uri="{FF2B5EF4-FFF2-40B4-BE49-F238E27FC236}">
                  <a16:creationId xmlns:a16="http://schemas.microsoft.com/office/drawing/2014/main" xmlns="" id="{FCE2436B-1EBE-4D9E-B442-D91EECA2BA16}"/>
                </a:ext>
              </a:extLst>
            </p:cNvPr>
            <p:cNvSpPr/>
            <p:nvPr/>
          </p:nvSpPr>
          <p:spPr>
            <a:xfrm>
              <a:off x="4572000" y="2656800"/>
              <a:ext cx="870332" cy="903383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6" name="Icone1">
              <a:extLst>
                <a:ext uri="{FF2B5EF4-FFF2-40B4-BE49-F238E27FC236}">
                  <a16:creationId xmlns:a16="http://schemas.microsoft.com/office/drawing/2014/main" xmlns="" id="{C880F72D-30E6-43AF-AE62-46A54CCDBFBA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4730659" y="2892491"/>
              <a:ext cx="553014" cy="432000"/>
            </a:xfrm>
            <a:custGeom>
              <a:avLst/>
              <a:gdLst>
                <a:gd name="T0" fmla="*/ 394 w 424"/>
                <a:gd name="T1" fmla="*/ 0 h 332"/>
                <a:gd name="T2" fmla="*/ 31 w 424"/>
                <a:gd name="T3" fmla="*/ 0 h 332"/>
                <a:gd name="T4" fmla="*/ 0 w 424"/>
                <a:gd name="T5" fmla="*/ 30 h 332"/>
                <a:gd name="T6" fmla="*/ 0 w 424"/>
                <a:gd name="T7" fmla="*/ 69 h 332"/>
                <a:gd name="T8" fmla="*/ 424 w 424"/>
                <a:gd name="T9" fmla="*/ 69 h 332"/>
                <a:gd name="T10" fmla="*/ 424 w 424"/>
                <a:gd name="T11" fmla="*/ 30 h 332"/>
                <a:gd name="T12" fmla="*/ 394 w 424"/>
                <a:gd name="T13" fmla="*/ 0 h 332"/>
                <a:gd name="T14" fmla="*/ 41 w 424"/>
                <a:gd name="T15" fmla="*/ 48 h 332"/>
                <a:gd name="T16" fmla="*/ 30 w 424"/>
                <a:gd name="T17" fmla="*/ 38 h 332"/>
                <a:gd name="T18" fmla="*/ 41 w 424"/>
                <a:gd name="T19" fmla="*/ 27 h 332"/>
                <a:gd name="T20" fmla="*/ 52 w 424"/>
                <a:gd name="T21" fmla="*/ 38 h 332"/>
                <a:gd name="T22" fmla="*/ 41 w 424"/>
                <a:gd name="T23" fmla="*/ 48 h 332"/>
                <a:gd name="T24" fmla="*/ 84 w 424"/>
                <a:gd name="T25" fmla="*/ 48 h 332"/>
                <a:gd name="T26" fmla="*/ 73 w 424"/>
                <a:gd name="T27" fmla="*/ 38 h 332"/>
                <a:gd name="T28" fmla="*/ 84 w 424"/>
                <a:gd name="T29" fmla="*/ 27 h 332"/>
                <a:gd name="T30" fmla="*/ 94 w 424"/>
                <a:gd name="T31" fmla="*/ 38 h 332"/>
                <a:gd name="T32" fmla="*/ 84 w 424"/>
                <a:gd name="T33" fmla="*/ 48 h 332"/>
                <a:gd name="T34" fmla="*/ 126 w 424"/>
                <a:gd name="T35" fmla="*/ 48 h 332"/>
                <a:gd name="T36" fmla="*/ 115 w 424"/>
                <a:gd name="T37" fmla="*/ 38 h 332"/>
                <a:gd name="T38" fmla="*/ 126 w 424"/>
                <a:gd name="T39" fmla="*/ 27 h 332"/>
                <a:gd name="T40" fmla="*/ 137 w 424"/>
                <a:gd name="T41" fmla="*/ 38 h 332"/>
                <a:gd name="T42" fmla="*/ 126 w 424"/>
                <a:gd name="T43" fmla="*/ 48 h 332"/>
                <a:gd name="T44" fmla="*/ 223 w 424"/>
                <a:gd name="T45" fmla="*/ 224 h 332"/>
                <a:gd name="T46" fmla="*/ 247 w 424"/>
                <a:gd name="T47" fmla="*/ 214 h 332"/>
                <a:gd name="T48" fmla="*/ 247 w 424"/>
                <a:gd name="T49" fmla="*/ 166 h 332"/>
                <a:gd name="T50" fmla="*/ 223 w 424"/>
                <a:gd name="T51" fmla="*/ 156 h 332"/>
                <a:gd name="T52" fmla="*/ 199 w 424"/>
                <a:gd name="T53" fmla="*/ 166 h 332"/>
                <a:gd name="T54" fmla="*/ 199 w 424"/>
                <a:gd name="T55" fmla="*/ 214 h 332"/>
                <a:gd name="T56" fmla="*/ 223 w 424"/>
                <a:gd name="T57" fmla="*/ 224 h 332"/>
                <a:gd name="T58" fmla="*/ 0 w 424"/>
                <a:gd name="T59" fmla="*/ 302 h 332"/>
                <a:gd name="T60" fmla="*/ 31 w 424"/>
                <a:gd name="T61" fmla="*/ 332 h 332"/>
                <a:gd name="T62" fmla="*/ 394 w 424"/>
                <a:gd name="T63" fmla="*/ 332 h 332"/>
                <a:gd name="T64" fmla="*/ 424 w 424"/>
                <a:gd name="T65" fmla="*/ 302 h 332"/>
                <a:gd name="T66" fmla="*/ 424 w 424"/>
                <a:gd name="T67" fmla="*/ 78 h 332"/>
                <a:gd name="T68" fmla="*/ 0 w 424"/>
                <a:gd name="T69" fmla="*/ 78 h 332"/>
                <a:gd name="T70" fmla="*/ 0 w 424"/>
                <a:gd name="T71" fmla="*/ 302 h 332"/>
                <a:gd name="T72" fmla="*/ 151 w 424"/>
                <a:gd name="T73" fmla="*/ 245 h 332"/>
                <a:gd name="T74" fmla="*/ 177 w 424"/>
                <a:gd name="T75" fmla="*/ 219 h 332"/>
                <a:gd name="T76" fmla="*/ 185 w 424"/>
                <a:gd name="T77" fmla="*/ 152 h 332"/>
                <a:gd name="T78" fmla="*/ 223 w 424"/>
                <a:gd name="T79" fmla="*/ 136 h 332"/>
                <a:gd name="T80" fmla="*/ 261 w 424"/>
                <a:gd name="T81" fmla="*/ 152 h 332"/>
                <a:gd name="T82" fmla="*/ 261 w 424"/>
                <a:gd name="T83" fmla="*/ 228 h 332"/>
                <a:gd name="T84" fmla="*/ 223 w 424"/>
                <a:gd name="T85" fmla="*/ 244 h 332"/>
                <a:gd name="T86" fmla="*/ 194 w 424"/>
                <a:gd name="T87" fmla="*/ 236 h 332"/>
                <a:gd name="T88" fmla="*/ 168 w 424"/>
                <a:gd name="T89" fmla="*/ 262 h 332"/>
                <a:gd name="T90" fmla="*/ 160 w 424"/>
                <a:gd name="T91" fmla="*/ 265 h 332"/>
                <a:gd name="T92" fmla="*/ 151 w 424"/>
                <a:gd name="T93" fmla="*/ 262 h 332"/>
                <a:gd name="T94" fmla="*/ 151 w 424"/>
                <a:gd name="T95" fmla="*/ 245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24" h="332">
                  <a:moveTo>
                    <a:pt x="394" y="0"/>
                  </a:moveTo>
                  <a:cubicBezTo>
                    <a:pt x="31" y="0"/>
                    <a:pt x="31" y="0"/>
                    <a:pt x="31" y="0"/>
                  </a:cubicBezTo>
                  <a:cubicBezTo>
                    <a:pt x="14" y="0"/>
                    <a:pt x="0" y="13"/>
                    <a:pt x="0" y="30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424" y="69"/>
                    <a:pt x="424" y="69"/>
                    <a:pt x="424" y="69"/>
                  </a:cubicBezTo>
                  <a:cubicBezTo>
                    <a:pt x="424" y="30"/>
                    <a:pt x="424" y="30"/>
                    <a:pt x="424" y="30"/>
                  </a:cubicBezTo>
                  <a:cubicBezTo>
                    <a:pt x="424" y="13"/>
                    <a:pt x="411" y="0"/>
                    <a:pt x="394" y="0"/>
                  </a:cubicBezTo>
                  <a:close/>
                  <a:moveTo>
                    <a:pt x="41" y="48"/>
                  </a:moveTo>
                  <a:cubicBezTo>
                    <a:pt x="35" y="48"/>
                    <a:pt x="30" y="44"/>
                    <a:pt x="30" y="38"/>
                  </a:cubicBezTo>
                  <a:cubicBezTo>
                    <a:pt x="30" y="32"/>
                    <a:pt x="35" y="27"/>
                    <a:pt x="41" y="27"/>
                  </a:cubicBezTo>
                  <a:cubicBezTo>
                    <a:pt x="47" y="27"/>
                    <a:pt x="52" y="32"/>
                    <a:pt x="52" y="38"/>
                  </a:cubicBezTo>
                  <a:cubicBezTo>
                    <a:pt x="52" y="44"/>
                    <a:pt x="47" y="48"/>
                    <a:pt x="41" y="48"/>
                  </a:cubicBezTo>
                  <a:close/>
                  <a:moveTo>
                    <a:pt x="84" y="48"/>
                  </a:moveTo>
                  <a:cubicBezTo>
                    <a:pt x="78" y="48"/>
                    <a:pt x="73" y="44"/>
                    <a:pt x="73" y="38"/>
                  </a:cubicBezTo>
                  <a:cubicBezTo>
                    <a:pt x="73" y="32"/>
                    <a:pt x="78" y="27"/>
                    <a:pt x="84" y="27"/>
                  </a:cubicBezTo>
                  <a:cubicBezTo>
                    <a:pt x="89" y="27"/>
                    <a:pt x="94" y="32"/>
                    <a:pt x="94" y="38"/>
                  </a:cubicBezTo>
                  <a:cubicBezTo>
                    <a:pt x="94" y="44"/>
                    <a:pt x="89" y="48"/>
                    <a:pt x="84" y="48"/>
                  </a:cubicBezTo>
                  <a:close/>
                  <a:moveTo>
                    <a:pt x="126" y="48"/>
                  </a:moveTo>
                  <a:cubicBezTo>
                    <a:pt x="120" y="48"/>
                    <a:pt x="115" y="44"/>
                    <a:pt x="115" y="38"/>
                  </a:cubicBezTo>
                  <a:cubicBezTo>
                    <a:pt x="115" y="32"/>
                    <a:pt x="120" y="27"/>
                    <a:pt x="126" y="27"/>
                  </a:cubicBezTo>
                  <a:cubicBezTo>
                    <a:pt x="132" y="27"/>
                    <a:pt x="137" y="32"/>
                    <a:pt x="137" y="38"/>
                  </a:cubicBezTo>
                  <a:cubicBezTo>
                    <a:pt x="137" y="44"/>
                    <a:pt x="132" y="48"/>
                    <a:pt x="126" y="48"/>
                  </a:cubicBezTo>
                  <a:close/>
                  <a:moveTo>
                    <a:pt x="223" y="224"/>
                  </a:moveTo>
                  <a:cubicBezTo>
                    <a:pt x="232" y="224"/>
                    <a:pt x="240" y="221"/>
                    <a:pt x="247" y="214"/>
                  </a:cubicBezTo>
                  <a:cubicBezTo>
                    <a:pt x="260" y="201"/>
                    <a:pt x="260" y="179"/>
                    <a:pt x="247" y="166"/>
                  </a:cubicBezTo>
                  <a:cubicBezTo>
                    <a:pt x="240" y="160"/>
                    <a:pt x="232" y="156"/>
                    <a:pt x="223" y="156"/>
                  </a:cubicBezTo>
                  <a:cubicBezTo>
                    <a:pt x="214" y="156"/>
                    <a:pt x="205" y="160"/>
                    <a:pt x="199" y="166"/>
                  </a:cubicBezTo>
                  <a:cubicBezTo>
                    <a:pt x="185" y="179"/>
                    <a:pt x="185" y="201"/>
                    <a:pt x="199" y="214"/>
                  </a:cubicBezTo>
                  <a:cubicBezTo>
                    <a:pt x="205" y="221"/>
                    <a:pt x="214" y="224"/>
                    <a:pt x="223" y="224"/>
                  </a:cubicBezTo>
                  <a:close/>
                  <a:moveTo>
                    <a:pt x="0" y="302"/>
                  </a:moveTo>
                  <a:cubicBezTo>
                    <a:pt x="0" y="319"/>
                    <a:pt x="14" y="332"/>
                    <a:pt x="31" y="332"/>
                  </a:cubicBezTo>
                  <a:cubicBezTo>
                    <a:pt x="394" y="332"/>
                    <a:pt x="394" y="332"/>
                    <a:pt x="394" y="332"/>
                  </a:cubicBezTo>
                  <a:cubicBezTo>
                    <a:pt x="411" y="332"/>
                    <a:pt x="424" y="319"/>
                    <a:pt x="424" y="302"/>
                  </a:cubicBezTo>
                  <a:cubicBezTo>
                    <a:pt x="424" y="78"/>
                    <a:pt x="424" y="78"/>
                    <a:pt x="424" y="78"/>
                  </a:cubicBezTo>
                  <a:cubicBezTo>
                    <a:pt x="0" y="78"/>
                    <a:pt x="0" y="78"/>
                    <a:pt x="0" y="78"/>
                  </a:cubicBezTo>
                  <a:lnTo>
                    <a:pt x="0" y="302"/>
                  </a:lnTo>
                  <a:close/>
                  <a:moveTo>
                    <a:pt x="151" y="245"/>
                  </a:moveTo>
                  <a:cubicBezTo>
                    <a:pt x="177" y="219"/>
                    <a:pt x="177" y="219"/>
                    <a:pt x="177" y="219"/>
                  </a:cubicBezTo>
                  <a:cubicBezTo>
                    <a:pt x="164" y="198"/>
                    <a:pt x="166" y="170"/>
                    <a:pt x="185" y="152"/>
                  </a:cubicBezTo>
                  <a:cubicBezTo>
                    <a:pt x="195" y="142"/>
                    <a:pt x="208" y="136"/>
                    <a:pt x="223" y="136"/>
                  </a:cubicBezTo>
                  <a:cubicBezTo>
                    <a:pt x="237" y="136"/>
                    <a:pt x="251" y="142"/>
                    <a:pt x="261" y="152"/>
                  </a:cubicBezTo>
                  <a:cubicBezTo>
                    <a:pt x="282" y="173"/>
                    <a:pt x="282" y="207"/>
                    <a:pt x="261" y="228"/>
                  </a:cubicBezTo>
                  <a:cubicBezTo>
                    <a:pt x="251" y="238"/>
                    <a:pt x="237" y="244"/>
                    <a:pt x="223" y="244"/>
                  </a:cubicBezTo>
                  <a:cubicBezTo>
                    <a:pt x="212" y="244"/>
                    <a:pt x="202" y="241"/>
                    <a:pt x="194" y="236"/>
                  </a:cubicBezTo>
                  <a:cubicBezTo>
                    <a:pt x="168" y="262"/>
                    <a:pt x="168" y="262"/>
                    <a:pt x="168" y="262"/>
                  </a:cubicBezTo>
                  <a:cubicBezTo>
                    <a:pt x="166" y="264"/>
                    <a:pt x="163" y="265"/>
                    <a:pt x="160" y="265"/>
                  </a:cubicBezTo>
                  <a:cubicBezTo>
                    <a:pt x="157" y="265"/>
                    <a:pt x="154" y="264"/>
                    <a:pt x="151" y="262"/>
                  </a:cubicBezTo>
                  <a:cubicBezTo>
                    <a:pt x="147" y="257"/>
                    <a:pt x="147" y="250"/>
                    <a:pt x="151" y="24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27" name="Groupe2">
            <a:extLst>
              <a:ext uri="{FF2B5EF4-FFF2-40B4-BE49-F238E27FC236}">
                <a16:creationId xmlns:a16="http://schemas.microsoft.com/office/drawing/2014/main" xmlns="" id="{3B1BE233-FAB2-4463-9FB5-BDA30501AB80}"/>
              </a:ext>
            </a:extLst>
          </p:cNvPr>
          <p:cNvGrpSpPr/>
          <p:nvPr/>
        </p:nvGrpSpPr>
        <p:grpSpPr>
          <a:xfrm>
            <a:off x="4176000" y="3675600"/>
            <a:ext cx="6786447" cy="903383"/>
            <a:chOff x="5178627" y="3563956"/>
            <a:chExt cx="6786447" cy="903383"/>
          </a:xfrm>
        </p:grpSpPr>
        <p:sp>
          <p:nvSpPr>
            <p:cNvPr id="30" name="Texte2">
              <a:extLst>
                <a:ext uri="{FF2B5EF4-FFF2-40B4-BE49-F238E27FC236}">
                  <a16:creationId xmlns:a16="http://schemas.microsoft.com/office/drawing/2014/main" xmlns="" id="{F3EC7E72-6528-4E79-87F3-B86EDF8CF19F}"/>
                </a:ext>
              </a:extLst>
            </p:cNvPr>
            <p:cNvSpPr txBox="1"/>
            <p:nvPr/>
          </p:nvSpPr>
          <p:spPr>
            <a:xfrm>
              <a:off x="6258627" y="3563956"/>
              <a:ext cx="570644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b="1" spc="-150" dirty="0">
                  <a:solidFill>
                    <a:schemeClr val="bg1">
                      <a:lumMod val="85000"/>
                    </a:schemeClr>
                  </a:solidFill>
                </a:rPr>
                <a:t>Généraliser l’interopérabilité pour accompagner le suivi médical des salariés</a:t>
              </a:r>
            </a:p>
          </p:txBody>
        </p:sp>
        <p:sp>
          <p:nvSpPr>
            <p:cNvPr id="33" name="Puce2">
              <a:extLst>
                <a:ext uri="{FF2B5EF4-FFF2-40B4-BE49-F238E27FC236}">
                  <a16:creationId xmlns:a16="http://schemas.microsoft.com/office/drawing/2014/main" xmlns="" id="{021ECA57-66D2-4C8D-AC35-A156A180A47F}"/>
                </a:ext>
              </a:extLst>
            </p:cNvPr>
            <p:cNvSpPr/>
            <p:nvPr/>
          </p:nvSpPr>
          <p:spPr>
            <a:xfrm>
              <a:off x="5178627" y="3563956"/>
              <a:ext cx="870332" cy="903383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34" name="Icone2">
              <a:extLst>
                <a:ext uri="{FF2B5EF4-FFF2-40B4-BE49-F238E27FC236}">
                  <a16:creationId xmlns:a16="http://schemas.microsoft.com/office/drawing/2014/main" xmlns="" id="{B647B6CC-C160-435C-8F1D-91B7A483C99D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5337149" y="3799647"/>
              <a:ext cx="551531" cy="432000"/>
            </a:xfrm>
            <a:custGeom>
              <a:avLst/>
              <a:gdLst>
                <a:gd name="T0" fmla="*/ 31 w 424"/>
                <a:gd name="T1" fmla="*/ 0 h 333"/>
                <a:gd name="T2" fmla="*/ 0 w 424"/>
                <a:gd name="T3" fmla="*/ 70 h 333"/>
                <a:gd name="T4" fmla="*/ 424 w 424"/>
                <a:gd name="T5" fmla="*/ 30 h 333"/>
                <a:gd name="T6" fmla="*/ 41 w 424"/>
                <a:gd name="T7" fmla="*/ 49 h 333"/>
                <a:gd name="T8" fmla="*/ 41 w 424"/>
                <a:gd name="T9" fmla="*/ 28 h 333"/>
                <a:gd name="T10" fmla="*/ 41 w 424"/>
                <a:gd name="T11" fmla="*/ 49 h 333"/>
                <a:gd name="T12" fmla="*/ 73 w 424"/>
                <a:gd name="T13" fmla="*/ 38 h 333"/>
                <a:gd name="T14" fmla="*/ 94 w 424"/>
                <a:gd name="T15" fmla="*/ 38 h 333"/>
                <a:gd name="T16" fmla="*/ 126 w 424"/>
                <a:gd name="T17" fmla="*/ 49 h 333"/>
                <a:gd name="T18" fmla="*/ 126 w 424"/>
                <a:gd name="T19" fmla="*/ 28 h 333"/>
                <a:gd name="T20" fmla="*/ 126 w 424"/>
                <a:gd name="T21" fmla="*/ 49 h 333"/>
                <a:gd name="T22" fmla="*/ 300 w 424"/>
                <a:gd name="T23" fmla="*/ 172 h 333"/>
                <a:gd name="T24" fmla="*/ 258 w 424"/>
                <a:gd name="T25" fmla="*/ 172 h 333"/>
                <a:gd name="T26" fmla="*/ 129 w 424"/>
                <a:gd name="T27" fmla="*/ 179 h 333"/>
                <a:gd name="T28" fmla="*/ 129 w 424"/>
                <a:gd name="T29" fmla="*/ 139 h 333"/>
                <a:gd name="T30" fmla="*/ 129 w 424"/>
                <a:gd name="T31" fmla="*/ 179 h 333"/>
                <a:gd name="T32" fmla="*/ 238 w 424"/>
                <a:gd name="T33" fmla="*/ 241 h 333"/>
                <a:gd name="T34" fmla="*/ 186 w 424"/>
                <a:gd name="T35" fmla="*/ 241 h 333"/>
                <a:gd name="T36" fmla="*/ 0 w 424"/>
                <a:gd name="T37" fmla="*/ 302 h 333"/>
                <a:gd name="T38" fmla="*/ 394 w 424"/>
                <a:gd name="T39" fmla="*/ 333 h 333"/>
                <a:gd name="T40" fmla="*/ 424 w 424"/>
                <a:gd name="T41" fmla="*/ 78 h 333"/>
                <a:gd name="T42" fmla="*/ 0 w 424"/>
                <a:gd name="T43" fmla="*/ 302 h 333"/>
                <a:gd name="T44" fmla="*/ 167 w 424"/>
                <a:gd name="T45" fmla="*/ 159 h 333"/>
                <a:gd name="T46" fmla="*/ 188 w 424"/>
                <a:gd name="T47" fmla="*/ 205 h 333"/>
                <a:gd name="T48" fmla="*/ 236 w 424"/>
                <a:gd name="T49" fmla="*/ 205 h 333"/>
                <a:gd name="T50" fmla="*/ 240 w 424"/>
                <a:gd name="T51" fmla="*/ 172 h 333"/>
                <a:gd name="T52" fmla="*/ 317 w 424"/>
                <a:gd name="T53" fmla="*/ 172 h 333"/>
                <a:gd name="T54" fmla="*/ 260 w 424"/>
                <a:gd name="T55" fmla="*/ 206 h 333"/>
                <a:gd name="T56" fmla="*/ 256 w 424"/>
                <a:gd name="T57" fmla="*/ 241 h 333"/>
                <a:gd name="T58" fmla="*/ 168 w 424"/>
                <a:gd name="T59" fmla="*/ 241 h 333"/>
                <a:gd name="T60" fmla="*/ 149 w 424"/>
                <a:gd name="T61" fmla="*/ 190 h 333"/>
                <a:gd name="T62" fmla="*/ 92 w 424"/>
                <a:gd name="T63" fmla="*/ 159 h 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24" h="333">
                  <a:moveTo>
                    <a:pt x="394" y="0"/>
                  </a:moveTo>
                  <a:cubicBezTo>
                    <a:pt x="31" y="0"/>
                    <a:pt x="31" y="0"/>
                    <a:pt x="31" y="0"/>
                  </a:cubicBezTo>
                  <a:cubicBezTo>
                    <a:pt x="14" y="0"/>
                    <a:pt x="0" y="14"/>
                    <a:pt x="0" y="3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424" y="70"/>
                    <a:pt x="424" y="70"/>
                    <a:pt x="424" y="70"/>
                  </a:cubicBezTo>
                  <a:cubicBezTo>
                    <a:pt x="424" y="30"/>
                    <a:pt x="424" y="30"/>
                    <a:pt x="424" y="30"/>
                  </a:cubicBezTo>
                  <a:cubicBezTo>
                    <a:pt x="424" y="14"/>
                    <a:pt x="410" y="0"/>
                    <a:pt x="394" y="0"/>
                  </a:cubicBezTo>
                  <a:close/>
                  <a:moveTo>
                    <a:pt x="41" y="49"/>
                  </a:moveTo>
                  <a:cubicBezTo>
                    <a:pt x="35" y="49"/>
                    <a:pt x="30" y="44"/>
                    <a:pt x="30" y="38"/>
                  </a:cubicBezTo>
                  <a:cubicBezTo>
                    <a:pt x="30" y="32"/>
                    <a:pt x="35" y="28"/>
                    <a:pt x="41" y="28"/>
                  </a:cubicBezTo>
                  <a:cubicBezTo>
                    <a:pt x="47" y="28"/>
                    <a:pt x="52" y="32"/>
                    <a:pt x="52" y="38"/>
                  </a:cubicBezTo>
                  <a:cubicBezTo>
                    <a:pt x="52" y="44"/>
                    <a:pt x="47" y="49"/>
                    <a:pt x="41" y="49"/>
                  </a:cubicBezTo>
                  <a:close/>
                  <a:moveTo>
                    <a:pt x="83" y="49"/>
                  </a:moveTo>
                  <a:cubicBezTo>
                    <a:pt x="78" y="49"/>
                    <a:pt x="73" y="44"/>
                    <a:pt x="73" y="38"/>
                  </a:cubicBezTo>
                  <a:cubicBezTo>
                    <a:pt x="73" y="32"/>
                    <a:pt x="78" y="28"/>
                    <a:pt x="83" y="28"/>
                  </a:cubicBezTo>
                  <a:cubicBezTo>
                    <a:pt x="89" y="28"/>
                    <a:pt x="94" y="32"/>
                    <a:pt x="94" y="38"/>
                  </a:cubicBezTo>
                  <a:cubicBezTo>
                    <a:pt x="94" y="44"/>
                    <a:pt x="89" y="49"/>
                    <a:pt x="83" y="49"/>
                  </a:cubicBezTo>
                  <a:close/>
                  <a:moveTo>
                    <a:pt x="126" y="49"/>
                  </a:moveTo>
                  <a:cubicBezTo>
                    <a:pt x="120" y="49"/>
                    <a:pt x="115" y="44"/>
                    <a:pt x="115" y="38"/>
                  </a:cubicBezTo>
                  <a:cubicBezTo>
                    <a:pt x="115" y="32"/>
                    <a:pt x="120" y="28"/>
                    <a:pt x="126" y="28"/>
                  </a:cubicBezTo>
                  <a:cubicBezTo>
                    <a:pt x="132" y="28"/>
                    <a:pt x="136" y="32"/>
                    <a:pt x="136" y="38"/>
                  </a:cubicBezTo>
                  <a:cubicBezTo>
                    <a:pt x="136" y="44"/>
                    <a:pt x="132" y="49"/>
                    <a:pt x="126" y="49"/>
                  </a:cubicBezTo>
                  <a:close/>
                  <a:moveTo>
                    <a:pt x="279" y="194"/>
                  </a:moveTo>
                  <a:cubicBezTo>
                    <a:pt x="290" y="194"/>
                    <a:pt x="300" y="184"/>
                    <a:pt x="300" y="172"/>
                  </a:cubicBezTo>
                  <a:cubicBezTo>
                    <a:pt x="300" y="161"/>
                    <a:pt x="290" y="151"/>
                    <a:pt x="279" y="151"/>
                  </a:cubicBezTo>
                  <a:cubicBezTo>
                    <a:pt x="267" y="151"/>
                    <a:pt x="258" y="161"/>
                    <a:pt x="258" y="172"/>
                  </a:cubicBezTo>
                  <a:cubicBezTo>
                    <a:pt x="258" y="184"/>
                    <a:pt x="267" y="194"/>
                    <a:pt x="279" y="194"/>
                  </a:cubicBezTo>
                  <a:close/>
                  <a:moveTo>
                    <a:pt x="129" y="179"/>
                  </a:moveTo>
                  <a:cubicBezTo>
                    <a:pt x="140" y="179"/>
                    <a:pt x="149" y="170"/>
                    <a:pt x="149" y="159"/>
                  </a:cubicBezTo>
                  <a:cubicBezTo>
                    <a:pt x="149" y="148"/>
                    <a:pt x="140" y="139"/>
                    <a:pt x="129" y="139"/>
                  </a:cubicBezTo>
                  <a:cubicBezTo>
                    <a:pt x="118" y="139"/>
                    <a:pt x="110" y="148"/>
                    <a:pt x="110" y="159"/>
                  </a:cubicBezTo>
                  <a:cubicBezTo>
                    <a:pt x="110" y="170"/>
                    <a:pt x="118" y="179"/>
                    <a:pt x="129" y="179"/>
                  </a:cubicBezTo>
                  <a:close/>
                  <a:moveTo>
                    <a:pt x="212" y="268"/>
                  </a:moveTo>
                  <a:cubicBezTo>
                    <a:pt x="227" y="268"/>
                    <a:pt x="238" y="256"/>
                    <a:pt x="238" y="241"/>
                  </a:cubicBezTo>
                  <a:cubicBezTo>
                    <a:pt x="238" y="227"/>
                    <a:pt x="227" y="215"/>
                    <a:pt x="212" y="215"/>
                  </a:cubicBezTo>
                  <a:cubicBezTo>
                    <a:pt x="197" y="215"/>
                    <a:pt x="186" y="227"/>
                    <a:pt x="186" y="241"/>
                  </a:cubicBezTo>
                  <a:cubicBezTo>
                    <a:pt x="186" y="256"/>
                    <a:pt x="197" y="268"/>
                    <a:pt x="212" y="268"/>
                  </a:cubicBezTo>
                  <a:close/>
                  <a:moveTo>
                    <a:pt x="0" y="302"/>
                  </a:moveTo>
                  <a:cubicBezTo>
                    <a:pt x="0" y="319"/>
                    <a:pt x="14" y="333"/>
                    <a:pt x="31" y="333"/>
                  </a:cubicBezTo>
                  <a:cubicBezTo>
                    <a:pt x="394" y="333"/>
                    <a:pt x="394" y="333"/>
                    <a:pt x="394" y="333"/>
                  </a:cubicBezTo>
                  <a:cubicBezTo>
                    <a:pt x="410" y="333"/>
                    <a:pt x="424" y="319"/>
                    <a:pt x="424" y="302"/>
                  </a:cubicBezTo>
                  <a:cubicBezTo>
                    <a:pt x="424" y="78"/>
                    <a:pt x="424" y="78"/>
                    <a:pt x="424" y="78"/>
                  </a:cubicBezTo>
                  <a:cubicBezTo>
                    <a:pt x="0" y="78"/>
                    <a:pt x="0" y="78"/>
                    <a:pt x="0" y="78"/>
                  </a:cubicBezTo>
                  <a:lnTo>
                    <a:pt x="0" y="302"/>
                  </a:lnTo>
                  <a:close/>
                  <a:moveTo>
                    <a:pt x="129" y="122"/>
                  </a:moveTo>
                  <a:cubicBezTo>
                    <a:pt x="150" y="122"/>
                    <a:pt x="167" y="138"/>
                    <a:pt x="167" y="159"/>
                  </a:cubicBezTo>
                  <a:cubicBezTo>
                    <a:pt x="167" y="166"/>
                    <a:pt x="165" y="173"/>
                    <a:pt x="161" y="178"/>
                  </a:cubicBezTo>
                  <a:cubicBezTo>
                    <a:pt x="188" y="205"/>
                    <a:pt x="188" y="205"/>
                    <a:pt x="188" y="205"/>
                  </a:cubicBezTo>
                  <a:cubicBezTo>
                    <a:pt x="195" y="200"/>
                    <a:pt x="203" y="198"/>
                    <a:pt x="212" y="198"/>
                  </a:cubicBezTo>
                  <a:cubicBezTo>
                    <a:pt x="221" y="198"/>
                    <a:pt x="229" y="200"/>
                    <a:pt x="236" y="205"/>
                  </a:cubicBezTo>
                  <a:cubicBezTo>
                    <a:pt x="247" y="194"/>
                    <a:pt x="247" y="194"/>
                    <a:pt x="247" y="194"/>
                  </a:cubicBezTo>
                  <a:cubicBezTo>
                    <a:pt x="243" y="188"/>
                    <a:pt x="240" y="180"/>
                    <a:pt x="240" y="172"/>
                  </a:cubicBezTo>
                  <a:cubicBezTo>
                    <a:pt x="240" y="151"/>
                    <a:pt x="257" y="134"/>
                    <a:pt x="279" y="134"/>
                  </a:cubicBezTo>
                  <a:cubicBezTo>
                    <a:pt x="300" y="134"/>
                    <a:pt x="317" y="151"/>
                    <a:pt x="317" y="172"/>
                  </a:cubicBezTo>
                  <a:cubicBezTo>
                    <a:pt x="317" y="194"/>
                    <a:pt x="300" y="211"/>
                    <a:pt x="279" y="211"/>
                  </a:cubicBezTo>
                  <a:cubicBezTo>
                    <a:pt x="272" y="211"/>
                    <a:pt x="265" y="209"/>
                    <a:pt x="260" y="206"/>
                  </a:cubicBezTo>
                  <a:cubicBezTo>
                    <a:pt x="249" y="217"/>
                    <a:pt x="249" y="217"/>
                    <a:pt x="249" y="217"/>
                  </a:cubicBezTo>
                  <a:cubicBezTo>
                    <a:pt x="253" y="224"/>
                    <a:pt x="256" y="232"/>
                    <a:pt x="256" y="241"/>
                  </a:cubicBezTo>
                  <a:cubicBezTo>
                    <a:pt x="256" y="266"/>
                    <a:pt x="236" y="285"/>
                    <a:pt x="212" y="285"/>
                  </a:cubicBezTo>
                  <a:cubicBezTo>
                    <a:pt x="188" y="285"/>
                    <a:pt x="168" y="266"/>
                    <a:pt x="168" y="241"/>
                  </a:cubicBezTo>
                  <a:cubicBezTo>
                    <a:pt x="168" y="232"/>
                    <a:pt x="171" y="224"/>
                    <a:pt x="175" y="217"/>
                  </a:cubicBezTo>
                  <a:cubicBezTo>
                    <a:pt x="149" y="190"/>
                    <a:pt x="149" y="190"/>
                    <a:pt x="149" y="190"/>
                  </a:cubicBezTo>
                  <a:cubicBezTo>
                    <a:pt x="143" y="194"/>
                    <a:pt x="136" y="196"/>
                    <a:pt x="129" y="196"/>
                  </a:cubicBezTo>
                  <a:cubicBezTo>
                    <a:pt x="109" y="196"/>
                    <a:pt x="92" y="179"/>
                    <a:pt x="92" y="159"/>
                  </a:cubicBezTo>
                  <a:cubicBezTo>
                    <a:pt x="92" y="138"/>
                    <a:pt x="109" y="122"/>
                    <a:pt x="129" y="12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46" name="Groupe3">
            <a:extLst>
              <a:ext uri="{FF2B5EF4-FFF2-40B4-BE49-F238E27FC236}">
                <a16:creationId xmlns:a16="http://schemas.microsoft.com/office/drawing/2014/main" xmlns="" id="{CCED17FF-7FF1-4EC5-95CC-13F84771FA6F}"/>
              </a:ext>
            </a:extLst>
          </p:cNvPr>
          <p:cNvGrpSpPr/>
          <p:nvPr/>
        </p:nvGrpSpPr>
        <p:grpSpPr>
          <a:xfrm>
            <a:off x="4572000" y="2656800"/>
            <a:ext cx="5795731" cy="1077218"/>
            <a:chOff x="5819893" y="2385721"/>
            <a:chExt cx="5795731" cy="1077218"/>
          </a:xfrm>
        </p:grpSpPr>
        <p:sp>
          <p:nvSpPr>
            <p:cNvPr id="49" name="Texte3">
              <a:extLst>
                <a:ext uri="{FF2B5EF4-FFF2-40B4-BE49-F238E27FC236}">
                  <a16:creationId xmlns:a16="http://schemas.microsoft.com/office/drawing/2014/main" xmlns="" id="{4B45D443-2796-4C90-9506-0DAC0F47677B}"/>
                </a:ext>
              </a:extLst>
            </p:cNvPr>
            <p:cNvSpPr txBox="1"/>
            <p:nvPr/>
          </p:nvSpPr>
          <p:spPr>
            <a:xfrm>
              <a:off x="6901778" y="2385721"/>
              <a:ext cx="4713846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200" b="1" spc="-15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Favoriser la production et </a:t>
              </a:r>
              <a:br>
                <a:rPr lang="fr-FR" sz="3200" b="1" spc="-15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</a:br>
              <a:r>
                <a:rPr lang="fr-FR" sz="3200" b="1" spc="-15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l’accès aux données</a:t>
              </a:r>
            </a:p>
          </p:txBody>
        </p:sp>
        <p:sp>
          <p:nvSpPr>
            <p:cNvPr id="50" name="Puce3">
              <a:extLst>
                <a:ext uri="{FF2B5EF4-FFF2-40B4-BE49-F238E27FC236}">
                  <a16:creationId xmlns:a16="http://schemas.microsoft.com/office/drawing/2014/main" xmlns="" id="{5DA2B876-462A-470B-B0F8-2E6754C119E9}"/>
                </a:ext>
              </a:extLst>
            </p:cNvPr>
            <p:cNvSpPr/>
            <p:nvPr/>
          </p:nvSpPr>
          <p:spPr>
            <a:xfrm>
              <a:off x="5819893" y="2385721"/>
              <a:ext cx="870332" cy="903383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1" name="Icone3">
              <a:extLst>
                <a:ext uri="{FF2B5EF4-FFF2-40B4-BE49-F238E27FC236}">
                  <a16:creationId xmlns:a16="http://schemas.microsoft.com/office/drawing/2014/main" xmlns="" id="{C15A1997-771C-47BA-98EC-054AF9BBB476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5978552" y="2621412"/>
              <a:ext cx="553014" cy="432000"/>
            </a:xfrm>
            <a:custGeom>
              <a:avLst/>
              <a:gdLst>
                <a:gd name="T0" fmla="*/ 31 w 424"/>
                <a:gd name="T1" fmla="*/ 0 h 332"/>
                <a:gd name="T2" fmla="*/ 0 w 424"/>
                <a:gd name="T3" fmla="*/ 69 h 332"/>
                <a:gd name="T4" fmla="*/ 424 w 424"/>
                <a:gd name="T5" fmla="*/ 30 h 332"/>
                <a:gd name="T6" fmla="*/ 41 w 424"/>
                <a:gd name="T7" fmla="*/ 48 h 332"/>
                <a:gd name="T8" fmla="*/ 41 w 424"/>
                <a:gd name="T9" fmla="*/ 27 h 332"/>
                <a:gd name="T10" fmla="*/ 41 w 424"/>
                <a:gd name="T11" fmla="*/ 48 h 332"/>
                <a:gd name="T12" fmla="*/ 73 w 424"/>
                <a:gd name="T13" fmla="*/ 38 h 332"/>
                <a:gd name="T14" fmla="*/ 94 w 424"/>
                <a:gd name="T15" fmla="*/ 38 h 332"/>
                <a:gd name="T16" fmla="*/ 126 w 424"/>
                <a:gd name="T17" fmla="*/ 48 h 332"/>
                <a:gd name="T18" fmla="*/ 126 w 424"/>
                <a:gd name="T19" fmla="*/ 27 h 332"/>
                <a:gd name="T20" fmla="*/ 126 w 424"/>
                <a:gd name="T21" fmla="*/ 48 h 332"/>
                <a:gd name="T22" fmla="*/ 31 w 424"/>
                <a:gd name="T23" fmla="*/ 332 h 332"/>
                <a:gd name="T24" fmla="*/ 424 w 424"/>
                <a:gd name="T25" fmla="*/ 302 h 332"/>
                <a:gd name="T26" fmla="*/ 0 w 424"/>
                <a:gd name="T27" fmla="*/ 78 h 332"/>
                <a:gd name="T28" fmla="*/ 250 w 424"/>
                <a:gd name="T29" fmla="*/ 128 h 332"/>
                <a:gd name="T30" fmla="*/ 357 w 424"/>
                <a:gd name="T31" fmla="*/ 124 h 332"/>
                <a:gd name="T32" fmla="*/ 361 w 424"/>
                <a:gd name="T33" fmla="*/ 227 h 332"/>
                <a:gd name="T34" fmla="*/ 255 w 424"/>
                <a:gd name="T35" fmla="*/ 232 h 332"/>
                <a:gd name="T36" fmla="*/ 250 w 424"/>
                <a:gd name="T37" fmla="*/ 128 h 332"/>
                <a:gd name="T38" fmla="*/ 67 w 424"/>
                <a:gd name="T39" fmla="*/ 124 h 332"/>
                <a:gd name="T40" fmla="*/ 217 w 424"/>
                <a:gd name="T41" fmla="*/ 128 h 332"/>
                <a:gd name="T42" fmla="*/ 213 w 424"/>
                <a:gd name="T43" fmla="*/ 141 h 332"/>
                <a:gd name="T44" fmla="*/ 63 w 424"/>
                <a:gd name="T45" fmla="*/ 137 h 332"/>
                <a:gd name="T46" fmla="*/ 63 w 424"/>
                <a:gd name="T47" fmla="*/ 173 h 332"/>
                <a:gd name="T48" fmla="*/ 213 w 424"/>
                <a:gd name="T49" fmla="*/ 169 h 332"/>
                <a:gd name="T50" fmla="*/ 217 w 424"/>
                <a:gd name="T51" fmla="*/ 182 h 332"/>
                <a:gd name="T52" fmla="*/ 67 w 424"/>
                <a:gd name="T53" fmla="*/ 186 h 332"/>
                <a:gd name="T54" fmla="*/ 63 w 424"/>
                <a:gd name="T55" fmla="*/ 173 h 332"/>
                <a:gd name="T56" fmla="*/ 67 w 424"/>
                <a:gd name="T57" fmla="*/ 214 h 332"/>
                <a:gd name="T58" fmla="*/ 217 w 424"/>
                <a:gd name="T59" fmla="*/ 219 h 332"/>
                <a:gd name="T60" fmla="*/ 213 w 424"/>
                <a:gd name="T61" fmla="*/ 232 h 332"/>
                <a:gd name="T62" fmla="*/ 63 w 424"/>
                <a:gd name="T63" fmla="*/ 227 h 332"/>
                <a:gd name="T64" fmla="*/ 63 w 424"/>
                <a:gd name="T65" fmla="*/ 264 h 332"/>
                <a:gd name="T66" fmla="*/ 357 w 424"/>
                <a:gd name="T67" fmla="*/ 260 h 332"/>
                <a:gd name="T68" fmla="*/ 361 w 424"/>
                <a:gd name="T69" fmla="*/ 273 h 332"/>
                <a:gd name="T70" fmla="*/ 67 w 424"/>
                <a:gd name="T71" fmla="*/ 277 h 332"/>
                <a:gd name="T72" fmla="*/ 63 w 424"/>
                <a:gd name="T73" fmla="*/ 264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24" h="332">
                  <a:moveTo>
                    <a:pt x="394" y="0"/>
                  </a:moveTo>
                  <a:cubicBezTo>
                    <a:pt x="31" y="0"/>
                    <a:pt x="31" y="0"/>
                    <a:pt x="31" y="0"/>
                  </a:cubicBezTo>
                  <a:cubicBezTo>
                    <a:pt x="14" y="0"/>
                    <a:pt x="0" y="13"/>
                    <a:pt x="0" y="30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424" y="69"/>
                    <a:pt x="424" y="69"/>
                    <a:pt x="424" y="69"/>
                  </a:cubicBezTo>
                  <a:cubicBezTo>
                    <a:pt x="424" y="30"/>
                    <a:pt x="424" y="30"/>
                    <a:pt x="424" y="30"/>
                  </a:cubicBezTo>
                  <a:cubicBezTo>
                    <a:pt x="424" y="13"/>
                    <a:pt x="410" y="0"/>
                    <a:pt x="394" y="0"/>
                  </a:cubicBezTo>
                  <a:close/>
                  <a:moveTo>
                    <a:pt x="41" y="48"/>
                  </a:moveTo>
                  <a:cubicBezTo>
                    <a:pt x="35" y="48"/>
                    <a:pt x="30" y="44"/>
                    <a:pt x="30" y="38"/>
                  </a:cubicBezTo>
                  <a:cubicBezTo>
                    <a:pt x="30" y="32"/>
                    <a:pt x="35" y="27"/>
                    <a:pt x="41" y="27"/>
                  </a:cubicBezTo>
                  <a:cubicBezTo>
                    <a:pt x="47" y="27"/>
                    <a:pt x="52" y="32"/>
                    <a:pt x="52" y="38"/>
                  </a:cubicBezTo>
                  <a:cubicBezTo>
                    <a:pt x="52" y="44"/>
                    <a:pt x="47" y="48"/>
                    <a:pt x="41" y="48"/>
                  </a:cubicBezTo>
                  <a:close/>
                  <a:moveTo>
                    <a:pt x="83" y="48"/>
                  </a:moveTo>
                  <a:cubicBezTo>
                    <a:pt x="78" y="48"/>
                    <a:pt x="73" y="44"/>
                    <a:pt x="73" y="38"/>
                  </a:cubicBezTo>
                  <a:cubicBezTo>
                    <a:pt x="73" y="32"/>
                    <a:pt x="78" y="27"/>
                    <a:pt x="83" y="27"/>
                  </a:cubicBezTo>
                  <a:cubicBezTo>
                    <a:pt x="89" y="27"/>
                    <a:pt x="94" y="32"/>
                    <a:pt x="94" y="38"/>
                  </a:cubicBezTo>
                  <a:cubicBezTo>
                    <a:pt x="94" y="44"/>
                    <a:pt x="89" y="48"/>
                    <a:pt x="83" y="48"/>
                  </a:cubicBezTo>
                  <a:close/>
                  <a:moveTo>
                    <a:pt x="126" y="48"/>
                  </a:moveTo>
                  <a:cubicBezTo>
                    <a:pt x="120" y="48"/>
                    <a:pt x="115" y="44"/>
                    <a:pt x="115" y="38"/>
                  </a:cubicBezTo>
                  <a:cubicBezTo>
                    <a:pt x="115" y="32"/>
                    <a:pt x="120" y="27"/>
                    <a:pt x="126" y="27"/>
                  </a:cubicBezTo>
                  <a:cubicBezTo>
                    <a:pt x="132" y="27"/>
                    <a:pt x="136" y="32"/>
                    <a:pt x="136" y="38"/>
                  </a:cubicBezTo>
                  <a:cubicBezTo>
                    <a:pt x="136" y="44"/>
                    <a:pt x="132" y="48"/>
                    <a:pt x="126" y="48"/>
                  </a:cubicBezTo>
                  <a:close/>
                  <a:moveTo>
                    <a:pt x="0" y="302"/>
                  </a:moveTo>
                  <a:cubicBezTo>
                    <a:pt x="0" y="319"/>
                    <a:pt x="14" y="332"/>
                    <a:pt x="31" y="332"/>
                  </a:cubicBezTo>
                  <a:cubicBezTo>
                    <a:pt x="394" y="332"/>
                    <a:pt x="394" y="332"/>
                    <a:pt x="394" y="332"/>
                  </a:cubicBezTo>
                  <a:cubicBezTo>
                    <a:pt x="410" y="332"/>
                    <a:pt x="424" y="319"/>
                    <a:pt x="424" y="302"/>
                  </a:cubicBezTo>
                  <a:cubicBezTo>
                    <a:pt x="424" y="78"/>
                    <a:pt x="424" y="78"/>
                    <a:pt x="424" y="78"/>
                  </a:cubicBezTo>
                  <a:cubicBezTo>
                    <a:pt x="0" y="78"/>
                    <a:pt x="0" y="78"/>
                    <a:pt x="0" y="78"/>
                  </a:cubicBezTo>
                  <a:lnTo>
                    <a:pt x="0" y="302"/>
                  </a:lnTo>
                  <a:close/>
                  <a:moveTo>
                    <a:pt x="250" y="128"/>
                  </a:moveTo>
                  <a:cubicBezTo>
                    <a:pt x="250" y="126"/>
                    <a:pt x="252" y="124"/>
                    <a:pt x="255" y="124"/>
                  </a:cubicBezTo>
                  <a:cubicBezTo>
                    <a:pt x="357" y="124"/>
                    <a:pt x="357" y="124"/>
                    <a:pt x="357" y="124"/>
                  </a:cubicBezTo>
                  <a:cubicBezTo>
                    <a:pt x="359" y="124"/>
                    <a:pt x="361" y="126"/>
                    <a:pt x="361" y="128"/>
                  </a:cubicBezTo>
                  <a:cubicBezTo>
                    <a:pt x="361" y="227"/>
                    <a:pt x="361" y="227"/>
                    <a:pt x="361" y="227"/>
                  </a:cubicBezTo>
                  <a:cubicBezTo>
                    <a:pt x="361" y="230"/>
                    <a:pt x="359" y="232"/>
                    <a:pt x="357" y="232"/>
                  </a:cubicBezTo>
                  <a:cubicBezTo>
                    <a:pt x="255" y="232"/>
                    <a:pt x="255" y="232"/>
                    <a:pt x="255" y="232"/>
                  </a:cubicBezTo>
                  <a:cubicBezTo>
                    <a:pt x="252" y="232"/>
                    <a:pt x="250" y="230"/>
                    <a:pt x="250" y="227"/>
                  </a:cubicBezTo>
                  <a:lnTo>
                    <a:pt x="250" y="128"/>
                  </a:lnTo>
                  <a:close/>
                  <a:moveTo>
                    <a:pt x="63" y="128"/>
                  </a:moveTo>
                  <a:cubicBezTo>
                    <a:pt x="63" y="126"/>
                    <a:pt x="65" y="124"/>
                    <a:pt x="67" y="124"/>
                  </a:cubicBezTo>
                  <a:cubicBezTo>
                    <a:pt x="213" y="124"/>
                    <a:pt x="213" y="124"/>
                    <a:pt x="213" y="124"/>
                  </a:cubicBezTo>
                  <a:cubicBezTo>
                    <a:pt x="215" y="124"/>
                    <a:pt x="217" y="126"/>
                    <a:pt x="217" y="128"/>
                  </a:cubicBezTo>
                  <a:cubicBezTo>
                    <a:pt x="217" y="137"/>
                    <a:pt x="217" y="137"/>
                    <a:pt x="217" y="137"/>
                  </a:cubicBezTo>
                  <a:cubicBezTo>
                    <a:pt x="217" y="139"/>
                    <a:pt x="215" y="141"/>
                    <a:pt x="213" y="141"/>
                  </a:cubicBezTo>
                  <a:cubicBezTo>
                    <a:pt x="67" y="141"/>
                    <a:pt x="67" y="141"/>
                    <a:pt x="67" y="141"/>
                  </a:cubicBezTo>
                  <a:cubicBezTo>
                    <a:pt x="65" y="141"/>
                    <a:pt x="63" y="139"/>
                    <a:pt x="63" y="137"/>
                  </a:cubicBezTo>
                  <a:lnTo>
                    <a:pt x="63" y="128"/>
                  </a:lnTo>
                  <a:close/>
                  <a:moveTo>
                    <a:pt x="63" y="173"/>
                  </a:moveTo>
                  <a:cubicBezTo>
                    <a:pt x="63" y="171"/>
                    <a:pt x="65" y="169"/>
                    <a:pt x="67" y="169"/>
                  </a:cubicBezTo>
                  <a:cubicBezTo>
                    <a:pt x="213" y="169"/>
                    <a:pt x="213" y="169"/>
                    <a:pt x="213" y="169"/>
                  </a:cubicBezTo>
                  <a:cubicBezTo>
                    <a:pt x="215" y="169"/>
                    <a:pt x="217" y="171"/>
                    <a:pt x="217" y="173"/>
                  </a:cubicBezTo>
                  <a:cubicBezTo>
                    <a:pt x="217" y="182"/>
                    <a:pt x="217" y="182"/>
                    <a:pt x="217" y="182"/>
                  </a:cubicBezTo>
                  <a:cubicBezTo>
                    <a:pt x="217" y="184"/>
                    <a:pt x="215" y="186"/>
                    <a:pt x="213" y="186"/>
                  </a:cubicBezTo>
                  <a:cubicBezTo>
                    <a:pt x="67" y="186"/>
                    <a:pt x="67" y="186"/>
                    <a:pt x="67" y="186"/>
                  </a:cubicBezTo>
                  <a:cubicBezTo>
                    <a:pt x="65" y="186"/>
                    <a:pt x="63" y="184"/>
                    <a:pt x="63" y="182"/>
                  </a:cubicBezTo>
                  <a:lnTo>
                    <a:pt x="63" y="173"/>
                  </a:lnTo>
                  <a:close/>
                  <a:moveTo>
                    <a:pt x="63" y="219"/>
                  </a:moveTo>
                  <a:cubicBezTo>
                    <a:pt x="63" y="216"/>
                    <a:pt x="65" y="214"/>
                    <a:pt x="67" y="214"/>
                  </a:cubicBezTo>
                  <a:cubicBezTo>
                    <a:pt x="213" y="214"/>
                    <a:pt x="213" y="214"/>
                    <a:pt x="213" y="214"/>
                  </a:cubicBezTo>
                  <a:cubicBezTo>
                    <a:pt x="215" y="214"/>
                    <a:pt x="217" y="216"/>
                    <a:pt x="217" y="219"/>
                  </a:cubicBezTo>
                  <a:cubicBezTo>
                    <a:pt x="217" y="227"/>
                    <a:pt x="217" y="227"/>
                    <a:pt x="217" y="227"/>
                  </a:cubicBezTo>
                  <a:cubicBezTo>
                    <a:pt x="217" y="230"/>
                    <a:pt x="215" y="232"/>
                    <a:pt x="213" y="232"/>
                  </a:cubicBezTo>
                  <a:cubicBezTo>
                    <a:pt x="67" y="232"/>
                    <a:pt x="67" y="232"/>
                    <a:pt x="67" y="232"/>
                  </a:cubicBezTo>
                  <a:cubicBezTo>
                    <a:pt x="65" y="232"/>
                    <a:pt x="63" y="230"/>
                    <a:pt x="63" y="227"/>
                  </a:cubicBezTo>
                  <a:lnTo>
                    <a:pt x="63" y="219"/>
                  </a:lnTo>
                  <a:close/>
                  <a:moveTo>
                    <a:pt x="63" y="264"/>
                  </a:moveTo>
                  <a:cubicBezTo>
                    <a:pt x="63" y="262"/>
                    <a:pt x="65" y="260"/>
                    <a:pt x="67" y="260"/>
                  </a:cubicBezTo>
                  <a:cubicBezTo>
                    <a:pt x="357" y="260"/>
                    <a:pt x="357" y="260"/>
                    <a:pt x="357" y="260"/>
                  </a:cubicBezTo>
                  <a:cubicBezTo>
                    <a:pt x="359" y="260"/>
                    <a:pt x="361" y="262"/>
                    <a:pt x="361" y="264"/>
                  </a:cubicBezTo>
                  <a:cubicBezTo>
                    <a:pt x="361" y="273"/>
                    <a:pt x="361" y="273"/>
                    <a:pt x="361" y="273"/>
                  </a:cubicBezTo>
                  <a:cubicBezTo>
                    <a:pt x="361" y="275"/>
                    <a:pt x="359" y="277"/>
                    <a:pt x="357" y="277"/>
                  </a:cubicBezTo>
                  <a:cubicBezTo>
                    <a:pt x="67" y="277"/>
                    <a:pt x="67" y="277"/>
                    <a:pt x="67" y="277"/>
                  </a:cubicBezTo>
                  <a:cubicBezTo>
                    <a:pt x="65" y="277"/>
                    <a:pt x="63" y="275"/>
                    <a:pt x="63" y="273"/>
                  </a:cubicBezTo>
                  <a:lnTo>
                    <a:pt x="63" y="26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39" name="Groupe4">
            <a:extLst>
              <a:ext uri="{FF2B5EF4-FFF2-40B4-BE49-F238E27FC236}">
                <a16:creationId xmlns:a16="http://schemas.microsoft.com/office/drawing/2014/main" xmlns="" id="{AE103674-C7FB-4383-9838-120D4E79A043}"/>
              </a:ext>
            </a:extLst>
          </p:cNvPr>
          <p:cNvGrpSpPr/>
          <p:nvPr/>
        </p:nvGrpSpPr>
        <p:grpSpPr>
          <a:xfrm>
            <a:off x="4968000" y="1591200"/>
            <a:ext cx="5794641" cy="903383"/>
            <a:chOff x="6462038" y="1276199"/>
            <a:chExt cx="5794641" cy="903383"/>
          </a:xfrm>
        </p:grpSpPr>
        <p:sp>
          <p:nvSpPr>
            <p:cNvPr id="42" name="Texte4">
              <a:extLst>
                <a:ext uri="{FF2B5EF4-FFF2-40B4-BE49-F238E27FC236}">
                  <a16:creationId xmlns:a16="http://schemas.microsoft.com/office/drawing/2014/main" xmlns="" id="{B60522CB-ED33-42E1-BC7E-54E97C132AE4}"/>
                </a:ext>
              </a:extLst>
            </p:cNvPr>
            <p:cNvSpPr txBox="1"/>
            <p:nvPr/>
          </p:nvSpPr>
          <p:spPr>
            <a:xfrm>
              <a:off x="7542832" y="1276199"/>
              <a:ext cx="471384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b="1" spc="-150" dirty="0">
                  <a:solidFill>
                    <a:schemeClr val="bg1">
                      <a:lumMod val="85000"/>
                    </a:schemeClr>
                  </a:solidFill>
                </a:rPr>
                <a:t>Promouvoir la santé et </a:t>
              </a:r>
              <a:br>
                <a:rPr lang="fr-FR" sz="2400" b="1" spc="-150" dirty="0">
                  <a:solidFill>
                    <a:schemeClr val="bg1">
                      <a:lumMod val="85000"/>
                    </a:schemeClr>
                  </a:solidFill>
                </a:rPr>
              </a:br>
              <a:r>
                <a:rPr lang="fr-FR" sz="2400" b="1" spc="-150" dirty="0">
                  <a:solidFill>
                    <a:schemeClr val="bg1">
                      <a:lumMod val="85000"/>
                    </a:schemeClr>
                  </a:solidFill>
                </a:rPr>
                <a:t>accélérer l’innovation numérique</a:t>
              </a:r>
            </a:p>
          </p:txBody>
        </p:sp>
        <p:sp>
          <p:nvSpPr>
            <p:cNvPr id="43" name="Puce4">
              <a:extLst>
                <a:ext uri="{FF2B5EF4-FFF2-40B4-BE49-F238E27FC236}">
                  <a16:creationId xmlns:a16="http://schemas.microsoft.com/office/drawing/2014/main" xmlns="" id="{C934F80A-4818-4E82-A09E-AED7AEA73648}"/>
                </a:ext>
              </a:extLst>
            </p:cNvPr>
            <p:cNvSpPr/>
            <p:nvPr/>
          </p:nvSpPr>
          <p:spPr>
            <a:xfrm>
              <a:off x="6462038" y="1276199"/>
              <a:ext cx="870332" cy="903383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44" name="Icone4">
              <a:extLst>
                <a:ext uri="{FF2B5EF4-FFF2-40B4-BE49-F238E27FC236}">
                  <a16:creationId xmlns:a16="http://schemas.microsoft.com/office/drawing/2014/main" xmlns="" id="{C4146571-16BA-45FE-8A5A-88307A114CE7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6621439" y="1511890"/>
              <a:ext cx="551531" cy="432000"/>
            </a:xfrm>
            <a:custGeom>
              <a:avLst/>
              <a:gdLst>
                <a:gd name="T0" fmla="*/ 394 w 424"/>
                <a:gd name="T1" fmla="*/ 0 h 333"/>
                <a:gd name="T2" fmla="*/ 31 w 424"/>
                <a:gd name="T3" fmla="*/ 0 h 333"/>
                <a:gd name="T4" fmla="*/ 0 w 424"/>
                <a:gd name="T5" fmla="*/ 30 h 333"/>
                <a:gd name="T6" fmla="*/ 0 w 424"/>
                <a:gd name="T7" fmla="*/ 70 h 333"/>
                <a:gd name="T8" fmla="*/ 424 w 424"/>
                <a:gd name="T9" fmla="*/ 70 h 333"/>
                <a:gd name="T10" fmla="*/ 424 w 424"/>
                <a:gd name="T11" fmla="*/ 30 h 333"/>
                <a:gd name="T12" fmla="*/ 394 w 424"/>
                <a:gd name="T13" fmla="*/ 0 h 333"/>
                <a:gd name="T14" fmla="*/ 41 w 424"/>
                <a:gd name="T15" fmla="*/ 49 h 333"/>
                <a:gd name="T16" fmla="*/ 31 w 424"/>
                <a:gd name="T17" fmla="*/ 38 h 333"/>
                <a:gd name="T18" fmla="*/ 41 w 424"/>
                <a:gd name="T19" fmla="*/ 28 h 333"/>
                <a:gd name="T20" fmla="*/ 52 w 424"/>
                <a:gd name="T21" fmla="*/ 38 h 333"/>
                <a:gd name="T22" fmla="*/ 41 w 424"/>
                <a:gd name="T23" fmla="*/ 49 h 333"/>
                <a:gd name="T24" fmla="*/ 84 w 424"/>
                <a:gd name="T25" fmla="*/ 49 h 333"/>
                <a:gd name="T26" fmla="*/ 73 w 424"/>
                <a:gd name="T27" fmla="*/ 38 h 333"/>
                <a:gd name="T28" fmla="*/ 84 w 424"/>
                <a:gd name="T29" fmla="*/ 28 h 333"/>
                <a:gd name="T30" fmla="*/ 94 w 424"/>
                <a:gd name="T31" fmla="*/ 38 h 333"/>
                <a:gd name="T32" fmla="*/ 84 w 424"/>
                <a:gd name="T33" fmla="*/ 49 h 333"/>
                <a:gd name="T34" fmla="*/ 126 w 424"/>
                <a:gd name="T35" fmla="*/ 49 h 333"/>
                <a:gd name="T36" fmla="*/ 115 w 424"/>
                <a:gd name="T37" fmla="*/ 38 h 333"/>
                <a:gd name="T38" fmla="*/ 126 w 424"/>
                <a:gd name="T39" fmla="*/ 28 h 333"/>
                <a:gd name="T40" fmla="*/ 137 w 424"/>
                <a:gd name="T41" fmla="*/ 38 h 333"/>
                <a:gd name="T42" fmla="*/ 126 w 424"/>
                <a:gd name="T43" fmla="*/ 49 h 333"/>
                <a:gd name="T44" fmla="*/ 0 w 424"/>
                <a:gd name="T45" fmla="*/ 302 h 333"/>
                <a:gd name="T46" fmla="*/ 31 w 424"/>
                <a:gd name="T47" fmla="*/ 333 h 333"/>
                <a:gd name="T48" fmla="*/ 394 w 424"/>
                <a:gd name="T49" fmla="*/ 333 h 333"/>
                <a:gd name="T50" fmla="*/ 424 w 424"/>
                <a:gd name="T51" fmla="*/ 302 h 333"/>
                <a:gd name="T52" fmla="*/ 424 w 424"/>
                <a:gd name="T53" fmla="*/ 78 h 333"/>
                <a:gd name="T54" fmla="*/ 0 w 424"/>
                <a:gd name="T55" fmla="*/ 78 h 333"/>
                <a:gd name="T56" fmla="*/ 0 w 424"/>
                <a:gd name="T57" fmla="*/ 302 h 333"/>
                <a:gd name="T58" fmla="*/ 83 w 424"/>
                <a:gd name="T59" fmla="*/ 261 h 333"/>
                <a:gd name="T60" fmla="*/ 155 w 424"/>
                <a:gd name="T61" fmla="*/ 189 h 333"/>
                <a:gd name="T62" fmla="*/ 189 w 424"/>
                <a:gd name="T63" fmla="*/ 189 h 333"/>
                <a:gd name="T64" fmla="*/ 229 w 424"/>
                <a:gd name="T65" fmla="*/ 229 h 333"/>
                <a:gd name="T66" fmla="*/ 232 w 424"/>
                <a:gd name="T67" fmla="*/ 229 h 333"/>
                <a:gd name="T68" fmla="*/ 309 w 424"/>
                <a:gd name="T69" fmla="*/ 153 h 333"/>
                <a:gd name="T70" fmla="*/ 290 w 424"/>
                <a:gd name="T71" fmla="*/ 153 h 333"/>
                <a:gd name="T72" fmla="*/ 279 w 424"/>
                <a:gd name="T73" fmla="*/ 142 h 333"/>
                <a:gd name="T74" fmla="*/ 290 w 424"/>
                <a:gd name="T75" fmla="*/ 131 h 333"/>
                <a:gd name="T76" fmla="*/ 334 w 424"/>
                <a:gd name="T77" fmla="*/ 131 h 333"/>
                <a:gd name="T78" fmla="*/ 345 w 424"/>
                <a:gd name="T79" fmla="*/ 142 h 333"/>
                <a:gd name="T80" fmla="*/ 345 w 424"/>
                <a:gd name="T81" fmla="*/ 186 h 333"/>
                <a:gd name="T82" fmla="*/ 334 w 424"/>
                <a:gd name="T83" fmla="*/ 197 h 333"/>
                <a:gd name="T84" fmla="*/ 323 w 424"/>
                <a:gd name="T85" fmla="*/ 186 h 333"/>
                <a:gd name="T86" fmla="*/ 323 w 424"/>
                <a:gd name="T87" fmla="*/ 169 h 333"/>
                <a:gd name="T88" fmla="*/ 247 w 424"/>
                <a:gd name="T89" fmla="*/ 245 h 333"/>
                <a:gd name="T90" fmla="*/ 214 w 424"/>
                <a:gd name="T91" fmla="*/ 245 h 333"/>
                <a:gd name="T92" fmla="*/ 173 w 424"/>
                <a:gd name="T93" fmla="*/ 205 h 333"/>
                <a:gd name="T94" fmla="*/ 170 w 424"/>
                <a:gd name="T95" fmla="*/ 205 h 333"/>
                <a:gd name="T96" fmla="*/ 98 w 424"/>
                <a:gd name="T97" fmla="*/ 277 h 333"/>
                <a:gd name="T98" fmla="*/ 91 w 424"/>
                <a:gd name="T99" fmla="*/ 280 h 333"/>
                <a:gd name="T100" fmla="*/ 83 w 424"/>
                <a:gd name="T101" fmla="*/ 277 h 333"/>
                <a:gd name="T102" fmla="*/ 83 w 424"/>
                <a:gd name="T103" fmla="*/ 261 h 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424" h="333">
                  <a:moveTo>
                    <a:pt x="394" y="0"/>
                  </a:moveTo>
                  <a:cubicBezTo>
                    <a:pt x="31" y="0"/>
                    <a:pt x="31" y="0"/>
                    <a:pt x="31" y="0"/>
                  </a:cubicBezTo>
                  <a:cubicBezTo>
                    <a:pt x="14" y="0"/>
                    <a:pt x="0" y="14"/>
                    <a:pt x="0" y="3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424" y="70"/>
                    <a:pt x="424" y="70"/>
                    <a:pt x="424" y="70"/>
                  </a:cubicBezTo>
                  <a:cubicBezTo>
                    <a:pt x="424" y="30"/>
                    <a:pt x="424" y="30"/>
                    <a:pt x="424" y="30"/>
                  </a:cubicBezTo>
                  <a:cubicBezTo>
                    <a:pt x="424" y="14"/>
                    <a:pt x="411" y="0"/>
                    <a:pt x="394" y="0"/>
                  </a:cubicBezTo>
                  <a:close/>
                  <a:moveTo>
                    <a:pt x="41" y="49"/>
                  </a:moveTo>
                  <a:cubicBezTo>
                    <a:pt x="35" y="49"/>
                    <a:pt x="31" y="44"/>
                    <a:pt x="31" y="38"/>
                  </a:cubicBezTo>
                  <a:cubicBezTo>
                    <a:pt x="31" y="32"/>
                    <a:pt x="35" y="28"/>
                    <a:pt x="41" y="28"/>
                  </a:cubicBezTo>
                  <a:cubicBezTo>
                    <a:pt x="47" y="28"/>
                    <a:pt x="52" y="32"/>
                    <a:pt x="52" y="38"/>
                  </a:cubicBezTo>
                  <a:cubicBezTo>
                    <a:pt x="52" y="44"/>
                    <a:pt x="47" y="49"/>
                    <a:pt x="41" y="49"/>
                  </a:cubicBezTo>
                  <a:close/>
                  <a:moveTo>
                    <a:pt x="84" y="49"/>
                  </a:moveTo>
                  <a:cubicBezTo>
                    <a:pt x="78" y="49"/>
                    <a:pt x="73" y="44"/>
                    <a:pt x="73" y="38"/>
                  </a:cubicBezTo>
                  <a:cubicBezTo>
                    <a:pt x="73" y="32"/>
                    <a:pt x="78" y="28"/>
                    <a:pt x="84" y="28"/>
                  </a:cubicBezTo>
                  <a:cubicBezTo>
                    <a:pt x="89" y="28"/>
                    <a:pt x="94" y="32"/>
                    <a:pt x="94" y="38"/>
                  </a:cubicBezTo>
                  <a:cubicBezTo>
                    <a:pt x="94" y="44"/>
                    <a:pt x="89" y="49"/>
                    <a:pt x="84" y="49"/>
                  </a:cubicBezTo>
                  <a:close/>
                  <a:moveTo>
                    <a:pt x="126" y="49"/>
                  </a:moveTo>
                  <a:cubicBezTo>
                    <a:pt x="120" y="49"/>
                    <a:pt x="115" y="44"/>
                    <a:pt x="115" y="38"/>
                  </a:cubicBezTo>
                  <a:cubicBezTo>
                    <a:pt x="115" y="32"/>
                    <a:pt x="120" y="28"/>
                    <a:pt x="126" y="28"/>
                  </a:cubicBezTo>
                  <a:cubicBezTo>
                    <a:pt x="132" y="28"/>
                    <a:pt x="137" y="32"/>
                    <a:pt x="137" y="38"/>
                  </a:cubicBezTo>
                  <a:cubicBezTo>
                    <a:pt x="137" y="44"/>
                    <a:pt x="132" y="49"/>
                    <a:pt x="126" y="49"/>
                  </a:cubicBezTo>
                  <a:close/>
                  <a:moveTo>
                    <a:pt x="0" y="302"/>
                  </a:moveTo>
                  <a:cubicBezTo>
                    <a:pt x="0" y="319"/>
                    <a:pt x="14" y="333"/>
                    <a:pt x="31" y="333"/>
                  </a:cubicBezTo>
                  <a:cubicBezTo>
                    <a:pt x="394" y="333"/>
                    <a:pt x="394" y="333"/>
                    <a:pt x="394" y="333"/>
                  </a:cubicBezTo>
                  <a:cubicBezTo>
                    <a:pt x="411" y="333"/>
                    <a:pt x="424" y="319"/>
                    <a:pt x="424" y="302"/>
                  </a:cubicBezTo>
                  <a:cubicBezTo>
                    <a:pt x="424" y="78"/>
                    <a:pt x="424" y="78"/>
                    <a:pt x="424" y="78"/>
                  </a:cubicBezTo>
                  <a:cubicBezTo>
                    <a:pt x="0" y="78"/>
                    <a:pt x="0" y="78"/>
                    <a:pt x="0" y="78"/>
                  </a:cubicBezTo>
                  <a:lnTo>
                    <a:pt x="0" y="302"/>
                  </a:lnTo>
                  <a:close/>
                  <a:moveTo>
                    <a:pt x="83" y="261"/>
                  </a:moveTo>
                  <a:cubicBezTo>
                    <a:pt x="155" y="189"/>
                    <a:pt x="155" y="189"/>
                    <a:pt x="155" y="189"/>
                  </a:cubicBezTo>
                  <a:cubicBezTo>
                    <a:pt x="164" y="180"/>
                    <a:pt x="179" y="180"/>
                    <a:pt x="189" y="189"/>
                  </a:cubicBezTo>
                  <a:cubicBezTo>
                    <a:pt x="229" y="229"/>
                    <a:pt x="229" y="229"/>
                    <a:pt x="229" y="229"/>
                  </a:cubicBezTo>
                  <a:cubicBezTo>
                    <a:pt x="230" y="230"/>
                    <a:pt x="231" y="230"/>
                    <a:pt x="232" y="229"/>
                  </a:cubicBezTo>
                  <a:cubicBezTo>
                    <a:pt x="309" y="153"/>
                    <a:pt x="309" y="153"/>
                    <a:pt x="309" y="153"/>
                  </a:cubicBezTo>
                  <a:cubicBezTo>
                    <a:pt x="290" y="153"/>
                    <a:pt x="290" y="153"/>
                    <a:pt x="290" y="153"/>
                  </a:cubicBezTo>
                  <a:cubicBezTo>
                    <a:pt x="284" y="153"/>
                    <a:pt x="279" y="148"/>
                    <a:pt x="279" y="142"/>
                  </a:cubicBezTo>
                  <a:cubicBezTo>
                    <a:pt x="279" y="136"/>
                    <a:pt x="284" y="131"/>
                    <a:pt x="290" y="131"/>
                  </a:cubicBezTo>
                  <a:cubicBezTo>
                    <a:pt x="334" y="131"/>
                    <a:pt x="334" y="131"/>
                    <a:pt x="334" y="131"/>
                  </a:cubicBezTo>
                  <a:cubicBezTo>
                    <a:pt x="340" y="131"/>
                    <a:pt x="345" y="136"/>
                    <a:pt x="345" y="142"/>
                  </a:cubicBezTo>
                  <a:cubicBezTo>
                    <a:pt x="345" y="186"/>
                    <a:pt x="345" y="186"/>
                    <a:pt x="345" y="186"/>
                  </a:cubicBezTo>
                  <a:cubicBezTo>
                    <a:pt x="345" y="192"/>
                    <a:pt x="340" y="197"/>
                    <a:pt x="334" y="197"/>
                  </a:cubicBezTo>
                  <a:cubicBezTo>
                    <a:pt x="328" y="197"/>
                    <a:pt x="323" y="192"/>
                    <a:pt x="323" y="186"/>
                  </a:cubicBezTo>
                  <a:cubicBezTo>
                    <a:pt x="323" y="169"/>
                    <a:pt x="323" y="169"/>
                    <a:pt x="323" y="169"/>
                  </a:cubicBezTo>
                  <a:cubicBezTo>
                    <a:pt x="247" y="245"/>
                    <a:pt x="247" y="245"/>
                    <a:pt x="247" y="245"/>
                  </a:cubicBezTo>
                  <a:cubicBezTo>
                    <a:pt x="238" y="254"/>
                    <a:pt x="223" y="254"/>
                    <a:pt x="214" y="245"/>
                  </a:cubicBezTo>
                  <a:cubicBezTo>
                    <a:pt x="173" y="205"/>
                    <a:pt x="173" y="205"/>
                    <a:pt x="173" y="205"/>
                  </a:cubicBezTo>
                  <a:cubicBezTo>
                    <a:pt x="173" y="204"/>
                    <a:pt x="171" y="204"/>
                    <a:pt x="170" y="205"/>
                  </a:cubicBezTo>
                  <a:cubicBezTo>
                    <a:pt x="98" y="277"/>
                    <a:pt x="98" y="277"/>
                    <a:pt x="98" y="277"/>
                  </a:cubicBezTo>
                  <a:cubicBezTo>
                    <a:pt x="96" y="279"/>
                    <a:pt x="93" y="280"/>
                    <a:pt x="91" y="280"/>
                  </a:cubicBezTo>
                  <a:cubicBezTo>
                    <a:pt x="88" y="280"/>
                    <a:pt x="85" y="279"/>
                    <a:pt x="83" y="277"/>
                  </a:cubicBezTo>
                  <a:cubicBezTo>
                    <a:pt x="79" y="272"/>
                    <a:pt x="79" y="266"/>
                    <a:pt x="83" y="26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52" name="Groupe5">
            <a:extLst>
              <a:ext uri="{FF2B5EF4-FFF2-40B4-BE49-F238E27FC236}">
                <a16:creationId xmlns:a16="http://schemas.microsoft.com/office/drawing/2014/main" xmlns="" id="{87C6EBEE-F219-492B-9A87-6C41CC0C7746}"/>
              </a:ext>
            </a:extLst>
          </p:cNvPr>
          <p:cNvGrpSpPr/>
          <p:nvPr/>
        </p:nvGrpSpPr>
        <p:grpSpPr>
          <a:xfrm>
            <a:off x="5364000" y="579600"/>
            <a:ext cx="5114531" cy="903383"/>
            <a:chOff x="4570983" y="5009611"/>
            <a:chExt cx="5114531" cy="903383"/>
          </a:xfrm>
        </p:grpSpPr>
        <p:sp>
          <p:nvSpPr>
            <p:cNvPr id="53" name="Texte5">
              <a:extLst>
                <a:ext uri="{FF2B5EF4-FFF2-40B4-BE49-F238E27FC236}">
                  <a16:creationId xmlns:a16="http://schemas.microsoft.com/office/drawing/2014/main" xmlns="" id="{D4D1EB24-BB2F-459E-80D8-61AEE6F66528}"/>
                </a:ext>
              </a:extLst>
            </p:cNvPr>
            <p:cNvSpPr txBox="1"/>
            <p:nvPr/>
          </p:nvSpPr>
          <p:spPr>
            <a:xfrm>
              <a:off x="5652000" y="5009611"/>
              <a:ext cx="403351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b="1" spc="-150" dirty="0">
                  <a:solidFill>
                    <a:schemeClr val="bg1">
                      <a:lumMod val="85000"/>
                    </a:schemeClr>
                  </a:solidFill>
                </a:rPr>
                <a:t>Attentes des pouvoirs publics et des adhérents</a:t>
              </a:r>
            </a:p>
          </p:txBody>
        </p:sp>
        <p:sp>
          <p:nvSpPr>
            <p:cNvPr id="54" name="Puce5">
              <a:extLst>
                <a:ext uri="{FF2B5EF4-FFF2-40B4-BE49-F238E27FC236}">
                  <a16:creationId xmlns:a16="http://schemas.microsoft.com/office/drawing/2014/main" xmlns="" id="{9633A4FF-04A6-4A75-BBE5-5A13F9AF7CDE}"/>
                </a:ext>
              </a:extLst>
            </p:cNvPr>
            <p:cNvSpPr/>
            <p:nvPr/>
          </p:nvSpPr>
          <p:spPr>
            <a:xfrm>
              <a:off x="4570983" y="5009611"/>
              <a:ext cx="870332" cy="903383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5" name="Icone5">
              <a:extLst>
                <a:ext uri="{FF2B5EF4-FFF2-40B4-BE49-F238E27FC236}">
                  <a16:creationId xmlns:a16="http://schemas.microsoft.com/office/drawing/2014/main" xmlns="" id="{9417AFF1-96C2-43D1-9D9B-656C2A909582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4730400" y="5245200"/>
              <a:ext cx="552362" cy="432000"/>
            </a:xfrm>
            <a:custGeom>
              <a:avLst/>
              <a:gdLst>
                <a:gd name="T0" fmla="*/ 31 w 424"/>
                <a:gd name="T1" fmla="*/ 0 h 332"/>
                <a:gd name="T2" fmla="*/ 0 w 424"/>
                <a:gd name="T3" fmla="*/ 69 h 332"/>
                <a:gd name="T4" fmla="*/ 424 w 424"/>
                <a:gd name="T5" fmla="*/ 30 h 332"/>
                <a:gd name="T6" fmla="*/ 41 w 424"/>
                <a:gd name="T7" fmla="*/ 48 h 332"/>
                <a:gd name="T8" fmla="*/ 41 w 424"/>
                <a:gd name="T9" fmla="*/ 27 h 332"/>
                <a:gd name="T10" fmla="*/ 41 w 424"/>
                <a:gd name="T11" fmla="*/ 48 h 332"/>
                <a:gd name="T12" fmla="*/ 73 w 424"/>
                <a:gd name="T13" fmla="*/ 38 h 332"/>
                <a:gd name="T14" fmla="*/ 94 w 424"/>
                <a:gd name="T15" fmla="*/ 38 h 332"/>
                <a:gd name="T16" fmla="*/ 126 w 424"/>
                <a:gd name="T17" fmla="*/ 48 h 332"/>
                <a:gd name="T18" fmla="*/ 126 w 424"/>
                <a:gd name="T19" fmla="*/ 27 h 332"/>
                <a:gd name="T20" fmla="*/ 126 w 424"/>
                <a:gd name="T21" fmla="*/ 48 h 332"/>
                <a:gd name="T22" fmla="*/ 31 w 424"/>
                <a:gd name="T23" fmla="*/ 332 h 332"/>
                <a:gd name="T24" fmla="*/ 424 w 424"/>
                <a:gd name="T25" fmla="*/ 302 h 332"/>
                <a:gd name="T26" fmla="*/ 0 w 424"/>
                <a:gd name="T27" fmla="*/ 78 h 332"/>
                <a:gd name="T28" fmla="*/ 135 w 424"/>
                <a:gd name="T29" fmla="*/ 191 h 332"/>
                <a:gd name="T30" fmla="*/ 142 w 424"/>
                <a:gd name="T31" fmla="*/ 187 h 332"/>
                <a:gd name="T32" fmla="*/ 148 w 424"/>
                <a:gd name="T33" fmla="*/ 166 h 332"/>
                <a:gd name="T34" fmla="*/ 167 w 424"/>
                <a:gd name="T35" fmla="*/ 141 h 332"/>
                <a:gd name="T36" fmla="*/ 175 w 424"/>
                <a:gd name="T37" fmla="*/ 143 h 332"/>
                <a:gd name="T38" fmla="*/ 194 w 424"/>
                <a:gd name="T39" fmla="*/ 132 h 332"/>
                <a:gd name="T40" fmla="*/ 226 w 424"/>
                <a:gd name="T41" fmla="*/ 128 h 332"/>
                <a:gd name="T42" fmla="*/ 230 w 424"/>
                <a:gd name="T43" fmla="*/ 135 h 332"/>
                <a:gd name="T44" fmla="*/ 251 w 424"/>
                <a:gd name="T45" fmla="*/ 141 h 332"/>
                <a:gd name="T46" fmla="*/ 276 w 424"/>
                <a:gd name="T47" fmla="*/ 160 h 332"/>
                <a:gd name="T48" fmla="*/ 274 w 424"/>
                <a:gd name="T49" fmla="*/ 168 h 332"/>
                <a:gd name="T50" fmla="*/ 285 w 424"/>
                <a:gd name="T51" fmla="*/ 187 h 332"/>
                <a:gd name="T52" fmla="*/ 289 w 424"/>
                <a:gd name="T53" fmla="*/ 219 h 332"/>
                <a:gd name="T54" fmla="*/ 282 w 424"/>
                <a:gd name="T55" fmla="*/ 223 h 332"/>
                <a:gd name="T56" fmla="*/ 276 w 424"/>
                <a:gd name="T57" fmla="*/ 244 h 332"/>
                <a:gd name="T58" fmla="*/ 257 w 424"/>
                <a:gd name="T59" fmla="*/ 269 h 332"/>
                <a:gd name="T60" fmla="*/ 249 w 424"/>
                <a:gd name="T61" fmla="*/ 267 h 332"/>
                <a:gd name="T62" fmla="*/ 230 w 424"/>
                <a:gd name="T63" fmla="*/ 278 h 332"/>
                <a:gd name="T64" fmla="*/ 199 w 424"/>
                <a:gd name="T65" fmla="*/ 282 h 332"/>
                <a:gd name="T66" fmla="*/ 194 w 424"/>
                <a:gd name="T67" fmla="*/ 275 h 332"/>
                <a:gd name="T68" fmla="*/ 173 w 424"/>
                <a:gd name="T69" fmla="*/ 269 h 332"/>
                <a:gd name="T70" fmla="*/ 148 w 424"/>
                <a:gd name="T71" fmla="*/ 250 h 332"/>
                <a:gd name="T72" fmla="*/ 150 w 424"/>
                <a:gd name="T73" fmla="*/ 242 h 332"/>
                <a:gd name="T74" fmla="*/ 139 w 424"/>
                <a:gd name="T75" fmla="*/ 223 h 332"/>
                <a:gd name="T76" fmla="*/ 135 w 424"/>
                <a:gd name="T77" fmla="*/ 191 h 332"/>
                <a:gd name="T78" fmla="*/ 248 w 424"/>
                <a:gd name="T79" fmla="*/ 204 h 332"/>
                <a:gd name="T80" fmla="*/ 178 w 424"/>
                <a:gd name="T81" fmla="*/ 204 h 332"/>
                <a:gd name="T82" fmla="*/ 213 w 424"/>
                <a:gd name="T83" fmla="*/ 195 h 332"/>
                <a:gd name="T84" fmla="*/ 213 w 424"/>
                <a:gd name="T85" fmla="*/ 213 h 332"/>
                <a:gd name="T86" fmla="*/ 213 w 424"/>
                <a:gd name="T87" fmla="*/ 195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24" h="332">
                  <a:moveTo>
                    <a:pt x="394" y="0"/>
                  </a:moveTo>
                  <a:cubicBezTo>
                    <a:pt x="31" y="0"/>
                    <a:pt x="31" y="0"/>
                    <a:pt x="31" y="0"/>
                  </a:cubicBezTo>
                  <a:cubicBezTo>
                    <a:pt x="14" y="0"/>
                    <a:pt x="0" y="13"/>
                    <a:pt x="0" y="30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424" y="69"/>
                    <a:pt x="424" y="69"/>
                    <a:pt x="424" y="69"/>
                  </a:cubicBezTo>
                  <a:cubicBezTo>
                    <a:pt x="424" y="30"/>
                    <a:pt x="424" y="30"/>
                    <a:pt x="424" y="30"/>
                  </a:cubicBezTo>
                  <a:cubicBezTo>
                    <a:pt x="424" y="13"/>
                    <a:pt x="410" y="0"/>
                    <a:pt x="394" y="0"/>
                  </a:cubicBezTo>
                  <a:close/>
                  <a:moveTo>
                    <a:pt x="41" y="48"/>
                  </a:moveTo>
                  <a:cubicBezTo>
                    <a:pt x="35" y="48"/>
                    <a:pt x="30" y="44"/>
                    <a:pt x="30" y="38"/>
                  </a:cubicBezTo>
                  <a:cubicBezTo>
                    <a:pt x="30" y="32"/>
                    <a:pt x="35" y="27"/>
                    <a:pt x="41" y="27"/>
                  </a:cubicBezTo>
                  <a:cubicBezTo>
                    <a:pt x="47" y="27"/>
                    <a:pt x="52" y="32"/>
                    <a:pt x="52" y="38"/>
                  </a:cubicBezTo>
                  <a:cubicBezTo>
                    <a:pt x="52" y="44"/>
                    <a:pt x="47" y="48"/>
                    <a:pt x="41" y="48"/>
                  </a:cubicBezTo>
                  <a:close/>
                  <a:moveTo>
                    <a:pt x="83" y="48"/>
                  </a:moveTo>
                  <a:cubicBezTo>
                    <a:pt x="78" y="48"/>
                    <a:pt x="73" y="44"/>
                    <a:pt x="73" y="38"/>
                  </a:cubicBezTo>
                  <a:cubicBezTo>
                    <a:pt x="73" y="32"/>
                    <a:pt x="78" y="27"/>
                    <a:pt x="83" y="27"/>
                  </a:cubicBezTo>
                  <a:cubicBezTo>
                    <a:pt x="89" y="27"/>
                    <a:pt x="94" y="32"/>
                    <a:pt x="94" y="38"/>
                  </a:cubicBezTo>
                  <a:cubicBezTo>
                    <a:pt x="94" y="44"/>
                    <a:pt x="89" y="48"/>
                    <a:pt x="83" y="48"/>
                  </a:cubicBezTo>
                  <a:close/>
                  <a:moveTo>
                    <a:pt x="126" y="48"/>
                  </a:moveTo>
                  <a:cubicBezTo>
                    <a:pt x="120" y="48"/>
                    <a:pt x="115" y="44"/>
                    <a:pt x="115" y="38"/>
                  </a:cubicBezTo>
                  <a:cubicBezTo>
                    <a:pt x="115" y="32"/>
                    <a:pt x="120" y="27"/>
                    <a:pt x="126" y="27"/>
                  </a:cubicBezTo>
                  <a:cubicBezTo>
                    <a:pt x="132" y="27"/>
                    <a:pt x="136" y="32"/>
                    <a:pt x="136" y="38"/>
                  </a:cubicBezTo>
                  <a:cubicBezTo>
                    <a:pt x="136" y="44"/>
                    <a:pt x="132" y="48"/>
                    <a:pt x="126" y="48"/>
                  </a:cubicBezTo>
                  <a:close/>
                  <a:moveTo>
                    <a:pt x="0" y="302"/>
                  </a:moveTo>
                  <a:cubicBezTo>
                    <a:pt x="0" y="319"/>
                    <a:pt x="14" y="332"/>
                    <a:pt x="31" y="332"/>
                  </a:cubicBezTo>
                  <a:cubicBezTo>
                    <a:pt x="394" y="332"/>
                    <a:pt x="394" y="332"/>
                    <a:pt x="394" y="332"/>
                  </a:cubicBezTo>
                  <a:cubicBezTo>
                    <a:pt x="410" y="332"/>
                    <a:pt x="424" y="319"/>
                    <a:pt x="424" y="302"/>
                  </a:cubicBezTo>
                  <a:cubicBezTo>
                    <a:pt x="424" y="78"/>
                    <a:pt x="424" y="78"/>
                    <a:pt x="424" y="78"/>
                  </a:cubicBezTo>
                  <a:cubicBezTo>
                    <a:pt x="0" y="78"/>
                    <a:pt x="0" y="78"/>
                    <a:pt x="0" y="78"/>
                  </a:cubicBezTo>
                  <a:lnTo>
                    <a:pt x="0" y="302"/>
                  </a:lnTo>
                  <a:close/>
                  <a:moveTo>
                    <a:pt x="135" y="191"/>
                  </a:moveTo>
                  <a:cubicBezTo>
                    <a:pt x="135" y="189"/>
                    <a:pt x="137" y="187"/>
                    <a:pt x="139" y="187"/>
                  </a:cubicBezTo>
                  <a:cubicBezTo>
                    <a:pt x="142" y="187"/>
                    <a:pt x="142" y="187"/>
                    <a:pt x="142" y="187"/>
                  </a:cubicBezTo>
                  <a:cubicBezTo>
                    <a:pt x="144" y="180"/>
                    <a:pt x="146" y="174"/>
                    <a:pt x="150" y="168"/>
                  </a:cubicBezTo>
                  <a:cubicBezTo>
                    <a:pt x="148" y="166"/>
                    <a:pt x="148" y="166"/>
                    <a:pt x="148" y="166"/>
                  </a:cubicBezTo>
                  <a:cubicBezTo>
                    <a:pt x="146" y="165"/>
                    <a:pt x="146" y="162"/>
                    <a:pt x="148" y="160"/>
                  </a:cubicBezTo>
                  <a:cubicBezTo>
                    <a:pt x="167" y="141"/>
                    <a:pt x="167" y="141"/>
                    <a:pt x="167" y="141"/>
                  </a:cubicBezTo>
                  <a:cubicBezTo>
                    <a:pt x="169" y="139"/>
                    <a:pt x="172" y="139"/>
                    <a:pt x="173" y="141"/>
                  </a:cubicBezTo>
                  <a:cubicBezTo>
                    <a:pt x="175" y="143"/>
                    <a:pt x="175" y="143"/>
                    <a:pt x="175" y="143"/>
                  </a:cubicBezTo>
                  <a:cubicBezTo>
                    <a:pt x="181" y="139"/>
                    <a:pt x="187" y="137"/>
                    <a:pt x="194" y="135"/>
                  </a:cubicBezTo>
                  <a:cubicBezTo>
                    <a:pt x="194" y="132"/>
                    <a:pt x="194" y="132"/>
                    <a:pt x="194" y="132"/>
                  </a:cubicBezTo>
                  <a:cubicBezTo>
                    <a:pt x="194" y="130"/>
                    <a:pt x="196" y="128"/>
                    <a:pt x="199" y="128"/>
                  </a:cubicBezTo>
                  <a:cubicBezTo>
                    <a:pt x="226" y="128"/>
                    <a:pt x="226" y="128"/>
                    <a:pt x="226" y="128"/>
                  </a:cubicBezTo>
                  <a:cubicBezTo>
                    <a:pt x="228" y="128"/>
                    <a:pt x="230" y="130"/>
                    <a:pt x="230" y="132"/>
                  </a:cubicBezTo>
                  <a:cubicBezTo>
                    <a:pt x="230" y="135"/>
                    <a:pt x="230" y="135"/>
                    <a:pt x="230" y="135"/>
                  </a:cubicBezTo>
                  <a:cubicBezTo>
                    <a:pt x="237" y="137"/>
                    <a:pt x="243" y="139"/>
                    <a:pt x="249" y="143"/>
                  </a:cubicBezTo>
                  <a:cubicBezTo>
                    <a:pt x="251" y="141"/>
                    <a:pt x="251" y="141"/>
                    <a:pt x="251" y="141"/>
                  </a:cubicBezTo>
                  <a:cubicBezTo>
                    <a:pt x="252" y="139"/>
                    <a:pt x="255" y="139"/>
                    <a:pt x="257" y="141"/>
                  </a:cubicBezTo>
                  <a:cubicBezTo>
                    <a:pt x="276" y="160"/>
                    <a:pt x="276" y="160"/>
                    <a:pt x="276" y="160"/>
                  </a:cubicBezTo>
                  <a:cubicBezTo>
                    <a:pt x="278" y="162"/>
                    <a:pt x="278" y="165"/>
                    <a:pt x="276" y="166"/>
                  </a:cubicBezTo>
                  <a:cubicBezTo>
                    <a:pt x="274" y="168"/>
                    <a:pt x="274" y="168"/>
                    <a:pt x="274" y="168"/>
                  </a:cubicBezTo>
                  <a:cubicBezTo>
                    <a:pt x="278" y="174"/>
                    <a:pt x="281" y="180"/>
                    <a:pt x="282" y="187"/>
                  </a:cubicBezTo>
                  <a:cubicBezTo>
                    <a:pt x="285" y="187"/>
                    <a:pt x="285" y="187"/>
                    <a:pt x="285" y="187"/>
                  </a:cubicBezTo>
                  <a:cubicBezTo>
                    <a:pt x="287" y="187"/>
                    <a:pt x="289" y="189"/>
                    <a:pt x="289" y="191"/>
                  </a:cubicBezTo>
                  <a:cubicBezTo>
                    <a:pt x="289" y="219"/>
                    <a:pt x="289" y="219"/>
                    <a:pt x="289" y="219"/>
                  </a:cubicBezTo>
                  <a:cubicBezTo>
                    <a:pt x="289" y="221"/>
                    <a:pt x="287" y="223"/>
                    <a:pt x="285" y="223"/>
                  </a:cubicBezTo>
                  <a:cubicBezTo>
                    <a:pt x="282" y="223"/>
                    <a:pt x="282" y="223"/>
                    <a:pt x="282" y="223"/>
                  </a:cubicBezTo>
                  <a:cubicBezTo>
                    <a:pt x="281" y="230"/>
                    <a:pt x="278" y="236"/>
                    <a:pt x="274" y="242"/>
                  </a:cubicBezTo>
                  <a:cubicBezTo>
                    <a:pt x="276" y="244"/>
                    <a:pt x="276" y="244"/>
                    <a:pt x="276" y="244"/>
                  </a:cubicBezTo>
                  <a:cubicBezTo>
                    <a:pt x="278" y="245"/>
                    <a:pt x="278" y="248"/>
                    <a:pt x="276" y="250"/>
                  </a:cubicBezTo>
                  <a:cubicBezTo>
                    <a:pt x="257" y="269"/>
                    <a:pt x="257" y="269"/>
                    <a:pt x="257" y="269"/>
                  </a:cubicBezTo>
                  <a:cubicBezTo>
                    <a:pt x="255" y="271"/>
                    <a:pt x="252" y="271"/>
                    <a:pt x="251" y="269"/>
                  </a:cubicBezTo>
                  <a:cubicBezTo>
                    <a:pt x="249" y="267"/>
                    <a:pt x="249" y="267"/>
                    <a:pt x="249" y="267"/>
                  </a:cubicBezTo>
                  <a:cubicBezTo>
                    <a:pt x="243" y="271"/>
                    <a:pt x="237" y="274"/>
                    <a:pt x="230" y="275"/>
                  </a:cubicBezTo>
                  <a:cubicBezTo>
                    <a:pt x="230" y="278"/>
                    <a:pt x="230" y="278"/>
                    <a:pt x="230" y="278"/>
                  </a:cubicBezTo>
                  <a:cubicBezTo>
                    <a:pt x="230" y="280"/>
                    <a:pt x="228" y="282"/>
                    <a:pt x="226" y="282"/>
                  </a:cubicBezTo>
                  <a:cubicBezTo>
                    <a:pt x="199" y="282"/>
                    <a:pt x="199" y="282"/>
                    <a:pt x="199" y="282"/>
                  </a:cubicBezTo>
                  <a:cubicBezTo>
                    <a:pt x="196" y="282"/>
                    <a:pt x="194" y="280"/>
                    <a:pt x="194" y="278"/>
                  </a:cubicBezTo>
                  <a:cubicBezTo>
                    <a:pt x="194" y="275"/>
                    <a:pt x="194" y="275"/>
                    <a:pt x="194" y="275"/>
                  </a:cubicBezTo>
                  <a:cubicBezTo>
                    <a:pt x="187" y="274"/>
                    <a:pt x="181" y="271"/>
                    <a:pt x="175" y="267"/>
                  </a:cubicBezTo>
                  <a:cubicBezTo>
                    <a:pt x="173" y="269"/>
                    <a:pt x="173" y="269"/>
                    <a:pt x="173" y="269"/>
                  </a:cubicBezTo>
                  <a:cubicBezTo>
                    <a:pt x="172" y="271"/>
                    <a:pt x="169" y="271"/>
                    <a:pt x="167" y="269"/>
                  </a:cubicBezTo>
                  <a:cubicBezTo>
                    <a:pt x="148" y="250"/>
                    <a:pt x="148" y="250"/>
                    <a:pt x="148" y="250"/>
                  </a:cubicBezTo>
                  <a:cubicBezTo>
                    <a:pt x="146" y="248"/>
                    <a:pt x="146" y="245"/>
                    <a:pt x="148" y="244"/>
                  </a:cubicBezTo>
                  <a:cubicBezTo>
                    <a:pt x="150" y="242"/>
                    <a:pt x="150" y="242"/>
                    <a:pt x="150" y="242"/>
                  </a:cubicBezTo>
                  <a:cubicBezTo>
                    <a:pt x="146" y="236"/>
                    <a:pt x="144" y="230"/>
                    <a:pt x="142" y="223"/>
                  </a:cubicBezTo>
                  <a:cubicBezTo>
                    <a:pt x="139" y="223"/>
                    <a:pt x="139" y="223"/>
                    <a:pt x="139" y="223"/>
                  </a:cubicBezTo>
                  <a:cubicBezTo>
                    <a:pt x="137" y="223"/>
                    <a:pt x="135" y="221"/>
                    <a:pt x="135" y="219"/>
                  </a:cubicBezTo>
                  <a:lnTo>
                    <a:pt x="135" y="191"/>
                  </a:lnTo>
                  <a:close/>
                  <a:moveTo>
                    <a:pt x="213" y="239"/>
                  </a:moveTo>
                  <a:cubicBezTo>
                    <a:pt x="232" y="239"/>
                    <a:pt x="248" y="223"/>
                    <a:pt x="248" y="204"/>
                  </a:cubicBezTo>
                  <a:cubicBezTo>
                    <a:pt x="248" y="185"/>
                    <a:pt x="232" y="169"/>
                    <a:pt x="213" y="169"/>
                  </a:cubicBezTo>
                  <a:cubicBezTo>
                    <a:pt x="194" y="169"/>
                    <a:pt x="178" y="185"/>
                    <a:pt x="178" y="204"/>
                  </a:cubicBezTo>
                  <a:cubicBezTo>
                    <a:pt x="178" y="223"/>
                    <a:pt x="194" y="239"/>
                    <a:pt x="213" y="239"/>
                  </a:cubicBezTo>
                  <a:close/>
                  <a:moveTo>
                    <a:pt x="213" y="195"/>
                  </a:moveTo>
                  <a:cubicBezTo>
                    <a:pt x="218" y="195"/>
                    <a:pt x="222" y="199"/>
                    <a:pt x="222" y="204"/>
                  </a:cubicBezTo>
                  <a:cubicBezTo>
                    <a:pt x="222" y="209"/>
                    <a:pt x="218" y="213"/>
                    <a:pt x="213" y="213"/>
                  </a:cubicBezTo>
                  <a:cubicBezTo>
                    <a:pt x="208" y="213"/>
                    <a:pt x="204" y="209"/>
                    <a:pt x="204" y="204"/>
                  </a:cubicBezTo>
                  <a:cubicBezTo>
                    <a:pt x="204" y="199"/>
                    <a:pt x="208" y="195"/>
                    <a:pt x="213" y="19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483907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/>
          <p:nvPr/>
        </p:nvSpPr>
        <p:spPr>
          <a:xfrm rot="5400000">
            <a:off x="5894024" y="-5894023"/>
            <a:ext cx="495762" cy="12283808"/>
          </a:xfrm>
          <a:custGeom>
            <a:avLst/>
            <a:gdLst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5122843 w 5122843"/>
              <a:gd name="connsiteY2" fmla="*/ 3723701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649118 w 5122843"/>
              <a:gd name="connsiteY2" fmla="*/ 3294044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239691 w 5122843"/>
              <a:gd name="connsiteY2" fmla="*/ 2774026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369510 w 5122843"/>
              <a:gd name="connsiteY2" fmla="*/ 3026481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069929 w 5122843"/>
              <a:gd name="connsiteY2" fmla="*/ 2535970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4069929 w 4813275"/>
              <a:gd name="connsiteY2" fmla="*/ 2541952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13275" h="3729683">
                <a:moveTo>
                  <a:pt x="0" y="5982"/>
                </a:moveTo>
                <a:lnTo>
                  <a:pt x="4813275" y="0"/>
                </a:lnTo>
                <a:lnTo>
                  <a:pt x="4069929" y="2541952"/>
                </a:lnTo>
                <a:lnTo>
                  <a:pt x="0" y="3729683"/>
                </a:lnTo>
                <a:lnTo>
                  <a:pt x="0" y="598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5" name="Flêche"/>
          <p:cNvSpPr/>
          <p:nvPr/>
        </p:nvSpPr>
        <p:spPr>
          <a:xfrm rot="-5400000" flipV="1">
            <a:off x="3222936" y="4559213"/>
            <a:ext cx="2736000" cy="3456000"/>
          </a:xfrm>
          <a:custGeom>
            <a:avLst/>
            <a:gdLst>
              <a:gd name="connsiteX0" fmla="*/ 0 w 4649118"/>
              <a:gd name="connsiteY0" fmla="*/ 3602516 h 3602516"/>
              <a:gd name="connsiteX1" fmla="*/ 2324559 w 4649118"/>
              <a:gd name="connsiteY1" fmla="*/ 2702688 h 3602516"/>
              <a:gd name="connsiteX2" fmla="*/ 4649118 w 4649118"/>
              <a:gd name="connsiteY2" fmla="*/ 3602516 h 3602516"/>
              <a:gd name="connsiteX3" fmla="*/ 2324559 w 4649118"/>
              <a:gd name="connsiteY3" fmla="*/ 0 h 3602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49118" h="3602516">
                <a:moveTo>
                  <a:pt x="0" y="3602516"/>
                </a:moveTo>
                <a:lnTo>
                  <a:pt x="2324559" y="2702688"/>
                </a:lnTo>
                <a:lnTo>
                  <a:pt x="4649118" y="3602516"/>
                </a:lnTo>
                <a:lnTo>
                  <a:pt x="2324559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ight Triangle 27"/>
          <p:cNvSpPr/>
          <p:nvPr/>
        </p:nvSpPr>
        <p:spPr>
          <a:xfrm flipH="1">
            <a:off x="8754742" y="6097775"/>
            <a:ext cx="3437258" cy="760225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0" name="Rectangle 6">
            <a:extLst>
              <a:ext uri="{FF2B5EF4-FFF2-40B4-BE49-F238E27FC236}">
                <a16:creationId xmlns:a16="http://schemas.microsoft.com/office/drawing/2014/main" xmlns="" id="{4886FF8F-7D50-4B3A-9633-6F794E6646E5}"/>
              </a:ext>
            </a:extLst>
          </p:cNvPr>
          <p:cNvSpPr/>
          <p:nvPr/>
        </p:nvSpPr>
        <p:spPr>
          <a:xfrm>
            <a:off x="-1" y="-540000"/>
            <a:ext cx="5706447" cy="6946134"/>
          </a:xfrm>
          <a:custGeom>
            <a:avLst/>
            <a:gdLst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5122843 w 5122843"/>
              <a:gd name="connsiteY2" fmla="*/ 3723701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649118 w 5122843"/>
              <a:gd name="connsiteY2" fmla="*/ 3294044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239691 w 5122843"/>
              <a:gd name="connsiteY2" fmla="*/ 2774026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369510 w 5122843"/>
              <a:gd name="connsiteY2" fmla="*/ 3026481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069929 w 5122843"/>
              <a:gd name="connsiteY2" fmla="*/ 2535970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4069929 w 4813275"/>
              <a:gd name="connsiteY2" fmla="*/ 2541952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4266386 w 4813275"/>
              <a:gd name="connsiteY2" fmla="*/ 2547868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4386444 w 4813275"/>
              <a:gd name="connsiteY2" fmla="*/ 2825893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3169125 w 4813275"/>
              <a:gd name="connsiteY2" fmla="*/ 2814062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13275" h="3729683">
                <a:moveTo>
                  <a:pt x="0" y="5982"/>
                </a:moveTo>
                <a:lnTo>
                  <a:pt x="4813275" y="0"/>
                </a:lnTo>
                <a:lnTo>
                  <a:pt x="3169125" y="2814062"/>
                </a:lnTo>
                <a:lnTo>
                  <a:pt x="0" y="3729683"/>
                </a:lnTo>
                <a:lnTo>
                  <a:pt x="0" y="5982"/>
                </a:lnTo>
                <a:close/>
              </a:path>
            </a:pathLst>
          </a:custGeom>
          <a:solidFill>
            <a:schemeClr val="tx1">
              <a:lumMod val="75000"/>
              <a:lumOff val="25000"/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1" name="Le">
            <a:extLst>
              <a:ext uri="{FF2B5EF4-FFF2-40B4-BE49-F238E27FC236}">
                <a16:creationId xmlns:a16="http://schemas.microsoft.com/office/drawing/2014/main" xmlns="" id="{79D63D99-A024-4C5E-A708-7AA9EC617A7D}"/>
              </a:ext>
            </a:extLst>
          </p:cNvPr>
          <p:cNvSpPr txBox="1"/>
          <p:nvPr/>
        </p:nvSpPr>
        <p:spPr>
          <a:xfrm>
            <a:off x="539822" y="1371335"/>
            <a:ext cx="3448281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r-FR" sz="3600" spc="-150" dirty="0">
                <a:solidFill>
                  <a:schemeClr val="bg1">
                    <a:lumMod val="95000"/>
                  </a:schemeClr>
                </a:solidFill>
              </a:rPr>
              <a:t>Le</a:t>
            </a:r>
          </a:p>
        </p:txBody>
      </p:sp>
      <p:sp>
        <p:nvSpPr>
          <p:cNvPr id="45" name="constat">
            <a:extLst>
              <a:ext uri="{FF2B5EF4-FFF2-40B4-BE49-F238E27FC236}">
                <a16:creationId xmlns:a16="http://schemas.microsoft.com/office/drawing/2014/main" xmlns="" id="{A406FE61-4BC6-440E-9242-C34343FF6641}"/>
              </a:ext>
            </a:extLst>
          </p:cNvPr>
          <p:cNvSpPr txBox="1"/>
          <p:nvPr/>
        </p:nvSpPr>
        <p:spPr>
          <a:xfrm>
            <a:off x="539822" y="1503336"/>
            <a:ext cx="4021160" cy="132343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r-FR" sz="8000" b="1" spc="-300" dirty="0">
                <a:solidFill>
                  <a:schemeClr val="bg1">
                    <a:lumMod val="95000"/>
                  </a:schemeClr>
                </a:solidFill>
              </a:rPr>
              <a:t>Constat</a:t>
            </a:r>
          </a:p>
        </p:txBody>
      </p:sp>
      <p:sp>
        <p:nvSpPr>
          <p:cNvPr id="47" name="Quelle situation">
            <a:extLst>
              <a:ext uri="{FF2B5EF4-FFF2-40B4-BE49-F238E27FC236}">
                <a16:creationId xmlns:a16="http://schemas.microsoft.com/office/drawing/2014/main" xmlns="" id="{C9B88B08-C44C-4719-8A74-9D5D220A74BF}"/>
              </a:ext>
            </a:extLst>
          </p:cNvPr>
          <p:cNvSpPr txBox="1"/>
          <p:nvPr/>
        </p:nvSpPr>
        <p:spPr>
          <a:xfrm>
            <a:off x="539822" y="3752061"/>
            <a:ext cx="2906763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>
              <a:defRPr sz="3600" spc="-15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fr-FR" dirty="0"/>
              <a:t>Quelles propositions ?</a:t>
            </a:r>
          </a:p>
        </p:txBody>
      </p:sp>
      <p:cxnSp>
        <p:nvCxnSpPr>
          <p:cNvPr id="48" name="Connecteur">
            <a:extLst>
              <a:ext uri="{FF2B5EF4-FFF2-40B4-BE49-F238E27FC236}">
                <a16:creationId xmlns:a16="http://schemas.microsoft.com/office/drawing/2014/main" xmlns="" id="{0CF37C18-CAD8-422C-8BA1-69617D5375D2}"/>
              </a:ext>
            </a:extLst>
          </p:cNvPr>
          <p:cNvCxnSpPr/>
          <p:nvPr/>
        </p:nvCxnSpPr>
        <p:spPr>
          <a:xfrm>
            <a:off x="539822" y="3294044"/>
            <a:ext cx="360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Groupe1">
            <a:extLst>
              <a:ext uri="{FF2B5EF4-FFF2-40B4-BE49-F238E27FC236}">
                <a16:creationId xmlns:a16="http://schemas.microsoft.com/office/drawing/2014/main" xmlns="" id="{E9715AD5-D036-4225-8897-5A57327242CC}"/>
              </a:ext>
            </a:extLst>
          </p:cNvPr>
          <p:cNvGrpSpPr/>
          <p:nvPr/>
        </p:nvGrpSpPr>
        <p:grpSpPr>
          <a:xfrm>
            <a:off x="3384000" y="5655600"/>
            <a:ext cx="5114531" cy="903383"/>
            <a:chOff x="4572000" y="2656800"/>
            <a:chExt cx="5114531" cy="903383"/>
          </a:xfrm>
        </p:grpSpPr>
        <p:sp>
          <p:nvSpPr>
            <p:cNvPr id="27" name="Texte1">
              <a:extLst>
                <a:ext uri="{FF2B5EF4-FFF2-40B4-BE49-F238E27FC236}">
                  <a16:creationId xmlns:a16="http://schemas.microsoft.com/office/drawing/2014/main" xmlns="" id="{32597B3C-FA00-4106-90E7-4977903574A0}"/>
                </a:ext>
              </a:extLst>
            </p:cNvPr>
            <p:cNvSpPr txBox="1"/>
            <p:nvPr/>
          </p:nvSpPr>
          <p:spPr>
            <a:xfrm>
              <a:off x="5653017" y="2656800"/>
              <a:ext cx="403351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b="1" spc="-150" dirty="0">
                  <a:solidFill>
                    <a:schemeClr val="bg1">
                      <a:lumMod val="85000"/>
                    </a:schemeClr>
                  </a:solidFill>
                </a:rPr>
                <a:t>Partager la connaissance </a:t>
              </a:r>
              <a:br>
                <a:rPr lang="fr-FR" sz="2400" b="1" spc="-150" dirty="0">
                  <a:solidFill>
                    <a:schemeClr val="bg1">
                      <a:lumMod val="85000"/>
                    </a:schemeClr>
                  </a:solidFill>
                </a:rPr>
              </a:br>
              <a:r>
                <a:rPr lang="fr-FR" sz="2400" b="1" spc="-150" dirty="0">
                  <a:solidFill>
                    <a:schemeClr val="bg1">
                      <a:lumMod val="85000"/>
                    </a:schemeClr>
                  </a:solidFill>
                </a:rPr>
                <a:t>grâce à des outils efficaces</a:t>
              </a:r>
            </a:p>
          </p:txBody>
        </p:sp>
        <p:sp>
          <p:nvSpPr>
            <p:cNvPr id="30" name="Puce1">
              <a:extLst>
                <a:ext uri="{FF2B5EF4-FFF2-40B4-BE49-F238E27FC236}">
                  <a16:creationId xmlns:a16="http://schemas.microsoft.com/office/drawing/2014/main" xmlns="" id="{7941C1DB-12DB-4AEE-B35E-7D8ADCB910DC}"/>
                </a:ext>
              </a:extLst>
            </p:cNvPr>
            <p:cNvSpPr/>
            <p:nvPr/>
          </p:nvSpPr>
          <p:spPr>
            <a:xfrm>
              <a:off x="4572000" y="2656800"/>
              <a:ext cx="870332" cy="903383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33" name="Icone1">
              <a:extLst>
                <a:ext uri="{FF2B5EF4-FFF2-40B4-BE49-F238E27FC236}">
                  <a16:creationId xmlns:a16="http://schemas.microsoft.com/office/drawing/2014/main" xmlns="" id="{7111F76A-F776-4DE8-9F11-8E006CF0A317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4730659" y="2892491"/>
              <a:ext cx="553014" cy="432000"/>
            </a:xfrm>
            <a:custGeom>
              <a:avLst/>
              <a:gdLst>
                <a:gd name="T0" fmla="*/ 394 w 424"/>
                <a:gd name="T1" fmla="*/ 0 h 332"/>
                <a:gd name="T2" fmla="*/ 31 w 424"/>
                <a:gd name="T3" fmla="*/ 0 h 332"/>
                <a:gd name="T4" fmla="*/ 0 w 424"/>
                <a:gd name="T5" fmla="*/ 30 h 332"/>
                <a:gd name="T6" fmla="*/ 0 w 424"/>
                <a:gd name="T7" fmla="*/ 69 h 332"/>
                <a:gd name="T8" fmla="*/ 424 w 424"/>
                <a:gd name="T9" fmla="*/ 69 h 332"/>
                <a:gd name="T10" fmla="*/ 424 w 424"/>
                <a:gd name="T11" fmla="*/ 30 h 332"/>
                <a:gd name="T12" fmla="*/ 394 w 424"/>
                <a:gd name="T13" fmla="*/ 0 h 332"/>
                <a:gd name="T14" fmla="*/ 41 w 424"/>
                <a:gd name="T15" fmla="*/ 48 h 332"/>
                <a:gd name="T16" fmla="*/ 30 w 424"/>
                <a:gd name="T17" fmla="*/ 38 h 332"/>
                <a:gd name="T18" fmla="*/ 41 w 424"/>
                <a:gd name="T19" fmla="*/ 27 h 332"/>
                <a:gd name="T20" fmla="*/ 52 w 424"/>
                <a:gd name="T21" fmla="*/ 38 h 332"/>
                <a:gd name="T22" fmla="*/ 41 w 424"/>
                <a:gd name="T23" fmla="*/ 48 h 332"/>
                <a:gd name="T24" fmla="*/ 84 w 424"/>
                <a:gd name="T25" fmla="*/ 48 h 332"/>
                <a:gd name="T26" fmla="*/ 73 w 424"/>
                <a:gd name="T27" fmla="*/ 38 h 332"/>
                <a:gd name="T28" fmla="*/ 84 w 424"/>
                <a:gd name="T29" fmla="*/ 27 h 332"/>
                <a:gd name="T30" fmla="*/ 94 w 424"/>
                <a:gd name="T31" fmla="*/ 38 h 332"/>
                <a:gd name="T32" fmla="*/ 84 w 424"/>
                <a:gd name="T33" fmla="*/ 48 h 332"/>
                <a:gd name="T34" fmla="*/ 126 w 424"/>
                <a:gd name="T35" fmla="*/ 48 h 332"/>
                <a:gd name="T36" fmla="*/ 115 w 424"/>
                <a:gd name="T37" fmla="*/ 38 h 332"/>
                <a:gd name="T38" fmla="*/ 126 w 424"/>
                <a:gd name="T39" fmla="*/ 27 h 332"/>
                <a:gd name="T40" fmla="*/ 137 w 424"/>
                <a:gd name="T41" fmla="*/ 38 h 332"/>
                <a:gd name="T42" fmla="*/ 126 w 424"/>
                <a:gd name="T43" fmla="*/ 48 h 332"/>
                <a:gd name="T44" fmla="*/ 223 w 424"/>
                <a:gd name="T45" fmla="*/ 224 h 332"/>
                <a:gd name="T46" fmla="*/ 247 w 424"/>
                <a:gd name="T47" fmla="*/ 214 h 332"/>
                <a:gd name="T48" fmla="*/ 247 w 424"/>
                <a:gd name="T49" fmla="*/ 166 h 332"/>
                <a:gd name="T50" fmla="*/ 223 w 424"/>
                <a:gd name="T51" fmla="*/ 156 h 332"/>
                <a:gd name="T52" fmla="*/ 199 w 424"/>
                <a:gd name="T53" fmla="*/ 166 h 332"/>
                <a:gd name="T54" fmla="*/ 199 w 424"/>
                <a:gd name="T55" fmla="*/ 214 h 332"/>
                <a:gd name="T56" fmla="*/ 223 w 424"/>
                <a:gd name="T57" fmla="*/ 224 h 332"/>
                <a:gd name="T58" fmla="*/ 0 w 424"/>
                <a:gd name="T59" fmla="*/ 302 h 332"/>
                <a:gd name="T60" fmla="*/ 31 w 424"/>
                <a:gd name="T61" fmla="*/ 332 h 332"/>
                <a:gd name="T62" fmla="*/ 394 w 424"/>
                <a:gd name="T63" fmla="*/ 332 h 332"/>
                <a:gd name="T64" fmla="*/ 424 w 424"/>
                <a:gd name="T65" fmla="*/ 302 h 332"/>
                <a:gd name="T66" fmla="*/ 424 w 424"/>
                <a:gd name="T67" fmla="*/ 78 h 332"/>
                <a:gd name="T68" fmla="*/ 0 w 424"/>
                <a:gd name="T69" fmla="*/ 78 h 332"/>
                <a:gd name="T70" fmla="*/ 0 w 424"/>
                <a:gd name="T71" fmla="*/ 302 h 332"/>
                <a:gd name="T72" fmla="*/ 151 w 424"/>
                <a:gd name="T73" fmla="*/ 245 h 332"/>
                <a:gd name="T74" fmla="*/ 177 w 424"/>
                <a:gd name="T75" fmla="*/ 219 h 332"/>
                <a:gd name="T76" fmla="*/ 185 w 424"/>
                <a:gd name="T77" fmla="*/ 152 h 332"/>
                <a:gd name="T78" fmla="*/ 223 w 424"/>
                <a:gd name="T79" fmla="*/ 136 h 332"/>
                <a:gd name="T80" fmla="*/ 261 w 424"/>
                <a:gd name="T81" fmla="*/ 152 h 332"/>
                <a:gd name="T82" fmla="*/ 261 w 424"/>
                <a:gd name="T83" fmla="*/ 228 h 332"/>
                <a:gd name="T84" fmla="*/ 223 w 424"/>
                <a:gd name="T85" fmla="*/ 244 h 332"/>
                <a:gd name="T86" fmla="*/ 194 w 424"/>
                <a:gd name="T87" fmla="*/ 236 h 332"/>
                <a:gd name="T88" fmla="*/ 168 w 424"/>
                <a:gd name="T89" fmla="*/ 262 h 332"/>
                <a:gd name="T90" fmla="*/ 160 w 424"/>
                <a:gd name="T91" fmla="*/ 265 h 332"/>
                <a:gd name="T92" fmla="*/ 151 w 424"/>
                <a:gd name="T93" fmla="*/ 262 h 332"/>
                <a:gd name="T94" fmla="*/ 151 w 424"/>
                <a:gd name="T95" fmla="*/ 245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24" h="332">
                  <a:moveTo>
                    <a:pt x="394" y="0"/>
                  </a:moveTo>
                  <a:cubicBezTo>
                    <a:pt x="31" y="0"/>
                    <a:pt x="31" y="0"/>
                    <a:pt x="31" y="0"/>
                  </a:cubicBezTo>
                  <a:cubicBezTo>
                    <a:pt x="14" y="0"/>
                    <a:pt x="0" y="13"/>
                    <a:pt x="0" y="30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424" y="69"/>
                    <a:pt x="424" y="69"/>
                    <a:pt x="424" y="69"/>
                  </a:cubicBezTo>
                  <a:cubicBezTo>
                    <a:pt x="424" y="30"/>
                    <a:pt x="424" y="30"/>
                    <a:pt x="424" y="30"/>
                  </a:cubicBezTo>
                  <a:cubicBezTo>
                    <a:pt x="424" y="13"/>
                    <a:pt x="411" y="0"/>
                    <a:pt x="394" y="0"/>
                  </a:cubicBezTo>
                  <a:close/>
                  <a:moveTo>
                    <a:pt x="41" y="48"/>
                  </a:moveTo>
                  <a:cubicBezTo>
                    <a:pt x="35" y="48"/>
                    <a:pt x="30" y="44"/>
                    <a:pt x="30" y="38"/>
                  </a:cubicBezTo>
                  <a:cubicBezTo>
                    <a:pt x="30" y="32"/>
                    <a:pt x="35" y="27"/>
                    <a:pt x="41" y="27"/>
                  </a:cubicBezTo>
                  <a:cubicBezTo>
                    <a:pt x="47" y="27"/>
                    <a:pt x="52" y="32"/>
                    <a:pt x="52" y="38"/>
                  </a:cubicBezTo>
                  <a:cubicBezTo>
                    <a:pt x="52" y="44"/>
                    <a:pt x="47" y="48"/>
                    <a:pt x="41" y="48"/>
                  </a:cubicBezTo>
                  <a:close/>
                  <a:moveTo>
                    <a:pt x="84" y="48"/>
                  </a:moveTo>
                  <a:cubicBezTo>
                    <a:pt x="78" y="48"/>
                    <a:pt x="73" y="44"/>
                    <a:pt x="73" y="38"/>
                  </a:cubicBezTo>
                  <a:cubicBezTo>
                    <a:pt x="73" y="32"/>
                    <a:pt x="78" y="27"/>
                    <a:pt x="84" y="27"/>
                  </a:cubicBezTo>
                  <a:cubicBezTo>
                    <a:pt x="89" y="27"/>
                    <a:pt x="94" y="32"/>
                    <a:pt x="94" y="38"/>
                  </a:cubicBezTo>
                  <a:cubicBezTo>
                    <a:pt x="94" y="44"/>
                    <a:pt x="89" y="48"/>
                    <a:pt x="84" y="48"/>
                  </a:cubicBezTo>
                  <a:close/>
                  <a:moveTo>
                    <a:pt x="126" y="48"/>
                  </a:moveTo>
                  <a:cubicBezTo>
                    <a:pt x="120" y="48"/>
                    <a:pt x="115" y="44"/>
                    <a:pt x="115" y="38"/>
                  </a:cubicBezTo>
                  <a:cubicBezTo>
                    <a:pt x="115" y="32"/>
                    <a:pt x="120" y="27"/>
                    <a:pt x="126" y="27"/>
                  </a:cubicBezTo>
                  <a:cubicBezTo>
                    <a:pt x="132" y="27"/>
                    <a:pt x="137" y="32"/>
                    <a:pt x="137" y="38"/>
                  </a:cubicBezTo>
                  <a:cubicBezTo>
                    <a:pt x="137" y="44"/>
                    <a:pt x="132" y="48"/>
                    <a:pt x="126" y="48"/>
                  </a:cubicBezTo>
                  <a:close/>
                  <a:moveTo>
                    <a:pt x="223" y="224"/>
                  </a:moveTo>
                  <a:cubicBezTo>
                    <a:pt x="232" y="224"/>
                    <a:pt x="240" y="221"/>
                    <a:pt x="247" y="214"/>
                  </a:cubicBezTo>
                  <a:cubicBezTo>
                    <a:pt x="260" y="201"/>
                    <a:pt x="260" y="179"/>
                    <a:pt x="247" y="166"/>
                  </a:cubicBezTo>
                  <a:cubicBezTo>
                    <a:pt x="240" y="160"/>
                    <a:pt x="232" y="156"/>
                    <a:pt x="223" y="156"/>
                  </a:cubicBezTo>
                  <a:cubicBezTo>
                    <a:pt x="214" y="156"/>
                    <a:pt x="205" y="160"/>
                    <a:pt x="199" y="166"/>
                  </a:cubicBezTo>
                  <a:cubicBezTo>
                    <a:pt x="185" y="179"/>
                    <a:pt x="185" y="201"/>
                    <a:pt x="199" y="214"/>
                  </a:cubicBezTo>
                  <a:cubicBezTo>
                    <a:pt x="205" y="221"/>
                    <a:pt x="214" y="224"/>
                    <a:pt x="223" y="224"/>
                  </a:cubicBezTo>
                  <a:close/>
                  <a:moveTo>
                    <a:pt x="0" y="302"/>
                  </a:moveTo>
                  <a:cubicBezTo>
                    <a:pt x="0" y="319"/>
                    <a:pt x="14" y="332"/>
                    <a:pt x="31" y="332"/>
                  </a:cubicBezTo>
                  <a:cubicBezTo>
                    <a:pt x="394" y="332"/>
                    <a:pt x="394" y="332"/>
                    <a:pt x="394" y="332"/>
                  </a:cubicBezTo>
                  <a:cubicBezTo>
                    <a:pt x="411" y="332"/>
                    <a:pt x="424" y="319"/>
                    <a:pt x="424" y="302"/>
                  </a:cubicBezTo>
                  <a:cubicBezTo>
                    <a:pt x="424" y="78"/>
                    <a:pt x="424" y="78"/>
                    <a:pt x="424" y="78"/>
                  </a:cubicBezTo>
                  <a:cubicBezTo>
                    <a:pt x="0" y="78"/>
                    <a:pt x="0" y="78"/>
                    <a:pt x="0" y="78"/>
                  </a:cubicBezTo>
                  <a:lnTo>
                    <a:pt x="0" y="302"/>
                  </a:lnTo>
                  <a:close/>
                  <a:moveTo>
                    <a:pt x="151" y="245"/>
                  </a:moveTo>
                  <a:cubicBezTo>
                    <a:pt x="177" y="219"/>
                    <a:pt x="177" y="219"/>
                    <a:pt x="177" y="219"/>
                  </a:cubicBezTo>
                  <a:cubicBezTo>
                    <a:pt x="164" y="198"/>
                    <a:pt x="166" y="170"/>
                    <a:pt x="185" y="152"/>
                  </a:cubicBezTo>
                  <a:cubicBezTo>
                    <a:pt x="195" y="142"/>
                    <a:pt x="208" y="136"/>
                    <a:pt x="223" y="136"/>
                  </a:cubicBezTo>
                  <a:cubicBezTo>
                    <a:pt x="237" y="136"/>
                    <a:pt x="251" y="142"/>
                    <a:pt x="261" y="152"/>
                  </a:cubicBezTo>
                  <a:cubicBezTo>
                    <a:pt x="282" y="173"/>
                    <a:pt x="282" y="207"/>
                    <a:pt x="261" y="228"/>
                  </a:cubicBezTo>
                  <a:cubicBezTo>
                    <a:pt x="251" y="238"/>
                    <a:pt x="237" y="244"/>
                    <a:pt x="223" y="244"/>
                  </a:cubicBezTo>
                  <a:cubicBezTo>
                    <a:pt x="212" y="244"/>
                    <a:pt x="202" y="241"/>
                    <a:pt x="194" y="236"/>
                  </a:cubicBezTo>
                  <a:cubicBezTo>
                    <a:pt x="168" y="262"/>
                    <a:pt x="168" y="262"/>
                    <a:pt x="168" y="262"/>
                  </a:cubicBezTo>
                  <a:cubicBezTo>
                    <a:pt x="166" y="264"/>
                    <a:pt x="163" y="265"/>
                    <a:pt x="160" y="265"/>
                  </a:cubicBezTo>
                  <a:cubicBezTo>
                    <a:pt x="157" y="265"/>
                    <a:pt x="154" y="264"/>
                    <a:pt x="151" y="262"/>
                  </a:cubicBezTo>
                  <a:cubicBezTo>
                    <a:pt x="147" y="257"/>
                    <a:pt x="147" y="250"/>
                    <a:pt x="151" y="24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34" name="Groupe2">
            <a:extLst>
              <a:ext uri="{FF2B5EF4-FFF2-40B4-BE49-F238E27FC236}">
                <a16:creationId xmlns:a16="http://schemas.microsoft.com/office/drawing/2014/main" xmlns="" id="{8A170C75-E877-4A7D-A97E-337523C31703}"/>
              </a:ext>
            </a:extLst>
          </p:cNvPr>
          <p:cNvGrpSpPr/>
          <p:nvPr/>
        </p:nvGrpSpPr>
        <p:grpSpPr>
          <a:xfrm>
            <a:off x="3780000" y="4662000"/>
            <a:ext cx="6786447" cy="903383"/>
            <a:chOff x="5178627" y="3563956"/>
            <a:chExt cx="6786447" cy="903383"/>
          </a:xfrm>
        </p:grpSpPr>
        <p:sp>
          <p:nvSpPr>
            <p:cNvPr id="35" name="Texte2">
              <a:extLst>
                <a:ext uri="{FF2B5EF4-FFF2-40B4-BE49-F238E27FC236}">
                  <a16:creationId xmlns:a16="http://schemas.microsoft.com/office/drawing/2014/main" xmlns="" id="{D81F7BA5-6958-4CB7-90E5-05AF0A75F591}"/>
                </a:ext>
              </a:extLst>
            </p:cNvPr>
            <p:cNvSpPr txBox="1"/>
            <p:nvPr/>
          </p:nvSpPr>
          <p:spPr>
            <a:xfrm>
              <a:off x="6258627" y="3563956"/>
              <a:ext cx="570644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b="1" spc="-150" dirty="0">
                  <a:solidFill>
                    <a:schemeClr val="bg1">
                      <a:lumMod val="85000"/>
                    </a:schemeClr>
                  </a:solidFill>
                </a:rPr>
                <a:t>Généraliser l’interopérabilité pour accompagner le suivi médical des salariés</a:t>
              </a:r>
            </a:p>
          </p:txBody>
        </p:sp>
        <p:sp>
          <p:nvSpPr>
            <p:cNvPr id="36" name="Puce2">
              <a:extLst>
                <a:ext uri="{FF2B5EF4-FFF2-40B4-BE49-F238E27FC236}">
                  <a16:creationId xmlns:a16="http://schemas.microsoft.com/office/drawing/2014/main" xmlns="" id="{53B725C8-838E-416B-8B84-14648C03DE7C}"/>
                </a:ext>
              </a:extLst>
            </p:cNvPr>
            <p:cNvSpPr/>
            <p:nvPr/>
          </p:nvSpPr>
          <p:spPr>
            <a:xfrm>
              <a:off x="5178627" y="3563956"/>
              <a:ext cx="870332" cy="903383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37" name="Icone2">
              <a:extLst>
                <a:ext uri="{FF2B5EF4-FFF2-40B4-BE49-F238E27FC236}">
                  <a16:creationId xmlns:a16="http://schemas.microsoft.com/office/drawing/2014/main" xmlns="" id="{1FF3A31C-B4A8-4E2A-A6BB-C34BBF322865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5337149" y="3799647"/>
              <a:ext cx="551531" cy="432000"/>
            </a:xfrm>
            <a:custGeom>
              <a:avLst/>
              <a:gdLst>
                <a:gd name="T0" fmla="*/ 31 w 424"/>
                <a:gd name="T1" fmla="*/ 0 h 333"/>
                <a:gd name="T2" fmla="*/ 0 w 424"/>
                <a:gd name="T3" fmla="*/ 70 h 333"/>
                <a:gd name="T4" fmla="*/ 424 w 424"/>
                <a:gd name="T5" fmla="*/ 30 h 333"/>
                <a:gd name="T6" fmla="*/ 41 w 424"/>
                <a:gd name="T7" fmla="*/ 49 h 333"/>
                <a:gd name="T8" fmla="*/ 41 w 424"/>
                <a:gd name="T9" fmla="*/ 28 h 333"/>
                <a:gd name="T10" fmla="*/ 41 w 424"/>
                <a:gd name="T11" fmla="*/ 49 h 333"/>
                <a:gd name="T12" fmla="*/ 73 w 424"/>
                <a:gd name="T13" fmla="*/ 38 h 333"/>
                <a:gd name="T14" fmla="*/ 94 w 424"/>
                <a:gd name="T15" fmla="*/ 38 h 333"/>
                <a:gd name="T16" fmla="*/ 126 w 424"/>
                <a:gd name="T17" fmla="*/ 49 h 333"/>
                <a:gd name="T18" fmla="*/ 126 w 424"/>
                <a:gd name="T19" fmla="*/ 28 h 333"/>
                <a:gd name="T20" fmla="*/ 126 w 424"/>
                <a:gd name="T21" fmla="*/ 49 h 333"/>
                <a:gd name="T22" fmla="*/ 300 w 424"/>
                <a:gd name="T23" fmla="*/ 172 h 333"/>
                <a:gd name="T24" fmla="*/ 258 w 424"/>
                <a:gd name="T25" fmla="*/ 172 h 333"/>
                <a:gd name="T26" fmla="*/ 129 w 424"/>
                <a:gd name="T27" fmla="*/ 179 h 333"/>
                <a:gd name="T28" fmla="*/ 129 w 424"/>
                <a:gd name="T29" fmla="*/ 139 h 333"/>
                <a:gd name="T30" fmla="*/ 129 w 424"/>
                <a:gd name="T31" fmla="*/ 179 h 333"/>
                <a:gd name="T32" fmla="*/ 238 w 424"/>
                <a:gd name="T33" fmla="*/ 241 h 333"/>
                <a:gd name="T34" fmla="*/ 186 w 424"/>
                <a:gd name="T35" fmla="*/ 241 h 333"/>
                <a:gd name="T36" fmla="*/ 0 w 424"/>
                <a:gd name="T37" fmla="*/ 302 h 333"/>
                <a:gd name="T38" fmla="*/ 394 w 424"/>
                <a:gd name="T39" fmla="*/ 333 h 333"/>
                <a:gd name="T40" fmla="*/ 424 w 424"/>
                <a:gd name="T41" fmla="*/ 78 h 333"/>
                <a:gd name="T42" fmla="*/ 0 w 424"/>
                <a:gd name="T43" fmla="*/ 302 h 333"/>
                <a:gd name="T44" fmla="*/ 167 w 424"/>
                <a:gd name="T45" fmla="*/ 159 h 333"/>
                <a:gd name="T46" fmla="*/ 188 w 424"/>
                <a:gd name="T47" fmla="*/ 205 h 333"/>
                <a:gd name="T48" fmla="*/ 236 w 424"/>
                <a:gd name="T49" fmla="*/ 205 h 333"/>
                <a:gd name="T50" fmla="*/ 240 w 424"/>
                <a:gd name="T51" fmla="*/ 172 h 333"/>
                <a:gd name="T52" fmla="*/ 317 w 424"/>
                <a:gd name="T53" fmla="*/ 172 h 333"/>
                <a:gd name="T54" fmla="*/ 260 w 424"/>
                <a:gd name="T55" fmla="*/ 206 h 333"/>
                <a:gd name="T56" fmla="*/ 256 w 424"/>
                <a:gd name="T57" fmla="*/ 241 h 333"/>
                <a:gd name="T58" fmla="*/ 168 w 424"/>
                <a:gd name="T59" fmla="*/ 241 h 333"/>
                <a:gd name="T60" fmla="*/ 149 w 424"/>
                <a:gd name="T61" fmla="*/ 190 h 333"/>
                <a:gd name="T62" fmla="*/ 92 w 424"/>
                <a:gd name="T63" fmla="*/ 159 h 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24" h="333">
                  <a:moveTo>
                    <a:pt x="394" y="0"/>
                  </a:moveTo>
                  <a:cubicBezTo>
                    <a:pt x="31" y="0"/>
                    <a:pt x="31" y="0"/>
                    <a:pt x="31" y="0"/>
                  </a:cubicBezTo>
                  <a:cubicBezTo>
                    <a:pt x="14" y="0"/>
                    <a:pt x="0" y="14"/>
                    <a:pt x="0" y="3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424" y="70"/>
                    <a:pt x="424" y="70"/>
                    <a:pt x="424" y="70"/>
                  </a:cubicBezTo>
                  <a:cubicBezTo>
                    <a:pt x="424" y="30"/>
                    <a:pt x="424" y="30"/>
                    <a:pt x="424" y="30"/>
                  </a:cubicBezTo>
                  <a:cubicBezTo>
                    <a:pt x="424" y="14"/>
                    <a:pt x="410" y="0"/>
                    <a:pt x="394" y="0"/>
                  </a:cubicBezTo>
                  <a:close/>
                  <a:moveTo>
                    <a:pt x="41" y="49"/>
                  </a:moveTo>
                  <a:cubicBezTo>
                    <a:pt x="35" y="49"/>
                    <a:pt x="30" y="44"/>
                    <a:pt x="30" y="38"/>
                  </a:cubicBezTo>
                  <a:cubicBezTo>
                    <a:pt x="30" y="32"/>
                    <a:pt x="35" y="28"/>
                    <a:pt x="41" y="28"/>
                  </a:cubicBezTo>
                  <a:cubicBezTo>
                    <a:pt x="47" y="28"/>
                    <a:pt x="52" y="32"/>
                    <a:pt x="52" y="38"/>
                  </a:cubicBezTo>
                  <a:cubicBezTo>
                    <a:pt x="52" y="44"/>
                    <a:pt x="47" y="49"/>
                    <a:pt x="41" y="49"/>
                  </a:cubicBezTo>
                  <a:close/>
                  <a:moveTo>
                    <a:pt x="83" y="49"/>
                  </a:moveTo>
                  <a:cubicBezTo>
                    <a:pt x="78" y="49"/>
                    <a:pt x="73" y="44"/>
                    <a:pt x="73" y="38"/>
                  </a:cubicBezTo>
                  <a:cubicBezTo>
                    <a:pt x="73" y="32"/>
                    <a:pt x="78" y="28"/>
                    <a:pt x="83" y="28"/>
                  </a:cubicBezTo>
                  <a:cubicBezTo>
                    <a:pt x="89" y="28"/>
                    <a:pt x="94" y="32"/>
                    <a:pt x="94" y="38"/>
                  </a:cubicBezTo>
                  <a:cubicBezTo>
                    <a:pt x="94" y="44"/>
                    <a:pt x="89" y="49"/>
                    <a:pt x="83" y="49"/>
                  </a:cubicBezTo>
                  <a:close/>
                  <a:moveTo>
                    <a:pt x="126" y="49"/>
                  </a:moveTo>
                  <a:cubicBezTo>
                    <a:pt x="120" y="49"/>
                    <a:pt x="115" y="44"/>
                    <a:pt x="115" y="38"/>
                  </a:cubicBezTo>
                  <a:cubicBezTo>
                    <a:pt x="115" y="32"/>
                    <a:pt x="120" y="28"/>
                    <a:pt x="126" y="28"/>
                  </a:cubicBezTo>
                  <a:cubicBezTo>
                    <a:pt x="132" y="28"/>
                    <a:pt x="136" y="32"/>
                    <a:pt x="136" y="38"/>
                  </a:cubicBezTo>
                  <a:cubicBezTo>
                    <a:pt x="136" y="44"/>
                    <a:pt x="132" y="49"/>
                    <a:pt x="126" y="49"/>
                  </a:cubicBezTo>
                  <a:close/>
                  <a:moveTo>
                    <a:pt x="279" y="194"/>
                  </a:moveTo>
                  <a:cubicBezTo>
                    <a:pt x="290" y="194"/>
                    <a:pt x="300" y="184"/>
                    <a:pt x="300" y="172"/>
                  </a:cubicBezTo>
                  <a:cubicBezTo>
                    <a:pt x="300" y="161"/>
                    <a:pt x="290" y="151"/>
                    <a:pt x="279" y="151"/>
                  </a:cubicBezTo>
                  <a:cubicBezTo>
                    <a:pt x="267" y="151"/>
                    <a:pt x="258" y="161"/>
                    <a:pt x="258" y="172"/>
                  </a:cubicBezTo>
                  <a:cubicBezTo>
                    <a:pt x="258" y="184"/>
                    <a:pt x="267" y="194"/>
                    <a:pt x="279" y="194"/>
                  </a:cubicBezTo>
                  <a:close/>
                  <a:moveTo>
                    <a:pt x="129" y="179"/>
                  </a:moveTo>
                  <a:cubicBezTo>
                    <a:pt x="140" y="179"/>
                    <a:pt x="149" y="170"/>
                    <a:pt x="149" y="159"/>
                  </a:cubicBezTo>
                  <a:cubicBezTo>
                    <a:pt x="149" y="148"/>
                    <a:pt x="140" y="139"/>
                    <a:pt x="129" y="139"/>
                  </a:cubicBezTo>
                  <a:cubicBezTo>
                    <a:pt x="118" y="139"/>
                    <a:pt x="110" y="148"/>
                    <a:pt x="110" y="159"/>
                  </a:cubicBezTo>
                  <a:cubicBezTo>
                    <a:pt x="110" y="170"/>
                    <a:pt x="118" y="179"/>
                    <a:pt x="129" y="179"/>
                  </a:cubicBezTo>
                  <a:close/>
                  <a:moveTo>
                    <a:pt x="212" y="268"/>
                  </a:moveTo>
                  <a:cubicBezTo>
                    <a:pt x="227" y="268"/>
                    <a:pt x="238" y="256"/>
                    <a:pt x="238" y="241"/>
                  </a:cubicBezTo>
                  <a:cubicBezTo>
                    <a:pt x="238" y="227"/>
                    <a:pt x="227" y="215"/>
                    <a:pt x="212" y="215"/>
                  </a:cubicBezTo>
                  <a:cubicBezTo>
                    <a:pt x="197" y="215"/>
                    <a:pt x="186" y="227"/>
                    <a:pt x="186" y="241"/>
                  </a:cubicBezTo>
                  <a:cubicBezTo>
                    <a:pt x="186" y="256"/>
                    <a:pt x="197" y="268"/>
                    <a:pt x="212" y="268"/>
                  </a:cubicBezTo>
                  <a:close/>
                  <a:moveTo>
                    <a:pt x="0" y="302"/>
                  </a:moveTo>
                  <a:cubicBezTo>
                    <a:pt x="0" y="319"/>
                    <a:pt x="14" y="333"/>
                    <a:pt x="31" y="333"/>
                  </a:cubicBezTo>
                  <a:cubicBezTo>
                    <a:pt x="394" y="333"/>
                    <a:pt x="394" y="333"/>
                    <a:pt x="394" y="333"/>
                  </a:cubicBezTo>
                  <a:cubicBezTo>
                    <a:pt x="410" y="333"/>
                    <a:pt x="424" y="319"/>
                    <a:pt x="424" y="302"/>
                  </a:cubicBezTo>
                  <a:cubicBezTo>
                    <a:pt x="424" y="78"/>
                    <a:pt x="424" y="78"/>
                    <a:pt x="424" y="78"/>
                  </a:cubicBezTo>
                  <a:cubicBezTo>
                    <a:pt x="0" y="78"/>
                    <a:pt x="0" y="78"/>
                    <a:pt x="0" y="78"/>
                  </a:cubicBezTo>
                  <a:lnTo>
                    <a:pt x="0" y="302"/>
                  </a:lnTo>
                  <a:close/>
                  <a:moveTo>
                    <a:pt x="129" y="122"/>
                  </a:moveTo>
                  <a:cubicBezTo>
                    <a:pt x="150" y="122"/>
                    <a:pt x="167" y="138"/>
                    <a:pt x="167" y="159"/>
                  </a:cubicBezTo>
                  <a:cubicBezTo>
                    <a:pt x="167" y="166"/>
                    <a:pt x="165" y="173"/>
                    <a:pt x="161" y="178"/>
                  </a:cubicBezTo>
                  <a:cubicBezTo>
                    <a:pt x="188" y="205"/>
                    <a:pt x="188" y="205"/>
                    <a:pt x="188" y="205"/>
                  </a:cubicBezTo>
                  <a:cubicBezTo>
                    <a:pt x="195" y="200"/>
                    <a:pt x="203" y="198"/>
                    <a:pt x="212" y="198"/>
                  </a:cubicBezTo>
                  <a:cubicBezTo>
                    <a:pt x="221" y="198"/>
                    <a:pt x="229" y="200"/>
                    <a:pt x="236" y="205"/>
                  </a:cubicBezTo>
                  <a:cubicBezTo>
                    <a:pt x="247" y="194"/>
                    <a:pt x="247" y="194"/>
                    <a:pt x="247" y="194"/>
                  </a:cubicBezTo>
                  <a:cubicBezTo>
                    <a:pt x="243" y="188"/>
                    <a:pt x="240" y="180"/>
                    <a:pt x="240" y="172"/>
                  </a:cubicBezTo>
                  <a:cubicBezTo>
                    <a:pt x="240" y="151"/>
                    <a:pt x="257" y="134"/>
                    <a:pt x="279" y="134"/>
                  </a:cubicBezTo>
                  <a:cubicBezTo>
                    <a:pt x="300" y="134"/>
                    <a:pt x="317" y="151"/>
                    <a:pt x="317" y="172"/>
                  </a:cubicBezTo>
                  <a:cubicBezTo>
                    <a:pt x="317" y="194"/>
                    <a:pt x="300" y="211"/>
                    <a:pt x="279" y="211"/>
                  </a:cubicBezTo>
                  <a:cubicBezTo>
                    <a:pt x="272" y="211"/>
                    <a:pt x="265" y="209"/>
                    <a:pt x="260" y="206"/>
                  </a:cubicBezTo>
                  <a:cubicBezTo>
                    <a:pt x="249" y="217"/>
                    <a:pt x="249" y="217"/>
                    <a:pt x="249" y="217"/>
                  </a:cubicBezTo>
                  <a:cubicBezTo>
                    <a:pt x="253" y="224"/>
                    <a:pt x="256" y="232"/>
                    <a:pt x="256" y="241"/>
                  </a:cubicBezTo>
                  <a:cubicBezTo>
                    <a:pt x="256" y="266"/>
                    <a:pt x="236" y="285"/>
                    <a:pt x="212" y="285"/>
                  </a:cubicBezTo>
                  <a:cubicBezTo>
                    <a:pt x="188" y="285"/>
                    <a:pt x="168" y="266"/>
                    <a:pt x="168" y="241"/>
                  </a:cubicBezTo>
                  <a:cubicBezTo>
                    <a:pt x="168" y="232"/>
                    <a:pt x="171" y="224"/>
                    <a:pt x="175" y="217"/>
                  </a:cubicBezTo>
                  <a:cubicBezTo>
                    <a:pt x="149" y="190"/>
                    <a:pt x="149" y="190"/>
                    <a:pt x="149" y="190"/>
                  </a:cubicBezTo>
                  <a:cubicBezTo>
                    <a:pt x="143" y="194"/>
                    <a:pt x="136" y="196"/>
                    <a:pt x="129" y="196"/>
                  </a:cubicBezTo>
                  <a:cubicBezTo>
                    <a:pt x="109" y="196"/>
                    <a:pt x="92" y="179"/>
                    <a:pt x="92" y="159"/>
                  </a:cubicBezTo>
                  <a:cubicBezTo>
                    <a:pt x="92" y="138"/>
                    <a:pt x="109" y="122"/>
                    <a:pt x="129" y="12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46" name="Groupe3">
            <a:extLst>
              <a:ext uri="{FF2B5EF4-FFF2-40B4-BE49-F238E27FC236}">
                <a16:creationId xmlns:a16="http://schemas.microsoft.com/office/drawing/2014/main" xmlns="" id="{3CD39350-B1BA-4B4B-B256-B96068A3A0C6}"/>
              </a:ext>
            </a:extLst>
          </p:cNvPr>
          <p:cNvGrpSpPr/>
          <p:nvPr/>
        </p:nvGrpSpPr>
        <p:grpSpPr>
          <a:xfrm>
            <a:off x="4176000" y="3675600"/>
            <a:ext cx="5001473" cy="903383"/>
            <a:chOff x="5819893" y="2385721"/>
            <a:chExt cx="5001473" cy="903383"/>
          </a:xfrm>
        </p:grpSpPr>
        <p:sp>
          <p:nvSpPr>
            <p:cNvPr id="49" name="Texte3">
              <a:extLst>
                <a:ext uri="{FF2B5EF4-FFF2-40B4-BE49-F238E27FC236}">
                  <a16:creationId xmlns:a16="http://schemas.microsoft.com/office/drawing/2014/main" xmlns="" id="{25868E97-42B2-4186-A76F-88F5BD79A7F7}"/>
                </a:ext>
              </a:extLst>
            </p:cNvPr>
            <p:cNvSpPr txBox="1"/>
            <p:nvPr/>
          </p:nvSpPr>
          <p:spPr>
            <a:xfrm>
              <a:off x="6901778" y="2385721"/>
              <a:ext cx="391958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b="1" spc="-150" dirty="0">
                  <a:solidFill>
                    <a:schemeClr val="bg1">
                      <a:lumMod val="85000"/>
                    </a:schemeClr>
                  </a:solidFill>
                </a:rPr>
                <a:t>Favoriser la production et </a:t>
              </a:r>
              <a:br>
                <a:rPr lang="fr-FR" sz="2400" b="1" spc="-150" dirty="0">
                  <a:solidFill>
                    <a:schemeClr val="bg1">
                      <a:lumMod val="85000"/>
                    </a:schemeClr>
                  </a:solidFill>
                </a:rPr>
              </a:br>
              <a:r>
                <a:rPr lang="fr-FR" sz="2400" b="1" spc="-150" dirty="0">
                  <a:solidFill>
                    <a:schemeClr val="bg1">
                      <a:lumMod val="85000"/>
                    </a:schemeClr>
                  </a:solidFill>
                </a:rPr>
                <a:t>l’ accès aux données</a:t>
              </a:r>
            </a:p>
          </p:txBody>
        </p:sp>
        <p:sp>
          <p:nvSpPr>
            <p:cNvPr id="51" name="Puce3">
              <a:extLst>
                <a:ext uri="{FF2B5EF4-FFF2-40B4-BE49-F238E27FC236}">
                  <a16:creationId xmlns:a16="http://schemas.microsoft.com/office/drawing/2014/main" xmlns="" id="{58B572D4-3BD9-4B2B-9938-5E0750C98DA3}"/>
                </a:ext>
              </a:extLst>
            </p:cNvPr>
            <p:cNvSpPr/>
            <p:nvPr/>
          </p:nvSpPr>
          <p:spPr>
            <a:xfrm>
              <a:off x="5819893" y="2385721"/>
              <a:ext cx="870332" cy="903383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3" name="Icone3">
              <a:extLst>
                <a:ext uri="{FF2B5EF4-FFF2-40B4-BE49-F238E27FC236}">
                  <a16:creationId xmlns:a16="http://schemas.microsoft.com/office/drawing/2014/main" xmlns="" id="{A5D21270-028D-445E-89C1-ED8DC5E00410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5978552" y="2621412"/>
              <a:ext cx="553014" cy="432000"/>
            </a:xfrm>
            <a:custGeom>
              <a:avLst/>
              <a:gdLst>
                <a:gd name="T0" fmla="*/ 31 w 424"/>
                <a:gd name="T1" fmla="*/ 0 h 332"/>
                <a:gd name="T2" fmla="*/ 0 w 424"/>
                <a:gd name="T3" fmla="*/ 69 h 332"/>
                <a:gd name="T4" fmla="*/ 424 w 424"/>
                <a:gd name="T5" fmla="*/ 30 h 332"/>
                <a:gd name="T6" fmla="*/ 41 w 424"/>
                <a:gd name="T7" fmla="*/ 48 h 332"/>
                <a:gd name="T8" fmla="*/ 41 w 424"/>
                <a:gd name="T9" fmla="*/ 27 h 332"/>
                <a:gd name="T10" fmla="*/ 41 w 424"/>
                <a:gd name="T11" fmla="*/ 48 h 332"/>
                <a:gd name="T12" fmla="*/ 73 w 424"/>
                <a:gd name="T13" fmla="*/ 38 h 332"/>
                <a:gd name="T14" fmla="*/ 94 w 424"/>
                <a:gd name="T15" fmla="*/ 38 h 332"/>
                <a:gd name="T16" fmla="*/ 126 w 424"/>
                <a:gd name="T17" fmla="*/ 48 h 332"/>
                <a:gd name="T18" fmla="*/ 126 w 424"/>
                <a:gd name="T19" fmla="*/ 27 h 332"/>
                <a:gd name="T20" fmla="*/ 126 w 424"/>
                <a:gd name="T21" fmla="*/ 48 h 332"/>
                <a:gd name="T22" fmla="*/ 31 w 424"/>
                <a:gd name="T23" fmla="*/ 332 h 332"/>
                <a:gd name="T24" fmla="*/ 424 w 424"/>
                <a:gd name="T25" fmla="*/ 302 h 332"/>
                <a:gd name="T26" fmla="*/ 0 w 424"/>
                <a:gd name="T27" fmla="*/ 78 h 332"/>
                <a:gd name="T28" fmla="*/ 250 w 424"/>
                <a:gd name="T29" fmla="*/ 128 h 332"/>
                <a:gd name="T30" fmla="*/ 357 w 424"/>
                <a:gd name="T31" fmla="*/ 124 h 332"/>
                <a:gd name="T32" fmla="*/ 361 w 424"/>
                <a:gd name="T33" fmla="*/ 227 h 332"/>
                <a:gd name="T34" fmla="*/ 255 w 424"/>
                <a:gd name="T35" fmla="*/ 232 h 332"/>
                <a:gd name="T36" fmla="*/ 250 w 424"/>
                <a:gd name="T37" fmla="*/ 128 h 332"/>
                <a:gd name="T38" fmla="*/ 67 w 424"/>
                <a:gd name="T39" fmla="*/ 124 h 332"/>
                <a:gd name="T40" fmla="*/ 217 w 424"/>
                <a:gd name="T41" fmla="*/ 128 h 332"/>
                <a:gd name="T42" fmla="*/ 213 w 424"/>
                <a:gd name="T43" fmla="*/ 141 h 332"/>
                <a:gd name="T44" fmla="*/ 63 w 424"/>
                <a:gd name="T45" fmla="*/ 137 h 332"/>
                <a:gd name="T46" fmla="*/ 63 w 424"/>
                <a:gd name="T47" fmla="*/ 173 h 332"/>
                <a:gd name="T48" fmla="*/ 213 w 424"/>
                <a:gd name="T49" fmla="*/ 169 h 332"/>
                <a:gd name="T50" fmla="*/ 217 w 424"/>
                <a:gd name="T51" fmla="*/ 182 h 332"/>
                <a:gd name="T52" fmla="*/ 67 w 424"/>
                <a:gd name="T53" fmla="*/ 186 h 332"/>
                <a:gd name="T54" fmla="*/ 63 w 424"/>
                <a:gd name="T55" fmla="*/ 173 h 332"/>
                <a:gd name="T56" fmla="*/ 67 w 424"/>
                <a:gd name="T57" fmla="*/ 214 h 332"/>
                <a:gd name="T58" fmla="*/ 217 w 424"/>
                <a:gd name="T59" fmla="*/ 219 h 332"/>
                <a:gd name="T60" fmla="*/ 213 w 424"/>
                <a:gd name="T61" fmla="*/ 232 h 332"/>
                <a:gd name="T62" fmla="*/ 63 w 424"/>
                <a:gd name="T63" fmla="*/ 227 h 332"/>
                <a:gd name="T64" fmla="*/ 63 w 424"/>
                <a:gd name="T65" fmla="*/ 264 h 332"/>
                <a:gd name="T66" fmla="*/ 357 w 424"/>
                <a:gd name="T67" fmla="*/ 260 h 332"/>
                <a:gd name="T68" fmla="*/ 361 w 424"/>
                <a:gd name="T69" fmla="*/ 273 h 332"/>
                <a:gd name="T70" fmla="*/ 67 w 424"/>
                <a:gd name="T71" fmla="*/ 277 h 332"/>
                <a:gd name="T72" fmla="*/ 63 w 424"/>
                <a:gd name="T73" fmla="*/ 264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24" h="332">
                  <a:moveTo>
                    <a:pt x="394" y="0"/>
                  </a:moveTo>
                  <a:cubicBezTo>
                    <a:pt x="31" y="0"/>
                    <a:pt x="31" y="0"/>
                    <a:pt x="31" y="0"/>
                  </a:cubicBezTo>
                  <a:cubicBezTo>
                    <a:pt x="14" y="0"/>
                    <a:pt x="0" y="13"/>
                    <a:pt x="0" y="30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424" y="69"/>
                    <a:pt x="424" y="69"/>
                    <a:pt x="424" y="69"/>
                  </a:cubicBezTo>
                  <a:cubicBezTo>
                    <a:pt x="424" y="30"/>
                    <a:pt x="424" y="30"/>
                    <a:pt x="424" y="30"/>
                  </a:cubicBezTo>
                  <a:cubicBezTo>
                    <a:pt x="424" y="13"/>
                    <a:pt x="410" y="0"/>
                    <a:pt x="394" y="0"/>
                  </a:cubicBezTo>
                  <a:close/>
                  <a:moveTo>
                    <a:pt x="41" y="48"/>
                  </a:moveTo>
                  <a:cubicBezTo>
                    <a:pt x="35" y="48"/>
                    <a:pt x="30" y="44"/>
                    <a:pt x="30" y="38"/>
                  </a:cubicBezTo>
                  <a:cubicBezTo>
                    <a:pt x="30" y="32"/>
                    <a:pt x="35" y="27"/>
                    <a:pt x="41" y="27"/>
                  </a:cubicBezTo>
                  <a:cubicBezTo>
                    <a:pt x="47" y="27"/>
                    <a:pt x="52" y="32"/>
                    <a:pt x="52" y="38"/>
                  </a:cubicBezTo>
                  <a:cubicBezTo>
                    <a:pt x="52" y="44"/>
                    <a:pt x="47" y="48"/>
                    <a:pt x="41" y="48"/>
                  </a:cubicBezTo>
                  <a:close/>
                  <a:moveTo>
                    <a:pt x="83" y="48"/>
                  </a:moveTo>
                  <a:cubicBezTo>
                    <a:pt x="78" y="48"/>
                    <a:pt x="73" y="44"/>
                    <a:pt x="73" y="38"/>
                  </a:cubicBezTo>
                  <a:cubicBezTo>
                    <a:pt x="73" y="32"/>
                    <a:pt x="78" y="27"/>
                    <a:pt x="83" y="27"/>
                  </a:cubicBezTo>
                  <a:cubicBezTo>
                    <a:pt x="89" y="27"/>
                    <a:pt x="94" y="32"/>
                    <a:pt x="94" y="38"/>
                  </a:cubicBezTo>
                  <a:cubicBezTo>
                    <a:pt x="94" y="44"/>
                    <a:pt x="89" y="48"/>
                    <a:pt x="83" y="48"/>
                  </a:cubicBezTo>
                  <a:close/>
                  <a:moveTo>
                    <a:pt x="126" y="48"/>
                  </a:moveTo>
                  <a:cubicBezTo>
                    <a:pt x="120" y="48"/>
                    <a:pt x="115" y="44"/>
                    <a:pt x="115" y="38"/>
                  </a:cubicBezTo>
                  <a:cubicBezTo>
                    <a:pt x="115" y="32"/>
                    <a:pt x="120" y="27"/>
                    <a:pt x="126" y="27"/>
                  </a:cubicBezTo>
                  <a:cubicBezTo>
                    <a:pt x="132" y="27"/>
                    <a:pt x="136" y="32"/>
                    <a:pt x="136" y="38"/>
                  </a:cubicBezTo>
                  <a:cubicBezTo>
                    <a:pt x="136" y="44"/>
                    <a:pt x="132" y="48"/>
                    <a:pt x="126" y="48"/>
                  </a:cubicBezTo>
                  <a:close/>
                  <a:moveTo>
                    <a:pt x="0" y="302"/>
                  </a:moveTo>
                  <a:cubicBezTo>
                    <a:pt x="0" y="319"/>
                    <a:pt x="14" y="332"/>
                    <a:pt x="31" y="332"/>
                  </a:cubicBezTo>
                  <a:cubicBezTo>
                    <a:pt x="394" y="332"/>
                    <a:pt x="394" y="332"/>
                    <a:pt x="394" y="332"/>
                  </a:cubicBezTo>
                  <a:cubicBezTo>
                    <a:pt x="410" y="332"/>
                    <a:pt x="424" y="319"/>
                    <a:pt x="424" y="302"/>
                  </a:cubicBezTo>
                  <a:cubicBezTo>
                    <a:pt x="424" y="78"/>
                    <a:pt x="424" y="78"/>
                    <a:pt x="424" y="78"/>
                  </a:cubicBezTo>
                  <a:cubicBezTo>
                    <a:pt x="0" y="78"/>
                    <a:pt x="0" y="78"/>
                    <a:pt x="0" y="78"/>
                  </a:cubicBezTo>
                  <a:lnTo>
                    <a:pt x="0" y="302"/>
                  </a:lnTo>
                  <a:close/>
                  <a:moveTo>
                    <a:pt x="250" y="128"/>
                  </a:moveTo>
                  <a:cubicBezTo>
                    <a:pt x="250" y="126"/>
                    <a:pt x="252" y="124"/>
                    <a:pt x="255" y="124"/>
                  </a:cubicBezTo>
                  <a:cubicBezTo>
                    <a:pt x="357" y="124"/>
                    <a:pt x="357" y="124"/>
                    <a:pt x="357" y="124"/>
                  </a:cubicBezTo>
                  <a:cubicBezTo>
                    <a:pt x="359" y="124"/>
                    <a:pt x="361" y="126"/>
                    <a:pt x="361" y="128"/>
                  </a:cubicBezTo>
                  <a:cubicBezTo>
                    <a:pt x="361" y="227"/>
                    <a:pt x="361" y="227"/>
                    <a:pt x="361" y="227"/>
                  </a:cubicBezTo>
                  <a:cubicBezTo>
                    <a:pt x="361" y="230"/>
                    <a:pt x="359" y="232"/>
                    <a:pt x="357" y="232"/>
                  </a:cubicBezTo>
                  <a:cubicBezTo>
                    <a:pt x="255" y="232"/>
                    <a:pt x="255" y="232"/>
                    <a:pt x="255" y="232"/>
                  </a:cubicBezTo>
                  <a:cubicBezTo>
                    <a:pt x="252" y="232"/>
                    <a:pt x="250" y="230"/>
                    <a:pt x="250" y="227"/>
                  </a:cubicBezTo>
                  <a:lnTo>
                    <a:pt x="250" y="128"/>
                  </a:lnTo>
                  <a:close/>
                  <a:moveTo>
                    <a:pt x="63" y="128"/>
                  </a:moveTo>
                  <a:cubicBezTo>
                    <a:pt x="63" y="126"/>
                    <a:pt x="65" y="124"/>
                    <a:pt x="67" y="124"/>
                  </a:cubicBezTo>
                  <a:cubicBezTo>
                    <a:pt x="213" y="124"/>
                    <a:pt x="213" y="124"/>
                    <a:pt x="213" y="124"/>
                  </a:cubicBezTo>
                  <a:cubicBezTo>
                    <a:pt x="215" y="124"/>
                    <a:pt x="217" y="126"/>
                    <a:pt x="217" y="128"/>
                  </a:cubicBezTo>
                  <a:cubicBezTo>
                    <a:pt x="217" y="137"/>
                    <a:pt x="217" y="137"/>
                    <a:pt x="217" y="137"/>
                  </a:cubicBezTo>
                  <a:cubicBezTo>
                    <a:pt x="217" y="139"/>
                    <a:pt x="215" y="141"/>
                    <a:pt x="213" y="141"/>
                  </a:cubicBezTo>
                  <a:cubicBezTo>
                    <a:pt x="67" y="141"/>
                    <a:pt x="67" y="141"/>
                    <a:pt x="67" y="141"/>
                  </a:cubicBezTo>
                  <a:cubicBezTo>
                    <a:pt x="65" y="141"/>
                    <a:pt x="63" y="139"/>
                    <a:pt x="63" y="137"/>
                  </a:cubicBezTo>
                  <a:lnTo>
                    <a:pt x="63" y="128"/>
                  </a:lnTo>
                  <a:close/>
                  <a:moveTo>
                    <a:pt x="63" y="173"/>
                  </a:moveTo>
                  <a:cubicBezTo>
                    <a:pt x="63" y="171"/>
                    <a:pt x="65" y="169"/>
                    <a:pt x="67" y="169"/>
                  </a:cubicBezTo>
                  <a:cubicBezTo>
                    <a:pt x="213" y="169"/>
                    <a:pt x="213" y="169"/>
                    <a:pt x="213" y="169"/>
                  </a:cubicBezTo>
                  <a:cubicBezTo>
                    <a:pt x="215" y="169"/>
                    <a:pt x="217" y="171"/>
                    <a:pt x="217" y="173"/>
                  </a:cubicBezTo>
                  <a:cubicBezTo>
                    <a:pt x="217" y="182"/>
                    <a:pt x="217" y="182"/>
                    <a:pt x="217" y="182"/>
                  </a:cubicBezTo>
                  <a:cubicBezTo>
                    <a:pt x="217" y="184"/>
                    <a:pt x="215" y="186"/>
                    <a:pt x="213" y="186"/>
                  </a:cubicBezTo>
                  <a:cubicBezTo>
                    <a:pt x="67" y="186"/>
                    <a:pt x="67" y="186"/>
                    <a:pt x="67" y="186"/>
                  </a:cubicBezTo>
                  <a:cubicBezTo>
                    <a:pt x="65" y="186"/>
                    <a:pt x="63" y="184"/>
                    <a:pt x="63" y="182"/>
                  </a:cubicBezTo>
                  <a:lnTo>
                    <a:pt x="63" y="173"/>
                  </a:lnTo>
                  <a:close/>
                  <a:moveTo>
                    <a:pt x="63" y="219"/>
                  </a:moveTo>
                  <a:cubicBezTo>
                    <a:pt x="63" y="216"/>
                    <a:pt x="65" y="214"/>
                    <a:pt x="67" y="214"/>
                  </a:cubicBezTo>
                  <a:cubicBezTo>
                    <a:pt x="213" y="214"/>
                    <a:pt x="213" y="214"/>
                    <a:pt x="213" y="214"/>
                  </a:cubicBezTo>
                  <a:cubicBezTo>
                    <a:pt x="215" y="214"/>
                    <a:pt x="217" y="216"/>
                    <a:pt x="217" y="219"/>
                  </a:cubicBezTo>
                  <a:cubicBezTo>
                    <a:pt x="217" y="227"/>
                    <a:pt x="217" y="227"/>
                    <a:pt x="217" y="227"/>
                  </a:cubicBezTo>
                  <a:cubicBezTo>
                    <a:pt x="217" y="230"/>
                    <a:pt x="215" y="232"/>
                    <a:pt x="213" y="232"/>
                  </a:cubicBezTo>
                  <a:cubicBezTo>
                    <a:pt x="67" y="232"/>
                    <a:pt x="67" y="232"/>
                    <a:pt x="67" y="232"/>
                  </a:cubicBezTo>
                  <a:cubicBezTo>
                    <a:pt x="65" y="232"/>
                    <a:pt x="63" y="230"/>
                    <a:pt x="63" y="227"/>
                  </a:cubicBezTo>
                  <a:lnTo>
                    <a:pt x="63" y="219"/>
                  </a:lnTo>
                  <a:close/>
                  <a:moveTo>
                    <a:pt x="63" y="264"/>
                  </a:moveTo>
                  <a:cubicBezTo>
                    <a:pt x="63" y="262"/>
                    <a:pt x="65" y="260"/>
                    <a:pt x="67" y="260"/>
                  </a:cubicBezTo>
                  <a:cubicBezTo>
                    <a:pt x="357" y="260"/>
                    <a:pt x="357" y="260"/>
                    <a:pt x="357" y="260"/>
                  </a:cubicBezTo>
                  <a:cubicBezTo>
                    <a:pt x="359" y="260"/>
                    <a:pt x="361" y="262"/>
                    <a:pt x="361" y="264"/>
                  </a:cubicBezTo>
                  <a:cubicBezTo>
                    <a:pt x="361" y="273"/>
                    <a:pt x="361" y="273"/>
                    <a:pt x="361" y="273"/>
                  </a:cubicBezTo>
                  <a:cubicBezTo>
                    <a:pt x="361" y="275"/>
                    <a:pt x="359" y="277"/>
                    <a:pt x="357" y="277"/>
                  </a:cubicBezTo>
                  <a:cubicBezTo>
                    <a:pt x="67" y="277"/>
                    <a:pt x="67" y="277"/>
                    <a:pt x="67" y="277"/>
                  </a:cubicBezTo>
                  <a:cubicBezTo>
                    <a:pt x="65" y="277"/>
                    <a:pt x="63" y="275"/>
                    <a:pt x="63" y="273"/>
                  </a:cubicBezTo>
                  <a:lnTo>
                    <a:pt x="63" y="26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59" name="Groupe4">
            <a:extLst>
              <a:ext uri="{FF2B5EF4-FFF2-40B4-BE49-F238E27FC236}">
                <a16:creationId xmlns:a16="http://schemas.microsoft.com/office/drawing/2014/main" xmlns="" id="{0E5F1A1C-044C-427E-9A59-21DFC4996997}"/>
              </a:ext>
            </a:extLst>
          </p:cNvPr>
          <p:cNvGrpSpPr/>
          <p:nvPr/>
        </p:nvGrpSpPr>
        <p:grpSpPr>
          <a:xfrm>
            <a:off x="4572000" y="2657627"/>
            <a:ext cx="7620000" cy="1077218"/>
            <a:chOff x="6462038" y="1276199"/>
            <a:chExt cx="7620000" cy="1077218"/>
          </a:xfrm>
        </p:grpSpPr>
        <p:sp>
          <p:nvSpPr>
            <p:cNvPr id="61" name="Texte4">
              <a:extLst>
                <a:ext uri="{FF2B5EF4-FFF2-40B4-BE49-F238E27FC236}">
                  <a16:creationId xmlns:a16="http://schemas.microsoft.com/office/drawing/2014/main" xmlns="" id="{81A2BC30-8E9E-43ED-A6FD-A574A9FC6B70}"/>
                </a:ext>
              </a:extLst>
            </p:cNvPr>
            <p:cNvSpPr txBox="1"/>
            <p:nvPr/>
          </p:nvSpPr>
          <p:spPr>
            <a:xfrm>
              <a:off x="7542832" y="1276199"/>
              <a:ext cx="6539206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200" b="1" spc="-15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Promouvoir la santé et </a:t>
              </a:r>
              <a:br>
                <a:rPr lang="fr-FR" sz="3200" b="1" spc="-15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</a:br>
              <a:r>
                <a:rPr lang="fr-FR" sz="3200" b="1" spc="-15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accélérer </a:t>
              </a:r>
              <a:r>
                <a:rPr lang="fr-FR" sz="3200" b="1" spc="-150" dirty="0">
                  <a:solidFill>
                    <a:srgbClr val="595959"/>
                  </a:solidFill>
                </a:rPr>
                <a:t>l’innovation</a:t>
              </a:r>
              <a:r>
                <a:rPr lang="fr-FR" sz="3200" b="1" spc="-15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numérique</a:t>
              </a:r>
            </a:p>
          </p:txBody>
        </p:sp>
        <p:sp>
          <p:nvSpPr>
            <p:cNvPr id="62" name="Puce4">
              <a:extLst>
                <a:ext uri="{FF2B5EF4-FFF2-40B4-BE49-F238E27FC236}">
                  <a16:creationId xmlns:a16="http://schemas.microsoft.com/office/drawing/2014/main" xmlns="" id="{C52A4AA6-DC47-42AC-8D9A-AFEAC23E756F}"/>
                </a:ext>
              </a:extLst>
            </p:cNvPr>
            <p:cNvSpPr/>
            <p:nvPr/>
          </p:nvSpPr>
          <p:spPr>
            <a:xfrm>
              <a:off x="6462038" y="1276199"/>
              <a:ext cx="870332" cy="903383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63" name="Icone4">
              <a:extLst>
                <a:ext uri="{FF2B5EF4-FFF2-40B4-BE49-F238E27FC236}">
                  <a16:creationId xmlns:a16="http://schemas.microsoft.com/office/drawing/2014/main" xmlns="" id="{A2A1A9C8-DB31-45B7-988A-630608051CE1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6621439" y="1511890"/>
              <a:ext cx="551531" cy="432000"/>
            </a:xfrm>
            <a:custGeom>
              <a:avLst/>
              <a:gdLst>
                <a:gd name="T0" fmla="*/ 394 w 424"/>
                <a:gd name="T1" fmla="*/ 0 h 333"/>
                <a:gd name="T2" fmla="*/ 31 w 424"/>
                <a:gd name="T3" fmla="*/ 0 h 333"/>
                <a:gd name="T4" fmla="*/ 0 w 424"/>
                <a:gd name="T5" fmla="*/ 30 h 333"/>
                <a:gd name="T6" fmla="*/ 0 w 424"/>
                <a:gd name="T7" fmla="*/ 70 h 333"/>
                <a:gd name="T8" fmla="*/ 424 w 424"/>
                <a:gd name="T9" fmla="*/ 70 h 333"/>
                <a:gd name="T10" fmla="*/ 424 w 424"/>
                <a:gd name="T11" fmla="*/ 30 h 333"/>
                <a:gd name="T12" fmla="*/ 394 w 424"/>
                <a:gd name="T13" fmla="*/ 0 h 333"/>
                <a:gd name="T14" fmla="*/ 41 w 424"/>
                <a:gd name="T15" fmla="*/ 49 h 333"/>
                <a:gd name="T16" fmla="*/ 31 w 424"/>
                <a:gd name="T17" fmla="*/ 38 h 333"/>
                <a:gd name="T18" fmla="*/ 41 w 424"/>
                <a:gd name="T19" fmla="*/ 28 h 333"/>
                <a:gd name="T20" fmla="*/ 52 w 424"/>
                <a:gd name="T21" fmla="*/ 38 h 333"/>
                <a:gd name="T22" fmla="*/ 41 w 424"/>
                <a:gd name="T23" fmla="*/ 49 h 333"/>
                <a:gd name="T24" fmla="*/ 84 w 424"/>
                <a:gd name="T25" fmla="*/ 49 h 333"/>
                <a:gd name="T26" fmla="*/ 73 w 424"/>
                <a:gd name="T27" fmla="*/ 38 h 333"/>
                <a:gd name="T28" fmla="*/ 84 w 424"/>
                <a:gd name="T29" fmla="*/ 28 h 333"/>
                <a:gd name="T30" fmla="*/ 94 w 424"/>
                <a:gd name="T31" fmla="*/ 38 h 333"/>
                <a:gd name="T32" fmla="*/ 84 w 424"/>
                <a:gd name="T33" fmla="*/ 49 h 333"/>
                <a:gd name="T34" fmla="*/ 126 w 424"/>
                <a:gd name="T35" fmla="*/ 49 h 333"/>
                <a:gd name="T36" fmla="*/ 115 w 424"/>
                <a:gd name="T37" fmla="*/ 38 h 333"/>
                <a:gd name="T38" fmla="*/ 126 w 424"/>
                <a:gd name="T39" fmla="*/ 28 h 333"/>
                <a:gd name="T40" fmla="*/ 137 w 424"/>
                <a:gd name="T41" fmla="*/ 38 h 333"/>
                <a:gd name="T42" fmla="*/ 126 w 424"/>
                <a:gd name="T43" fmla="*/ 49 h 333"/>
                <a:gd name="T44" fmla="*/ 0 w 424"/>
                <a:gd name="T45" fmla="*/ 302 h 333"/>
                <a:gd name="T46" fmla="*/ 31 w 424"/>
                <a:gd name="T47" fmla="*/ 333 h 333"/>
                <a:gd name="T48" fmla="*/ 394 w 424"/>
                <a:gd name="T49" fmla="*/ 333 h 333"/>
                <a:gd name="T50" fmla="*/ 424 w 424"/>
                <a:gd name="T51" fmla="*/ 302 h 333"/>
                <a:gd name="T52" fmla="*/ 424 w 424"/>
                <a:gd name="T53" fmla="*/ 78 h 333"/>
                <a:gd name="T54" fmla="*/ 0 w 424"/>
                <a:gd name="T55" fmla="*/ 78 h 333"/>
                <a:gd name="T56" fmla="*/ 0 w 424"/>
                <a:gd name="T57" fmla="*/ 302 h 333"/>
                <a:gd name="T58" fmla="*/ 83 w 424"/>
                <a:gd name="T59" fmla="*/ 261 h 333"/>
                <a:gd name="T60" fmla="*/ 155 w 424"/>
                <a:gd name="T61" fmla="*/ 189 h 333"/>
                <a:gd name="T62" fmla="*/ 189 w 424"/>
                <a:gd name="T63" fmla="*/ 189 h 333"/>
                <a:gd name="T64" fmla="*/ 229 w 424"/>
                <a:gd name="T65" fmla="*/ 229 h 333"/>
                <a:gd name="T66" fmla="*/ 232 w 424"/>
                <a:gd name="T67" fmla="*/ 229 h 333"/>
                <a:gd name="T68" fmla="*/ 309 w 424"/>
                <a:gd name="T69" fmla="*/ 153 h 333"/>
                <a:gd name="T70" fmla="*/ 290 w 424"/>
                <a:gd name="T71" fmla="*/ 153 h 333"/>
                <a:gd name="T72" fmla="*/ 279 w 424"/>
                <a:gd name="T73" fmla="*/ 142 h 333"/>
                <a:gd name="T74" fmla="*/ 290 w 424"/>
                <a:gd name="T75" fmla="*/ 131 h 333"/>
                <a:gd name="T76" fmla="*/ 334 w 424"/>
                <a:gd name="T77" fmla="*/ 131 h 333"/>
                <a:gd name="T78" fmla="*/ 345 w 424"/>
                <a:gd name="T79" fmla="*/ 142 h 333"/>
                <a:gd name="T80" fmla="*/ 345 w 424"/>
                <a:gd name="T81" fmla="*/ 186 h 333"/>
                <a:gd name="T82" fmla="*/ 334 w 424"/>
                <a:gd name="T83" fmla="*/ 197 h 333"/>
                <a:gd name="T84" fmla="*/ 323 w 424"/>
                <a:gd name="T85" fmla="*/ 186 h 333"/>
                <a:gd name="T86" fmla="*/ 323 w 424"/>
                <a:gd name="T87" fmla="*/ 169 h 333"/>
                <a:gd name="T88" fmla="*/ 247 w 424"/>
                <a:gd name="T89" fmla="*/ 245 h 333"/>
                <a:gd name="T90" fmla="*/ 214 w 424"/>
                <a:gd name="T91" fmla="*/ 245 h 333"/>
                <a:gd name="T92" fmla="*/ 173 w 424"/>
                <a:gd name="T93" fmla="*/ 205 h 333"/>
                <a:gd name="T94" fmla="*/ 170 w 424"/>
                <a:gd name="T95" fmla="*/ 205 h 333"/>
                <a:gd name="T96" fmla="*/ 98 w 424"/>
                <a:gd name="T97" fmla="*/ 277 h 333"/>
                <a:gd name="T98" fmla="*/ 91 w 424"/>
                <a:gd name="T99" fmla="*/ 280 h 333"/>
                <a:gd name="T100" fmla="*/ 83 w 424"/>
                <a:gd name="T101" fmla="*/ 277 h 333"/>
                <a:gd name="T102" fmla="*/ 83 w 424"/>
                <a:gd name="T103" fmla="*/ 261 h 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424" h="333">
                  <a:moveTo>
                    <a:pt x="394" y="0"/>
                  </a:moveTo>
                  <a:cubicBezTo>
                    <a:pt x="31" y="0"/>
                    <a:pt x="31" y="0"/>
                    <a:pt x="31" y="0"/>
                  </a:cubicBezTo>
                  <a:cubicBezTo>
                    <a:pt x="14" y="0"/>
                    <a:pt x="0" y="14"/>
                    <a:pt x="0" y="3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424" y="70"/>
                    <a:pt x="424" y="70"/>
                    <a:pt x="424" y="70"/>
                  </a:cubicBezTo>
                  <a:cubicBezTo>
                    <a:pt x="424" y="30"/>
                    <a:pt x="424" y="30"/>
                    <a:pt x="424" y="30"/>
                  </a:cubicBezTo>
                  <a:cubicBezTo>
                    <a:pt x="424" y="14"/>
                    <a:pt x="411" y="0"/>
                    <a:pt x="394" y="0"/>
                  </a:cubicBezTo>
                  <a:close/>
                  <a:moveTo>
                    <a:pt x="41" y="49"/>
                  </a:moveTo>
                  <a:cubicBezTo>
                    <a:pt x="35" y="49"/>
                    <a:pt x="31" y="44"/>
                    <a:pt x="31" y="38"/>
                  </a:cubicBezTo>
                  <a:cubicBezTo>
                    <a:pt x="31" y="32"/>
                    <a:pt x="35" y="28"/>
                    <a:pt x="41" y="28"/>
                  </a:cubicBezTo>
                  <a:cubicBezTo>
                    <a:pt x="47" y="28"/>
                    <a:pt x="52" y="32"/>
                    <a:pt x="52" y="38"/>
                  </a:cubicBezTo>
                  <a:cubicBezTo>
                    <a:pt x="52" y="44"/>
                    <a:pt x="47" y="49"/>
                    <a:pt x="41" y="49"/>
                  </a:cubicBezTo>
                  <a:close/>
                  <a:moveTo>
                    <a:pt x="84" y="49"/>
                  </a:moveTo>
                  <a:cubicBezTo>
                    <a:pt x="78" y="49"/>
                    <a:pt x="73" y="44"/>
                    <a:pt x="73" y="38"/>
                  </a:cubicBezTo>
                  <a:cubicBezTo>
                    <a:pt x="73" y="32"/>
                    <a:pt x="78" y="28"/>
                    <a:pt x="84" y="28"/>
                  </a:cubicBezTo>
                  <a:cubicBezTo>
                    <a:pt x="89" y="28"/>
                    <a:pt x="94" y="32"/>
                    <a:pt x="94" y="38"/>
                  </a:cubicBezTo>
                  <a:cubicBezTo>
                    <a:pt x="94" y="44"/>
                    <a:pt x="89" y="49"/>
                    <a:pt x="84" y="49"/>
                  </a:cubicBezTo>
                  <a:close/>
                  <a:moveTo>
                    <a:pt x="126" y="49"/>
                  </a:moveTo>
                  <a:cubicBezTo>
                    <a:pt x="120" y="49"/>
                    <a:pt x="115" y="44"/>
                    <a:pt x="115" y="38"/>
                  </a:cubicBezTo>
                  <a:cubicBezTo>
                    <a:pt x="115" y="32"/>
                    <a:pt x="120" y="28"/>
                    <a:pt x="126" y="28"/>
                  </a:cubicBezTo>
                  <a:cubicBezTo>
                    <a:pt x="132" y="28"/>
                    <a:pt x="137" y="32"/>
                    <a:pt x="137" y="38"/>
                  </a:cubicBezTo>
                  <a:cubicBezTo>
                    <a:pt x="137" y="44"/>
                    <a:pt x="132" y="49"/>
                    <a:pt x="126" y="49"/>
                  </a:cubicBezTo>
                  <a:close/>
                  <a:moveTo>
                    <a:pt x="0" y="302"/>
                  </a:moveTo>
                  <a:cubicBezTo>
                    <a:pt x="0" y="319"/>
                    <a:pt x="14" y="333"/>
                    <a:pt x="31" y="333"/>
                  </a:cubicBezTo>
                  <a:cubicBezTo>
                    <a:pt x="394" y="333"/>
                    <a:pt x="394" y="333"/>
                    <a:pt x="394" y="333"/>
                  </a:cubicBezTo>
                  <a:cubicBezTo>
                    <a:pt x="411" y="333"/>
                    <a:pt x="424" y="319"/>
                    <a:pt x="424" y="302"/>
                  </a:cubicBezTo>
                  <a:cubicBezTo>
                    <a:pt x="424" y="78"/>
                    <a:pt x="424" y="78"/>
                    <a:pt x="424" y="78"/>
                  </a:cubicBezTo>
                  <a:cubicBezTo>
                    <a:pt x="0" y="78"/>
                    <a:pt x="0" y="78"/>
                    <a:pt x="0" y="78"/>
                  </a:cubicBezTo>
                  <a:lnTo>
                    <a:pt x="0" y="302"/>
                  </a:lnTo>
                  <a:close/>
                  <a:moveTo>
                    <a:pt x="83" y="261"/>
                  </a:moveTo>
                  <a:cubicBezTo>
                    <a:pt x="155" y="189"/>
                    <a:pt x="155" y="189"/>
                    <a:pt x="155" y="189"/>
                  </a:cubicBezTo>
                  <a:cubicBezTo>
                    <a:pt x="164" y="180"/>
                    <a:pt x="179" y="180"/>
                    <a:pt x="189" y="189"/>
                  </a:cubicBezTo>
                  <a:cubicBezTo>
                    <a:pt x="229" y="229"/>
                    <a:pt x="229" y="229"/>
                    <a:pt x="229" y="229"/>
                  </a:cubicBezTo>
                  <a:cubicBezTo>
                    <a:pt x="230" y="230"/>
                    <a:pt x="231" y="230"/>
                    <a:pt x="232" y="229"/>
                  </a:cubicBezTo>
                  <a:cubicBezTo>
                    <a:pt x="309" y="153"/>
                    <a:pt x="309" y="153"/>
                    <a:pt x="309" y="153"/>
                  </a:cubicBezTo>
                  <a:cubicBezTo>
                    <a:pt x="290" y="153"/>
                    <a:pt x="290" y="153"/>
                    <a:pt x="290" y="153"/>
                  </a:cubicBezTo>
                  <a:cubicBezTo>
                    <a:pt x="284" y="153"/>
                    <a:pt x="279" y="148"/>
                    <a:pt x="279" y="142"/>
                  </a:cubicBezTo>
                  <a:cubicBezTo>
                    <a:pt x="279" y="136"/>
                    <a:pt x="284" y="131"/>
                    <a:pt x="290" y="131"/>
                  </a:cubicBezTo>
                  <a:cubicBezTo>
                    <a:pt x="334" y="131"/>
                    <a:pt x="334" y="131"/>
                    <a:pt x="334" y="131"/>
                  </a:cubicBezTo>
                  <a:cubicBezTo>
                    <a:pt x="340" y="131"/>
                    <a:pt x="345" y="136"/>
                    <a:pt x="345" y="142"/>
                  </a:cubicBezTo>
                  <a:cubicBezTo>
                    <a:pt x="345" y="186"/>
                    <a:pt x="345" y="186"/>
                    <a:pt x="345" y="186"/>
                  </a:cubicBezTo>
                  <a:cubicBezTo>
                    <a:pt x="345" y="192"/>
                    <a:pt x="340" y="197"/>
                    <a:pt x="334" y="197"/>
                  </a:cubicBezTo>
                  <a:cubicBezTo>
                    <a:pt x="328" y="197"/>
                    <a:pt x="323" y="192"/>
                    <a:pt x="323" y="186"/>
                  </a:cubicBezTo>
                  <a:cubicBezTo>
                    <a:pt x="323" y="169"/>
                    <a:pt x="323" y="169"/>
                    <a:pt x="323" y="169"/>
                  </a:cubicBezTo>
                  <a:cubicBezTo>
                    <a:pt x="247" y="245"/>
                    <a:pt x="247" y="245"/>
                    <a:pt x="247" y="245"/>
                  </a:cubicBezTo>
                  <a:cubicBezTo>
                    <a:pt x="238" y="254"/>
                    <a:pt x="223" y="254"/>
                    <a:pt x="214" y="245"/>
                  </a:cubicBezTo>
                  <a:cubicBezTo>
                    <a:pt x="173" y="205"/>
                    <a:pt x="173" y="205"/>
                    <a:pt x="173" y="205"/>
                  </a:cubicBezTo>
                  <a:cubicBezTo>
                    <a:pt x="173" y="204"/>
                    <a:pt x="171" y="204"/>
                    <a:pt x="170" y="205"/>
                  </a:cubicBezTo>
                  <a:cubicBezTo>
                    <a:pt x="98" y="277"/>
                    <a:pt x="98" y="277"/>
                    <a:pt x="98" y="277"/>
                  </a:cubicBezTo>
                  <a:cubicBezTo>
                    <a:pt x="96" y="279"/>
                    <a:pt x="93" y="280"/>
                    <a:pt x="91" y="280"/>
                  </a:cubicBezTo>
                  <a:cubicBezTo>
                    <a:pt x="88" y="280"/>
                    <a:pt x="85" y="279"/>
                    <a:pt x="83" y="277"/>
                  </a:cubicBezTo>
                  <a:cubicBezTo>
                    <a:pt x="79" y="272"/>
                    <a:pt x="79" y="266"/>
                    <a:pt x="83" y="26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54" name="Groupe5">
            <a:extLst>
              <a:ext uri="{FF2B5EF4-FFF2-40B4-BE49-F238E27FC236}">
                <a16:creationId xmlns:a16="http://schemas.microsoft.com/office/drawing/2014/main" xmlns="" id="{DB2B690C-43BB-4D6D-ABBE-98363BD3E291}"/>
              </a:ext>
            </a:extLst>
          </p:cNvPr>
          <p:cNvGrpSpPr/>
          <p:nvPr/>
        </p:nvGrpSpPr>
        <p:grpSpPr>
          <a:xfrm>
            <a:off x="4968000" y="1591200"/>
            <a:ext cx="5114531" cy="903383"/>
            <a:chOff x="4570983" y="5009611"/>
            <a:chExt cx="5114531" cy="903383"/>
          </a:xfrm>
        </p:grpSpPr>
        <p:sp>
          <p:nvSpPr>
            <p:cNvPr id="55" name="Texte5">
              <a:extLst>
                <a:ext uri="{FF2B5EF4-FFF2-40B4-BE49-F238E27FC236}">
                  <a16:creationId xmlns:a16="http://schemas.microsoft.com/office/drawing/2014/main" xmlns="" id="{AA1D60BC-B213-4C21-B780-98FA8FD0D9D5}"/>
                </a:ext>
              </a:extLst>
            </p:cNvPr>
            <p:cNvSpPr txBox="1"/>
            <p:nvPr/>
          </p:nvSpPr>
          <p:spPr>
            <a:xfrm>
              <a:off x="5652000" y="5009611"/>
              <a:ext cx="403351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b="1" spc="-150" dirty="0">
                  <a:solidFill>
                    <a:schemeClr val="bg1">
                      <a:lumMod val="85000"/>
                    </a:schemeClr>
                  </a:solidFill>
                </a:rPr>
                <a:t>Attentes des pouvoirs publics et des adhérents</a:t>
              </a:r>
            </a:p>
          </p:txBody>
        </p:sp>
        <p:sp>
          <p:nvSpPr>
            <p:cNvPr id="56" name="Puce5">
              <a:extLst>
                <a:ext uri="{FF2B5EF4-FFF2-40B4-BE49-F238E27FC236}">
                  <a16:creationId xmlns:a16="http://schemas.microsoft.com/office/drawing/2014/main" xmlns="" id="{B0EEDD2B-C09C-42A4-A301-434E4DDF4F95}"/>
                </a:ext>
              </a:extLst>
            </p:cNvPr>
            <p:cNvSpPr/>
            <p:nvPr/>
          </p:nvSpPr>
          <p:spPr>
            <a:xfrm>
              <a:off x="4570983" y="5009611"/>
              <a:ext cx="870332" cy="903383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7" name="Icone5">
              <a:extLst>
                <a:ext uri="{FF2B5EF4-FFF2-40B4-BE49-F238E27FC236}">
                  <a16:creationId xmlns:a16="http://schemas.microsoft.com/office/drawing/2014/main" xmlns="" id="{4F3F60D9-CD3E-4A78-AAD4-9BDC62980E02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4730400" y="5245200"/>
              <a:ext cx="552362" cy="432000"/>
            </a:xfrm>
            <a:custGeom>
              <a:avLst/>
              <a:gdLst>
                <a:gd name="T0" fmla="*/ 31 w 424"/>
                <a:gd name="T1" fmla="*/ 0 h 332"/>
                <a:gd name="T2" fmla="*/ 0 w 424"/>
                <a:gd name="T3" fmla="*/ 69 h 332"/>
                <a:gd name="T4" fmla="*/ 424 w 424"/>
                <a:gd name="T5" fmla="*/ 30 h 332"/>
                <a:gd name="T6" fmla="*/ 41 w 424"/>
                <a:gd name="T7" fmla="*/ 48 h 332"/>
                <a:gd name="T8" fmla="*/ 41 w 424"/>
                <a:gd name="T9" fmla="*/ 27 h 332"/>
                <a:gd name="T10" fmla="*/ 41 w 424"/>
                <a:gd name="T11" fmla="*/ 48 h 332"/>
                <a:gd name="T12" fmla="*/ 73 w 424"/>
                <a:gd name="T13" fmla="*/ 38 h 332"/>
                <a:gd name="T14" fmla="*/ 94 w 424"/>
                <a:gd name="T15" fmla="*/ 38 h 332"/>
                <a:gd name="T16" fmla="*/ 126 w 424"/>
                <a:gd name="T17" fmla="*/ 48 h 332"/>
                <a:gd name="T18" fmla="*/ 126 w 424"/>
                <a:gd name="T19" fmla="*/ 27 h 332"/>
                <a:gd name="T20" fmla="*/ 126 w 424"/>
                <a:gd name="T21" fmla="*/ 48 h 332"/>
                <a:gd name="T22" fmla="*/ 31 w 424"/>
                <a:gd name="T23" fmla="*/ 332 h 332"/>
                <a:gd name="T24" fmla="*/ 424 w 424"/>
                <a:gd name="T25" fmla="*/ 302 h 332"/>
                <a:gd name="T26" fmla="*/ 0 w 424"/>
                <a:gd name="T27" fmla="*/ 78 h 332"/>
                <a:gd name="T28" fmla="*/ 135 w 424"/>
                <a:gd name="T29" fmla="*/ 191 h 332"/>
                <a:gd name="T30" fmla="*/ 142 w 424"/>
                <a:gd name="T31" fmla="*/ 187 h 332"/>
                <a:gd name="T32" fmla="*/ 148 w 424"/>
                <a:gd name="T33" fmla="*/ 166 h 332"/>
                <a:gd name="T34" fmla="*/ 167 w 424"/>
                <a:gd name="T35" fmla="*/ 141 h 332"/>
                <a:gd name="T36" fmla="*/ 175 w 424"/>
                <a:gd name="T37" fmla="*/ 143 h 332"/>
                <a:gd name="T38" fmla="*/ 194 w 424"/>
                <a:gd name="T39" fmla="*/ 132 h 332"/>
                <a:gd name="T40" fmla="*/ 226 w 424"/>
                <a:gd name="T41" fmla="*/ 128 h 332"/>
                <a:gd name="T42" fmla="*/ 230 w 424"/>
                <a:gd name="T43" fmla="*/ 135 h 332"/>
                <a:gd name="T44" fmla="*/ 251 w 424"/>
                <a:gd name="T45" fmla="*/ 141 h 332"/>
                <a:gd name="T46" fmla="*/ 276 w 424"/>
                <a:gd name="T47" fmla="*/ 160 h 332"/>
                <a:gd name="T48" fmla="*/ 274 w 424"/>
                <a:gd name="T49" fmla="*/ 168 h 332"/>
                <a:gd name="T50" fmla="*/ 285 w 424"/>
                <a:gd name="T51" fmla="*/ 187 h 332"/>
                <a:gd name="T52" fmla="*/ 289 w 424"/>
                <a:gd name="T53" fmla="*/ 219 h 332"/>
                <a:gd name="T54" fmla="*/ 282 w 424"/>
                <a:gd name="T55" fmla="*/ 223 h 332"/>
                <a:gd name="T56" fmla="*/ 276 w 424"/>
                <a:gd name="T57" fmla="*/ 244 h 332"/>
                <a:gd name="T58" fmla="*/ 257 w 424"/>
                <a:gd name="T59" fmla="*/ 269 h 332"/>
                <a:gd name="T60" fmla="*/ 249 w 424"/>
                <a:gd name="T61" fmla="*/ 267 h 332"/>
                <a:gd name="T62" fmla="*/ 230 w 424"/>
                <a:gd name="T63" fmla="*/ 278 h 332"/>
                <a:gd name="T64" fmla="*/ 199 w 424"/>
                <a:gd name="T65" fmla="*/ 282 h 332"/>
                <a:gd name="T66" fmla="*/ 194 w 424"/>
                <a:gd name="T67" fmla="*/ 275 h 332"/>
                <a:gd name="T68" fmla="*/ 173 w 424"/>
                <a:gd name="T69" fmla="*/ 269 h 332"/>
                <a:gd name="T70" fmla="*/ 148 w 424"/>
                <a:gd name="T71" fmla="*/ 250 h 332"/>
                <a:gd name="T72" fmla="*/ 150 w 424"/>
                <a:gd name="T73" fmla="*/ 242 h 332"/>
                <a:gd name="T74" fmla="*/ 139 w 424"/>
                <a:gd name="T75" fmla="*/ 223 h 332"/>
                <a:gd name="T76" fmla="*/ 135 w 424"/>
                <a:gd name="T77" fmla="*/ 191 h 332"/>
                <a:gd name="T78" fmla="*/ 248 w 424"/>
                <a:gd name="T79" fmla="*/ 204 h 332"/>
                <a:gd name="T80" fmla="*/ 178 w 424"/>
                <a:gd name="T81" fmla="*/ 204 h 332"/>
                <a:gd name="T82" fmla="*/ 213 w 424"/>
                <a:gd name="T83" fmla="*/ 195 h 332"/>
                <a:gd name="T84" fmla="*/ 213 w 424"/>
                <a:gd name="T85" fmla="*/ 213 h 332"/>
                <a:gd name="T86" fmla="*/ 213 w 424"/>
                <a:gd name="T87" fmla="*/ 195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24" h="332">
                  <a:moveTo>
                    <a:pt x="394" y="0"/>
                  </a:moveTo>
                  <a:cubicBezTo>
                    <a:pt x="31" y="0"/>
                    <a:pt x="31" y="0"/>
                    <a:pt x="31" y="0"/>
                  </a:cubicBezTo>
                  <a:cubicBezTo>
                    <a:pt x="14" y="0"/>
                    <a:pt x="0" y="13"/>
                    <a:pt x="0" y="30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424" y="69"/>
                    <a:pt x="424" y="69"/>
                    <a:pt x="424" y="69"/>
                  </a:cubicBezTo>
                  <a:cubicBezTo>
                    <a:pt x="424" y="30"/>
                    <a:pt x="424" y="30"/>
                    <a:pt x="424" y="30"/>
                  </a:cubicBezTo>
                  <a:cubicBezTo>
                    <a:pt x="424" y="13"/>
                    <a:pt x="410" y="0"/>
                    <a:pt x="394" y="0"/>
                  </a:cubicBezTo>
                  <a:close/>
                  <a:moveTo>
                    <a:pt x="41" y="48"/>
                  </a:moveTo>
                  <a:cubicBezTo>
                    <a:pt x="35" y="48"/>
                    <a:pt x="30" y="44"/>
                    <a:pt x="30" y="38"/>
                  </a:cubicBezTo>
                  <a:cubicBezTo>
                    <a:pt x="30" y="32"/>
                    <a:pt x="35" y="27"/>
                    <a:pt x="41" y="27"/>
                  </a:cubicBezTo>
                  <a:cubicBezTo>
                    <a:pt x="47" y="27"/>
                    <a:pt x="52" y="32"/>
                    <a:pt x="52" y="38"/>
                  </a:cubicBezTo>
                  <a:cubicBezTo>
                    <a:pt x="52" y="44"/>
                    <a:pt x="47" y="48"/>
                    <a:pt x="41" y="48"/>
                  </a:cubicBezTo>
                  <a:close/>
                  <a:moveTo>
                    <a:pt x="83" y="48"/>
                  </a:moveTo>
                  <a:cubicBezTo>
                    <a:pt x="78" y="48"/>
                    <a:pt x="73" y="44"/>
                    <a:pt x="73" y="38"/>
                  </a:cubicBezTo>
                  <a:cubicBezTo>
                    <a:pt x="73" y="32"/>
                    <a:pt x="78" y="27"/>
                    <a:pt x="83" y="27"/>
                  </a:cubicBezTo>
                  <a:cubicBezTo>
                    <a:pt x="89" y="27"/>
                    <a:pt x="94" y="32"/>
                    <a:pt x="94" y="38"/>
                  </a:cubicBezTo>
                  <a:cubicBezTo>
                    <a:pt x="94" y="44"/>
                    <a:pt x="89" y="48"/>
                    <a:pt x="83" y="48"/>
                  </a:cubicBezTo>
                  <a:close/>
                  <a:moveTo>
                    <a:pt x="126" y="48"/>
                  </a:moveTo>
                  <a:cubicBezTo>
                    <a:pt x="120" y="48"/>
                    <a:pt x="115" y="44"/>
                    <a:pt x="115" y="38"/>
                  </a:cubicBezTo>
                  <a:cubicBezTo>
                    <a:pt x="115" y="32"/>
                    <a:pt x="120" y="27"/>
                    <a:pt x="126" y="27"/>
                  </a:cubicBezTo>
                  <a:cubicBezTo>
                    <a:pt x="132" y="27"/>
                    <a:pt x="136" y="32"/>
                    <a:pt x="136" y="38"/>
                  </a:cubicBezTo>
                  <a:cubicBezTo>
                    <a:pt x="136" y="44"/>
                    <a:pt x="132" y="48"/>
                    <a:pt x="126" y="48"/>
                  </a:cubicBezTo>
                  <a:close/>
                  <a:moveTo>
                    <a:pt x="0" y="302"/>
                  </a:moveTo>
                  <a:cubicBezTo>
                    <a:pt x="0" y="319"/>
                    <a:pt x="14" y="332"/>
                    <a:pt x="31" y="332"/>
                  </a:cubicBezTo>
                  <a:cubicBezTo>
                    <a:pt x="394" y="332"/>
                    <a:pt x="394" y="332"/>
                    <a:pt x="394" y="332"/>
                  </a:cubicBezTo>
                  <a:cubicBezTo>
                    <a:pt x="410" y="332"/>
                    <a:pt x="424" y="319"/>
                    <a:pt x="424" y="302"/>
                  </a:cubicBezTo>
                  <a:cubicBezTo>
                    <a:pt x="424" y="78"/>
                    <a:pt x="424" y="78"/>
                    <a:pt x="424" y="78"/>
                  </a:cubicBezTo>
                  <a:cubicBezTo>
                    <a:pt x="0" y="78"/>
                    <a:pt x="0" y="78"/>
                    <a:pt x="0" y="78"/>
                  </a:cubicBezTo>
                  <a:lnTo>
                    <a:pt x="0" y="302"/>
                  </a:lnTo>
                  <a:close/>
                  <a:moveTo>
                    <a:pt x="135" y="191"/>
                  </a:moveTo>
                  <a:cubicBezTo>
                    <a:pt x="135" y="189"/>
                    <a:pt x="137" y="187"/>
                    <a:pt x="139" y="187"/>
                  </a:cubicBezTo>
                  <a:cubicBezTo>
                    <a:pt x="142" y="187"/>
                    <a:pt x="142" y="187"/>
                    <a:pt x="142" y="187"/>
                  </a:cubicBezTo>
                  <a:cubicBezTo>
                    <a:pt x="144" y="180"/>
                    <a:pt x="146" y="174"/>
                    <a:pt x="150" y="168"/>
                  </a:cubicBezTo>
                  <a:cubicBezTo>
                    <a:pt x="148" y="166"/>
                    <a:pt x="148" y="166"/>
                    <a:pt x="148" y="166"/>
                  </a:cubicBezTo>
                  <a:cubicBezTo>
                    <a:pt x="146" y="165"/>
                    <a:pt x="146" y="162"/>
                    <a:pt x="148" y="160"/>
                  </a:cubicBezTo>
                  <a:cubicBezTo>
                    <a:pt x="167" y="141"/>
                    <a:pt x="167" y="141"/>
                    <a:pt x="167" y="141"/>
                  </a:cubicBezTo>
                  <a:cubicBezTo>
                    <a:pt x="169" y="139"/>
                    <a:pt x="172" y="139"/>
                    <a:pt x="173" y="141"/>
                  </a:cubicBezTo>
                  <a:cubicBezTo>
                    <a:pt x="175" y="143"/>
                    <a:pt x="175" y="143"/>
                    <a:pt x="175" y="143"/>
                  </a:cubicBezTo>
                  <a:cubicBezTo>
                    <a:pt x="181" y="139"/>
                    <a:pt x="187" y="137"/>
                    <a:pt x="194" y="135"/>
                  </a:cubicBezTo>
                  <a:cubicBezTo>
                    <a:pt x="194" y="132"/>
                    <a:pt x="194" y="132"/>
                    <a:pt x="194" y="132"/>
                  </a:cubicBezTo>
                  <a:cubicBezTo>
                    <a:pt x="194" y="130"/>
                    <a:pt x="196" y="128"/>
                    <a:pt x="199" y="128"/>
                  </a:cubicBezTo>
                  <a:cubicBezTo>
                    <a:pt x="226" y="128"/>
                    <a:pt x="226" y="128"/>
                    <a:pt x="226" y="128"/>
                  </a:cubicBezTo>
                  <a:cubicBezTo>
                    <a:pt x="228" y="128"/>
                    <a:pt x="230" y="130"/>
                    <a:pt x="230" y="132"/>
                  </a:cubicBezTo>
                  <a:cubicBezTo>
                    <a:pt x="230" y="135"/>
                    <a:pt x="230" y="135"/>
                    <a:pt x="230" y="135"/>
                  </a:cubicBezTo>
                  <a:cubicBezTo>
                    <a:pt x="237" y="137"/>
                    <a:pt x="243" y="139"/>
                    <a:pt x="249" y="143"/>
                  </a:cubicBezTo>
                  <a:cubicBezTo>
                    <a:pt x="251" y="141"/>
                    <a:pt x="251" y="141"/>
                    <a:pt x="251" y="141"/>
                  </a:cubicBezTo>
                  <a:cubicBezTo>
                    <a:pt x="252" y="139"/>
                    <a:pt x="255" y="139"/>
                    <a:pt x="257" y="141"/>
                  </a:cubicBezTo>
                  <a:cubicBezTo>
                    <a:pt x="276" y="160"/>
                    <a:pt x="276" y="160"/>
                    <a:pt x="276" y="160"/>
                  </a:cubicBezTo>
                  <a:cubicBezTo>
                    <a:pt x="278" y="162"/>
                    <a:pt x="278" y="165"/>
                    <a:pt x="276" y="166"/>
                  </a:cubicBezTo>
                  <a:cubicBezTo>
                    <a:pt x="274" y="168"/>
                    <a:pt x="274" y="168"/>
                    <a:pt x="274" y="168"/>
                  </a:cubicBezTo>
                  <a:cubicBezTo>
                    <a:pt x="278" y="174"/>
                    <a:pt x="281" y="180"/>
                    <a:pt x="282" y="187"/>
                  </a:cubicBezTo>
                  <a:cubicBezTo>
                    <a:pt x="285" y="187"/>
                    <a:pt x="285" y="187"/>
                    <a:pt x="285" y="187"/>
                  </a:cubicBezTo>
                  <a:cubicBezTo>
                    <a:pt x="287" y="187"/>
                    <a:pt x="289" y="189"/>
                    <a:pt x="289" y="191"/>
                  </a:cubicBezTo>
                  <a:cubicBezTo>
                    <a:pt x="289" y="219"/>
                    <a:pt x="289" y="219"/>
                    <a:pt x="289" y="219"/>
                  </a:cubicBezTo>
                  <a:cubicBezTo>
                    <a:pt x="289" y="221"/>
                    <a:pt x="287" y="223"/>
                    <a:pt x="285" y="223"/>
                  </a:cubicBezTo>
                  <a:cubicBezTo>
                    <a:pt x="282" y="223"/>
                    <a:pt x="282" y="223"/>
                    <a:pt x="282" y="223"/>
                  </a:cubicBezTo>
                  <a:cubicBezTo>
                    <a:pt x="281" y="230"/>
                    <a:pt x="278" y="236"/>
                    <a:pt x="274" y="242"/>
                  </a:cubicBezTo>
                  <a:cubicBezTo>
                    <a:pt x="276" y="244"/>
                    <a:pt x="276" y="244"/>
                    <a:pt x="276" y="244"/>
                  </a:cubicBezTo>
                  <a:cubicBezTo>
                    <a:pt x="278" y="245"/>
                    <a:pt x="278" y="248"/>
                    <a:pt x="276" y="250"/>
                  </a:cubicBezTo>
                  <a:cubicBezTo>
                    <a:pt x="257" y="269"/>
                    <a:pt x="257" y="269"/>
                    <a:pt x="257" y="269"/>
                  </a:cubicBezTo>
                  <a:cubicBezTo>
                    <a:pt x="255" y="271"/>
                    <a:pt x="252" y="271"/>
                    <a:pt x="251" y="269"/>
                  </a:cubicBezTo>
                  <a:cubicBezTo>
                    <a:pt x="249" y="267"/>
                    <a:pt x="249" y="267"/>
                    <a:pt x="249" y="267"/>
                  </a:cubicBezTo>
                  <a:cubicBezTo>
                    <a:pt x="243" y="271"/>
                    <a:pt x="237" y="274"/>
                    <a:pt x="230" y="275"/>
                  </a:cubicBezTo>
                  <a:cubicBezTo>
                    <a:pt x="230" y="278"/>
                    <a:pt x="230" y="278"/>
                    <a:pt x="230" y="278"/>
                  </a:cubicBezTo>
                  <a:cubicBezTo>
                    <a:pt x="230" y="280"/>
                    <a:pt x="228" y="282"/>
                    <a:pt x="226" y="282"/>
                  </a:cubicBezTo>
                  <a:cubicBezTo>
                    <a:pt x="199" y="282"/>
                    <a:pt x="199" y="282"/>
                    <a:pt x="199" y="282"/>
                  </a:cubicBezTo>
                  <a:cubicBezTo>
                    <a:pt x="196" y="282"/>
                    <a:pt x="194" y="280"/>
                    <a:pt x="194" y="278"/>
                  </a:cubicBezTo>
                  <a:cubicBezTo>
                    <a:pt x="194" y="275"/>
                    <a:pt x="194" y="275"/>
                    <a:pt x="194" y="275"/>
                  </a:cubicBezTo>
                  <a:cubicBezTo>
                    <a:pt x="187" y="274"/>
                    <a:pt x="181" y="271"/>
                    <a:pt x="175" y="267"/>
                  </a:cubicBezTo>
                  <a:cubicBezTo>
                    <a:pt x="173" y="269"/>
                    <a:pt x="173" y="269"/>
                    <a:pt x="173" y="269"/>
                  </a:cubicBezTo>
                  <a:cubicBezTo>
                    <a:pt x="172" y="271"/>
                    <a:pt x="169" y="271"/>
                    <a:pt x="167" y="269"/>
                  </a:cubicBezTo>
                  <a:cubicBezTo>
                    <a:pt x="148" y="250"/>
                    <a:pt x="148" y="250"/>
                    <a:pt x="148" y="250"/>
                  </a:cubicBezTo>
                  <a:cubicBezTo>
                    <a:pt x="146" y="248"/>
                    <a:pt x="146" y="245"/>
                    <a:pt x="148" y="244"/>
                  </a:cubicBezTo>
                  <a:cubicBezTo>
                    <a:pt x="150" y="242"/>
                    <a:pt x="150" y="242"/>
                    <a:pt x="150" y="242"/>
                  </a:cubicBezTo>
                  <a:cubicBezTo>
                    <a:pt x="146" y="236"/>
                    <a:pt x="144" y="230"/>
                    <a:pt x="142" y="223"/>
                  </a:cubicBezTo>
                  <a:cubicBezTo>
                    <a:pt x="139" y="223"/>
                    <a:pt x="139" y="223"/>
                    <a:pt x="139" y="223"/>
                  </a:cubicBezTo>
                  <a:cubicBezTo>
                    <a:pt x="137" y="223"/>
                    <a:pt x="135" y="221"/>
                    <a:pt x="135" y="219"/>
                  </a:cubicBezTo>
                  <a:lnTo>
                    <a:pt x="135" y="191"/>
                  </a:lnTo>
                  <a:close/>
                  <a:moveTo>
                    <a:pt x="213" y="239"/>
                  </a:moveTo>
                  <a:cubicBezTo>
                    <a:pt x="232" y="239"/>
                    <a:pt x="248" y="223"/>
                    <a:pt x="248" y="204"/>
                  </a:cubicBezTo>
                  <a:cubicBezTo>
                    <a:pt x="248" y="185"/>
                    <a:pt x="232" y="169"/>
                    <a:pt x="213" y="169"/>
                  </a:cubicBezTo>
                  <a:cubicBezTo>
                    <a:pt x="194" y="169"/>
                    <a:pt x="178" y="185"/>
                    <a:pt x="178" y="204"/>
                  </a:cubicBezTo>
                  <a:cubicBezTo>
                    <a:pt x="178" y="223"/>
                    <a:pt x="194" y="239"/>
                    <a:pt x="213" y="239"/>
                  </a:cubicBezTo>
                  <a:close/>
                  <a:moveTo>
                    <a:pt x="213" y="195"/>
                  </a:moveTo>
                  <a:cubicBezTo>
                    <a:pt x="218" y="195"/>
                    <a:pt x="222" y="199"/>
                    <a:pt x="222" y="204"/>
                  </a:cubicBezTo>
                  <a:cubicBezTo>
                    <a:pt x="222" y="209"/>
                    <a:pt x="218" y="213"/>
                    <a:pt x="213" y="213"/>
                  </a:cubicBezTo>
                  <a:cubicBezTo>
                    <a:pt x="208" y="213"/>
                    <a:pt x="204" y="209"/>
                    <a:pt x="204" y="204"/>
                  </a:cubicBezTo>
                  <a:cubicBezTo>
                    <a:pt x="204" y="199"/>
                    <a:pt x="208" y="195"/>
                    <a:pt x="213" y="19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64" name="Groupe6">
            <a:extLst>
              <a:ext uri="{FF2B5EF4-FFF2-40B4-BE49-F238E27FC236}">
                <a16:creationId xmlns:a16="http://schemas.microsoft.com/office/drawing/2014/main" xmlns="" id="{E6D58507-4059-47B0-B0AC-1E9F9A416DCA}"/>
              </a:ext>
            </a:extLst>
          </p:cNvPr>
          <p:cNvGrpSpPr/>
          <p:nvPr/>
        </p:nvGrpSpPr>
        <p:grpSpPr>
          <a:xfrm>
            <a:off x="5364000" y="578923"/>
            <a:ext cx="5001473" cy="903383"/>
            <a:chOff x="5904000" y="1216800"/>
            <a:chExt cx="5001473" cy="903383"/>
          </a:xfrm>
        </p:grpSpPr>
        <p:sp>
          <p:nvSpPr>
            <p:cNvPr id="65" name="Texte6">
              <a:extLst>
                <a:ext uri="{FF2B5EF4-FFF2-40B4-BE49-F238E27FC236}">
                  <a16:creationId xmlns:a16="http://schemas.microsoft.com/office/drawing/2014/main" xmlns="" id="{63030A07-7AA6-4521-9A97-3AA63488D983}"/>
                </a:ext>
              </a:extLst>
            </p:cNvPr>
            <p:cNvSpPr txBox="1"/>
            <p:nvPr/>
          </p:nvSpPr>
          <p:spPr>
            <a:xfrm>
              <a:off x="6985885" y="1413747"/>
              <a:ext cx="39195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b="1" spc="-150" dirty="0">
                  <a:solidFill>
                    <a:schemeClr val="bg1">
                      <a:lumMod val="85000"/>
                    </a:schemeClr>
                  </a:solidFill>
                </a:rPr>
                <a:t>Indicateurs collectifs</a:t>
              </a:r>
            </a:p>
          </p:txBody>
        </p:sp>
        <p:sp>
          <p:nvSpPr>
            <p:cNvPr id="66" name="Puce6">
              <a:extLst>
                <a:ext uri="{FF2B5EF4-FFF2-40B4-BE49-F238E27FC236}">
                  <a16:creationId xmlns:a16="http://schemas.microsoft.com/office/drawing/2014/main" xmlns="" id="{8C533A81-C0E1-4BB9-BEA1-2D0009FB1D57}"/>
                </a:ext>
              </a:extLst>
            </p:cNvPr>
            <p:cNvSpPr/>
            <p:nvPr/>
          </p:nvSpPr>
          <p:spPr>
            <a:xfrm>
              <a:off x="5904000" y="1216800"/>
              <a:ext cx="870332" cy="903383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68" name="Icone6">
              <a:extLst>
                <a:ext uri="{FF2B5EF4-FFF2-40B4-BE49-F238E27FC236}">
                  <a16:creationId xmlns:a16="http://schemas.microsoft.com/office/drawing/2014/main" xmlns="" id="{E674C1D4-B6EB-4A85-884C-D9A5B043489A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6062400" y="1454400"/>
              <a:ext cx="552181" cy="432000"/>
            </a:xfrm>
            <a:custGeom>
              <a:avLst/>
              <a:gdLst>
                <a:gd name="T0" fmla="*/ 393 w 424"/>
                <a:gd name="T1" fmla="*/ 0 h 333"/>
                <a:gd name="T2" fmla="*/ 30 w 424"/>
                <a:gd name="T3" fmla="*/ 0 h 333"/>
                <a:gd name="T4" fmla="*/ 0 w 424"/>
                <a:gd name="T5" fmla="*/ 30 h 333"/>
                <a:gd name="T6" fmla="*/ 0 w 424"/>
                <a:gd name="T7" fmla="*/ 70 h 333"/>
                <a:gd name="T8" fmla="*/ 424 w 424"/>
                <a:gd name="T9" fmla="*/ 70 h 333"/>
                <a:gd name="T10" fmla="*/ 424 w 424"/>
                <a:gd name="T11" fmla="*/ 30 h 333"/>
                <a:gd name="T12" fmla="*/ 393 w 424"/>
                <a:gd name="T13" fmla="*/ 0 h 333"/>
                <a:gd name="T14" fmla="*/ 40 w 424"/>
                <a:gd name="T15" fmla="*/ 49 h 333"/>
                <a:gd name="T16" fmla="*/ 30 w 424"/>
                <a:gd name="T17" fmla="*/ 38 h 333"/>
                <a:gd name="T18" fmla="*/ 40 w 424"/>
                <a:gd name="T19" fmla="*/ 28 h 333"/>
                <a:gd name="T20" fmla="*/ 51 w 424"/>
                <a:gd name="T21" fmla="*/ 38 h 333"/>
                <a:gd name="T22" fmla="*/ 40 w 424"/>
                <a:gd name="T23" fmla="*/ 49 h 333"/>
                <a:gd name="T24" fmla="*/ 83 w 424"/>
                <a:gd name="T25" fmla="*/ 49 h 333"/>
                <a:gd name="T26" fmla="*/ 72 w 424"/>
                <a:gd name="T27" fmla="*/ 38 h 333"/>
                <a:gd name="T28" fmla="*/ 83 w 424"/>
                <a:gd name="T29" fmla="*/ 28 h 333"/>
                <a:gd name="T30" fmla="*/ 93 w 424"/>
                <a:gd name="T31" fmla="*/ 38 h 333"/>
                <a:gd name="T32" fmla="*/ 83 w 424"/>
                <a:gd name="T33" fmla="*/ 49 h 333"/>
                <a:gd name="T34" fmla="*/ 125 w 424"/>
                <a:gd name="T35" fmla="*/ 49 h 333"/>
                <a:gd name="T36" fmla="*/ 115 w 424"/>
                <a:gd name="T37" fmla="*/ 38 h 333"/>
                <a:gd name="T38" fmla="*/ 125 w 424"/>
                <a:gd name="T39" fmla="*/ 28 h 333"/>
                <a:gd name="T40" fmla="*/ 136 w 424"/>
                <a:gd name="T41" fmla="*/ 38 h 333"/>
                <a:gd name="T42" fmla="*/ 125 w 424"/>
                <a:gd name="T43" fmla="*/ 49 h 333"/>
                <a:gd name="T44" fmla="*/ 0 w 424"/>
                <a:gd name="T45" fmla="*/ 302 h 333"/>
                <a:gd name="T46" fmla="*/ 30 w 424"/>
                <a:gd name="T47" fmla="*/ 333 h 333"/>
                <a:gd name="T48" fmla="*/ 393 w 424"/>
                <a:gd name="T49" fmla="*/ 333 h 333"/>
                <a:gd name="T50" fmla="*/ 424 w 424"/>
                <a:gd name="T51" fmla="*/ 302 h 333"/>
                <a:gd name="T52" fmla="*/ 424 w 424"/>
                <a:gd name="T53" fmla="*/ 78 h 333"/>
                <a:gd name="T54" fmla="*/ 0 w 424"/>
                <a:gd name="T55" fmla="*/ 78 h 333"/>
                <a:gd name="T56" fmla="*/ 0 w 424"/>
                <a:gd name="T57" fmla="*/ 302 h 333"/>
                <a:gd name="T58" fmla="*/ 263 w 424"/>
                <a:gd name="T59" fmla="*/ 224 h 333"/>
                <a:gd name="T60" fmla="*/ 272 w 424"/>
                <a:gd name="T61" fmla="*/ 215 h 333"/>
                <a:gd name="T62" fmla="*/ 304 w 424"/>
                <a:gd name="T63" fmla="*/ 215 h 333"/>
                <a:gd name="T64" fmla="*/ 312 w 424"/>
                <a:gd name="T65" fmla="*/ 224 h 333"/>
                <a:gd name="T66" fmla="*/ 312 w 424"/>
                <a:gd name="T67" fmla="*/ 284 h 333"/>
                <a:gd name="T68" fmla="*/ 304 w 424"/>
                <a:gd name="T69" fmla="*/ 293 h 333"/>
                <a:gd name="T70" fmla="*/ 272 w 424"/>
                <a:gd name="T71" fmla="*/ 293 h 333"/>
                <a:gd name="T72" fmla="*/ 263 w 424"/>
                <a:gd name="T73" fmla="*/ 284 h 333"/>
                <a:gd name="T74" fmla="*/ 263 w 424"/>
                <a:gd name="T75" fmla="*/ 224 h 333"/>
                <a:gd name="T76" fmla="*/ 187 w 424"/>
                <a:gd name="T77" fmla="*/ 189 h 333"/>
                <a:gd name="T78" fmla="*/ 196 w 424"/>
                <a:gd name="T79" fmla="*/ 180 h 333"/>
                <a:gd name="T80" fmla="*/ 228 w 424"/>
                <a:gd name="T81" fmla="*/ 180 h 333"/>
                <a:gd name="T82" fmla="*/ 236 w 424"/>
                <a:gd name="T83" fmla="*/ 189 h 333"/>
                <a:gd name="T84" fmla="*/ 236 w 424"/>
                <a:gd name="T85" fmla="*/ 284 h 333"/>
                <a:gd name="T86" fmla="*/ 228 w 424"/>
                <a:gd name="T87" fmla="*/ 293 h 333"/>
                <a:gd name="T88" fmla="*/ 196 w 424"/>
                <a:gd name="T89" fmla="*/ 293 h 333"/>
                <a:gd name="T90" fmla="*/ 187 w 424"/>
                <a:gd name="T91" fmla="*/ 284 h 333"/>
                <a:gd name="T92" fmla="*/ 187 w 424"/>
                <a:gd name="T93" fmla="*/ 189 h 333"/>
                <a:gd name="T94" fmla="*/ 111 w 424"/>
                <a:gd name="T95" fmla="*/ 139 h 333"/>
                <a:gd name="T96" fmla="*/ 119 w 424"/>
                <a:gd name="T97" fmla="*/ 130 h 333"/>
                <a:gd name="T98" fmla="*/ 151 w 424"/>
                <a:gd name="T99" fmla="*/ 130 h 333"/>
                <a:gd name="T100" fmla="*/ 160 w 424"/>
                <a:gd name="T101" fmla="*/ 139 h 333"/>
                <a:gd name="T102" fmla="*/ 160 w 424"/>
                <a:gd name="T103" fmla="*/ 284 h 333"/>
                <a:gd name="T104" fmla="*/ 151 w 424"/>
                <a:gd name="T105" fmla="*/ 293 h 333"/>
                <a:gd name="T106" fmla="*/ 119 w 424"/>
                <a:gd name="T107" fmla="*/ 293 h 333"/>
                <a:gd name="T108" fmla="*/ 111 w 424"/>
                <a:gd name="T109" fmla="*/ 284 h 333"/>
                <a:gd name="T110" fmla="*/ 111 w 424"/>
                <a:gd name="T111" fmla="*/ 139 h 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24" h="333">
                  <a:moveTo>
                    <a:pt x="393" y="0"/>
                  </a:moveTo>
                  <a:cubicBezTo>
                    <a:pt x="30" y="0"/>
                    <a:pt x="30" y="0"/>
                    <a:pt x="30" y="0"/>
                  </a:cubicBezTo>
                  <a:cubicBezTo>
                    <a:pt x="13" y="0"/>
                    <a:pt x="0" y="14"/>
                    <a:pt x="0" y="3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424" y="70"/>
                    <a:pt x="424" y="70"/>
                    <a:pt x="424" y="70"/>
                  </a:cubicBezTo>
                  <a:cubicBezTo>
                    <a:pt x="424" y="30"/>
                    <a:pt x="424" y="30"/>
                    <a:pt x="424" y="30"/>
                  </a:cubicBezTo>
                  <a:cubicBezTo>
                    <a:pt x="424" y="14"/>
                    <a:pt x="410" y="0"/>
                    <a:pt x="393" y="0"/>
                  </a:cubicBezTo>
                  <a:close/>
                  <a:moveTo>
                    <a:pt x="40" y="49"/>
                  </a:moveTo>
                  <a:cubicBezTo>
                    <a:pt x="35" y="49"/>
                    <a:pt x="30" y="44"/>
                    <a:pt x="30" y="38"/>
                  </a:cubicBezTo>
                  <a:cubicBezTo>
                    <a:pt x="30" y="32"/>
                    <a:pt x="35" y="28"/>
                    <a:pt x="40" y="28"/>
                  </a:cubicBezTo>
                  <a:cubicBezTo>
                    <a:pt x="46" y="28"/>
                    <a:pt x="51" y="32"/>
                    <a:pt x="51" y="38"/>
                  </a:cubicBezTo>
                  <a:cubicBezTo>
                    <a:pt x="51" y="44"/>
                    <a:pt x="46" y="49"/>
                    <a:pt x="40" y="49"/>
                  </a:cubicBezTo>
                  <a:close/>
                  <a:moveTo>
                    <a:pt x="83" y="49"/>
                  </a:moveTo>
                  <a:cubicBezTo>
                    <a:pt x="77" y="49"/>
                    <a:pt x="72" y="44"/>
                    <a:pt x="72" y="38"/>
                  </a:cubicBezTo>
                  <a:cubicBezTo>
                    <a:pt x="72" y="32"/>
                    <a:pt x="77" y="28"/>
                    <a:pt x="83" y="28"/>
                  </a:cubicBezTo>
                  <a:cubicBezTo>
                    <a:pt x="89" y="28"/>
                    <a:pt x="93" y="32"/>
                    <a:pt x="93" y="38"/>
                  </a:cubicBezTo>
                  <a:cubicBezTo>
                    <a:pt x="93" y="44"/>
                    <a:pt x="89" y="49"/>
                    <a:pt x="83" y="49"/>
                  </a:cubicBezTo>
                  <a:close/>
                  <a:moveTo>
                    <a:pt x="125" y="49"/>
                  </a:moveTo>
                  <a:cubicBezTo>
                    <a:pt x="119" y="49"/>
                    <a:pt x="115" y="44"/>
                    <a:pt x="115" y="38"/>
                  </a:cubicBezTo>
                  <a:cubicBezTo>
                    <a:pt x="115" y="32"/>
                    <a:pt x="119" y="28"/>
                    <a:pt x="125" y="28"/>
                  </a:cubicBezTo>
                  <a:cubicBezTo>
                    <a:pt x="131" y="28"/>
                    <a:pt x="136" y="32"/>
                    <a:pt x="136" y="38"/>
                  </a:cubicBezTo>
                  <a:cubicBezTo>
                    <a:pt x="136" y="44"/>
                    <a:pt x="131" y="49"/>
                    <a:pt x="125" y="49"/>
                  </a:cubicBezTo>
                  <a:close/>
                  <a:moveTo>
                    <a:pt x="0" y="302"/>
                  </a:moveTo>
                  <a:cubicBezTo>
                    <a:pt x="0" y="319"/>
                    <a:pt x="13" y="333"/>
                    <a:pt x="30" y="333"/>
                  </a:cubicBezTo>
                  <a:cubicBezTo>
                    <a:pt x="393" y="333"/>
                    <a:pt x="393" y="333"/>
                    <a:pt x="393" y="333"/>
                  </a:cubicBezTo>
                  <a:cubicBezTo>
                    <a:pt x="410" y="333"/>
                    <a:pt x="424" y="319"/>
                    <a:pt x="424" y="302"/>
                  </a:cubicBezTo>
                  <a:cubicBezTo>
                    <a:pt x="424" y="78"/>
                    <a:pt x="424" y="78"/>
                    <a:pt x="424" y="78"/>
                  </a:cubicBezTo>
                  <a:cubicBezTo>
                    <a:pt x="0" y="78"/>
                    <a:pt x="0" y="78"/>
                    <a:pt x="0" y="78"/>
                  </a:cubicBezTo>
                  <a:lnTo>
                    <a:pt x="0" y="302"/>
                  </a:lnTo>
                  <a:close/>
                  <a:moveTo>
                    <a:pt x="263" y="224"/>
                  </a:moveTo>
                  <a:cubicBezTo>
                    <a:pt x="263" y="219"/>
                    <a:pt x="267" y="215"/>
                    <a:pt x="272" y="215"/>
                  </a:cubicBezTo>
                  <a:cubicBezTo>
                    <a:pt x="304" y="215"/>
                    <a:pt x="304" y="215"/>
                    <a:pt x="304" y="215"/>
                  </a:cubicBezTo>
                  <a:cubicBezTo>
                    <a:pt x="308" y="215"/>
                    <a:pt x="312" y="219"/>
                    <a:pt x="312" y="224"/>
                  </a:cubicBezTo>
                  <a:cubicBezTo>
                    <a:pt x="312" y="284"/>
                    <a:pt x="312" y="284"/>
                    <a:pt x="312" y="284"/>
                  </a:cubicBezTo>
                  <a:cubicBezTo>
                    <a:pt x="312" y="289"/>
                    <a:pt x="308" y="293"/>
                    <a:pt x="304" y="293"/>
                  </a:cubicBezTo>
                  <a:cubicBezTo>
                    <a:pt x="272" y="293"/>
                    <a:pt x="272" y="293"/>
                    <a:pt x="272" y="293"/>
                  </a:cubicBezTo>
                  <a:cubicBezTo>
                    <a:pt x="267" y="293"/>
                    <a:pt x="263" y="289"/>
                    <a:pt x="263" y="284"/>
                  </a:cubicBezTo>
                  <a:lnTo>
                    <a:pt x="263" y="224"/>
                  </a:lnTo>
                  <a:close/>
                  <a:moveTo>
                    <a:pt x="187" y="189"/>
                  </a:moveTo>
                  <a:cubicBezTo>
                    <a:pt x="187" y="184"/>
                    <a:pt x="191" y="180"/>
                    <a:pt x="196" y="180"/>
                  </a:cubicBezTo>
                  <a:cubicBezTo>
                    <a:pt x="228" y="180"/>
                    <a:pt x="228" y="180"/>
                    <a:pt x="228" y="180"/>
                  </a:cubicBezTo>
                  <a:cubicBezTo>
                    <a:pt x="232" y="180"/>
                    <a:pt x="236" y="184"/>
                    <a:pt x="236" y="189"/>
                  </a:cubicBezTo>
                  <a:cubicBezTo>
                    <a:pt x="236" y="284"/>
                    <a:pt x="236" y="284"/>
                    <a:pt x="236" y="284"/>
                  </a:cubicBezTo>
                  <a:cubicBezTo>
                    <a:pt x="236" y="289"/>
                    <a:pt x="232" y="293"/>
                    <a:pt x="228" y="293"/>
                  </a:cubicBezTo>
                  <a:cubicBezTo>
                    <a:pt x="196" y="293"/>
                    <a:pt x="196" y="293"/>
                    <a:pt x="196" y="293"/>
                  </a:cubicBezTo>
                  <a:cubicBezTo>
                    <a:pt x="191" y="293"/>
                    <a:pt x="187" y="289"/>
                    <a:pt x="187" y="284"/>
                  </a:cubicBezTo>
                  <a:lnTo>
                    <a:pt x="187" y="189"/>
                  </a:lnTo>
                  <a:close/>
                  <a:moveTo>
                    <a:pt x="111" y="139"/>
                  </a:moveTo>
                  <a:cubicBezTo>
                    <a:pt x="111" y="134"/>
                    <a:pt x="115" y="130"/>
                    <a:pt x="119" y="130"/>
                  </a:cubicBezTo>
                  <a:cubicBezTo>
                    <a:pt x="151" y="130"/>
                    <a:pt x="151" y="130"/>
                    <a:pt x="151" y="130"/>
                  </a:cubicBezTo>
                  <a:cubicBezTo>
                    <a:pt x="156" y="130"/>
                    <a:pt x="160" y="134"/>
                    <a:pt x="160" y="139"/>
                  </a:cubicBezTo>
                  <a:cubicBezTo>
                    <a:pt x="160" y="284"/>
                    <a:pt x="160" y="284"/>
                    <a:pt x="160" y="284"/>
                  </a:cubicBezTo>
                  <a:cubicBezTo>
                    <a:pt x="160" y="289"/>
                    <a:pt x="156" y="293"/>
                    <a:pt x="151" y="293"/>
                  </a:cubicBezTo>
                  <a:cubicBezTo>
                    <a:pt x="119" y="293"/>
                    <a:pt x="119" y="293"/>
                    <a:pt x="119" y="293"/>
                  </a:cubicBezTo>
                  <a:cubicBezTo>
                    <a:pt x="115" y="293"/>
                    <a:pt x="111" y="289"/>
                    <a:pt x="111" y="284"/>
                  </a:cubicBezTo>
                  <a:lnTo>
                    <a:pt x="111" y="13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078185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lêche"/>
          <p:cNvSpPr/>
          <p:nvPr/>
        </p:nvSpPr>
        <p:spPr>
          <a:xfrm rot="-5400000" flipV="1">
            <a:off x="3222936" y="4559213"/>
            <a:ext cx="2736000" cy="3456000"/>
          </a:xfrm>
          <a:custGeom>
            <a:avLst/>
            <a:gdLst>
              <a:gd name="connsiteX0" fmla="*/ 0 w 4649118"/>
              <a:gd name="connsiteY0" fmla="*/ 3602516 h 3602516"/>
              <a:gd name="connsiteX1" fmla="*/ 2324559 w 4649118"/>
              <a:gd name="connsiteY1" fmla="*/ 2702688 h 3602516"/>
              <a:gd name="connsiteX2" fmla="*/ 4649118 w 4649118"/>
              <a:gd name="connsiteY2" fmla="*/ 3602516 h 3602516"/>
              <a:gd name="connsiteX3" fmla="*/ 2324559 w 4649118"/>
              <a:gd name="connsiteY3" fmla="*/ 0 h 3602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49118" h="3602516">
                <a:moveTo>
                  <a:pt x="0" y="3602516"/>
                </a:moveTo>
                <a:lnTo>
                  <a:pt x="2324559" y="2702688"/>
                </a:lnTo>
                <a:lnTo>
                  <a:pt x="4649118" y="3602516"/>
                </a:lnTo>
                <a:lnTo>
                  <a:pt x="2324559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angle"/>
          <p:cNvSpPr/>
          <p:nvPr/>
        </p:nvSpPr>
        <p:spPr>
          <a:xfrm rot="5400000">
            <a:off x="5894024" y="-5894023"/>
            <a:ext cx="495762" cy="12283808"/>
          </a:xfrm>
          <a:custGeom>
            <a:avLst/>
            <a:gdLst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5122843 w 5122843"/>
              <a:gd name="connsiteY2" fmla="*/ 3723701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649118 w 5122843"/>
              <a:gd name="connsiteY2" fmla="*/ 3294044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239691 w 5122843"/>
              <a:gd name="connsiteY2" fmla="*/ 2774026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369510 w 5122843"/>
              <a:gd name="connsiteY2" fmla="*/ 3026481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069929 w 5122843"/>
              <a:gd name="connsiteY2" fmla="*/ 2535970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4069929 w 4813275"/>
              <a:gd name="connsiteY2" fmla="*/ 2541952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13275" h="3729683">
                <a:moveTo>
                  <a:pt x="0" y="5982"/>
                </a:moveTo>
                <a:lnTo>
                  <a:pt x="4813275" y="0"/>
                </a:lnTo>
                <a:lnTo>
                  <a:pt x="4069929" y="2541952"/>
                </a:lnTo>
                <a:lnTo>
                  <a:pt x="0" y="3729683"/>
                </a:lnTo>
                <a:lnTo>
                  <a:pt x="0" y="598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0" name="Rectangle">
            <a:extLst>
              <a:ext uri="{FF2B5EF4-FFF2-40B4-BE49-F238E27FC236}">
                <a16:creationId xmlns:a16="http://schemas.microsoft.com/office/drawing/2014/main" xmlns="" id="{4886FF8F-7D50-4B3A-9633-6F794E6646E5}"/>
              </a:ext>
            </a:extLst>
          </p:cNvPr>
          <p:cNvSpPr/>
          <p:nvPr/>
        </p:nvSpPr>
        <p:spPr>
          <a:xfrm>
            <a:off x="-1" y="-540000"/>
            <a:ext cx="5706447" cy="6946134"/>
          </a:xfrm>
          <a:custGeom>
            <a:avLst/>
            <a:gdLst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5122843 w 5122843"/>
              <a:gd name="connsiteY2" fmla="*/ 3723701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649118 w 5122843"/>
              <a:gd name="connsiteY2" fmla="*/ 3294044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239691 w 5122843"/>
              <a:gd name="connsiteY2" fmla="*/ 2774026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369510 w 5122843"/>
              <a:gd name="connsiteY2" fmla="*/ 3026481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069929 w 5122843"/>
              <a:gd name="connsiteY2" fmla="*/ 2535970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4069929 w 4813275"/>
              <a:gd name="connsiteY2" fmla="*/ 2541952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4266386 w 4813275"/>
              <a:gd name="connsiteY2" fmla="*/ 2547868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4386444 w 4813275"/>
              <a:gd name="connsiteY2" fmla="*/ 2825893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3169125 w 4813275"/>
              <a:gd name="connsiteY2" fmla="*/ 2814062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13275" h="3729683">
                <a:moveTo>
                  <a:pt x="0" y="5982"/>
                </a:moveTo>
                <a:lnTo>
                  <a:pt x="4813275" y="0"/>
                </a:lnTo>
                <a:lnTo>
                  <a:pt x="3169125" y="2814062"/>
                </a:lnTo>
                <a:lnTo>
                  <a:pt x="0" y="3729683"/>
                </a:lnTo>
                <a:lnTo>
                  <a:pt x="0" y="5982"/>
                </a:lnTo>
                <a:close/>
              </a:path>
            </a:pathLst>
          </a:custGeom>
          <a:solidFill>
            <a:schemeClr val="tx1">
              <a:lumMod val="75000"/>
              <a:lumOff val="25000"/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8" name="Triangle"/>
          <p:cNvSpPr/>
          <p:nvPr/>
        </p:nvSpPr>
        <p:spPr>
          <a:xfrm flipH="1">
            <a:off x="8754742" y="6097775"/>
            <a:ext cx="3437258" cy="760225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1" name="Le">
            <a:extLst>
              <a:ext uri="{FF2B5EF4-FFF2-40B4-BE49-F238E27FC236}">
                <a16:creationId xmlns:a16="http://schemas.microsoft.com/office/drawing/2014/main" xmlns="" id="{79D63D99-A024-4C5E-A708-7AA9EC617A7D}"/>
              </a:ext>
            </a:extLst>
          </p:cNvPr>
          <p:cNvSpPr txBox="1"/>
          <p:nvPr/>
        </p:nvSpPr>
        <p:spPr>
          <a:xfrm>
            <a:off x="539822" y="1371335"/>
            <a:ext cx="3448281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r-FR" sz="3600" spc="-150" dirty="0">
                <a:solidFill>
                  <a:schemeClr val="bg1">
                    <a:lumMod val="95000"/>
                  </a:schemeClr>
                </a:solidFill>
              </a:rPr>
              <a:t>Le</a:t>
            </a:r>
          </a:p>
        </p:txBody>
      </p:sp>
      <p:sp>
        <p:nvSpPr>
          <p:cNvPr id="45" name="constat">
            <a:extLst>
              <a:ext uri="{FF2B5EF4-FFF2-40B4-BE49-F238E27FC236}">
                <a16:creationId xmlns:a16="http://schemas.microsoft.com/office/drawing/2014/main" xmlns="" id="{A406FE61-4BC6-440E-9242-C34343FF6641}"/>
              </a:ext>
            </a:extLst>
          </p:cNvPr>
          <p:cNvSpPr txBox="1"/>
          <p:nvPr/>
        </p:nvSpPr>
        <p:spPr>
          <a:xfrm>
            <a:off x="539822" y="1503336"/>
            <a:ext cx="4021160" cy="132343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r-FR" sz="8000" b="1" spc="-300" dirty="0">
                <a:solidFill>
                  <a:schemeClr val="bg1">
                    <a:lumMod val="95000"/>
                  </a:schemeClr>
                </a:solidFill>
              </a:rPr>
              <a:t>Constat</a:t>
            </a:r>
          </a:p>
        </p:txBody>
      </p:sp>
      <p:sp>
        <p:nvSpPr>
          <p:cNvPr id="47" name="Quelle situation">
            <a:extLst>
              <a:ext uri="{FF2B5EF4-FFF2-40B4-BE49-F238E27FC236}">
                <a16:creationId xmlns:a16="http://schemas.microsoft.com/office/drawing/2014/main" xmlns="" id="{C9B88B08-C44C-4719-8A74-9D5D220A74BF}"/>
              </a:ext>
            </a:extLst>
          </p:cNvPr>
          <p:cNvSpPr txBox="1"/>
          <p:nvPr/>
        </p:nvSpPr>
        <p:spPr>
          <a:xfrm>
            <a:off x="539822" y="3750998"/>
            <a:ext cx="2905200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>
              <a:defRPr sz="3600" spc="-15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fr-FR" dirty="0"/>
              <a:t>Quelles propositions ?</a:t>
            </a:r>
          </a:p>
        </p:txBody>
      </p:sp>
      <p:cxnSp>
        <p:nvCxnSpPr>
          <p:cNvPr id="48" name="Connecteur">
            <a:extLst>
              <a:ext uri="{FF2B5EF4-FFF2-40B4-BE49-F238E27FC236}">
                <a16:creationId xmlns:a16="http://schemas.microsoft.com/office/drawing/2014/main" xmlns="" id="{0CF37C18-CAD8-422C-8BA1-69617D5375D2}"/>
              </a:ext>
            </a:extLst>
          </p:cNvPr>
          <p:cNvCxnSpPr/>
          <p:nvPr/>
        </p:nvCxnSpPr>
        <p:spPr>
          <a:xfrm>
            <a:off x="539822" y="3294044"/>
            <a:ext cx="360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e2">
            <a:extLst>
              <a:ext uri="{FF2B5EF4-FFF2-40B4-BE49-F238E27FC236}">
                <a16:creationId xmlns:a16="http://schemas.microsoft.com/office/drawing/2014/main" xmlns="" id="{3D3BAA60-5CB3-4D79-A439-7E899543715E}"/>
              </a:ext>
            </a:extLst>
          </p:cNvPr>
          <p:cNvGrpSpPr/>
          <p:nvPr/>
        </p:nvGrpSpPr>
        <p:grpSpPr>
          <a:xfrm>
            <a:off x="3384000" y="5655600"/>
            <a:ext cx="6786447" cy="903383"/>
            <a:chOff x="5178627" y="3563956"/>
            <a:chExt cx="6786447" cy="903383"/>
          </a:xfrm>
        </p:grpSpPr>
        <p:sp>
          <p:nvSpPr>
            <p:cNvPr id="15" name="Texte2">
              <a:extLst>
                <a:ext uri="{FF2B5EF4-FFF2-40B4-BE49-F238E27FC236}">
                  <a16:creationId xmlns:a16="http://schemas.microsoft.com/office/drawing/2014/main" xmlns="" id="{8CA310AE-81A4-4FAD-A242-A4703913A9B2}"/>
                </a:ext>
              </a:extLst>
            </p:cNvPr>
            <p:cNvSpPr txBox="1"/>
            <p:nvPr/>
          </p:nvSpPr>
          <p:spPr>
            <a:xfrm>
              <a:off x="6258627" y="3563956"/>
              <a:ext cx="570644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b="1" spc="-150" dirty="0">
                  <a:solidFill>
                    <a:schemeClr val="bg1">
                      <a:lumMod val="85000"/>
                    </a:schemeClr>
                  </a:solidFill>
                </a:rPr>
                <a:t>Généraliser l’interopérabilité pour accompagner le suivi médical des salariés</a:t>
              </a:r>
            </a:p>
          </p:txBody>
        </p:sp>
        <p:sp>
          <p:nvSpPr>
            <p:cNvPr id="16" name="Puce2">
              <a:extLst>
                <a:ext uri="{FF2B5EF4-FFF2-40B4-BE49-F238E27FC236}">
                  <a16:creationId xmlns:a16="http://schemas.microsoft.com/office/drawing/2014/main" xmlns="" id="{8C5310DF-A515-48C8-BD5E-133F0DC34799}"/>
                </a:ext>
              </a:extLst>
            </p:cNvPr>
            <p:cNvSpPr/>
            <p:nvPr/>
          </p:nvSpPr>
          <p:spPr>
            <a:xfrm>
              <a:off x="5178627" y="3563956"/>
              <a:ext cx="870332" cy="903383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7" name="Icone2">
              <a:extLst>
                <a:ext uri="{FF2B5EF4-FFF2-40B4-BE49-F238E27FC236}">
                  <a16:creationId xmlns:a16="http://schemas.microsoft.com/office/drawing/2014/main" xmlns="" id="{E0C7A3CA-5773-459C-97D4-6E9FE95D51B0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5337149" y="3799647"/>
              <a:ext cx="551531" cy="432000"/>
            </a:xfrm>
            <a:custGeom>
              <a:avLst/>
              <a:gdLst>
                <a:gd name="T0" fmla="*/ 31 w 424"/>
                <a:gd name="T1" fmla="*/ 0 h 333"/>
                <a:gd name="T2" fmla="*/ 0 w 424"/>
                <a:gd name="T3" fmla="*/ 70 h 333"/>
                <a:gd name="T4" fmla="*/ 424 w 424"/>
                <a:gd name="T5" fmla="*/ 30 h 333"/>
                <a:gd name="T6" fmla="*/ 41 w 424"/>
                <a:gd name="T7" fmla="*/ 49 h 333"/>
                <a:gd name="T8" fmla="*/ 41 w 424"/>
                <a:gd name="T9" fmla="*/ 28 h 333"/>
                <a:gd name="T10" fmla="*/ 41 w 424"/>
                <a:gd name="T11" fmla="*/ 49 h 333"/>
                <a:gd name="T12" fmla="*/ 73 w 424"/>
                <a:gd name="T13" fmla="*/ 38 h 333"/>
                <a:gd name="T14" fmla="*/ 94 w 424"/>
                <a:gd name="T15" fmla="*/ 38 h 333"/>
                <a:gd name="T16" fmla="*/ 126 w 424"/>
                <a:gd name="T17" fmla="*/ 49 h 333"/>
                <a:gd name="T18" fmla="*/ 126 w 424"/>
                <a:gd name="T19" fmla="*/ 28 h 333"/>
                <a:gd name="T20" fmla="*/ 126 w 424"/>
                <a:gd name="T21" fmla="*/ 49 h 333"/>
                <a:gd name="T22" fmla="*/ 300 w 424"/>
                <a:gd name="T23" fmla="*/ 172 h 333"/>
                <a:gd name="T24" fmla="*/ 258 w 424"/>
                <a:gd name="T25" fmla="*/ 172 h 333"/>
                <a:gd name="T26" fmla="*/ 129 w 424"/>
                <a:gd name="T27" fmla="*/ 179 h 333"/>
                <a:gd name="T28" fmla="*/ 129 w 424"/>
                <a:gd name="T29" fmla="*/ 139 h 333"/>
                <a:gd name="T30" fmla="*/ 129 w 424"/>
                <a:gd name="T31" fmla="*/ 179 h 333"/>
                <a:gd name="T32" fmla="*/ 238 w 424"/>
                <a:gd name="T33" fmla="*/ 241 h 333"/>
                <a:gd name="T34" fmla="*/ 186 w 424"/>
                <a:gd name="T35" fmla="*/ 241 h 333"/>
                <a:gd name="T36" fmla="*/ 0 w 424"/>
                <a:gd name="T37" fmla="*/ 302 h 333"/>
                <a:gd name="T38" fmla="*/ 394 w 424"/>
                <a:gd name="T39" fmla="*/ 333 h 333"/>
                <a:gd name="T40" fmla="*/ 424 w 424"/>
                <a:gd name="T41" fmla="*/ 78 h 333"/>
                <a:gd name="T42" fmla="*/ 0 w 424"/>
                <a:gd name="T43" fmla="*/ 302 h 333"/>
                <a:gd name="T44" fmla="*/ 167 w 424"/>
                <a:gd name="T45" fmla="*/ 159 h 333"/>
                <a:gd name="T46" fmla="*/ 188 w 424"/>
                <a:gd name="T47" fmla="*/ 205 h 333"/>
                <a:gd name="T48" fmla="*/ 236 w 424"/>
                <a:gd name="T49" fmla="*/ 205 h 333"/>
                <a:gd name="T50" fmla="*/ 240 w 424"/>
                <a:gd name="T51" fmla="*/ 172 h 333"/>
                <a:gd name="T52" fmla="*/ 317 w 424"/>
                <a:gd name="T53" fmla="*/ 172 h 333"/>
                <a:gd name="T54" fmla="*/ 260 w 424"/>
                <a:gd name="T55" fmla="*/ 206 h 333"/>
                <a:gd name="T56" fmla="*/ 256 w 424"/>
                <a:gd name="T57" fmla="*/ 241 h 333"/>
                <a:gd name="T58" fmla="*/ 168 w 424"/>
                <a:gd name="T59" fmla="*/ 241 h 333"/>
                <a:gd name="T60" fmla="*/ 149 w 424"/>
                <a:gd name="T61" fmla="*/ 190 h 333"/>
                <a:gd name="T62" fmla="*/ 92 w 424"/>
                <a:gd name="T63" fmla="*/ 159 h 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24" h="333">
                  <a:moveTo>
                    <a:pt x="394" y="0"/>
                  </a:moveTo>
                  <a:cubicBezTo>
                    <a:pt x="31" y="0"/>
                    <a:pt x="31" y="0"/>
                    <a:pt x="31" y="0"/>
                  </a:cubicBezTo>
                  <a:cubicBezTo>
                    <a:pt x="14" y="0"/>
                    <a:pt x="0" y="14"/>
                    <a:pt x="0" y="3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424" y="70"/>
                    <a:pt x="424" y="70"/>
                    <a:pt x="424" y="70"/>
                  </a:cubicBezTo>
                  <a:cubicBezTo>
                    <a:pt x="424" y="30"/>
                    <a:pt x="424" y="30"/>
                    <a:pt x="424" y="30"/>
                  </a:cubicBezTo>
                  <a:cubicBezTo>
                    <a:pt x="424" y="14"/>
                    <a:pt x="410" y="0"/>
                    <a:pt x="394" y="0"/>
                  </a:cubicBezTo>
                  <a:close/>
                  <a:moveTo>
                    <a:pt x="41" y="49"/>
                  </a:moveTo>
                  <a:cubicBezTo>
                    <a:pt x="35" y="49"/>
                    <a:pt x="30" y="44"/>
                    <a:pt x="30" y="38"/>
                  </a:cubicBezTo>
                  <a:cubicBezTo>
                    <a:pt x="30" y="32"/>
                    <a:pt x="35" y="28"/>
                    <a:pt x="41" y="28"/>
                  </a:cubicBezTo>
                  <a:cubicBezTo>
                    <a:pt x="47" y="28"/>
                    <a:pt x="52" y="32"/>
                    <a:pt x="52" y="38"/>
                  </a:cubicBezTo>
                  <a:cubicBezTo>
                    <a:pt x="52" y="44"/>
                    <a:pt x="47" y="49"/>
                    <a:pt x="41" y="49"/>
                  </a:cubicBezTo>
                  <a:close/>
                  <a:moveTo>
                    <a:pt x="83" y="49"/>
                  </a:moveTo>
                  <a:cubicBezTo>
                    <a:pt x="78" y="49"/>
                    <a:pt x="73" y="44"/>
                    <a:pt x="73" y="38"/>
                  </a:cubicBezTo>
                  <a:cubicBezTo>
                    <a:pt x="73" y="32"/>
                    <a:pt x="78" y="28"/>
                    <a:pt x="83" y="28"/>
                  </a:cubicBezTo>
                  <a:cubicBezTo>
                    <a:pt x="89" y="28"/>
                    <a:pt x="94" y="32"/>
                    <a:pt x="94" y="38"/>
                  </a:cubicBezTo>
                  <a:cubicBezTo>
                    <a:pt x="94" y="44"/>
                    <a:pt x="89" y="49"/>
                    <a:pt x="83" y="49"/>
                  </a:cubicBezTo>
                  <a:close/>
                  <a:moveTo>
                    <a:pt x="126" y="49"/>
                  </a:moveTo>
                  <a:cubicBezTo>
                    <a:pt x="120" y="49"/>
                    <a:pt x="115" y="44"/>
                    <a:pt x="115" y="38"/>
                  </a:cubicBezTo>
                  <a:cubicBezTo>
                    <a:pt x="115" y="32"/>
                    <a:pt x="120" y="28"/>
                    <a:pt x="126" y="28"/>
                  </a:cubicBezTo>
                  <a:cubicBezTo>
                    <a:pt x="132" y="28"/>
                    <a:pt x="136" y="32"/>
                    <a:pt x="136" y="38"/>
                  </a:cubicBezTo>
                  <a:cubicBezTo>
                    <a:pt x="136" y="44"/>
                    <a:pt x="132" y="49"/>
                    <a:pt x="126" y="49"/>
                  </a:cubicBezTo>
                  <a:close/>
                  <a:moveTo>
                    <a:pt x="279" y="194"/>
                  </a:moveTo>
                  <a:cubicBezTo>
                    <a:pt x="290" y="194"/>
                    <a:pt x="300" y="184"/>
                    <a:pt x="300" y="172"/>
                  </a:cubicBezTo>
                  <a:cubicBezTo>
                    <a:pt x="300" y="161"/>
                    <a:pt x="290" y="151"/>
                    <a:pt x="279" y="151"/>
                  </a:cubicBezTo>
                  <a:cubicBezTo>
                    <a:pt x="267" y="151"/>
                    <a:pt x="258" y="161"/>
                    <a:pt x="258" y="172"/>
                  </a:cubicBezTo>
                  <a:cubicBezTo>
                    <a:pt x="258" y="184"/>
                    <a:pt x="267" y="194"/>
                    <a:pt x="279" y="194"/>
                  </a:cubicBezTo>
                  <a:close/>
                  <a:moveTo>
                    <a:pt x="129" y="179"/>
                  </a:moveTo>
                  <a:cubicBezTo>
                    <a:pt x="140" y="179"/>
                    <a:pt x="149" y="170"/>
                    <a:pt x="149" y="159"/>
                  </a:cubicBezTo>
                  <a:cubicBezTo>
                    <a:pt x="149" y="148"/>
                    <a:pt x="140" y="139"/>
                    <a:pt x="129" y="139"/>
                  </a:cubicBezTo>
                  <a:cubicBezTo>
                    <a:pt x="118" y="139"/>
                    <a:pt x="110" y="148"/>
                    <a:pt x="110" y="159"/>
                  </a:cubicBezTo>
                  <a:cubicBezTo>
                    <a:pt x="110" y="170"/>
                    <a:pt x="118" y="179"/>
                    <a:pt x="129" y="179"/>
                  </a:cubicBezTo>
                  <a:close/>
                  <a:moveTo>
                    <a:pt x="212" y="268"/>
                  </a:moveTo>
                  <a:cubicBezTo>
                    <a:pt x="227" y="268"/>
                    <a:pt x="238" y="256"/>
                    <a:pt x="238" y="241"/>
                  </a:cubicBezTo>
                  <a:cubicBezTo>
                    <a:pt x="238" y="227"/>
                    <a:pt x="227" y="215"/>
                    <a:pt x="212" y="215"/>
                  </a:cubicBezTo>
                  <a:cubicBezTo>
                    <a:pt x="197" y="215"/>
                    <a:pt x="186" y="227"/>
                    <a:pt x="186" y="241"/>
                  </a:cubicBezTo>
                  <a:cubicBezTo>
                    <a:pt x="186" y="256"/>
                    <a:pt x="197" y="268"/>
                    <a:pt x="212" y="268"/>
                  </a:cubicBezTo>
                  <a:close/>
                  <a:moveTo>
                    <a:pt x="0" y="302"/>
                  </a:moveTo>
                  <a:cubicBezTo>
                    <a:pt x="0" y="319"/>
                    <a:pt x="14" y="333"/>
                    <a:pt x="31" y="333"/>
                  </a:cubicBezTo>
                  <a:cubicBezTo>
                    <a:pt x="394" y="333"/>
                    <a:pt x="394" y="333"/>
                    <a:pt x="394" y="333"/>
                  </a:cubicBezTo>
                  <a:cubicBezTo>
                    <a:pt x="410" y="333"/>
                    <a:pt x="424" y="319"/>
                    <a:pt x="424" y="302"/>
                  </a:cubicBezTo>
                  <a:cubicBezTo>
                    <a:pt x="424" y="78"/>
                    <a:pt x="424" y="78"/>
                    <a:pt x="424" y="78"/>
                  </a:cubicBezTo>
                  <a:cubicBezTo>
                    <a:pt x="0" y="78"/>
                    <a:pt x="0" y="78"/>
                    <a:pt x="0" y="78"/>
                  </a:cubicBezTo>
                  <a:lnTo>
                    <a:pt x="0" y="302"/>
                  </a:lnTo>
                  <a:close/>
                  <a:moveTo>
                    <a:pt x="129" y="122"/>
                  </a:moveTo>
                  <a:cubicBezTo>
                    <a:pt x="150" y="122"/>
                    <a:pt x="167" y="138"/>
                    <a:pt x="167" y="159"/>
                  </a:cubicBezTo>
                  <a:cubicBezTo>
                    <a:pt x="167" y="166"/>
                    <a:pt x="165" y="173"/>
                    <a:pt x="161" y="178"/>
                  </a:cubicBezTo>
                  <a:cubicBezTo>
                    <a:pt x="188" y="205"/>
                    <a:pt x="188" y="205"/>
                    <a:pt x="188" y="205"/>
                  </a:cubicBezTo>
                  <a:cubicBezTo>
                    <a:pt x="195" y="200"/>
                    <a:pt x="203" y="198"/>
                    <a:pt x="212" y="198"/>
                  </a:cubicBezTo>
                  <a:cubicBezTo>
                    <a:pt x="221" y="198"/>
                    <a:pt x="229" y="200"/>
                    <a:pt x="236" y="205"/>
                  </a:cubicBezTo>
                  <a:cubicBezTo>
                    <a:pt x="247" y="194"/>
                    <a:pt x="247" y="194"/>
                    <a:pt x="247" y="194"/>
                  </a:cubicBezTo>
                  <a:cubicBezTo>
                    <a:pt x="243" y="188"/>
                    <a:pt x="240" y="180"/>
                    <a:pt x="240" y="172"/>
                  </a:cubicBezTo>
                  <a:cubicBezTo>
                    <a:pt x="240" y="151"/>
                    <a:pt x="257" y="134"/>
                    <a:pt x="279" y="134"/>
                  </a:cubicBezTo>
                  <a:cubicBezTo>
                    <a:pt x="300" y="134"/>
                    <a:pt x="317" y="151"/>
                    <a:pt x="317" y="172"/>
                  </a:cubicBezTo>
                  <a:cubicBezTo>
                    <a:pt x="317" y="194"/>
                    <a:pt x="300" y="211"/>
                    <a:pt x="279" y="211"/>
                  </a:cubicBezTo>
                  <a:cubicBezTo>
                    <a:pt x="272" y="211"/>
                    <a:pt x="265" y="209"/>
                    <a:pt x="260" y="206"/>
                  </a:cubicBezTo>
                  <a:cubicBezTo>
                    <a:pt x="249" y="217"/>
                    <a:pt x="249" y="217"/>
                    <a:pt x="249" y="217"/>
                  </a:cubicBezTo>
                  <a:cubicBezTo>
                    <a:pt x="253" y="224"/>
                    <a:pt x="256" y="232"/>
                    <a:pt x="256" y="241"/>
                  </a:cubicBezTo>
                  <a:cubicBezTo>
                    <a:pt x="256" y="266"/>
                    <a:pt x="236" y="285"/>
                    <a:pt x="212" y="285"/>
                  </a:cubicBezTo>
                  <a:cubicBezTo>
                    <a:pt x="188" y="285"/>
                    <a:pt x="168" y="266"/>
                    <a:pt x="168" y="241"/>
                  </a:cubicBezTo>
                  <a:cubicBezTo>
                    <a:pt x="168" y="232"/>
                    <a:pt x="171" y="224"/>
                    <a:pt x="175" y="217"/>
                  </a:cubicBezTo>
                  <a:cubicBezTo>
                    <a:pt x="149" y="190"/>
                    <a:pt x="149" y="190"/>
                    <a:pt x="149" y="190"/>
                  </a:cubicBezTo>
                  <a:cubicBezTo>
                    <a:pt x="143" y="194"/>
                    <a:pt x="136" y="196"/>
                    <a:pt x="129" y="196"/>
                  </a:cubicBezTo>
                  <a:cubicBezTo>
                    <a:pt x="109" y="196"/>
                    <a:pt x="92" y="179"/>
                    <a:pt x="92" y="159"/>
                  </a:cubicBezTo>
                  <a:cubicBezTo>
                    <a:pt x="92" y="138"/>
                    <a:pt x="109" y="122"/>
                    <a:pt x="129" y="12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18" name="Groupe3">
            <a:extLst>
              <a:ext uri="{FF2B5EF4-FFF2-40B4-BE49-F238E27FC236}">
                <a16:creationId xmlns:a16="http://schemas.microsoft.com/office/drawing/2014/main" xmlns="" id="{5D8D3936-EB84-4D47-86CC-09188FC00012}"/>
              </a:ext>
            </a:extLst>
          </p:cNvPr>
          <p:cNvGrpSpPr/>
          <p:nvPr/>
        </p:nvGrpSpPr>
        <p:grpSpPr>
          <a:xfrm>
            <a:off x="3780000" y="4662000"/>
            <a:ext cx="5001473" cy="903383"/>
            <a:chOff x="5819893" y="2385721"/>
            <a:chExt cx="5001473" cy="903383"/>
          </a:xfrm>
        </p:grpSpPr>
        <p:sp>
          <p:nvSpPr>
            <p:cNvPr id="19" name="Texte3">
              <a:extLst>
                <a:ext uri="{FF2B5EF4-FFF2-40B4-BE49-F238E27FC236}">
                  <a16:creationId xmlns:a16="http://schemas.microsoft.com/office/drawing/2014/main" xmlns="" id="{22063C65-1B98-4FDF-B03F-21B24FE020A2}"/>
                </a:ext>
              </a:extLst>
            </p:cNvPr>
            <p:cNvSpPr txBox="1"/>
            <p:nvPr/>
          </p:nvSpPr>
          <p:spPr>
            <a:xfrm>
              <a:off x="6901778" y="2385721"/>
              <a:ext cx="391958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b="1" spc="-150" dirty="0">
                  <a:solidFill>
                    <a:schemeClr val="bg1">
                      <a:lumMod val="85000"/>
                    </a:schemeClr>
                  </a:solidFill>
                </a:rPr>
                <a:t>Favoriser la production et </a:t>
              </a:r>
              <a:br>
                <a:rPr lang="fr-FR" sz="2400" b="1" spc="-150" dirty="0">
                  <a:solidFill>
                    <a:schemeClr val="bg1">
                      <a:lumMod val="85000"/>
                    </a:schemeClr>
                  </a:solidFill>
                </a:rPr>
              </a:br>
              <a:r>
                <a:rPr lang="fr-FR" sz="2400" b="1" spc="-150" dirty="0">
                  <a:solidFill>
                    <a:schemeClr val="bg1">
                      <a:lumMod val="85000"/>
                    </a:schemeClr>
                  </a:solidFill>
                </a:rPr>
                <a:t>l’ accès aux données</a:t>
              </a:r>
            </a:p>
          </p:txBody>
        </p:sp>
        <p:sp>
          <p:nvSpPr>
            <p:cNvPr id="20" name="Puce3">
              <a:extLst>
                <a:ext uri="{FF2B5EF4-FFF2-40B4-BE49-F238E27FC236}">
                  <a16:creationId xmlns:a16="http://schemas.microsoft.com/office/drawing/2014/main" xmlns="" id="{61721291-FE7B-4FCE-B27A-11D9D9A82366}"/>
                </a:ext>
              </a:extLst>
            </p:cNvPr>
            <p:cNvSpPr/>
            <p:nvPr/>
          </p:nvSpPr>
          <p:spPr>
            <a:xfrm>
              <a:off x="5819893" y="2385721"/>
              <a:ext cx="870332" cy="903383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1" name="Icone3">
              <a:extLst>
                <a:ext uri="{FF2B5EF4-FFF2-40B4-BE49-F238E27FC236}">
                  <a16:creationId xmlns:a16="http://schemas.microsoft.com/office/drawing/2014/main" xmlns="" id="{AC1E986E-684B-4001-AD9A-736CD72083E1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5978552" y="2621412"/>
              <a:ext cx="553014" cy="432000"/>
            </a:xfrm>
            <a:custGeom>
              <a:avLst/>
              <a:gdLst>
                <a:gd name="T0" fmla="*/ 31 w 424"/>
                <a:gd name="T1" fmla="*/ 0 h 332"/>
                <a:gd name="T2" fmla="*/ 0 w 424"/>
                <a:gd name="T3" fmla="*/ 69 h 332"/>
                <a:gd name="T4" fmla="*/ 424 w 424"/>
                <a:gd name="T5" fmla="*/ 30 h 332"/>
                <a:gd name="T6" fmla="*/ 41 w 424"/>
                <a:gd name="T7" fmla="*/ 48 h 332"/>
                <a:gd name="T8" fmla="*/ 41 w 424"/>
                <a:gd name="T9" fmla="*/ 27 h 332"/>
                <a:gd name="T10" fmla="*/ 41 w 424"/>
                <a:gd name="T11" fmla="*/ 48 h 332"/>
                <a:gd name="T12" fmla="*/ 73 w 424"/>
                <a:gd name="T13" fmla="*/ 38 h 332"/>
                <a:gd name="T14" fmla="*/ 94 w 424"/>
                <a:gd name="T15" fmla="*/ 38 h 332"/>
                <a:gd name="T16" fmla="*/ 126 w 424"/>
                <a:gd name="T17" fmla="*/ 48 h 332"/>
                <a:gd name="T18" fmla="*/ 126 w 424"/>
                <a:gd name="T19" fmla="*/ 27 h 332"/>
                <a:gd name="T20" fmla="*/ 126 w 424"/>
                <a:gd name="T21" fmla="*/ 48 h 332"/>
                <a:gd name="T22" fmla="*/ 31 w 424"/>
                <a:gd name="T23" fmla="*/ 332 h 332"/>
                <a:gd name="T24" fmla="*/ 424 w 424"/>
                <a:gd name="T25" fmla="*/ 302 h 332"/>
                <a:gd name="T26" fmla="*/ 0 w 424"/>
                <a:gd name="T27" fmla="*/ 78 h 332"/>
                <a:gd name="T28" fmla="*/ 250 w 424"/>
                <a:gd name="T29" fmla="*/ 128 h 332"/>
                <a:gd name="T30" fmla="*/ 357 w 424"/>
                <a:gd name="T31" fmla="*/ 124 h 332"/>
                <a:gd name="T32" fmla="*/ 361 w 424"/>
                <a:gd name="T33" fmla="*/ 227 h 332"/>
                <a:gd name="T34" fmla="*/ 255 w 424"/>
                <a:gd name="T35" fmla="*/ 232 h 332"/>
                <a:gd name="T36" fmla="*/ 250 w 424"/>
                <a:gd name="T37" fmla="*/ 128 h 332"/>
                <a:gd name="T38" fmla="*/ 67 w 424"/>
                <a:gd name="T39" fmla="*/ 124 h 332"/>
                <a:gd name="T40" fmla="*/ 217 w 424"/>
                <a:gd name="T41" fmla="*/ 128 h 332"/>
                <a:gd name="T42" fmla="*/ 213 w 424"/>
                <a:gd name="T43" fmla="*/ 141 h 332"/>
                <a:gd name="T44" fmla="*/ 63 w 424"/>
                <a:gd name="T45" fmla="*/ 137 h 332"/>
                <a:gd name="T46" fmla="*/ 63 w 424"/>
                <a:gd name="T47" fmla="*/ 173 h 332"/>
                <a:gd name="T48" fmla="*/ 213 w 424"/>
                <a:gd name="T49" fmla="*/ 169 h 332"/>
                <a:gd name="T50" fmla="*/ 217 w 424"/>
                <a:gd name="T51" fmla="*/ 182 h 332"/>
                <a:gd name="T52" fmla="*/ 67 w 424"/>
                <a:gd name="T53" fmla="*/ 186 h 332"/>
                <a:gd name="T54" fmla="*/ 63 w 424"/>
                <a:gd name="T55" fmla="*/ 173 h 332"/>
                <a:gd name="T56" fmla="*/ 67 w 424"/>
                <a:gd name="T57" fmla="*/ 214 h 332"/>
                <a:gd name="T58" fmla="*/ 217 w 424"/>
                <a:gd name="T59" fmla="*/ 219 h 332"/>
                <a:gd name="T60" fmla="*/ 213 w 424"/>
                <a:gd name="T61" fmla="*/ 232 h 332"/>
                <a:gd name="T62" fmla="*/ 63 w 424"/>
                <a:gd name="T63" fmla="*/ 227 h 332"/>
                <a:gd name="T64" fmla="*/ 63 w 424"/>
                <a:gd name="T65" fmla="*/ 264 h 332"/>
                <a:gd name="T66" fmla="*/ 357 w 424"/>
                <a:gd name="T67" fmla="*/ 260 h 332"/>
                <a:gd name="T68" fmla="*/ 361 w 424"/>
                <a:gd name="T69" fmla="*/ 273 h 332"/>
                <a:gd name="T70" fmla="*/ 67 w 424"/>
                <a:gd name="T71" fmla="*/ 277 h 332"/>
                <a:gd name="T72" fmla="*/ 63 w 424"/>
                <a:gd name="T73" fmla="*/ 264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24" h="332">
                  <a:moveTo>
                    <a:pt x="394" y="0"/>
                  </a:moveTo>
                  <a:cubicBezTo>
                    <a:pt x="31" y="0"/>
                    <a:pt x="31" y="0"/>
                    <a:pt x="31" y="0"/>
                  </a:cubicBezTo>
                  <a:cubicBezTo>
                    <a:pt x="14" y="0"/>
                    <a:pt x="0" y="13"/>
                    <a:pt x="0" y="30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424" y="69"/>
                    <a:pt x="424" y="69"/>
                    <a:pt x="424" y="69"/>
                  </a:cubicBezTo>
                  <a:cubicBezTo>
                    <a:pt x="424" y="30"/>
                    <a:pt x="424" y="30"/>
                    <a:pt x="424" y="30"/>
                  </a:cubicBezTo>
                  <a:cubicBezTo>
                    <a:pt x="424" y="13"/>
                    <a:pt x="410" y="0"/>
                    <a:pt x="394" y="0"/>
                  </a:cubicBezTo>
                  <a:close/>
                  <a:moveTo>
                    <a:pt x="41" y="48"/>
                  </a:moveTo>
                  <a:cubicBezTo>
                    <a:pt x="35" y="48"/>
                    <a:pt x="30" y="44"/>
                    <a:pt x="30" y="38"/>
                  </a:cubicBezTo>
                  <a:cubicBezTo>
                    <a:pt x="30" y="32"/>
                    <a:pt x="35" y="27"/>
                    <a:pt x="41" y="27"/>
                  </a:cubicBezTo>
                  <a:cubicBezTo>
                    <a:pt x="47" y="27"/>
                    <a:pt x="52" y="32"/>
                    <a:pt x="52" y="38"/>
                  </a:cubicBezTo>
                  <a:cubicBezTo>
                    <a:pt x="52" y="44"/>
                    <a:pt x="47" y="48"/>
                    <a:pt x="41" y="48"/>
                  </a:cubicBezTo>
                  <a:close/>
                  <a:moveTo>
                    <a:pt x="83" y="48"/>
                  </a:moveTo>
                  <a:cubicBezTo>
                    <a:pt x="78" y="48"/>
                    <a:pt x="73" y="44"/>
                    <a:pt x="73" y="38"/>
                  </a:cubicBezTo>
                  <a:cubicBezTo>
                    <a:pt x="73" y="32"/>
                    <a:pt x="78" y="27"/>
                    <a:pt x="83" y="27"/>
                  </a:cubicBezTo>
                  <a:cubicBezTo>
                    <a:pt x="89" y="27"/>
                    <a:pt x="94" y="32"/>
                    <a:pt x="94" y="38"/>
                  </a:cubicBezTo>
                  <a:cubicBezTo>
                    <a:pt x="94" y="44"/>
                    <a:pt x="89" y="48"/>
                    <a:pt x="83" y="48"/>
                  </a:cubicBezTo>
                  <a:close/>
                  <a:moveTo>
                    <a:pt x="126" y="48"/>
                  </a:moveTo>
                  <a:cubicBezTo>
                    <a:pt x="120" y="48"/>
                    <a:pt x="115" y="44"/>
                    <a:pt x="115" y="38"/>
                  </a:cubicBezTo>
                  <a:cubicBezTo>
                    <a:pt x="115" y="32"/>
                    <a:pt x="120" y="27"/>
                    <a:pt x="126" y="27"/>
                  </a:cubicBezTo>
                  <a:cubicBezTo>
                    <a:pt x="132" y="27"/>
                    <a:pt x="136" y="32"/>
                    <a:pt x="136" y="38"/>
                  </a:cubicBezTo>
                  <a:cubicBezTo>
                    <a:pt x="136" y="44"/>
                    <a:pt x="132" y="48"/>
                    <a:pt x="126" y="48"/>
                  </a:cubicBezTo>
                  <a:close/>
                  <a:moveTo>
                    <a:pt x="0" y="302"/>
                  </a:moveTo>
                  <a:cubicBezTo>
                    <a:pt x="0" y="319"/>
                    <a:pt x="14" y="332"/>
                    <a:pt x="31" y="332"/>
                  </a:cubicBezTo>
                  <a:cubicBezTo>
                    <a:pt x="394" y="332"/>
                    <a:pt x="394" y="332"/>
                    <a:pt x="394" y="332"/>
                  </a:cubicBezTo>
                  <a:cubicBezTo>
                    <a:pt x="410" y="332"/>
                    <a:pt x="424" y="319"/>
                    <a:pt x="424" y="302"/>
                  </a:cubicBezTo>
                  <a:cubicBezTo>
                    <a:pt x="424" y="78"/>
                    <a:pt x="424" y="78"/>
                    <a:pt x="424" y="78"/>
                  </a:cubicBezTo>
                  <a:cubicBezTo>
                    <a:pt x="0" y="78"/>
                    <a:pt x="0" y="78"/>
                    <a:pt x="0" y="78"/>
                  </a:cubicBezTo>
                  <a:lnTo>
                    <a:pt x="0" y="302"/>
                  </a:lnTo>
                  <a:close/>
                  <a:moveTo>
                    <a:pt x="250" y="128"/>
                  </a:moveTo>
                  <a:cubicBezTo>
                    <a:pt x="250" y="126"/>
                    <a:pt x="252" y="124"/>
                    <a:pt x="255" y="124"/>
                  </a:cubicBezTo>
                  <a:cubicBezTo>
                    <a:pt x="357" y="124"/>
                    <a:pt x="357" y="124"/>
                    <a:pt x="357" y="124"/>
                  </a:cubicBezTo>
                  <a:cubicBezTo>
                    <a:pt x="359" y="124"/>
                    <a:pt x="361" y="126"/>
                    <a:pt x="361" y="128"/>
                  </a:cubicBezTo>
                  <a:cubicBezTo>
                    <a:pt x="361" y="227"/>
                    <a:pt x="361" y="227"/>
                    <a:pt x="361" y="227"/>
                  </a:cubicBezTo>
                  <a:cubicBezTo>
                    <a:pt x="361" y="230"/>
                    <a:pt x="359" y="232"/>
                    <a:pt x="357" y="232"/>
                  </a:cubicBezTo>
                  <a:cubicBezTo>
                    <a:pt x="255" y="232"/>
                    <a:pt x="255" y="232"/>
                    <a:pt x="255" y="232"/>
                  </a:cubicBezTo>
                  <a:cubicBezTo>
                    <a:pt x="252" y="232"/>
                    <a:pt x="250" y="230"/>
                    <a:pt x="250" y="227"/>
                  </a:cubicBezTo>
                  <a:lnTo>
                    <a:pt x="250" y="128"/>
                  </a:lnTo>
                  <a:close/>
                  <a:moveTo>
                    <a:pt x="63" y="128"/>
                  </a:moveTo>
                  <a:cubicBezTo>
                    <a:pt x="63" y="126"/>
                    <a:pt x="65" y="124"/>
                    <a:pt x="67" y="124"/>
                  </a:cubicBezTo>
                  <a:cubicBezTo>
                    <a:pt x="213" y="124"/>
                    <a:pt x="213" y="124"/>
                    <a:pt x="213" y="124"/>
                  </a:cubicBezTo>
                  <a:cubicBezTo>
                    <a:pt x="215" y="124"/>
                    <a:pt x="217" y="126"/>
                    <a:pt x="217" y="128"/>
                  </a:cubicBezTo>
                  <a:cubicBezTo>
                    <a:pt x="217" y="137"/>
                    <a:pt x="217" y="137"/>
                    <a:pt x="217" y="137"/>
                  </a:cubicBezTo>
                  <a:cubicBezTo>
                    <a:pt x="217" y="139"/>
                    <a:pt x="215" y="141"/>
                    <a:pt x="213" y="141"/>
                  </a:cubicBezTo>
                  <a:cubicBezTo>
                    <a:pt x="67" y="141"/>
                    <a:pt x="67" y="141"/>
                    <a:pt x="67" y="141"/>
                  </a:cubicBezTo>
                  <a:cubicBezTo>
                    <a:pt x="65" y="141"/>
                    <a:pt x="63" y="139"/>
                    <a:pt x="63" y="137"/>
                  </a:cubicBezTo>
                  <a:lnTo>
                    <a:pt x="63" y="128"/>
                  </a:lnTo>
                  <a:close/>
                  <a:moveTo>
                    <a:pt x="63" y="173"/>
                  </a:moveTo>
                  <a:cubicBezTo>
                    <a:pt x="63" y="171"/>
                    <a:pt x="65" y="169"/>
                    <a:pt x="67" y="169"/>
                  </a:cubicBezTo>
                  <a:cubicBezTo>
                    <a:pt x="213" y="169"/>
                    <a:pt x="213" y="169"/>
                    <a:pt x="213" y="169"/>
                  </a:cubicBezTo>
                  <a:cubicBezTo>
                    <a:pt x="215" y="169"/>
                    <a:pt x="217" y="171"/>
                    <a:pt x="217" y="173"/>
                  </a:cubicBezTo>
                  <a:cubicBezTo>
                    <a:pt x="217" y="182"/>
                    <a:pt x="217" y="182"/>
                    <a:pt x="217" y="182"/>
                  </a:cubicBezTo>
                  <a:cubicBezTo>
                    <a:pt x="217" y="184"/>
                    <a:pt x="215" y="186"/>
                    <a:pt x="213" y="186"/>
                  </a:cubicBezTo>
                  <a:cubicBezTo>
                    <a:pt x="67" y="186"/>
                    <a:pt x="67" y="186"/>
                    <a:pt x="67" y="186"/>
                  </a:cubicBezTo>
                  <a:cubicBezTo>
                    <a:pt x="65" y="186"/>
                    <a:pt x="63" y="184"/>
                    <a:pt x="63" y="182"/>
                  </a:cubicBezTo>
                  <a:lnTo>
                    <a:pt x="63" y="173"/>
                  </a:lnTo>
                  <a:close/>
                  <a:moveTo>
                    <a:pt x="63" y="219"/>
                  </a:moveTo>
                  <a:cubicBezTo>
                    <a:pt x="63" y="216"/>
                    <a:pt x="65" y="214"/>
                    <a:pt x="67" y="214"/>
                  </a:cubicBezTo>
                  <a:cubicBezTo>
                    <a:pt x="213" y="214"/>
                    <a:pt x="213" y="214"/>
                    <a:pt x="213" y="214"/>
                  </a:cubicBezTo>
                  <a:cubicBezTo>
                    <a:pt x="215" y="214"/>
                    <a:pt x="217" y="216"/>
                    <a:pt x="217" y="219"/>
                  </a:cubicBezTo>
                  <a:cubicBezTo>
                    <a:pt x="217" y="227"/>
                    <a:pt x="217" y="227"/>
                    <a:pt x="217" y="227"/>
                  </a:cubicBezTo>
                  <a:cubicBezTo>
                    <a:pt x="217" y="230"/>
                    <a:pt x="215" y="232"/>
                    <a:pt x="213" y="232"/>
                  </a:cubicBezTo>
                  <a:cubicBezTo>
                    <a:pt x="67" y="232"/>
                    <a:pt x="67" y="232"/>
                    <a:pt x="67" y="232"/>
                  </a:cubicBezTo>
                  <a:cubicBezTo>
                    <a:pt x="65" y="232"/>
                    <a:pt x="63" y="230"/>
                    <a:pt x="63" y="227"/>
                  </a:cubicBezTo>
                  <a:lnTo>
                    <a:pt x="63" y="219"/>
                  </a:lnTo>
                  <a:close/>
                  <a:moveTo>
                    <a:pt x="63" y="264"/>
                  </a:moveTo>
                  <a:cubicBezTo>
                    <a:pt x="63" y="262"/>
                    <a:pt x="65" y="260"/>
                    <a:pt x="67" y="260"/>
                  </a:cubicBezTo>
                  <a:cubicBezTo>
                    <a:pt x="357" y="260"/>
                    <a:pt x="357" y="260"/>
                    <a:pt x="357" y="260"/>
                  </a:cubicBezTo>
                  <a:cubicBezTo>
                    <a:pt x="359" y="260"/>
                    <a:pt x="361" y="262"/>
                    <a:pt x="361" y="264"/>
                  </a:cubicBezTo>
                  <a:cubicBezTo>
                    <a:pt x="361" y="273"/>
                    <a:pt x="361" y="273"/>
                    <a:pt x="361" y="273"/>
                  </a:cubicBezTo>
                  <a:cubicBezTo>
                    <a:pt x="361" y="275"/>
                    <a:pt x="359" y="277"/>
                    <a:pt x="357" y="277"/>
                  </a:cubicBezTo>
                  <a:cubicBezTo>
                    <a:pt x="67" y="277"/>
                    <a:pt x="67" y="277"/>
                    <a:pt x="67" y="277"/>
                  </a:cubicBezTo>
                  <a:cubicBezTo>
                    <a:pt x="65" y="277"/>
                    <a:pt x="63" y="275"/>
                    <a:pt x="63" y="273"/>
                  </a:cubicBezTo>
                  <a:lnTo>
                    <a:pt x="63" y="26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23" name="Groupe4">
            <a:extLst>
              <a:ext uri="{FF2B5EF4-FFF2-40B4-BE49-F238E27FC236}">
                <a16:creationId xmlns:a16="http://schemas.microsoft.com/office/drawing/2014/main" xmlns="" id="{3A65C1A6-050E-49C9-88F6-7E6438814633}"/>
              </a:ext>
            </a:extLst>
          </p:cNvPr>
          <p:cNvGrpSpPr/>
          <p:nvPr/>
        </p:nvGrpSpPr>
        <p:grpSpPr>
          <a:xfrm>
            <a:off x="4176000" y="3675600"/>
            <a:ext cx="5794641" cy="903383"/>
            <a:chOff x="6462038" y="1276199"/>
            <a:chExt cx="5794641" cy="903383"/>
          </a:xfrm>
        </p:grpSpPr>
        <p:sp>
          <p:nvSpPr>
            <p:cNvPr id="24" name="Texte4">
              <a:extLst>
                <a:ext uri="{FF2B5EF4-FFF2-40B4-BE49-F238E27FC236}">
                  <a16:creationId xmlns:a16="http://schemas.microsoft.com/office/drawing/2014/main" xmlns="" id="{C0CBB408-2D9F-4D96-A033-E88DF25DFEBE}"/>
                </a:ext>
              </a:extLst>
            </p:cNvPr>
            <p:cNvSpPr txBox="1"/>
            <p:nvPr/>
          </p:nvSpPr>
          <p:spPr>
            <a:xfrm>
              <a:off x="7542832" y="1276199"/>
              <a:ext cx="471384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b="1" spc="-150" dirty="0">
                  <a:solidFill>
                    <a:schemeClr val="bg1">
                      <a:lumMod val="85000"/>
                    </a:schemeClr>
                  </a:solidFill>
                </a:rPr>
                <a:t>Promouvoir la santé et </a:t>
              </a:r>
              <a:br>
                <a:rPr lang="fr-FR" sz="2400" b="1" spc="-150" dirty="0">
                  <a:solidFill>
                    <a:schemeClr val="bg1">
                      <a:lumMod val="85000"/>
                    </a:schemeClr>
                  </a:solidFill>
                </a:rPr>
              </a:br>
              <a:r>
                <a:rPr lang="fr-FR" sz="2400" b="1" spc="-150" dirty="0">
                  <a:solidFill>
                    <a:schemeClr val="bg1">
                      <a:lumMod val="85000"/>
                    </a:schemeClr>
                  </a:solidFill>
                </a:rPr>
                <a:t>accélérer l’innovation numérique</a:t>
              </a:r>
            </a:p>
          </p:txBody>
        </p:sp>
        <p:sp>
          <p:nvSpPr>
            <p:cNvPr id="25" name="Puce4">
              <a:extLst>
                <a:ext uri="{FF2B5EF4-FFF2-40B4-BE49-F238E27FC236}">
                  <a16:creationId xmlns:a16="http://schemas.microsoft.com/office/drawing/2014/main" xmlns="" id="{7D7B84C7-439E-4694-8914-1DEAB71A7D00}"/>
                </a:ext>
              </a:extLst>
            </p:cNvPr>
            <p:cNvSpPr/>
            <p:nvPr/>
          </p:nvSpPr>
          <p:spPr>
            <a:xfrm>
              <a:off x="6462038" y="1276199"/>
              <a:ext cx="870332" cy="903383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9" name="Icone4">
              <a:extLst>
                <a:ext uri="{FF2B5EF4-FFF2-40B4-BE49-F238E27FC236}">
                  <a16:creationId xmlns:a16="http://schemas.microsoft.com/office/drawing/2014/main" xmlns="" id="{AC1194E5-2E97-4893-8FDA-44265A37752B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6621439" y="1511890"/>
              <a:ext cx="551531" cy="432000"/>
            </a:xfrm>
            <a:custGeom>
              <a:avLst/>
              <a:gdLst>
                <a:gd name="T0" fmla="*/ 394 w 424"/>
                <a:gd name="T1" fmla="*/ 0 h 333"/>
                <a:gd name="T2" fmla="*/ 31 w 424"/>
                <a:gd name="T3" fmla="*/ 0 h 333"/>
                <a:gd name="T4" fmla="*/ 0 w 424"/>
                <a:gd name="T5" fmla="*/ 30 h 333"/>
                <a:gd name="T6" fmla="*/ 0 w 424"/>
                <a:gd name="T7" fmla="*/ 70 h 333"/>
                <a:gd name="T8" fmla="*/ 424 w 424"/>
                <a:gd name="T9" fmla="*/ 70 h 333"/>
                <a:gd name="T10" fmla="*/ 424 w 424"/>
                <a:gd name="T11" fmla="*/ 30 h 333"/>
                <a:gd name="T12" fmla="*/ 394 w 424"/>
                <a:gd name="T13" fmla="*/ 0 h 333"/>
                <a:gd name="T14" fmla="*/ 41 w 424"/>
                <a:gd name="T15" fmla="*/ 49 h 333"/>
                <a:gd name="T16" fmla="*/ 31 w 424"/>
                <a:gd name="T17" fmla="*/ 38 h 333"/>
                <a:gd name="T18" fmla="*/ 41 w 424"/>
                <a:gd name="T19" fmla="*/ 28 h 333"/>
                <a:gd name="T20" fmla="*/ 52 w 424"/>
                <a:gd name="T21" fmla="*/ 38 h 333"/>
                <a:gd name="T22" fmla="*/ 41 w 424"/>
                <a:gd name="T23" fmla="*/ 49 h 333"/>
                <a:gd name="T24" fmla="*/ 84 w 424"/>
                <a:gd name="T25" fmla="*/ 49 h 333"/>
                <a:gd name="T26" fmla="*/ 73 w 424"/>
                <a:gd name="T27" fmla="*/ 38 h 333"/>
                <a:gd name="T28" fmla="*/ 84 w 424"/>
                <a:gd name="T29" fmla="*/ 28 h 333"/>
                <a:gd name="T30" fmla="*/ 94 w 424"/>
                <a:gd name="T31" fmla="*/ 38 h 333"/>
                <a:gd name="T32" fmla="*/ 84 w 424"/>
                <a:gd name="T33" fmla="*/ 49 h 333"/>
                <a:gd name="T34" fmla="*/ 126 w 424"/>
                <a:gd name="T35" fmla="*/ 49 h 333"/>
                <a:gd name="T36" fmla="*/ 115 w 424"/>
                <a:gd name="T37" fmla="*/ 38 h 333"/>
                <a:gd name="T38" fmla="*/ 126 w 424"/>
                <a:gd name="T39" fmla="*/ 28 h 333"/>
                <a:gd name="T40" fmla="*/ 137 w 424"/>
                <a:gd name="T41" fmla="*/ 38 h 333"/>
                <a:gd name="T42" fmla="*/ 126 w 424"/>
                <a:gd name="T43" fmla="*/ 49 h 333"/>
                <a:gd name="T44" fmla="*/ 0 w 424"/>
                <a:gd name="T45" fmla="*/ 302 h 333"/>
                <a:gd name="T46" fmla="*/ 31 w 424"/>
                <a:gd name="T47" fmla="*/ 333 h 333"/>
                <a:gd name="T48" fmla="*/ 394 w 424"/>
                <a:gd name="T49" fmla="*/ 333 h 333"/>
                <a:gd name="T50" fmla="*/ 424 w 424"/>
                <a:gd name="T51" fmla="*/ 302 h 333"/>
                <a:gd name="T52" fmla="*/ 424 w 424"/>
                <a:gd name="T53" fmla="*/ 78 h 333"/>
                <a:gd name="T54" fmla="*/ 0 w 424"/>
                <a:gd name="T55" fmla="*/ 78 h 333"/>
                <a:gd name="T56" fmla="*/ 0 w 424"/>
                <a:gd name="T57" fmla="*/ 302 h 333"/>
                <a:gd name="T58" fmla="*/ 83 w 424"/>
                <a:gd name="T59" fmla="*/ 261 h 333"/>
                <a:gd name="T60" fmla="*/ 155 w 424"/>
                <a:gd name="T61" fmla="*/ 189 h 333"/>
                <a:gd name="T62" fmla="*/ 189 w 424"/>
                <a:gd name="T63" fmla="*/ 189 h 333"/>
                <a:gd name="T64" fmla="*/ 229 w 424"/>
                <a:gd name="T65" fmla="*/ 229 h 333"/>
                <a:gd name="T66" fmla="*/ 232 w 424"/>
                <a:gd name="T67" fmla="*/ 229 h 333"/>
                <a:gd name="T68" fmla="*/ 309 w 424"/>
                <a:gd name="T69" fmla="*/ 153 h 333"/>
                <a:gd name="T70" fmla="*/ 290 w 424"/>
                <a:gd name="T71" fmla="*/ 153 h 333"/>
                <a:gd name="T72" fmla="*/ 279 w 424"/>
                <a:gd name="T73" fmla="*/ 142 h 333"/>
                <a:gd name="T74" fmla="*/ 290 w 424"/>
                <a:gd name="T75" fmla="*/ 131 h 333"/>
                <a:gd name="T76" fmla="*/ 334 w 424"/>
                <a:gd name="T77" fmla="*/ 131 h 333"/>
                <a:gd name="T78" fmla="*/ 345 w 424"/>
                <a:gd name="T79" fmla="*/ 142 h 333"/>
                <a:gd name="T80" fmla="*/ 345 w 424"/>
                <a:gd name="T81" fmla="*/ 186 h 333"/>
                <a:gd name="T82" fmla="*/ 334 w 424"/>
                <a:gd name="T83" fmla="*/ 197 h 333"/>
                <a:gd name="T84" fmla="*/ 323 w 424"/>
                <a:gd name="T85" fmla="*/ 186 h 333"/>
                <a:gd name="T86" fmla="*/ 323 w 424"/>
                <a:gd name="T87" fmla="*/ 169 h 333"/>
                <a:gd name="T88" fmla="*/ 247 w 424"/>
                <a:gd name="T89" fmla="*/ 245 h 333"/>
                <a:gd name="T90" fmla="*/ 214 w 424"/>
                <a:gd name="T91" fmla="*/ 245 h 333"/>
                <a:gd name="T92" fmla="*/ 173 w 424"/>
                <a:gd name="T93" fmla="*/ 205 h 333"/>
                <a:gd name="T94" fmla="*/ 170 w 424"/>
                <a:gd name="T95" fmla="*/ 205 h 333"/>
                <a:gd name="T96" fmla="*/ 98 w 424"/>
                <a:gd name="T97" fmla="*/ 277 h 333"/>
                <a:gd name="T98" fmla="*/ 91 w 424"/>
                <a:gd name="T99" fmla="*/ 280 h 333"/>
                <a:gd name="T100" fmla="*/ 83 w 424"/>
                <a:gd name="T101" fmla="*/ 277 h 333"/>
                <a:gd name="T102" fmla="*/ 83 w 424"/>
                <a:gd name="T103" fmla="*/ 261 h 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424" h="333">
                  <a:moveTo>
                    <a:pt x="394" y="0"/>
                  </a:moveTo>
                  <a:cubicBezTo>
                    <a:pt x="31" y="0"/>
                    <a:pt x="31" y="0"/>
                    <a:pt x="31" y="0"/>
                  </a:cubicBezTo>
                  <a:cubicBezTo>
                    <a:pt x="14" y="0"/>
                    <a:pt x="0" y="14"/>
                    <a:pt x="0" y="3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424" y="70"/>
                    <a:pt x="424" y="70"/>
                    <a:pt x="424" y="70"/>
                  </a:cubicBezTo>
                  <a:cubicBezTo>
                    <a:pt x="424" y="30"/>
                    <a:pt x="424" y="30"/>
                    <a:pt x="424" y="30"/>
                  </a:cubicBezTo>
                  <a:cubicBezTo>
                    <a:pt x="424" y="14"/>
                    <a:pt x="411" y="0"/>
                    <a:pt x="394" y="0"/>
                  </a:cubicBezTo>
                  <a:close/>
                  <a:moveTo>
                    <a:pt x="41" y="49"/>
                  </a:moveTo>
                  <a:cubicBezTo>
                    <a:pt x="35" y="49"/>
                    <a:pt x="31" y="44"/>
                    <a:pt x="31" y="38"/>
                  </a:cubicBezTo>
                  <a:cubicBezTo>
                    <a:pt x="31" y="32"/>
                    <a:pt x="35" y="28"/>
                    <a:pt x="41" y="28"/>
                  </a:cubicBezTo>
                  <a:cubicBezTo>
                    <a:pt x="47" y="28"/>
                    <a:pt x="52" y="32"/>
                    <a:pt x="52" y="38"/>
                  </a:cubicBezTo>
                  <a:cubicBezTo>
                    <a:pt x="52" y="44"/>
                    <a:pt x="47" y="49"/>
                    <a:pt x="41" y="49"/>
                  </a:cubicBezTo>
                  <a:close/>
                  <a:moveTo>
                    <a:pt x="84" y="49"/>
                  </a:moveTo>
                  <a:cubicBezTo>
                    <a:pt x="78" y="49"/>
                    <a:pt x="73" y="44"/>
                    <a:pt x="73" y="38"/>
                  </a:cubicBezTo>
                  <a:cubicBezTo>
                    <a:pt x="73" y="32"/>
                    <a:pt x="78" y="28"/>
                    <a:pt x="84" y="28"/>
                  </a:cubicBezTo>
                  <a:cubicBezTo>
                    <a:pt x="89" y="28"/>
                    <a:pt x="94" y="32"/>
                    <a:pt x="94" y="38"/>
                  </a:cubicBezTo>
                  <a:cubicBezTo>
                    <a:pt x="94" y="44"/>
                    <a:pt x="89" y="49"/>
                    <a:pt x="84" y="49"/>
                  </a:cubicBezTo>
                  <a:close/>
                  <a:moveTo>
                    <a:pt x="126" y="49"/>
                  </a:moveTo>
                  <a:cubicBezTo>
                    <a:pt x="120" y="49"/>
                    <a:pt x="115" y="44"/>
                    <a:pt x="115" y="38"/>
                  </a:cubicBezTo>
                  <a:cubicBezTo>
                    <a:pt x="115" y="32"/>
                    <a:pt x="120" y="28"/>
                    <a:pt x="126" y="28"/>
                  </a:cubicBezTo>
                  <a:cubicBezTo>
                    <a:pt x="132" y="28"/>
                    <a:pt x="137" y="32"/>
                    <a:pt x="137" y="38"/>
                  </a:cubicBezTo>
                  <a:cubicBezTo>
                    <a:pt x="137" y="44"/>
                    <a:pt x="132" y="49"/>
                    <a:pt x="126" y="49"/>
                  </a:cubicBezTo>
                  <a:close/>
                  <a:moveTo>
                    <a:pt x="0" y="302"/>
                  </a:moveTo>
                  <a:cubicBezTo>
                    <a:pt x="0" y="319"/>
                    <a:pt x="14" y="333"/>
                    <a:pt x="31" y="333"/>
                  </a:cubicBezTo>
                  <a:cubicBezTo>
                    <a:pt x="394" y="333"/>
                    <a:pt x="394" y="333"/>
                    <a:pt x="394" y="333"/>
                  </a:cubicBezTo>
                  <a:cubicBezTo>
                    <a:pt x="411" y="333"/>
                    <a:pt x="424" y="319"/>
                    <a:pt x="424" y="302"/>
                  </a:cubicBezTo>
                  <a:cubicBezTo>
                    <a:pt x="424" y="78"/>
                    <a:pt x="424" y="78"/>
                    <a:pt x="424" y="78"/>
                  </a:cubicBezTo>
                  <a:cubicBezTo>
                    <a:pt x="0" y="78"/>
                    <a:pt x="0" y="78"/>
                    <a:pt x="0" y="78"/>
                  </a:cubicBezTo>
                  <a:lnTo>
                    <a:pt x="0" y="302"/>
                  </a:lnTo>
                  <a:close/>
                  <a:moveTo>
                    <a:pt x="83" y="261"/>
                  </a:moveTo>
                  <a:cubicBezTo>
                    <a:pt x="155" y="189"/>
                    <a:pt x="155" y="189"/>
                    <a:pt x="155" y="189"/>
                  </a:cubicBezTo>
                  <a:cubicBezTo>
                    <a:pt x="164" y="180"/>
                    <a:pt x="179" y="180"/>
                    <a:pt x="189" y="189"/>
                  </a:cubicBezTo>
                  <a:cubicBezTo>
                    <a:pt x="229" y="229"/>
                    <a:pt x="229" y="229"/>
                    <a:pt x="229" y="229"/>
                  </a:cubicBezTo>
                  <a:cubicBezTo>
                    <a:pt x="230" y="230"/>
                    <a:pt x="231" y="230"/>
                    <a:pt x="232" y="229"/>
                  </a:cubicBezTo>
                  <a:cubicBezTo>
                    <a:pt x="309" y="153"/>
                    <a:pt x="309" y="153"/>
                    <a:pt x="309" y="153"/>
                  </a:cubicBezTo>
                  <a:cubicBezTo>
                    <a:pt x="290" y="153"/>
                    <a:pt x="290" y="153"/>
                    <a:pt x="290" y="153"/>
                  </a:cubicBezTo>
                  <a:cubicBezTo>
                    <a:pt x="284" y="153"/>
                    <a:pt x="279" y="148"/>
                    <a:pt x="279" y="142"/>
                  </a:cubicBezTo>
                  <a:cubicBezTo>
                    <a:pt x="279" y="136"/>
                    <a:pt x="284" y="131"/>
                    <a:pt x="290" y="131"/>
                  </a:cubicBezTo>
                  <a:cubicBezTo>
                    <a:pt x="334" y="131"/>
                    <a:pt x="334" y="131"/>
                    <a:pt x="334" y="131"/>
                  </a:cubicBezTo>
                  <a:cubicBezTo>
                    <a:pt x="340" y="131"/>
                    <a:pt x="345" y="136"/>
                    <a:pt x="345" y="142"/>
                  </a:cubicBezTo>
                  <a:cubicBezTo>
                    <a:pt x="345" y="186"/>
                    <a:pt x="345" y="186"/>
                    <a:pt x="345" y="186"/>
                  </a:cubicBezTo>
                  <a:cubicBezTo>
                    <a:pt x="345" y="192"/>
                    <a:pt x="340" y="197"/>
                    <a:pt x="334" y="197"/>
                  </a:cubicBezTo>
                  <a:cubicBezTo>
                    <a:pt x="328" y="197"/>
                    <a:pt x="323" y="192"/>
                    <a:pt x="323" y="186"/>
                  </a:cubicBezTo>
                  <a:cubicBezTo>
                    <a:pt x="323" y="169"/>
                    <a:pt x="323" y="169"/>
                    <a:pt x="323" y="169"/>
                  </a:cubicBezTo>
                  <a:cubicBezTo>
                    <a:pt x="247" y="245"/>
                    <a:pt x="247" y="245"/>
                    <a:pt x="247" y="245"/>
                  </a:cubicBezTo>
                  <a:cubicBezTo>
                    <a:pt x="238" y="254"/>
                    <a:pt x="223" y="254"/>
                    <a:pt x="214" y="245"/>
                  </a:cubicBezTo>
                  <a:cubicBezTo>
                    <a:pt x="173" y="205"/>
                    <a:pt x="173" y="205"/>
                    <a:pt x="173" y="205"/>
                  </a:cubicBezTo>
                  <a:cubicBezTo>
                    <a:pt x="173" y="204"/>
                    <a:pt x="171" y="204"/>
                    <a:pt x="170" y="205"/>
                  </a:cubicBezTo>
                  <a:cubicBezTo>
                    <a:pt x="98" y="277"/>
                    <a:pt x="98" y="277"/>
                    <a:pt x="98" y="277"/>
                  </a:cubicBezTo>
                  <a:cubicBezTo>
                    <a:pt x="96" y="279"/>
                    <a:pt x="93" y="280"/>
                    <a:pt x="91" y="280"/>
                  </a:cubicBezTo>
                  <a:cubicBezTo>
                    <a:pt x="88" y="280"/>
                    <a:pt x="85" y="279"/>
                    <a:pt x="83" y="277"/>
                  </a:cubicBezTo>
                  <a:cubicBezTo>
                    <a:pt x="79" y="272"/>
                    <a:pt x="79" y="266"/>
                    <a:pt x="83" y="26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30" name="Groupe5">
            <a:extLst>
              <a:ext uri="{FF2B5EF4-FFF2-40B4-BE49-F238E27FC236}">
                <a16:creationId xmlns:a16="http://schemas.microsoft.com/office/drawing/2014/main" xmlns="" id="{7060845D-FA6F-4BC8-A817-992EE9674A9B}"/>
              </a:ext>
            </a:extLst>
          </p:cNvPr>
          <p:cNvGrpSpPr/>
          <p:nvPr/>
        </p:nvGrpSpPr>
        <p:grpSpPr>
          <a:xfrm>
            <a:off x="4572000" y="2656800"/>
            <a:ext cx="5943601" cy="1077218"/>
            <a:chOff x="4570983" y="5009611"/>
            <a:chExt cx="5943601" cy="1077218"/>
          </a:xfrm>
        </p:grpSpPr>
        <p:sp>
          <p:nvSpPr>
            <p:cNvPr id="31" name="Texte5">
              <a:extLst>
                <a:ext uri="{FF2B5EF4-FFF2-40B4-BE49-F238E27FC236}">
                  <a16:creationId xmlns:a16="http://schemas.microsoft.com/office/drawing/2014/main" xmlns="" id="{D21318CA-ADE7-4270-A7CB-5E31B6C621FF}"/>
                </a:ext>
              </a:extLst>
            </p:cNvPr>
            <p:cNvSpPr txBox="1"/>
            <p:nvPr/>
          </p:nvSpPr>
          <p:spPr>
            <a:xfrm>
              <a:off x="5652000" y="5009611"/>
              <a:ext cx="4862584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200" b="1" spc="-150" dirty="0">
                  <a:solidFill>
                    <a:srgbClr val="595959"/>
                  </a:solidFill>
                </a:rPr>
                <a:t>Attentes des pouvoirs publics et des entreprises</a:t>
              </a:r>
            </a:p>
          </p:txBody>
        </p:sp>
        <p:sp>
          <p:nvSpPr>
            <p:cNvPr id="32" name="Puce5">
              <a:extLst>
                <a:ext uri="{FF2B5EF4-FFF2-40B4-BE49-F238E27FC236}">
                  <a16:creationId xmlns:a16="http://schemas.microsoft.com/office/drawing/2014/main" xmlns="" id="{1BEB0801-B95B-4024-81D7-846EF9F0EB06}"/>
                </a:ext>
              </a:extLst>
            </p:cNvPr>
            <p:cNvSpPr/>
            <p:nvPr/>
          </p:nvSpPr>
          <p:spPr>
            <a:xfrm>
              <a:off x="4570983" y="5009611"/>
              <a:ext cx="870332" cy="903383"/>
            </a:xfrm>
            <a:prstGeom prst="ellipse">
              <a:avLst/>
            </a:prstGeom>
            <a:solidFill>
              <a:srgbClr val="FCC000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33" name="Icone5">
              <a:extLst>
                <a:ext uri="{FF2B5EF4-FFF2-40B4-BE49-F238E27FC236}">
                  <a16:creationId xmlns:a16="http://schemas.microsoft.com/office/drawing/2014/main" xmlns="" id="{D0D69C22-4F2B-4F5C-B1B3-652F5F6C3EE4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4730400" y="5245200"/>
              <a:ext cx="552362" cy="432000"/>
            </a:xfrm>
            <a:custGeom>
              <a:avLst/>
              <a:gdLst>
                <a:gd name="T0" fmla="*/ 31 w 424"/>
                <a:gd name="T1" fmla="*/ 0 h 332"/>
                <a:gd name="T2" fmla="*/ 0 w 424"/>
                <a:gd name="T3" fmla="*/ 69 h 332"/>
                <a:gd name="T4" fmla="*/ 424 w 424"/>
                <a:gd name="T5" fmla="*/ 30 h 332"/>
                <a:gd name="T6" fmla="*/ 41 w 424"/>
                <a:gd name="T7" fmla="*/ 48 h 332"/>
                <a:gd name="T8" fmla="*/ 41 w 424"/>
                <a:gd name="T9" fmla="*/ 27 h 332"/>
                <a:gd name="T10" fmla="*/ 41 w 424"/>
                <a:gd name="T11" fmla="*/ 48 h 332"/>
                <a:gd name="T12" fmla="*/ 73 w 424"/>
                <a:gd name="T13" fmla="*/ 38 h 332"/>
                <a:gd name="T14" fmla="*/ 94 w 424"/>
                <a:gd name="T15" fmla="*/ 38 h 332"/>
                <a:gd name="T16" fmla="*/ 126 w 424"/>
                <a:gd name="T17" fmla="*/ 48 h 332"/>
                <a:gd name="T18" fmla="*/ 126 w 424"/>
                <a:gd name="T19" fmla="*/ 27 h 332"/>
                <a:gd name="T20" fmla="*/ 126 w 424"/>
                <a:gd name="T21" fmla="*/ 48 h 332"/>
                <a:gd name="T22" fmla="*/ 31 w 424"/>
                <a:gd name="T23" fmla="*/ 332 h 332"/>
                <a:gd name="T24" fmla="*/ 424 w 424"/>
                <a:gd name="T25" fmla="*/ 302 h 332"/>
                <a:gd name="T26" fmla="*/ 0 w 424"/>
                <a:gd name="T27" fmla="*/ 78 h 332"/>
                <a:gd name="T28" fmla="*/ 135 w 424"/>
                <a:gd name="T29" fmla="*/ 191 h 332"/>
                <a:gd name="T30" fmla="*/ 142 w 424"/>
                <a:gd name="T31" fmla="*/ 187 h 332"/>
                <a:gd name="T32" fmla="*/ 148 w 424"/>
                <a:gd name="T33" fmla="*/ 166 h 332"/>
                <a:gd name="T34" fmla="*/ 167 w 424"/>
                <a:gd name="T35" fmla="*/ 141 h 332"/>
                <a:gd name="T36" fmla="*/ 175 w 424"/>
                <a:gd name="T37" fmla="*/ 143 h 332"/>
                <a:gd name="T38" fmla="*/ 194 w 424"/>
                <a:gd name="T39" fmla="*/ 132 h 332"/>
                <a:gd name="T40" fmla="*/ 226 w 424"/>
                <a:gd name="T41" fmla="*/ 128 h 332"/>
                <a:gd name="T42" fmla="*/ 230 w 424"/>
                <a:gd name="T43" fmla="*/ 135 h 332"/>
                <a:gd name="T44" fmla="*/ 251 w 424"/>
                <a:gd name="T45" fmla="*/ 141 h 332"/>
                <a:gd name="T46" fmla="*/ 276 w 424"/>
                <a:gd name="T47" fmla="*/ 160 h 332"/>
                <a:gd name="T48" fmla="*/ 274 w 424"/>
                <a:gd name="T49" fmla="*/ 168 h 332"/>
                <a:gd name="T50" fmla="*/ 285 w 424"/>
                <a:gd name="T51" fmla="*/ 187 h 332"/>
                <a:gd name="T52" fmla="*/ 289 w 424"/>
                <a:gd name="T53" fmla="*/ 219 h 332"/>
                <a:gd name="T54" fmla="*/ 282 w 424"/>
                <a:gd name="T55" fmla="*/ 223 h 332"/>
                <a:gd name="T56" fmla="*/ 276 w 424"/>
                <a:gd name="T57" fmla="*/ 244 h 332"/>
                <a:gd name="T58" fmla="*/ 257 w 424"/>
                <a:gd name="T59" fmla="*/ 269 h 332"/>
                <a:gd name="T60" fmla="*/ 249 w 424"/>
                <a:gd name="T61" fmla="*/ 267 h 332"/>
                <a:gd name="T62" fmla="*/ 230 w 424"/>
                <a:gd name="T63" fmla="*/ 278 h 332"/>
                <a:gd name="T64" fmla="*/ 199 w 424"/>
                <a:gd name="T65" fmla="*/ 282 h 332"/>
                <a:gd name="T66" fmla="*/ 194 w 424"/>
                <a:gd name="T67" fmla="*/ 275 h 332"/>
                <a:gd name="T68" fmla="*/ 173 w 424"/>
                <a:gd name="T69" fmla="*/ 269 h 332"/>
                <a:gd name="T70" fmla="*/ 148 w 424"/>
                <a:gd name="T71" fmla="*/ 250 h 332"/>
                <a:gd name="T72" fmla="*/ 150 w 424"/>
                <a:gd name="T73" fmla="*/ 242 h 332"/>
                <a:gd name="T74" fmla="*/ 139 w 424"/>
                <a:gd name="T75" fmla="*/ 223 h 332"/>
                <a:gd name="T76" fmla="*/ 135 w 424"/>
                <a:gd name="T77" fmla="*/ 191 h 332"/>
                <a:gd name="T78" fmla="*/ 248 w 424"/>
                <a:gd name="T79" fmla="*/ 204 h 332"/>
                <a:gd name="T80" fmla="*/ 178 w 424"/>
                <a:gd name="T81" fmla="*/ 204 h 332"/>
                <a:gd name="T82" fmla="*/ 213 w 424"/>
                <a:gd name="T83" fmla="*/ 195 h 332"/>
                <a:gd name="T84" fmla="*/ 213 w 424"/>
                <a:gd name="T85" fmla="*/ 213 h 332"/>
                <a:gd name="T86" fmla="*/ 213 w 424"/>
                <a:gd name="T87" fmla="*/ 195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24" h="332">
                  <a:moveTo>
                    <a:pt x="394" y="0"/>
                  </a:moveTo>
                  <a:cubicBezTo>
                    <a:pt x="31" y="0"/>
                    <a:pt x="31" y="0"/>
                    <a:pt x="31" y="0"/>
                  </a:cubicBezTo>
                  <a:cubicBezTo>
                    <a:pt x="14" y="0"/>
                    <a:pt x="0" y="13"/>
                    <a:pt x="0" y="30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424" y="69"/>
                    <a:pt x="424" y="69"/>
                    <a:pt x="424" y="69"/>
                  </a:cubicBezTo>
                  <a:cubicBezTo>
                    <a:pt x="424" y="30"/>
                    <a:pt x="424" y="30"/>
                    <a:pt x="424" y="30"/>
                  </a:cubicBezTo>
                  <a:cubicBezTo>
                    <a:pt x="424" y="13"/>
                    <a:pt x="410" y="0"/>
                    <a:pt x="394" y="0"/>
                  </a:cubicBezTo>
                  <a:close/>
                  <a:moveTo>
                    <a:pt x="41" y="48"/>
                  </a:moveTo>
                  <a:cubicBezTo>
                    <a:pt x="35" y="48"/>
                    <a:pt x="30" y="44"/>
                    <a:pt x="30" y="38"/>
                  </a:cubicBezTo>
                  <a:cubicBezTo>
                    <a:pt x="30" y="32"/>
                    <a:pt x="35" y="27"/>
                    <a:pt x="41" y="27"/>
                  </a:cubicBezTo>
                  <a:cubicBezTo>
                    <a:pt x="47" y="27"/>
                    <a:pt x="52" y="32"/>
                    <a:pt x="52" y="38"/>
                  </a:cubicBezTo>
                  <a:cubicBezTo>
                    <a:pt x="52" y="44"/>
                    <a:pt x="47" y="48"/>
                    <a:pt x="41" y="48"/>
                  </a:cubicBezTo>
                  <a:close/>
                  <a:moveTo>
                    <a:pt x="83" y="48"/>
                  </a:moveTo>
                  <a:cubicBezTo>
                    <a:pt x="78" y="48"/>
                    <a:pt x="73" y="44"/>
                    <a:pt x="73" y="38"/>
                  </a:cubicBezTo>
                  <a:cubicBezTo>
                    <a:pt x="73" y="32"/>
                    <a:pt x="78" y="27"/>
                    <a:pt x="83" y="27"/>
                  </a:cubicBezTo>
                  <a:cubicBezTo>
                    <a:pt x="89" y="27"/>
                    <a:pt x="94" y="32"/>
                    <a:pt x="94" y="38"/>
                  </a:cubicBezTo>
                  <a:cubicBezTo>
                    <a:pt x="94" y="44"/>
                    <a:pt x="89" y="48"/>
                    <a:pt x="83" y="48"/>
                  </a:cubicBezTo>
                  <a:close/>
                  <a:moveTo>
                    <a:pt x="126" y="48"/>
                  </a:moveTo>
                  <a:cubicBezTo>
                    <a:pt x="120" y="48"/>
                    <a:pt x="115" y="44"/>
                    <a:pt x="115" y="38"/>
                  </a:cubicBezTo>
                  <a:cubicBezTo>
                    <a:pt x="115" y="32"/>
                    <a:pt x="120" y="27"/>
                    <a:pt x="126" y="27"/>
                  </a:cubicBezTo>
                  <a:cubicBezTo>
                    <a:pt x="132" y="27"/>
                    <a:pt x="136" y="32"/>
                    <a:pt x="136" y="38"/>
                  </a:cubicBezTo>
                  <a:cubicBezTo>
                    <a:pt x="136" y="44"/>
                    <a:pt x="132" y="48"/>
                    <a:pt x="126" y="48"/>
                  </a:cubicBezTo>
                  <a:close/>
                  <a:moveTo>
                    <a:pt x="0" y="302"/>
                  </a:moveTo>
                  <a:cubicBezTo>
                    <a:pt x="0" y="319"/>
                    <a:pt x="14" y="332"/>
                    <a:pt x="31" y="332"/>
                  </a:cubicBezTo>
                  <a:cubicBezTo>
                    <a:pt x="394" y="332"/>
                    <a:pt x="394" y="332"/>
                    <a:pt x="394" y="332"/>
                  </a:cubicBezTo>
                  <a:cubicBezTo>
                    <a:pt x="410" y="332"/>
                    <a:pt x="424" y="319"/>
                    <a:pt x="424" y="302"/>
                  </a:cubicBezTo>
                  <a:cubicBezTo>
                    <a:pt x="424" y="78"/>
                    <a:pt x="424" y="78"/>
                    <a:pt x="424" y="78"/>
                  </a:cubicBezTo>
                  <a:cubicBezTo>
                    <a:pt x="0" y="78"/>
                    <a:pt x="0" y="78"/>
                    <a:pt x="0" y="78"/>
                  </a:cubicBezTo>
                  <a:lnTo>
                    <a:pt x="0" y="302"/>
                  </a:lnTo>
                  <a:close/>
                  <a:moveTo>
                    <a:pt x="135" y="191"/>
                  </a:moveTo>
                  <a:cubicBezTo>
                    <a:pt x="135" y="189"/>
                    <a:pt x="137" y="187"/>
                    <a:pt x="139" y="187"/>
                  </a:cubicBezTo>
                  <a:cubicBezTo>
                    <a:pt x="142" y="187"/>
                    <a:pt x="142" y="187"/>
                    <a:pt x="142" y="187"/>
                  </a:cubicBezTo>
                  <a:cubicBezTo>
                    <a:pt x="144" y="180"/>
                    <a:pt x="146" y="174"/>
                    <a:pt x="150" y="168"/>
                  </a:cubicBezTo>
                  <a:cubicBezTo>
                    <a:pt x="148" y="166"/>
                    <a:pt x="148" y="166"/>
                    <a:pt x="148" y="166"/>
                  </a:cubicBezTo>
                  <a:cubicBezTo>
                    <a:pt x="146" y="165"/>
                    <a:pt x="146" y="162"/>
                    <a:pt x="148" y="160"/>
                  </a:cubicBezTo>
                  <a:cubicBezTo>
                    <a:pt x="167" y="141"/>
                    <a:pt x="167" y="141"/>
                    <a:pt x="167" y="141"/>
                  </a:cubicBezTo>
                  <a:cubicBezTo>
                    <a:pt x="169" y="139"/>
                    <a:pt x="172" y="139"/>
                    <a:pt x="173" y="141"/>
                  </a:cubicBezTo>
                  <a:cubicBezTo>
                    <a:pt x="175" y="143"/>
                    <a:pt x="175" y="143"/>
                    <a:pt x="175" y="143"/>
                  </a:cubicBezTo>
                  <a:cubicBezTo>
                    <a:pt x="181" y="139"/>
                    <a:pt x="187" y="137"/>
                    <a:pt x="194" y="135"/>
                  </a:cubicBezTo>
                  <a:cubicBezTo>
                    <a:pt x="194" y="132"/>
                    <a:pt x="194" y="132"/>
                    <a:pt x="194" y="132"/>
                  </a:cubicBezTo>
                  <a:cubicBezTo>
                    <a:pt x="194" y="130"/>
                    <a:pt x="196" y="128"/>
                    <a:pt x="199" y="128"/>
                  </a:cubicBezTo>
                  <a:cubicBezTo>
                    <a:pt x="226" y="128"/>
                    <a:pt x="226" y="128"/>
                    <a:pt x="226" y="128"/>
                  </a:cubicBezTo>
                  <a:cubicBezTo>
                    <a:pt x="228" y="128"/>
                    <a:pt x="230" y="130"/>
                    <a:pt x="230" y="132"/>
                  </a:cubicBezTo>
                  <a:cubicBezTo>
                    <a:pt x="230" y="135"/>
                    <a:pt x="230" y="135"/>
                    <a:pt x="230" y="135"/>
                  </a:cubicBezTo>
                  <a:cubicBezTo>
                    <a:pt x="237" y="137"/>
                    <a:pt x="243" y="139"/>
                    <a:pt x="249" y="143"/>
                  </a:cubicBezTo>
                  <a:cubicBezTo>
                    <a:pt x="251" y="141"/>
                    <a:pt x="251" y="141"/>
                    <a:pt x="251" y="141"/>
                  </a:cubicBezTo>
                  <a:cubicBezTo>
                    <a:pt x="252" y="139"/>
                    <a:pt x="255" y="139"/>
                    <a:pt x="257" y="141"/>
                  </a:cubicBezTo>
                  <a:cubicBezTo>
                    <a:pt x="276" y="160"/>
                    <a:pt x="276" y="160"/>
                    <a:pt x="276" y="160"/>
                  </a:cubicBezTo>
                  <a:cubicBezTo>
                    <a:pt x="278" y="162"/>
                    <a:pt x="278" y="165"/>
                    <a:pt x="276" y="166"/>
                  </a:cubicBezTo>
                  <a:cubicBezTo>
                    <a:pt x="274" y="168"/>
                    <a:pt x="274" y="168"/>
                    <a:pt x="274" y="168"/>
                  </a:cubicBezTo>
                  <a:cubicBezTo>
                    <a:pt x="278" y="174"/>
                    <a:pt x="281" y="180"/>
                    <a:pt x="282" y="187"/>
                  </a:cubicBezTo>
                  <a:cubicBezTo>
                    <a:pt x="285" y="187"/>
                    <a:pt x="285" y="187"/>
                    <a:pt x="285" y="187"/>
                  </a:cubicBezTo>
                  <a:cubicBezTo>
                    <a:pt x="287" y="187"/>
                    <a:pt x="289" y="189"/>
                    <a:pt x="289" y="191"/>
                  </a:cubicBezTo>
                  <a:cubicBezTo>
                    <a:pt x="289" y="219"/>
                    <a:pt x="289" y="219"/>
                    <a:pt x="289" y="219"/>
                  </a:cubicBezTo>
                  <a:cubicBezTo>
                    <a:pt x="289" y="221"/>
                    <a:pt x="287" y="223"/>
                    <a:pt x="285" y="223"/>
                  </a:cubicBezTo>
                  <a:cubicBezTo>
                    <a:pt x="282" y="223"/>
                    <a:pt x="282" y="223"/>
                    <a:pt x="282" y="223"/>
                  </a:cubicBezTo>
                  <a:cubicBezTo>
                    <a:pt x="281" y="230"/>
                    <a:pt x="278" y="236"/>
                    <a:pt x="274" y="242"/>
                  </a:cubicBezTo>
                  <a:cubicBezTo>
                    <a:pt x="276" y="244"/>
                    <a:pt x="276" y="244"/>
                    <a:pt x="276" y="244"/>
                  </a:cubicBezTo>
                  <a:cubicBezTo>
                    <a:pt x="278" y="245"/>
                    <a:pt x="278" y="248"/>
                    <a:pt x="276" y="250"/>
                  </a:cubicBezTo>
                  <a:cubicBezTo>
                    <a:pt x="257" y="269"/>
                    <a:pt x="257" y="269"/>
                    <a:pt x="257" y="269"/>
                  </a:cubicBezTo>
                  <a:cubicBezTo>
                    <a:pt x="255" y="271"/>
                    <a:pt x="252" y="271"/>
                    <a:pt x="251" y="269"/>
                  </a:cubicBezTo>
                  <a:cubicBezTo>
                    <a:pt x="249" y="267"/>
                    <a:pt x="249" y="267"/>
                    <a:pt x="249" y="267"/>
                  </a:cubicBezTo>
                  <a:cubicBezTo>
                    <a:pt x="243" y="271"/>
                    <a:pt x="237" y="274"/>
                    <a:pt x="230" y="275"/>
                  </a:cubicBezTo>
                  <a:cubicBezTo>
                    <a:pt x="230" y="278"/>
                    <a:pt x="230" y="278"/>
                    <a:pt x="230" y="278"/>
                  </a:cubicBezTo>
                  <a:cubicBezTo>
                    <a:pt x="230" y="280"/>
                    <a:pt x="228" y="282"/>
                    <a:pt x="226" y="282"/>
                  </a:cubicBezTo>
                  <a:cubicBezTo>
                    <a:pt x="199" y="282"/>
                    <a:pt x="199" y="282"/>
                    <a:pt x="199" y="282"/>
                  </a:cubicBezTo>
                  <a:cubicBezTo>
                    <a:pt x="196" y="282"/>
                    <a:pt x="194" y="280"/>
                    <a:pt x="194" y="278"/>
                  </a:cubicBezTo>
                  <a:cubicBezTo>
                    <a:pt x="194" y="275"/>
                    <a:pt x="194" y="275"/>
                    <a:pt x="194" y="275"/>
                  </a:cubicBezTo>
                  <a:cubicBezTo>
                    <a:pt x="187" y="274"/>
                    <a:pt x="181" y="271"/>
                    <a:pt x="175" y="267"/>
                  </a:cubicBezTo>
                  <a:cubicBezTo>
                    <a:pt x="173" y="269"/>
                    <a:pt x="173" y="269"/>
                    <a:pt x="173" y="269"/>
                  </a:cubicBezTo>
                  <a:cubicBezTo>
                    <a:pt x="172" y="271"/>
                    <a:pt x="169" y="271"/>
                    <a:pt x="167" y="269"/>
                  </a:cubicBezTo>
                  <a:cubicBezTo>
                    <a:pt x="148" y="250"/>
                    <a:pt x="148" y="250"/>
                    <a:pt x="148" y="250"/>
                  </a:cubicBezTo>
                  <a:cubicBezTo>
                    <a:pt x="146" y="248"/>
                    <a:pt x="146" y="245"/>
                    <a:pt x="148" y="244"/>
                  </a:cubicBezTo>
                  <a:cubicBezTo>
                    <a:pt x="150" y="242"/>
                    <a:pt x="150" y="242"/>
                    <a:pt x="150" y="242"/>
                  </a:cubicBezTo>
                  <a:cubicBezTo>
                    <a:pt x="146" y="236"/>
                    <a:pt x="144" y="230"/>
                    <a:pt x="142" y="223"/>
                  </a:cubicBezTo>
                  <a:cubicBezTo>
                    <a:pt x="139" y="223"/>
                    <a:pt x="139" y="223"/>
                    <a:pt x="139" y="223"/>
                  </a:cubicBezTo>
                  <a:cubicBezTo>
                    <a:pt x="137" y="223"/>
                    <a:pt x="135" y="221"/>
                    <a:pt x="135" y="219"/>
                  </a:cubicBezTo>
                  <a:lnTo>
                    <a:pt x="135" y="191"/>
                  </a:lnTo>
                  <a:close/>
                  <a:moveTo>
                    <a:pt x="213" y="239"/>
                  </a:moveTo>
                  <a:cubicBezTo>
                    <a:pt x="232" y="239"/>
                    <a:pt x="248" y="223"/>
                    <a:pt x="248" y="204"/>
                  </a:cubicBezTo>
                  <a:cubicBezTo>
                    <a:pt x="248" y="185"/>
                    <a:pt x="232" y="169"/>
                    <a:pt x="213" y="169"/>
                  </a:cubicBezTo>
                  <a:cubicBezTo>
                    <a:pt x="194" y="169"/>
                    <a:pt x="178" y="185"/>
                    <a:pt x="178" y="204"/>
                  </a:cubicBezTo>
                  <a:cubicBezTo>
                    <a:pt x="178" y="223"/>
                    <a:pt x="194" y="239"/>
                    <a:pt x="213" y="239"/>
                  </a:cubicBezTo>
                  <a:close/>
                  <a:moveTo>
                    <a:pt x="213" y="195"/>
                  </a:moveTo>
                  <a:cubicBezTo>
                    <a:pt x="218" y="195"/>
                    <a:pt x="222" y="199"/>
                    <a:pt x="222" y="204"/>
                  </a:cubicBezTo>
                  <a:cubicBezTo>
                    <a:pt x="222" y="209"/>
                    <a:pt x="218" y="213"/>
                    <a:pt x="213" y="213"/>
                  </a:cubicBezTo>
                  <a:cubicBezTo>
                    <a:pt x="208" y="213"/>
                    <a:pt x="204" y="209"/>
                    <a:pt x="204" y="204"/>
                  </a:cubicBezTo>
                  <a:cubicBezTo>
                    <a:pt x="204" y="199"/>
                    <a:pt x="208" y="195"/>
                    <a:pt x="213" y="19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34" name="Groupe6">
            <a:extLst>
              <a:ext uri="{FF2B5EF4-FFF2-40B4-BE49-F238E27FC236}">
                <a16:creationId xmlns:a16="http://schemas.microsoft.com/office/drawing/2014/main" xmlns="" id="{405FC390-08AA-4DBD-9B60-5557AECF91F6}"/>
              </a:ext>
            </a:extLst>
          </p:cNvPr>
          <p:cNvGrpSpPr/>
          <p:nvPr/>
        </p:nvGrpSpPr>
        <p:grpSpPr>
          <a:xfrm>
            <a:off x="4968000" y="1591200"/>
            <a:ext cx="5001473" cy="903383"/>
            <a:chOff x="5904000" y="1216800"/>
            <a:chExt cx="5001473" cy="903383"/>
          </a:xfrm>
        </p:grpSpPr>
        <p:sp>
          <p:nvSpPr>
            <p:cNvPr id="35" name="Texte6">
              <a:extLst>
                <a:ext uri="{FF2B5EF4-FFF2-40B4-BE49-F238E27FC236}">
                  <a16:creationId xmlns:a16="http://schemas.microsoft.com/office/drawing/2014/main" xmlns="" id="{35493204-3DA9-49D4-AFA8-201A08B11DF0}"/>
                </a:ext>
              </a:extLst>
            </p:cNvPr>
            <p:cNvSpPr txBox="1"/>
            <p:nvPr/>
          </p:nvSpPr>
          <p:spPr>
            <a:xfrm>
              <a:off x="6985885" y="1413747"/>
              <a:ext cx="39195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b="1" spc="-150" dirty="0">
                  <a:solidFill>
                    <a:schemeClr val="bg1">
                      <a:lumMod val="85000"/>
                    </a:schemeClr>
                  </a:solidFill>
                </a:rPr>
                <a:t>Indicateurs collectifs</a:t>
              </a:r>
            </a:p>
          </p:txBody>
        </p:sp>
        <p:sp>
          <p:nvSpPr>
            <p:cNvPr id="36" name="Puce6">
              <a:extLst>
                <a:ext uri="{FF2B5EF4-FFF2-40B4-BE49-F238E27FC236}">
                  <a16:creationId xmlns:a16="http://schemas.microsoft.com/office/drawing/2014/main" xmlns="" id="{00950257-320E-4812-9FC1-7E80E7564C01}"/>
                </a:ext>
              </a:extLst>
            </p:cNvPr>
            <p:cNvSpPr/>
            <p:nvPr/>
          </p:nvSpPr>
          <p:spPr>
            <a:xfrm>
              <a:off x="5904000" y="1216800"/>
              <a:ext cx="870332" cy="903383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37" name="Icone6">
              <a:extLst>
                <a:ext uri="{FF2B5EF4-FFF2-40B4-BE49-F238E27FC236}">
                  <a16:creationId xmlns:a16="http://schemas.microsoft.com/office/drawing/2014/main" xmlns="" id="{C6071F68-8029-4F46-A51E-AB8D776549AD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6062400" y="1454400"/>
              <a:ext cx="552181" cy="432000"/>
            </a:xfrm>
            <a:custGeom>
              <a:avLst/>
              <a:gdLst>
                <a:gd name="T0" fmla="*/ 393 w 424"/>
                <a:gd name="T1" fmla="*/ 0 h 333"/>
                <a:gd name="T2" fmla="*/ 30 w 424"/>
                <a:gd name="T3" fmla="*/ 0 h 333"/>
                <a:gd name="T4" fmla="*/ 0 w 424"/>
                <a:gd name="T5" fmla="*/ 30 h 333"/>
                <a:gd name="T6" fmla="*/ 0 w 424"/>
                <a:gd name="T7" fmla="*/ 70 h 333"/>
                <a:gd name="T8" fmla="*/ 424 w 424"/>
                <a:gd name="T9" fmla="*/ 70 h 333"/>
                <a:gd name="T10" fmla="*/ 424 w 424"/>
                <a:gd name="T11" fmla="*/ 30 h 333"/>
                <a:gd name="T12" fmla="*/ 393 w 424"/>
                <a:gd name="T13" fmla="*/ 0 h 333"/>
                <a:gd name="T14" fmla="*/ 40 w 424"/>
                <a:gd name="T15" fmla="*/ 49 h 333"/>
                <a:gd name="T16" fmla="*/ 30 w 424"/>
                <a:gd name="T17" fmla="*/ 38 h 333"/>
                <a:gd name="T18" fmla="*/ 40 w 424"/>
                <a:gd name="T19" fmla="*/ 28 h 333"/>
                <a:gd name="T20" fmla="*/ 51 w 424"/>
                <a:gd name="T21" fmla="*/ 38 h 333"/>
                <a:gd name="T22" fmla="*/ 40 w 424"/>
                <a:gd name="T23" fmla="*/ 49 h 333"/>
                <a:gd name="T24" fmla="*/ 83 w 424"/>
                <a:gd name="T25" fmla="*/ 49 h 333"/>
                <a:gd name="T26" fmla="*/ 72 w 424"/>
                <a:gd name="T27" fmla="*/ 38 h 333"/>
                <a:gd name="T28" fmla="*/ 83 w 424"/>
                <a:gd name="T29" fmla="*/ 28 h 333"/>
                <a:gd name="T30" fmla="*/ 93 w 424"/>
                <a:gd name="T31" fmla="*/ 38 h 333"/>
                <a:gd name="T32" fmla="*/ 83 w 424"/>
                <a:gd name="T33" fmla="*/ 49 h 333"/>
                <a:gd name="T34" fmla="*/ 125 w 424"/>
                <a:gd name="T35" fmla="*/ 49 h 333"/>
                <a:gd name="T36" fmla="*/ 115 w 424"/>
                <a:gd name="T37" fmla="*/ 38 h 333"/>
                <a:gd name="T38" fmla="*/ 125 w 424"/>
                <a:gd name="T39" fmla="*/ 28 h 333"/>
                <a:gd name="T40" fmla="*/ 136 w 424"/>
                <a:gd name="T41" fmla="*/ 38 h 333"/>
                <a:gd name="T42" fmla="*/ 125 w 424"/>
                <a:gd name="T43" fmla="*/ 49 h 333"/>
                <a:gd name="T44" fmla="*/ 0 w 424"/>
                <a:gd name="T45" fmla="*/ 302 h 333"/>
                <a:gd name="T46" fmla="*/ 30 w 424"/>
                <a:gd name="T47" fmla="*/ 333 h 333"/>
                <a:gd name="T48" fmla="*/ 393 w 424"/>
                <a:gd name="T49" fmla="*/ 333 h 333"/>
                <a:gd name="T50" fmla="*/ 424 w 424"/>
                <a:gd name="T51" fmla="*/ 302 h 333"/>
                <a:gd name="T52" fmla="*/ 424 w 424"/>
                <a:gd name="T53" fmla="*/ 78 h 333"/>
                <a:gd name="T54" fmla="*/ 0 w 424"/>
                <a:gd name="T55" fmla="*/ 78 h 333"/>
                <a:gd name="T56" fmla="*/ 0 w 424"/>
                <a:gd name="T57" fmla="*/ 302 h 333"/>
                <a:gd name="T58" fmla="*/ 263 w 424"/>
                <a:gd name="T59" fmla="*/ 224 h 333"/>
                <a:gd name="T60" fmla="*/ 272 w 424"/>
                <a:gd name="T61" fmla="*/ 215 h 333"/>
                <a:gd name="T62" fmla="*/ 304 w 424"/>
                <a:gd name="T63" fmla="*/ 215 h 333"/>
                <a:gd name="T64" fmla="*/ 312 w 424"/>
                <a:gd name="T65" fmla="*/ 224 h 333"/>
                <a:gd name="T66" fmla="*/ 312 w 424"/>
                <a:gd name="T67" fmla="*/ 284 h 333"/>
                <a:gd name="T68" fmla="*/ 304 w 424"/>
                <a:gd name="T69" fmla="*/ 293 h 333"/>
                <a:gd name="T70" fmla="*/ 272 w 424"/>
                <a:gd name="T71" fmla="*/ 293 h 333"/>
                <a:gd name="T72" fmla="*/ 263 w 424"/>
                <a:gd name="T73" fmla="*/ 284 h 333"/>
                <a:gd name="T74" fmla="*/ 263 w 424"/>
                <a:gd name="T75" fmla="*/ 224 h 333"/>
                <a:gd name="T76" fmla="*/ 187 w 424"/>
                <a:gd name="T77" fmla="*/ 189 h 333"/>
                <a:gd name="T78" fmla="*/ 196 w 424"/>
                <a:gd name="T79" fmla="*/ 180 h 333"/>
                <a:gd name="T80" fmla="*/ 228 w 424"/>
                <a:gd name="T81" fmla="*/ 180 h 333"/>
                <a:gd name="T82" fmla="*/ 236 w 424"/>
                <a:gd name="T83" fmla="*/ 189 h 333"/>
                <a:gd name="T84" fmla="*/ 236 w 424"/>
                <a:gd name="T85" fmla="*/ 284 h 333"/>
                <a:gd name="T86" fmla="*/ 228 w 424"/>
                <a:gd name="T87" fmla="*/ 293 h 333"/>
                <a:gd name="T88" fmla="*/ 196 w 424"/>
                <a:gd name="T89" fmla="*/ 293 h 333"/>
                <a:gd name="T90" fmla="*/ 187 w 424"/>
                <a:gd name="T91" fmla="*/ 284 h 333"/>
                <a:gd name="T92" fmla="*/ 187 w 424"/>
                <a:gd name="T93" fmla="*/ 189 h 333"/>
                <a:gd name="T94" fmla="*/ 111 w 424"/>
                <a:gd name="T95" fmla="*/ 139 h 333"/>
                <a:gd name="T96" fmla="*/ 119 w 424"/>
                <a:gd name="T97" fmla="*/ 130 h 333"/>
                <a:gd name="T98" fmla="*/ 151 w 424"/>
                <a:gd name="T99" fmla="*/ 130 h 333"/>
                <a:gd name="T100" fmla="*/ 160 w 424"/>
                <a:gd name="T101" fmla="*/ 139 h 333"/>
                <a:gd name="T102" fmla="*/ 160 w 424"/>
                <a:gd name="T103" fmla="*/ 284 h 333"/>
                <a:gd name="T104" fmla="*/ 151 w 424"/>
                <a:gd name="T105" fmla="*/ 293 h 333"/>
                <a:gd name="T106" fmla="*/ 119 w 424"/>
                <a:gd name="T107" fmla="*/ 293 h 333"/>
                <a:gd name="T108" fmla="*/ 111 w 424"/>
                <a:gd name="T109" fmla="*/ 284 h 333"/>
                <a:gd name="T110" fmla="*/ 111 w 424"/>
                <a:gd name="T111" fmla="*/ 139 h 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24" h="333">
                  <a:moveTo>
                    <a:pt x="393" y="0"/>
                  </a:moveTo>
                  <a:cubicBezTo>
                    <a:pt x="30" y="0"/>
                    <a:pt x="30" y="0"/>
                    <a:pt x="30" y="0"/>
                  </a:cubicBezTo>
                  <a:cubicBezTo>
                    <a:pt x="13" y="0"/>
                    <a:pt x="0" y="14"/>
                    <a:pt x="0" y="3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424" y="70"/>
                    <a:pt x="424" y="70"/>
                    <a:pt x="424" y="70"/>
                  </a:cubicBezTo>
                  <a:cubicBezTo>
                    <a:pt x="424" y="30"/>
                    <a:pt x="424" y="30"/>
                    <a:pt x="424" y="30"/>
                  </a:cubicBezTo>
                  <a:cubicBezTo>
                    <a:pt x="424" y="14"/>
                    <a:pt x="410" y="0"/>
                    <a:pt x="393" y="0"/>
                  </a:cubicBezTo>
                  <a:close/>
                  <a:moveTo>
                    <a:pt x="40" y="49"/>
                  </a:moveTo>
                  <a:cubicBezTo>
                    <a:pt x="35" y="49"/>
                    <a:pt x="30" y="44"/>
                    <a:pt x="30" y="38"/>
                  </a:cubicBezTo>
                  <a:cubicBezTo>
                    <a:pt x="30" y="32"/>
                    <a:pt x="35" y="28"/>
                    <a:pt x="40" y="28"/>
                  </a:cubicBezTo>
                  <a:cubicBezTo>
                    <a:pt x="46" y="28"/>
                    <a:pt x="51" y="32"/>
                    <a:pt x="51" y="38"/>
                  </a:cubicBezTo>
                  <a:cubicBezTo>
                    <a:pt x="51" y="44"/>
                    <a:pt x="46" y="49"/>
                    <a:pt x="40" y="49"/>
                  </a:cubicBezTo>
                  <a:close/>
                  <a:moveTo>
                    <a:pt x="83" y="49"/>
                  </a:moveTo>
                  <a:cubicBezTo>
                    <a:pt x="77" y="49"/>
                    <a:pt x="72" y="44"/>
                    <a:pt x="72" y="38"/>
                  </a:cubicBezTo>
                  <a:cubicBezTo>
                    <a:pt x="72" y="32"/>
                    <a:pt x="77" y="28"/>
                    <a:pt x="83" y="28"/>
                  </a:cubicBezTo>
                  <a:cubicBezTo>
                    <a:pt x="89" y="28"/>
                    <a:pt x="93" y="32"/>
                    <a:pt x="93" y="38"/>
                  </a:cubicBezTo>
                  <a:cubicBezTo>
                    <a:pt x="93" y="44"/>
                    <a:pt x="89" y="49"/>
                    <a:pt x="83" y="49"/>
                  </a:cubicBezTo>
                  <a:close/>
                  <a:moveTo>
                    <a:pt x="125" y="49"/>
                  </a:moveTo>
                  <a:cubicBezTo>
                    <a:pt x="119" y="49"/>
                    <a:pt x="115" y="44"/>
                    <a:pt x="115" y="38"/>
                  </a:cubicBezTo>
                  <a:cubicBezTo>
                    <a:pt x="115" y="32"/>
                    <a:pt x="119" y="28"/>
                    <a:pt x="125" y="28"/>
                  </a:cubicBezTo>
                  <a:cubicBezTo>
                    <a:pt x="131" y="28"/>
                    <a:pt x="136" y="32"/>
                    <a:pt x="136" y="38"/>
                  </a:cubicBezTo>
                  <a:cubicBezTo>
                    <a:pt x="136" y="44"/>
                    <a:pt x="131" y="49"/>
                    <a:pt x="125" y="49"/>
                  </a:cubicBezTo>
                  <a:close/>
                  <a:moveTo>
                    <a:pt x="0" y="302"/>
                  </a:moveTo>
                  <a:cubicBezTo>
                    <a:pt x="0" y="319"/>
                    <a:pt x="13" y="333"/>
                    <a:pt x="30" y="333"/>
                  </a:cubicBezTo>
                  <a:cubicBezTo>
                    <a:pt x="393" y="333"/>
                    <a:pt x="393" y="333"/>
                    <a:pt x="393" y="333"/>
                  </a:cubicBezTo>
                  <a:cubicBezTo>
                    <a:pt x="410" y="333"/>
                    <a:pt x="424" y="319"/>
                    <a:pt x="424" y="302"/>
                  </a:cubicBezTo>
                  <a:cubicBezTo>
                    <a:pt x="424" y="78"/>
                    <a:pt x="424" y="78"/>
                    <a:pt x="424" y="78"/>
                  </a:cubicBezTo>
                  <a:cubicBezTo>
                    <a:pt x="0" y="78"/>
                    <a:pt x="0" y="78"/>
                    <a:pt x="0" y="78"/>
                  </a:cubicBezTo>
                  <a:lnTo>
                    <a:pt x="0" y="302"/>
                  </a:lnTo>
                  <a:close/>
                  <a:moveTo>
                    <a:pt x="263" y="224"/>
                  </a:moveTo>
                  <a:cubicBezTo>
                    <a:pt x="263" y="219"/>
                    <a:pt x="267" y="215"/>
                    <a:pt x="272" y="215"/>
                  </a:cubicBezTo>
                  <a:cubicBezTo>
                    <a:pt x="304" y="215"/>
                    <a:pt x="304" y="215"/>
                    <a:pt x="304" y="215"/>
                  </a:cubicBezTo>
                  <a:cubicBezTo>
                    <a:pt x="308" y="215"/>
                    <a:pt x="312" y="219"/>
                    <a:pt x="312" y="224"/>
                  </a:cubicBezTo>
                  <a:cubicBezTo>
                    <a:pt x="312" y="284"/>
                    <a:pt x="312" y="284"/>
                    <a:pt x="312" y="284"/>
                  </a:cubicBezTo>
                  <a:cubicBezTo>
                    <a:pt x="312" y="289"/>
                    <a:pt x="308" y="293"/>
                    <a:pt x="304" y="293"/>
                  </a:cubicBezTo>
                  <a:cubicBezTo>
                    <a:pt x="272" y="293"/>
                    <a:pt x="272" y="293"/>
                    <a:pt x="272" y="293"/>
                  </a:cubicBezTo>
                  <a:cubicBezTo>
                    <a:pt x="267" y="293"/>
                    <a:pt x="263" y="289"/>
                    <a:pt x="263" y="284"/>
                  </a:cubicBezTo>
                  <a:lnTo>
                    <a:pt x="263" y="224"/>
                  </a:lnTo>
                  <a:close/>
                  <a:moveTo>
                    <a:pt x="187" y="189"/>
                  </a:moveTo>
                  <a:cubicBezTo>
                    <a:pt x="187" y="184"/>
                    <a:pt x="191" y="180"/>
                    <a:pt x="196" y="180"/>
                  </a:cubicBezTo>
                  <a:cubicBezTo>
                    <a:pt x="228" y="180"/>
                    <a:pt x="228" y="180"/>
                    <a:pt x="228" y="180"/>
                  </a:cubicBezTo>
                  <a:cubicBezTo>
                    <a:pt x="232" y="180"/>
                    <a:pt x="236" y="184"/>
                    <a:pt x="236" y="189"/>
                  </a:cubicBezTo>
                  <a:cubicBezTo>
                    <a:pt x="236" y="284"/>
                    <a:pt x="236" y="284"/>
                    <a:pt x="236" y="284"/>
                  </a:cubicBezTo>
                  <a:cubicBezTo>
                    <a:pt x="236" y="289"/>
                    <a:pt x="232" y="293"/>
                    <a:pt x="228" y="293"/>
                  </a:cubicBezTo>
                  <a:cubicBezTo>
                    <a:pt x="196" y="293"/>
                    <a:pt x="196" y="293"/>
                    <a:pt x="196" y="293"/>
                  </a:cubicBezTo>
                  <a:cubicBezTo>
                    <a:pt x="191" y="293"/>
                    <a:pt x="187" y="289"/>
                    <a:pt x="187" y="284"/>
                  </a:cubicBezTo>
                  <a:lnTo>
                    <a:pt x="187" y="189"/>
                  </a:lnTo>
                  <a:close/>
                  <a:moveTo>
                    <a:pt x="111" y="139"/>
                  </a:moveTo>
                  <a:cubicBezTo>
                    <a:pt x="111" y="134"/>
                    <a:pt x="115" y="130"/>
                    <a:pt x="119" y="130"/>
                  </a:cubicBezTo>
                  <a:cubicBezTo>
                    <a:pt x="151" y="130"/>
                    <a:pt x="151" y="130"/>
                    <a:pt x="151" y="130"/>
                  </a:cubicBezTo>
                  <a:cubicBezTo>
                    <a:pt x="156" y="130"/>
                    <a:pt x="160" y="134"/>
                    <a:pt x="160" y="139"/>
                  </a:cubicBezTo>
                  <a:cubicBezTo>
                    <a:pt x="160" y="284"/>
                    <a:pt x="160" y="284"/>
                    <a:pt x="160" y="284"/>
                  </a:cubicBezTo>
                  <a:cubicBezTo>
                    <a:pt x="160" y="289"/>
                    <a:pt x="156" y="293"/>
                    <a:pt x="151" y="293"/>
                  </a:cubicBezTo>
                  <a:cubicBezTo>
                    <a:pt x="119" y="293"/>
                    <a:pt x="119" y="293"/>
                    <a:pt x="119" y="293"/>
                  </a:cubicBezTo>
                  <a:cubicBezTo>
                    <a:pt x="115" y="293"/>
                    <a:pt x="111" y="289"/>
                    <a:pt x="111" y="284"/>
                  </a:cubicBezTo>
                  <a:lnTo>
                    <a:pt x="111" y="13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63855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lêche"/>
          <p:cNvSpPr/>
          <p:nvPr/>
        </p:nvSpPr>
        <p:spPr>
          <a:xfrm rot="-5400000" flipV="1">
            <a:off x="3222936" y="4559213"/>
            <a:ext cx="2736000" cy="3456000"/>
          </a:xfrm>
          <a:custGeom>
            <a:avLst/>
            <a:gdLst>
              <a:gd name="connsiteX0" fmla="*/ 0 w 4649118"/>
              <a:gd name="connsiteY0" fmla="*/ 3602516 h 3602516"/>
              <a:gd name="connsiteX1" fmla="*/ 2324559 w 4649118"/>
              <a:gd name="connsiteY1" fmla="*/ 2702688 h 3602516"/>
              <a:gd name="connsiteX2" fmla="*/ 4649118 w 4649118"/>
              <a:gd name="connsiteY2" fmla="*/ 3602516 h 3602516"/>
              <a:gd name="connsiteX3" fmla="*/ 2324559 w 4649118"/>
              <a:gd name="connsiteY3" fmla="*/ 0 h 3602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49118" h="3602516">
                <a:moveTo>
                  <a:pt x="0" y="3602516"/>
                </a:moveTo>
                <a:lnTo>
                  <a:pt x="2324559" y="2702688"/>
                </a:lnTo>
                <a:lnTo>
                  <a:pt x="4649118" y="3602516"/>
                </a:lnTo>
                <a:lnTo>
                  <a:pt x="2324559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angle"/>
          <p:cNvSpPr/>
          <p:nvPr/>
        </p:nvSpPr>
        <p:spPr>
          <a:xfrm rot="5400000">
            <a:off x="5894024" y="-5894023"/>
            <a:ext cx="495762" cy="12283808"/>
          </a:xfrm>
          <a:custGeom>
            <a:avLst/>
            <a:gdLst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5122843 w 5122843"/>
              <a:gd name="connsiteY2" fmla="*/ 3723701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649118 w 5122843"/>
              <a:gd name="connsiteY2" fmla="*/ 3294044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239691 w 5122843"/>
              <a:gd name="connsiteY2" fmla="*/ 2774026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369510 w 5122843"/>
              <a:gd name="connsiteY2" fmla="*/ 3026481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069929 w 5122843"/>
              <a:gd name="connsiteY2" fmla="*/ 2535970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4069929 w 4813275"/>
              <a:gd name="connsiteY2" fmla="*/ 2541952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13275" h="3729683">
                <a:moveTo>
                  <a:pt x="0" y="5982"/>
                </a:moveTo>
                <a:lnTo>
                  <a:pt x="4813275" y="0"/>
                </a:lnTo>
                <a:lnTo>
                  <a:pt x="4069929" y="2541952"/>
                </a:lnTo>
                <a:lnTo>
                  <a:pt x="0" y="3729683"/>
                </a:lnTo>
                <a:lnTo>
                  <a:pt x="0" y="598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0" name="Rectangle">
            <a:extLst>
              <a:ext uri="{FF2B5EF4-FFF2-40B4-BE49-F238E27FC236}">
                <a16:creationId xmlns:a16="http://schemas.microsoft.com/office/drawing/2014/main" xmlns="" id="{4886FF8F-7D50-4B3A-9633-6F794E6646E5}"/>
              </a:ext>
            </a:extLst>
          </p:cNvPr>
          <p:cNvSpPr/>
          <p:nvPr/>
        </p:nvSpPr>
        <p:spPr>
          <a:xfrm>
            <a:off x="-1" y="-540000"/>
            <a:ext cx="5706447" cy="6946134"/>
          </a:xfrm>
          <a:custGeom>
            <a:avLst/>
            <a:gdLst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5122843 w 5122843"/>
              <a:gd name="connsiteY2" fmla="*/ 3723701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649118 w 5122843"/>
              <a:gd name="connsiteY2" fmla="*/ 3294044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239691 w 5122843"/>
              <a:gd name="connsiteY2" fmla="*/ 2774026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369510 w 5122843"/>
              <a:gd name="connsiteY2" fmla="*/ 3026481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069929 w 5122843"/>
              <a:gd name="connsiteY2" fmla="*/ 2535970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4069929 w 4813275"/>
              <a:gd name="connsiteY2" fmla="*/ 2541952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4266386 w 4813275"/>
              <a:gd name="connsiteY2" fmla="*/ 2547868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4386444 w 4813275"/>
              <a:gd name="connsiteY2" fmla="*/ 2825893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3169125 w 4813275"/>
              <a:gd name="connsiteY2" fmla="*/ 2814062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13275" h="3729683">
                <a:moveTo>
                  <a:pt x="0" y="5982"/>
                </a:moveTo>
                <a:lnTo>
                  <a:pt x="4813275" y="0"/>
                </a:lnTo>
                <a:lnTo>
                  <a:pt x="3169125" y="2814062"/>
                </a:lnTo>
                <a:lnTo>
                  <a:pt x="0" y="3729683"/>
                </a:lnTo>
                <a:lnTo>
                  <a:pt x="0" y="5982"/>
                </a:lnTo>
                <a:close/>
              </a:path>
            </a:pathLst>
          </a:custGeom>
          <a:solidFill>
            <a:schemeClr val="tx1">
              <a:lumMod val="75000"/>
              <a:lumOff val="25000"/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8" name="Triangle"/>
          <p:cNvSpPr/>
          <p:nvPr/>
        </p:nvSpPr>
        <p:spPr>
          <a:xfrm flipH="1">
            <a:off x="8754742" y="6097775"/>
            <a:ext cx="3437258" cy="760225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1" name="Le">
            <a:extLst>
              <a:ext uri="{FF2B5EF4-FFF2-40B4-BE49-F238E27FC236}">
                <a16:creationId xmlns:a16="http://schemas.microsoft.com/office/drawing/2014/main" xmlns="" id="{79D63D99-A024-4C5E-A708-7AA9EC617A7D}"/>
              </a:ext>
            </a:extLst>
          </p:cNvPr>
          <p:cNvSpPr txBox="1"/>
          <p:nvPr/>
        </p:nvSpPr>
        <p:spPr>
          <a:xfrm>
            <a:off x="539822" y="1371335"/>
            <a:ext cx="3448281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r-FR" sz="3600" spc="-150" dirty="0">
                <a:solidFill>
                  <a:schemeClr val="bg1">
                    <a:lumMod val="95000"/>
                  </a:schemeClr>
                </a:solidFill>
              </a:rPr>
              <a:t>Le</a:t>
            </a:r>
          </a:p>
        </p:txBody>
      </p:sp>
      <p:sp>
        <p:nvSpPr>
          <p:cNvPr id="45" name="constat">
            <a:extLst>
              <a:ext uri="{FF2B5EF4-FFF2-40B4-BE49-F238E27FC236}">
                <a16:creationId xmlns:a16="http://schemas.microsoft.com/office/drawing/2014/main" xmlns="" id="{A406FE61-4BC6-440E-9242-C34343FF6641}"/>
              </a:ext>
            </a:extLst>
          </p:cNvPr>
          <p:cNvSpPr txBox="1"/>
          <p:nvPr/>
        </p:nvSpPr>
        <p:spPr>
          <a:xfrm>
            <a:off x="539822" y="1503336"/>
            <a:ext cx="4021160" cy="132343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r-FR" sz="8000" b="1" spc="-300" dirty="0">
                <a:solidFill>
                  <a:schemeClr val="bg1">
                    <a:lumMod val="95000"/>
                  </a:schemeClr>
                </a:solidFill>
              </a:rPr>
              <a:t>Constat</a:t>
            </a:r>
          </a:p>
        </p:txBody>
      </p:sp>
      <p:sp>
        <p:nvSpPr>
          <p:cNvPr id="47" name="Quelle situation">
            <a:extLst>
              <a:ext uri="{FF2B5EF4-FFF2-40B4-BE49-F238E27FC236}">
                <a16:creationId xmlns:a16="http://schemas.microsoft.com/office/drawing/2014/main" xmlns="" id="{C9B88B08-C44C-4719-8A74-9D5D220A74BF}"/>
              </a:ext>
            </a:extLst>
          </p:cNvPr>
          <p:cNvSpPr txBox="1"/>
          <p:nvPr/>
        </p:nvSpPr>
        <p:spPr>
          <a:xfrm>
            <a:off x="539822" y="3750998"/>
            <a:ext cx="2905200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>
              <a:defRPr sz="3600" spc="-15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fr-FR" dirty="0"/>
              <a:t>Quelles propositions ?</a:t>
            </a:r>
          </a:p>
        </p:txBody>
      </p:sp>
      <p:cxnSp>
        <p:nvCxnSpPr>
          <p:cNvPr id="48" name="Connecteur">
            <a:extLst>
              <a:ext uri="{FF2B5EF4-FFF2-40B4-BE49-F238E27FC236}">
                <a16:creationId xmlns:a16="http://schemas.microsoft.com/office/drawing/2014/main" xmlns="" id="{0CF37C18-CAD8-422C-8BA1-69617D5375D2}"/>
              </a:ext>
            </a:extLst>
          </p:cNvPr>
          <p:cNvCxnSpPr/>
          <p:nvPr/>
        </p:nvCxnSpPr>
        <p:spPr>
          <a:xfrm>
            <a:off x="539822" y="3294044"/>
            <a:ext cx="360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e3">
            <a:extLst>
              <a:ext uri="{FF2B5EF4-FFF2-40B4-BE49-F238E27FC236}">
                <a16:creationId xmlns:a16="http://schemas.microsoft.com/office/drawing/2014/main" xmlns="" id="{4E85EE2A-DA53-4FD1-BB84-912919534213}"/>
              </a:ext>
            </a:extLst>
          </p:cNvPr>
          <p:cNvGrpSpPr/>
          <p:nvPr/>
        </p:nvGrpSpPr>
        <p:grpSpPr>
          <a:xfrm>
            <a:off x="3384000" y="5655600"/>
            <a:ext cx="5001473" cy="903383"/>
            <a:chOff x="5819893" y="2385721"/>
            <a:chExt cx="5001473" cy="903383"/>
          </a:xfrm>
        </p:grpSpPr>
        <p:sp>
          <p:nvSpPr>
            <p:cNvPr id="24" name="Texte3">
              <a:extLst>
                <a:ext uri="{FF2B5EF4-FFF2-40B4-BE49-F238E27FC236}">
                  <a16:creationId xmlns:a16="http://schemas.microsoft.com/office/drawing/2014/main" xmlns="" id="{0C5508B6-50B3-4663-AD53-09279547152B}"/>
                </a:ext>
              </a:extLst>
            </p:cNvPr>
            <p:cNvSpPr txBox="1"/>
            <p:nvPr/>
          </p:nvSpPr>
          <p:spPr>
            <a:xfrm>
              <a:off x="6901778" y="2385721"/>
              <a:ext cx="391958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b="1" spc="-150" dirty="0">
                  <a:solidFill>
                    <a:schemeClr val="bg1">
                      <a:lumMod val="85000"/>
                    </a:schemeClr>
                  </a:solidFill>
                </a:rPr>
                <a:t>Favoriser la production et </a:t>
              </a:r>
              <a:br>
                <a:rPr lang="fr-FR" sz="2400" b="1" spc="-150" dirty="0">
                  <a:solidFill>
                    <a:schemeClr val="bg1">
                      <a:lumMod val="85000"/>
                    </a:schemeClr>
                  </a:solidFill>
                </a:rPr>
              </a:br>
              <a:r>
                <a:rPr lang="fr-FR" sz="2400" b="1" spc="-150" dirty="0">
                  <a:solidFill>
                    <a:schemeClr val="bg1">
                      <a:lumMod val="85000"/>
                    </a:schemeClr>
                  </a:solidFill>
                </a:rPr>
                <a:t>l’ accès aux données</a:t>
              </a:r>
            </a:p>
          </p:txBody>
        </p:sp>
        <p:sp>
          <p:nvSpPr>
            <p:cNvPr id="25" name="Puce3">
              <a:extLst>
                <a:ext uri="{FF2B5EF4-FFF2-40B4-BE49-F238E27FC236}">
                  <a16:creationId xmlns:a16="http://schemas.microsoft.com/office/drawing/2014/main" xmlns="" id="{E6DC36CC-2435-4851-AB7D-CE647BA54DE1}"/>
                </a:ext>
              </a:extLst>
            </p:cNvPr>
            <p:cNvSpPr/>
            <p:nvPr/>
          </p:nvSpPr>
          <p:spPr>
            <a:xfrm>
              <a:off x="5819893" y="2385721"/>
              <a:ext cx="870332" cy="903383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9" name="Icone3">
              <a:extLst>
                <a:ext uri="{FF2B5EF4-FFF2-40B4-BE49-F238E27FC236}">
                  <a16:creationId xmlns:a16="http://schemas.microsoft.com/office/drawing/2014/main" xmlns="" id="{B1DC0335-6A3A-46AA-94CB-CBA57C7A8039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5978552" y="2621412"/>
              <a:ext cx="553014" cy="432000"/>
            </a:xfrm>
            <a:custGeom>
              <a:avLst/>
              <a:gdLst>
                <a:gd name="T0" fmla="*/ 31 w 424"/>
                <a:gd name="T1" fmla="*/ 0 h 332"/>
                <a:gd name="T2" fmla="*/ 0 w 424"/>
                <a:gd name="T3" fmla="*/ 69 h 332"/>
                <a:gd name="T4" fmla="*/ 424 w 424"/>
                <a:gd name="T5" fmla="*/ 30 h 332"/>
                <a:gd name="T6" fmla="*/ 41 w 424"/>
                <a:gd name="T7" fmla="*/ 48 h 332"/>
                <a:gd name="T8" fmla="*/ 41 w 424"/>
                <a:gd name="T9" fmla="*/ 27 h 332"/>
                <a:gd name="T10" fmla="*/ 41 w 424"/>
                <a:gd name="T11" fmla="*/ 48 h 332"/>
                <a:gd name="T12" fmla="*/ 73 w 424"/>
                <a:gd name="T13" fmla="*/ 38 h 332"/>
                <a:gd name="T14" fmla="*/ 94 w 424"/>
                <a:gd name="T15" fmla="*/ 38 h 332"/>
                <a:gd name="T16" fmla="*/ 126 w 424"/>
                <a:gd name="T17" fmla="*/ 48 h 332"/>
                <a:gd name="T18" fmla="*/ 126 w 424"/>
                <a:gd name="T19" fmla="*/ 27 h 332"/>
                <a:gd name="T20" fmla="*/ 126 w 424"/>
                <a:gd name="T21" fmla="*/ 48 h 332"/>
                <a:gd name="T22" fmla="*/ 31 w 424"/>
                <a:gd name="T23" fmla="*/ 332 h 332"/>
                <a:gd name="T24" fmla="*/ 424 w 424"/>
                <a:gd name="T25" fmla="*/ 302 h 332"/>
                <a:gd name="T26" fmla="*/ 0 w 424"/>
                <a:gd name="T27" fmla="*/ 78 h 332"/>
                <a:gd name="T28" fmla="*/ 250 w 424"/>
                <a:gd name="T29" fmla="*/ 128 h 332"/>
                <a:gd name="T30" fmla="*/ 357 w 424"/>
                <a:gd name="T31" fmla="*/ 124 h 332"/>
                <a:gd name="T32" fmla="*/ 361 w 424"/>
                <a:gd name="T33" fmla="*/ 227 h 332"/>
                <a:gd name="T34" fmla="*/ 255 w 424"/>
                <a:gd name="T35" fmla="*/ 232 h 332"/>
                <a:gd name="T36" fmla="*/ 250 w 424"/>
                <a:gd name="T37" fmla="*/ 128 h 332"/>
                <a:gd name="T38" fmla="*/ 67 w 424"/>
                <a:gd name="T39" fmla="*/ 124 h 332"/>
                <a:gd name="T40" fmla="*/ 217 w 424"/>
                <a:gd name="T41" fmla="*/ 128 h 332"/>
                <a:gd name="T42" fmla="*/ 213 w 424"/>
                <a:gd name="T43" fmla="*/ 141 h 332"/>
                <a:gd name="T44" fmla="*/ 63 w 424"/>
                <a:gd name="T45" fmla="*/ 137 h 332"/>
                <a:gd name="T46" fmla="*/ 63 w 424"/>
                <a:gd name="T47" fmla="*/ 173 h 332"/>
                <a:gd name="T48" fmla="*/ 213 w 424"/>
                <a:gd name="T49" fmla="*/ 169 h 332"/>
                <a:gd name="T50" fmla="*/ 217 w 424"/>
                <a:gd name="T51" fmla="*/ 182 h 332"/>
                <a:gd name="T52" fmla="*/ 67 w 424"/>
                <a:gd name="T53" fmla="*/ 186 h 332"/>
                <a:gd name="T54" fmla="*/ 63 w 424"/>
                <a:gd name="T55" fmla="*/ 173 h 332"/>
                <a:gd name="T56" fmla="*/ 67 w 424"/>
                <a:gd name="T57" fmla="*/ 214 h 332"/>
                <a:gd name="T58" fmla="*/ 217 w 424"/>
                <a:gd name="T59" fmla="*/ 219 h 332"/>
                <a:gd name="T60" fmla="*/ 213 w 424"/>
                <a:gd name="T61" fmla="*/ 232 h 332"/>
                <a:gd name="T62" fmla="*/ 63 w 424"/>
                <a:gd name="T63" fmla="*/ 227 h 332"/>
                <a:gd name="T64" fmla="*/ 63 w 424"/>
                <a:gd name="T65" fmla="*/ 264 h 332"/>
                <a:gd name="T66" fmla="*/ 357 w 424"/>
                <a:gd name="T67" fmla="*/ 260 h 332"/>
                <a:gd name="T68" fmla="*/ 361 w 424"/>
                <a:gd name="T69" fmla="*/ 273 h 332"/>
                <a:gd name="T70" fmla="*/ 67 w 424"/>
                <a:gd name="T71" fmla="*/ 277 h 332"/>
                <a:gd name="T72" fmla="*/ 63 w 424"/>
                <a:gd name="T73" fmla="*/ 264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24" h="332">
                  <a:moveTo>
                    <a:pt x="394" y="0"/>
                  </a:moveTo>
                  <a:cubicBezTo>
                    <a:pt x="31" y="0"/>
                    <a:pt x="31" y="0"/>
                    <a:pt x="31" y="0"/>
                  </a:cubicBezTo>
                  <a:cubicBezTo>
                    <a:pt x="14" y="0"/>
                    <a:pt x="0" y="13"/>
                    <a:pt x="0" y="30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424" y="69"/>
                    <a:pt x="424" y="69"/>
                    <a:pt x="424" y="69"/>
                  </a:cubicBezTo>
                  <a:cubicBezTo>
                    <a:pt x="424" y="30"/>
                    <a:pt x="424" y="30"/>
                    <a:pt x="424" y="30"/>
                  </a:cubicBezTo>
                  <a:cubicBezTo>
                    <a:pt x="424" y="13"/>
                    <a:pt x="410" y="0"/>
                    <a:pt x="394" y="0"/>
                  </a:cubicBezTo>
                  <a:close/>
                  <a:moveTo>
                    <a:pt x="41" y="48"/>
                  </a:moveTo>
                  <a:cubicBezTo>
                    <a:pt x="35" y="48"/>
                    <a:pt x="30" y="44"/>
                    <a:pt x="30" y="38"/>
                  </a:cubicBezTo>
                  <a:cubicBezTo>
                    <a:pt x="30" y="32"/>
                    <a:pt x="35" y="27"/>
                    <a:pt x="41" y="27"/>
                  </a:cubicBezTo>
                  <a:cubicBezTo>
                    <a:pt x="47" y="27"/>
                    <a:pt x="52" y="32"/>
                    <a:pt x="52" y="38"/>
                  </a:cubicBezTo>
                  <a:cubicBezTo>
                    <a:pt x="52" y="44"/>
                    <a:pt x="47" y="48"/>
                    <a:pt x="41" y="48"/>
                  </a:cubicBezTo>
                  <a:close/>
                  <a:moveTo>
                    <a:pt x="83" y="48"/>
                  </a:moveTo>
                  <a:cubicBezTo>
                    <a:pt x="78" y="48"/>
                    <a:pt x="73" y="44"/>
                    <a:pt x="73" y="38"/>
                  </a:cubicBezTo>
                  <a:cubicBezTo>
                    <a:pt x="73" y="32"/>
                    <a:pt x="78" y="27"/>
                    <a:pt x="83" y="27"/>
                  </a:cubicBezTo>
                  <a:cubicBezTo>
                    <a:pt x="89" y="27"/>
                    <a:pt x="94" y="32"/>
                    <a:pt x="94" y="38"/>
                  </a:cubicBezTo>
                  <a:cubicBezTo>
                    <a:pt x="94" y="44"/>
                    <a:pt x="89" y="48"/>
                    <a:pt x="83" y="48"/>
                  </a:cubicBezTo>
                  <a:close/>
                  <a:moveTo>
                    <a:pt x="126" y="48"/>
                  </a:moveTo>
                  <a:cubicBezTo>
                    <a:pt x="120" y="48"/>
                    <a:pt x="115" y="44"/>
                    <a:pt x="115" y="38"/>
                  </a:cubicBezTo>
                  <a:cubicBezTo>
                    <a:pt x="115" y="32"/>
                    <a:pt x="120" y="27"/>
                    <a:pt x="126" y="27"/>
                  </a:cubicBezTo>
                  <a:cubicBezTo>
                    <a:pt x="132" y="27"/>
                    <a:pt x="136" y="32"/>
                    <a:pt x="136" y="38"/>
                  </a:cubicBezTo>
                  <a:cubicBezTo>
                    <a:pt x="136" y="44"/>
                    <a:pt x="132" y="48"/>
                    <a:pt x="126" y="48"/>
                  </a:cubicBezTo>
                  <a:close/>
                  <a:moveTo>
                    <a:pt x="0" y="302"/>
                  </a:moveTo>
                  <a:cubicBezTo>
                    <a:pt x="0" y="319"/>
                    <a:pt x="14" y="332"/>
                    <a:pt x="31" y="332"/>
                  </a:cubicBezTo>
                  <a:cubicBezTo>
                    <a:pt x="394" y="332"/>
                    <a:pt x="394" y="332"/>
                    <a:pt x="394" y="332"/>
                  </a:cubicBezTo>
                  <a:cubicBezTo>
                    <a:pt x="410" y="332"/>
                    <a:pt x="424" y="319"/>
                    <a:pt x="424" y="302"/>
                  </a:cubicBezTo>
                  <a:cubicBezTo>
                    <a:pt x="424" y="78"/>
                    <a:pt x="424" y="78"/>
                    <a:pt x="424" y="78"/>
                  </a:cubicBezTo>
                  <a:cubicBezTo>
                    <a:pt x="0" y="78"/>
                    <a:pt x="0" y="78"/>
                    <a:pt x="0" y="78"/>
                  </a:cubicBezTo>
                  <a:lnTo>
                    <a:pt x="0" y="302"/>
                  </a:lnTo>
                  <a:close/>
                  <a:moveTo>
                    <a:pt x="250" y="128"/>
                  </a:moveTo>
                  <a:cubicBezTo>
                    <a:pt x="250" y="126"/>
                    <a:pt x="252" y="124"/>
                    <a:pt x="255" y="124"/>
                  </a:cubicBezTo>
                  <a:cubicBezTo>
                    <a:pt x="357" y="124"/>
                    <a:pt x="357" y="124"/>
                    <a:pt x="357" y="124"/>
                  </a:cubicBezTo>
                  <a:cubicBezTo>
                    <a:pt x="359" y="124"/>
                    <a:pt x="361" y="126"/>
                    <a:pt x="361" y="128"/>
                  </a:cubicBezTo>
                  <a:cubicBezTo>
                    <a:pt x="361" y="227"/>
                    <a:pt x="361" y="227"/>
                    <a:pt x="361" y="227"/>
                  </a:cubicBezTo>
                  <a:cubicBezTo>
                    <a:pt x="361" y="230"/>
                    <a:pt x="359" y="232"/>
                    <a:pt x="357" y="232"/>
                  </a:cubicBezTo>
                  <a:cubicBezTo>
                    <a:pt x="255" y="232"/>
                    <a:pt x="255" y="232"/>
                    <a:pt x="255" y="232"/>
                  </a:cubicBezTo>
                  <a:cubicBezTo>
                    <a:pt x="252" y="232"/>
                    <a:pt x="250" y="230"/>
                    <a:pt x="250" y="227"/>
                  </a:cubicBezTo>
                  <a:lnTo>
                    <a:pt x="250" y="128"/>
                  </a:lnTo>
                  <a:close/>
                  <a:moveTo>
                    <a:pt x="63" y="128"/>
                  </a:moveTo>
                  <a:cubicBezTo>
                    <a:pt x="63" y="126"/>
                    <a:pt x="65" y="124"/>
                    <a:pt x="67" y="124"/>
                  </a:cubicBezTo>
                  <a:cubicBezTo>
                    <a:pt x="213" y="124"/>
                    <a:pt x="213" y="124"/>
                    <a:pt x="213" y="124"/>
                  </a:cubicBezTo>
                  <a:cubicBezTo>
                    <a:pt x="215" y="124"/>
                    <a:pt x="217" y="126"/>
                    <a:pt x="217" y="128"/>
                  </a:cubicBezTo>
                  <a:cubicBezTo>
                    <a:pt x="217" y="137"/>
                    <a:pt x="217" y="137"/>
                    <a:pt x="217" y="137"/>
                  </a:cubicBezTo>
                  <a:cubicBezTo>
                    <a:pt x="217" y="139"/>
                    <a:pt x="215" y="141"/>
                    <a:pt x="213" y="141"/>
                  </a:cubicBezTo>
                  <a:cubicBezTo>
                    <a:pt x="67" y="141"/>
                    <a:pt x="67" y="141"/>
                    <a:pt x="67" y="141"/>
                  </a:cubicBezTo>
                  <a:cubicBezTo>
                    <a:pt x="65" y="141"/>
                    <a:pt x="63" y="139"/>
                    <a:pt x="63" y="137"/>
                  </a:cubicBezTo>
                  <a:lnTo>
                    <a:pt x="63" y="128"/>
                  </a:lnTo>
                  <a:close/>
                  <a:moveTo>
                    <a:pt x="63" y="173"/>
                  </a:moveTo>
                  <a:cubicBezTo>
                    <a:pt x="63" y="171"/>
                    <a:pt x="65" y="169"/>
                    <a:pt x="67" y="169"/>
                  </a:cubicBezTo>
                  <a:cubicBezTo>
                    <a:pt x="213" y="169"/>
                    <a:pt x="213" y="169"/>
                    <a:pt x="213" y="169"/>
                  </a:cubicBezTo>
                  <a:cubicBezTo>
                    <a:pt x="215" y="169"/>
                    <a:pt x="217" y="171"/>
                    <a:pt x="217" y="173"/>
                  </a:cubicBezTo>
                  <a:cubicBezTo>
                    <a:pt x="217" y="182"/>
                    <a:pt x="217" y="182"/>
                    <a:pt x="217" y="182"/>
                  </a:cubicBezTo>
                  <a:cubicBezTo>
                    <a:pt x="217" y="184"/>
                    <a:pt x="215" y="186"/>
                    <a:pt x="213" y="186"/>
                  </a:cubicBezTo>
                  <a:cubicBezTo>
                    <a:pt x="67" y="186"/>
                    <a:pt x="67" y="186"/>
                    <a:pt x="67" y="186"/>
                  </a:cubicBezTo>
                  <a:cubicBezTo>
                    <a:pt x="65" y="186"/>
                    <a:pt x="63" y="184"/>
                    <a:pt x="63" y="182"/>
                  </a:cubicBezTo>
                  <a:lnTo>
                    <a:pt x="63" y="173"/>
                  </a:lnTo>
                  <a:close/>
                  <a:moveTo>
                    <a:pt x="63" y="219"/>
                  </a:moveTo>
                  <a:cubicBezTo>
                    <a:pt x="63" y="216"/>
                    <a:pt x="65" y="214"/>
                    <a:pt x="67" y="214"/>
                  </a:cubicBezTo>
                  <a:cubicBezTo>
                    <a:pt x="213" y="214"/>
                    <a:pt x="213" y="214"/>
                    <a:pt x="213" y="214"/>
                  </a:cubicBezTo>
                  <a:cubicBezTo>
                    <a:pt x="215" y="214"/>
                    <a:pt x="217" y="216"/>
                    <a:pt x="217" y="219"/>
                  </a:cubicBezTo>
                  <a:cubicBezTo>
                    <a:pt x="217" y="227"/>
                    <a:pt x="217" y="227"/>
                    <a:pt x="217" y="227"/>
                  </a:cubicBezTo>
                  <a:cubicBezTo>
                    <a:pt x="217" y="230"/>
                    <a:pt x="215" y="232"/>
                    <a:pt x="213" y="232"/>
                  </a:cubicBezTo>
                  <a:cubicBezTo>
                    <a:pt x="67" y="232"/>
                    <a:pt x="67" y="232"/>
                    <a:pt x="67" y="232"/>
                  </a:cubicBezTo>
                  <a:cubicBezTo>
                    <a:pt x="65" y="232"/>
                    <a:pt x="63" y="230"/>
                    <a:pt x="63" y="227"/>
                  </a:cubicBezTo>
                  <a:lnTo>
                    <a:pt x="63" y="219"/>
                  </a:lnTo>
                  <a:close/>
                  <a:moveTo>
                    <a:pt x="63" y="264"/>
                  </a:moveTo>
                  <a:cubicBezTo>
                    <a:pt x="63" y="262"/>
                    <a:pt x="65" y="260"/>
                    <a:pt x="67" y="260"/>
                  </a:cubicBezTo>
                  <a:cubicBezTo>
                    <a:pt x="357" y="260"/>
                    <a:pt x="357" y="260"/>
                    <a:pt x="357" y="260"/>
                  </a:cubicBezTo>
                  <a:cubicBezTo>
                    <a:pt x="359" y="260"/>
                    <a:pt x="361" y="262"/>
                    <a:pt x="361" y="264"/>
                  </a:cubicBezTo>
                  <a:cubicBezTo>
                    <a:pt x="361" y="273"/>
                    <a:pt x="361" y="273"/>
                    <a:pt x="361" y="273"/>
                  </a:cubicBezTo>
                  <a:cubicBezTo>
                    <a:pt x="361" y="275"/>
                    <a:pt x="359" y="277"/>
                    <a:pt x="357" y="277"/>
                  </a:cubicBezTo>
                  <a:cubicBezTo>
                    <a:pt x="67" y="277"/>
                    <a:pt x="67" y="277"/>
                    <a:pt x="67" y="277"/>
                  </a:cubicBezTo>
                  <a:cubicBezTo>
                    <a:pt x="65" y="277"/>
                    <a:pt x="63" y="275"/>
                    <a:pt x="63" y="273"/>
                  </a:cubicBezTo>
                  <a:lnTo>
                    <a:pt x="63" y="26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30" name="Groupe4">
            <a:extLst>
              <a:ext uri="{FF2B5EF4-FFF2-40B4-BE49-F238E27FC236}">
                <a16:creationId xmlns:a16="http://schemas.microsoft.com/office/drawing/2014/main" xmlns="" id="{D17DB648-BC80-4781-9AAC-5D2E83A5EF4E}"/>
              </a:ext>
            </a:extLst>
          </p:cNvPr>
          <p:cNvGrpSpPr/>
          <p:nvPr/>
        </p:nvGrpSpPr>
        <p:grpSpPr>
          <a:xfrm>
            <a:off x="3780000" y="4662000"/>
            <a:ext cx="5794641" cy="903383"/>
            <a:chOff x="6462038" y="1276199"/>
            <a:chExt cx="5794641" cy="903383"/>
          </a:xfrm>
        </p:grpSpPr>
        <p:sp>
          <p:nvSpPr>
            <p:cNvPr id="31" name="Texte4">
              <a:extLst>
                <a:ext uri="{FF2B5EF4-FFF2-40B4-BE49-F238E27FC236}">
                  <a16:creationId xmlns:a16="http://schemas.microsoft.com/office/drawing/2014/main" xmlns="" id="{F90B5AA3-6E2F-4CB2-BCFE-AC8B63714F77}"/>
                </a:ext>
              </a:extLst>
            </p:cNvPr>
            <p:cNvSpPr txBox="1"/>
            <p:nvPr/>
          </p:nvSpPr>
          <p:spPr>
            <a:xfrm>
              <a:off x="7542832" y="1276199"/>
              <a:ext cx="471384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b="1" spc="-150" dirty="0">
                  <a:solidFill>
                    <a:schemeClr val="bg1">
                      <a:lumMod val="85000"/>
                    </a:schemeClr>
                  </a:solidFill>
                </a:rPr>
                <a:t>Promouvoir la santé et </a:t>
              </a:r>
              <a:br>
                <a:rPr lang="fr-FR" sz="2400" b="1" spc="-150" dirty="0">
                  <a:solidFill>
                    <a:schemeClr val="bg1">
                      <a:lumMod val="85000"/>
                    </a:schemeClr>
                  </a:solidFill>
                </a:rPr>
              </a:br>
              <a:r>
                <a:rPr lang="fr-FR" sz="2400" b="1" spc="-150" dirty="0">
                  <a:solidFill>
                    <a:schemeClr val="bg1">
                      <a:lumMod val="85000"/>
                    </a:schemeClr>
                  </a:solidFill>
                </a:rPr>
                <a:t>accélérer l’innovation numérique</a:t>
              </a:r>
            </a:p>
          </p:txBody>
        </p:sp>
        <p:sp>
          <p:nvSpPr>
            <p:cNvPr id="32" name="Puce4">
              <a:extLst>
                <a:ext uri="{FF2B5EF4-FFF2-40B4-BE49-F238E27FC236}">
                  <a16:creationId xmlns:a16="http://schemas.microsoft.com/office/drawing/2014/main" xmlns="" id="{085C4A0F-16F4-44E0-BDAC-87A03645328B}"/>
                </a:ext>
              </a:extLst>
            </p:cNvPr>
            <p:cNvSpPr/>
            <p:nvPr/>
          </p:nvSpPr>
          <p:spPr>
            <a:xfrm>
              <a:off x="6462038" y="1276199"/>
              <a:ext cx="870332" cy="903383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33" name="Icone4">
              <a:extLst>
                <a:ext uri="{FF2B5EF4-FFF2-40B4-BE49-F238E27FC236}">
                  <a16:creationId xmlns:a16="http://schemas.microsoft.com/office/drawing/2014/main" xmlns="" id="{572953A0-F1AF-44EE-8C21-A0154E842BBB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6621439" y="1511890"/>
              <a:ext cx="551531" cy="432000"/>
            </a:xfrm>
            <a:custGeom>
              <a:avLst/>
              <a:gdLst>
                <a:gd name="T0" fmla="*/ 394 w 424"/>
                <a:gd name="T1" fmla="*/ 0 h 333"/>
                <a:gd name="T2" fmla="*/ 31 w 424"/>
                <a:gd name="T3" fmla="*/ 0 h 333"/>
                <a:gd name="T4" fmla="*/ 0 w 424"/>
                <a:gd name="T5" fmla="*/ 30 h 333"/>
                <a:gd name="T6" fmla="*/ 0 w 424"/>
                <a:gd name="T7" fmla="*/ 70 h 333"/>
                <a:gd name="T8" fmla="*/ 424 w 424"/>
                <a:gd name="T9" fmla="*/ 70 h 333"/>
                <a:gd name="T10" fmla="*/ 424 w 424"/>
                <a:gd name="T11" fmla="*/ 30 h 333"/>
                <a:gd name="T12" fmla="*/ 394 w 424"/>
                <a:gd name="T13" fmla="*/ 0 h 333"/>
                <a:gd name="T14" fmla="*/ 41 w 424"/>
                <a:gd name="T15" fmla="*/ 49 h 333"/>
                <a:gd name="T16" fmla="*/ 31 w 424"/>
                <a:gd name="T17" fmla="*/ 38 h 333"/>
                <a:gd name="T18" fmla="*/ 41 w 424"/>
                <a:gd name="T19" fmla="*/ 28 h 333"/>
                <a:gd name="T20" fmla="*/ 52 w 424"/>
                <a:gd name="T21" fmla="*/ 38 h 333"/>
                <a:gd name="T22" fmla="*/ 41 w 424"/>
                <a:gd name="T23" fmla="*/ 49 h 333"/>
                <a:gd name="T24" fmla="*/ 84 w 424"/>
                <a:gd name="T25" fmla="*/ 49 h 333"/>
                <a:gd name="T26" fmla="*/ 73 w 424"/>
                <a:gd name="T27" fmla="*/ 38 h 333"/>
                <a:gd name="T28" fmla="*/ 84 w 424"/>
                <a:gd name="T29" fmla="*/ 28 h 333"/>
                <a:gd name="T30" fmla="*/ 94 w 424"/>
                <a:gd name="T31" fmla="*/ 38 h 333"/>
                <a:gd name="T32" fmla="*/ 84 w 424"/>
                <a:gd name="T33" fmla="*/ 49 h 333"/>
                <a:gd name="T34" fmla="*/ 126 w 424"/>
                <a:gd name="T35" fmla="*/ 49 h 333"/>
                <a:gd name="T36" fmla="*/ 115 w 424"/>
                <a:gd name="T37" fmla="*/ 38 h 333"/>
                <a:gd name="T38" fmla="*/ 126 w 424"/>
                <a:gd name="T39" fmla="*/ 28 h 333"/>
                <a:gd name="T40" fmla="*/ 137 w 424"/>
                <a:gd name="T41" fmla="*/ 38 h 333"/>
                <a:gd name="T42" fmla="*/ 126 w 424"/>
                <a:gd name="T43" fmla="*/ 49 h 333"/>
                <a:gd name="T44" fmla="*/ 0 w 424"/>
                <a:gd name="T45" fmla="*/ 302 h 333"/>
                <a:gd name="T46" fmla="*/ 31 w 424"/>
                <a:gd name="T47" fmla="*/ 333 h 333"/>
                <a:gd name="T48" fmla="*/ 394 w 424"/>
                <a:gd name="T49" fmla="*/ 333 h 333"/>
                <a:gd name="T50" fmla="*/ 424 w 424"/>
                <a:gd name="T51" fmla="*/ 302 h 333"/>
                <a:gd name="T52" fmla="*/ 424 w 424"/>
                <a:gd name="T53" fmla="*/ 78 h 333"/>
                <a:gd name="T54" fmla="*/ 0 w 424"/>
                <a:gd name="T55" fmla="*/ 78 h 333"/>
                <a:gd name="T56" fmla="*/ 0 w 424"/>
                <a:gd name="T57" fmla="*/ 302 h 333"/>
                <a:gd name="T58" fmla="*/ 83 w 424"/>
                <a:gd name="T59" fmla="*/ 261 h 333"/>
                <a:gd name="T60" fmla="*/ 155 w 424"/>
                <a:gd name="T61" fmla="*/ 189 h 333"/>
                <a:gd name="T62" fmla="*/ 189 w 424"/>
                <a:gd name="T63" fmla="*/ 189 h 333"/>
                <a:gd name="T64" fmla="*/ 229 w 424"/>
                <a:gd name="T65" fmla="*/ 229 h 333"/>
                <a:gd name="T66" fmla="*/ 232 w 424"/>
                <a:gd name="T67" fmla="*/ 229 h 333"/>
                <a:gd name="T68" fmla="*/ 309 w 424"/>
                <a:gd name="T69" fmla="*/ 153 h 333"/>
                <a:gd name="T70" fmla="*/ 290 w 424"/>
                <a:gd name="T71" fmla="*/ 153 h 333"/>
                <a:gd name="T72" fmla="*/ 279 w 424"/>
                <a:gd name="T73" fmla="*/ 142 h 333"/>
                <a:gd name="T74" fmla="*/ 290 w 424"/>
                <a:gd name="T75" fmla="*/ 131 h 333"/>
                <a:gd name="T76" fmla="*/ 334 w 424"/>
                <a:gd name="T77" fmla="*/ 131 h 333"/>
                <a:gd name="T78" fmla="*/ 345 w 424"/>
                <a:gd name="T79" fmla="*/ 142 h 333"/>
                <a:gd name="T80" fmla="*/ 345 w 424"/>
                <a:gd name="T81" fmla="*/ 186 h 333"/>
                <a:gd name="T82" fmla="*/ 334 w 424"/>
                <a:gd name="T83" fmla="*/ 197 h 333"/>
                <a:gd name="T84" fmla="*/ 323 w 424"/>
                <a:gd name="T85" fmla="*/ 186 h 333"/>
                <a:gd name="T86" fmla="*/ 323 w 424"/>
                <a:gd name="T87" fmla="*/ 169 h 333"/>
                <a:gd name="T88" fmla="*/ 247 w 424"/>
                <a:gd name="T89" fmla="*/ 245 h 333"/>
                <a:gd name="T90" fmla="*/ 214 w 424"/>
                <a:gd name="T91" fmla="*/ 245 h 333"/>
                <a:gd name="T92" fmla="*/ 173 w 424"/>
                <a:gd name="T93" fmla="*/ 205 h 333"/>
                <a:gd name="T94" fmla="*/ 170 w 424"/>
                <a:gd name="T95" fmla="*/ 205 h 333"/>
                <a:gd name="T96" fmla="*/ 98 w 424"/>
                <a:gd name="T97" fmla="*/ 277 h 333"/>
                <a:gd name="T98" fmla="*/ 91 w 424"/>
                <a:gd name="T99" fmla="*/ 280 h 333"/>
                <a:gd name="T100" fmla="*/ 83 w 424"/>
                <a:gd name="T101" fmla="*/ 277 h 333"/>
                <a:gd name="T102" fmla="*/ 83 w 424"/>
                <a:gd name="T103" fmla="*/ 261 h 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424" h="333">
                  <a:moveTo>
                    <a:pt x="394" y="0"/>
                  </a:moveTo>
                  <a:cubicBezTo>
                    <a:pt x="31" y="0"/>
                    <a:pt x="31" y="0"/>
                    <a:pt x="31" y="0"/>
                  </a:cubicBezTo>
                  <a:cubicBezTo>
                    <a:pt x="14" y="0"/>
                    <a:pt x="0" y="14"/>
                    <a:pt x="0" y="3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424" y="70"/>
                    <a:pt x="424" y="70"/>
                    <a:pt x="424" y="70"/>
                  </a:cubicBezTo>
                  <a:cubicBezTo>
                    <a:pt x="424" y="30"/>
                    <a:pt x="424" y="30"/>
                    <a:pt x="424" y="30"/>
                  </a:cubicBezTo>
                  <a:cubicBezTo>
                    <a:pt x="424" y="14"/>
                    <a:pt x="411" y="0"/>
                    <a:pt x="394" y="0"/>
                  </a:cubicBezTo>
                  <a:close/>
                  <a:moveTo>
                    <a:pt x="41" y="49"/>
                  </a:moveTo>
                  <a:cubicBezTo>
                    <a:pt x="35" y="49"/>
                    <a:pt x="31" y="44"/>
                    <a:pt x="31" y="38"/>
                  </a:cubicBezTo>
                  <a:cubicBezTo>
                    <a:pt x="31" y="32"/>
                    <a:pt x="35" y="28"/>
                    <a:pt x="41" y="28"/>
                  </a:cubicBezTo>
                  <a:cubicBezTo>
                    <a:pt x="47" y="28"/>
                    <a:pt x="52" y="32"/>
                    <a:pt x="52" y="38"/>
                  </a:cubicBezTo>
                  <a:cubicBezTo>
                    <a:pt x="52" y="44"/>
                    <a:pt x="47" y="49"/>
                    <a:pt x="41" y="49"/>
                  </a:cubicBezTo>
                  <a:close/>
                  <a:moveTo>
                    <a:pt x="84" y="49"/>
                  </a:moveTo>
                  <a:cubicBezTo>
                    <a:pt x="78" y="49"/>
                    <a:pt x="73" y="44"/>
                    <a:pt x="73" y="38"/>
                  </a:cubicBezTo>
                  <a:cubicBezTo>
                    <a:pt x="73" y="32"/>
                    <a:pt x="78" y="28"/>
                    <a:pt x="84" y="28"/>
                  </a:cubicBezTo>
                  <a:cubicBezTo>
                    <a:pt x="89" y="28"/>
                    <a:pt x="94" y="32"/>
                    <a:pt x="94" y="38"/>
                  </a:cubicBezTo>
                  <a:cubicBezTo>
                    <a:pt x="94" y="44"/>
                    <a:pt x="89" y="49"/>
                    <a:pt x="84" y="49"/>
                  </a:cubicBezTo>
                  <a:close/>
                  <a:moveTo>
                    <a:pt x="126" y="49"/>
                  </a:moveTo>
                  <a:cubicBezTo>
                    <a:pt x="120" y="49"/>
                    <a:pt x="115" y="44"/>
                    <a:pt x="115" y="38"/>
                  </a:cubicBezTo>
                  <a:cubicBezTo>
                    <a:pt x="115" y="32"/>
                    <a:pt x="120" y="28"/>
                    <a:pt x="126" y="28"/>
                  </a:cubicBezTo>
                  <a:cubicBezTo>
                    <a:pt x="132" y="28"/>
                    <a:pt x="137" y="32"/>
                    <a:pt x="137" y="38"/>
                  </a:cubicBezTo>
                  <a:cubicBezTo>
                    <a:pt x="137" y="44"/>
                    <a:pt x="132" y="49"/>
                    <a:pt x="126" y="49"/>
                  </a:cubicBezTo>
                  <a:close/>
                  <a:moveTo>
                    <a:pt x="0" y="302"/>
                  </a:moveTo>
                  <a:cubicBezTo>
                    <a:pt x="0" y="319"/>
                    <a:pt x="14" y="333"/>
                    <a:pt x="31" y="333"/>
                  </a:cubicBezTo>
                  <a:cubicBezTo>
                    <a:pt x="394" y="333"/>
                    <a:pt x="394" y="333"/>
                    <a:pt x="394" y="333"/>
                  </a:cubicBezTo>
                  <a:cubicBezTo>
                    <a:pt x="411" y="333"/>
                    <a:pt x="424" y="319"/>
                    <a:pt x="424" y="302"/>
                  </a:cubicBezTo>
                  <a:cubicBezTo>
                    <a:pt x="424" y="78"/>
                    <a:pt x="424" y="78"/>
                    <a:pt x="424" y="78"/>
                  </a:cubicBezTo>
                  <a:cubicBezTo>
                    <a:pt x="0" y="78"/>
                    <a:pt x="0" y="78"/>
                    <a:pt x="0" y="78"/>
                  </a:cubicBezTo>
                  <a:lnTo>
                    <a:pt x="0" y="302"/>
                  </a:lnTo>
                  <a:close/>
                  <a:moveTo>
                    <a:pt x="83" y="261"/>
                  </a:moveTo>
                  <a:cubicBezTo>
                    <a:pt x="155" y="189"/>
                    <a:pt x="155" y="189"/>
                    <a:pt x="155" y="189"/>
                  </a:cubicBezTo>
                  <a:cubicBezTo>
                    <a:pt x="164" y="180"/>
                    <a:pt x="179" y="180"/>
                    <a:pt x="189" y="189"/>
                  </a:cubicBezTo>
                  <a:cubicBezTo>
                    <a:pt x="229" y="229"/>
                    <a:pt x="229" y="229"/>
                    <a:pt x="229" y="229"/>
                  </a:cubicBezTo>
                  <a:cubicBezTo>
                    <a:pt x="230" y="230"/>
                    <a:pt x="231" y="230"/>
                    <a:pt x="232" y="229"/>
                  </a:cubicBezTo>
                  <a:cubicBezTo>
                    <a:pt x="309" y="153"/>
                    <a:pt x="309" y="153"/>
                    <a:pt x="309" y="153"/>
                  </a:cubicBezTo>
                  <a:cubicBezTo>
                    <a:pt x="290" y="153"/>
                    <a:pt x="290" y="153"/>
                    <a:pt x="290" y="153"/>
                  </a:cubicBezTo>
                  <a:cubicBezTo>
                    <a:pt x="284" y="153"/>
                    <a:pt x="279" y="148"/>
                    <a:pt x="279" y="142"/>
                  </a:cubicBezTo>
                  <a:cubicBezTo>
                    <a:pt x="279" y="136"/>
                    <a:pt x="284" y="131"/>
                    <a:pt x="290" y="131"/>
                  </a:cubicBezTo>
                  <a:cubicBezTo>
                    <a:pt x="334" y="131"/>
                    <a:pt x="334" y="131"/>
                    <a:pt x="334" y="131"/>
                  </a:cubicBezTo>
                  <a:cubicBezTo>
                    <a:pt x="340" y="131"/>
                    <a:pt x="345" y="136"/>
                    <a:pt x="345" y="142"/>
                  </a:cubicBezTo>
                  <a:cubicBezTo>
                    <a:pt x="345" y="186"/>
                    <a:pt x="345" y="186"/>
                    <a:pt x="345" y="186"/>
                  </a:cubicBezTo>
                  <a:cubicBezTo>
                    <a:pt x="345" y="192"/>
                    <a:pt x="340" y="197"/>
                    <a:pt x="334" y="197"/>
                  </a:cubicBezTo>
                  <a:cubicBezTo>
                    <a:pt x="328" y="197"/>
                    <a:pt x="323" y="192"/>
                    <a:pt x="323" y="186"/>
                  </a:cubicBezTo>
                  <a:cubicBezTo>
                    <a:pt x="323" y="169"/>
                    <a:pt x="323" y="169"/>
                    <a:pt x="323" y="169"/>
                  </a:cubicBezTo>
                  <a:cubicBezTo>
                    <a:pt x="247" y="245"/>
                    <a:pt x="247" y="245"/>
                    <a:pt x="247" y="245"/>
                  </a:cubicBezTo>
                  <a:cubicBezTo>
                    <a:pt x="238" y="254"/>
                    <a:pt x="223" y="254"/>
                    <a:pt x="214" y="245"/>
                  </a:cubicBezTo>
                  <a:cubicBezTo>
                    <a:pt x="173" y="205"/>
                    <a:pt x="173" y="205"/>
                    <a:pt x="173" y="205"/>
                  </a:cubicBezTo>
                  <a:cubicBezTo>
                    <a:pt x="173" y="204"/>
                    <a:pt x="171" y="204"/>
                    <a:pt x="170" y="205"/>
                  </a:cubicBezTo>
                  <a:cubicBezTo>
                    <a:pt x="98" y="277"/>
                    <a:pt x="98" y="277"/>
                    <a:pt x="98" y="277"/>
                  </a:cubicBezTo>
                  <a:cubicBezTo>
                    <a:pt x="96" y="279"/>
                    <a:pt x="93" y="280"/>
                    <a:pt x="91" y="280"/>
                  </a:cubicBezTo>
                  <a:cubicBezTo>
                    <a:pt x="88" y="280"/>
                    <a:pt x="85" y="279"/>
                    <a:pt x="83" y="277"/>
                  </a:cubicBezTo>
                  <a:cubicBezTo>
                    <a:pt x="79" y="272"/>
                    <a:pt x="79" y="266"/>
                    <a:pt x="83" y="26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36" name="Groupe5">
            <a:extLst>
              <a:ext uri="{FF2B5EF4-FFF2-40B4-BE49-F238E27FC236}">
                <a16:creationId xmlns:a16="http://schemas.microsoft.com/office/drawing/2014/main" xmlns="" id="{6C6F858A-B207-4998-B326-5394FFAA7EB1}"/>
              </a:ext>
            </a:extLst>
          </p:cNvPr>
          <p:cNvGrpSpPr/>
          <p:nvPr/>
        </p:nvGrpSpPr>
        <p:grpSpPr>
          <a:xfrm>
            <a:off x="4176000" y="3675600"/>
            <a:ext cx="5114531" cy="903383"/>
            <a:chOff x="4570983" y="5009611"/>
            <a:chExt cx="5114531" cy="903383"/>
          </a:xfrm>
        </p:grpSpPr>
        <p:sp>
          <p:nvSpPr>
            <p:cNvPr id="37" name="Texte5">
              <a:extLst>
                <a:ext uri="{FF2B5EF4-FFF2-40B4-BE49-F238E27FC236}">
                  <a16:creationId xmlns:a16="http://schemas.microsoft.com/office/drawing/2014/main" xmlns="" id="{470BA15B-9C58-44A2-BB2E-37FB03C4E121}"/>
                </a:ext>
              </a:extLst>
            </p:cNvPr>
            <p:cNvSpPr txBox="1"/>
            <p:nvPr/>
          </p:nvSpPr>
          <p:spPr>
            <a:xfrm>
              <a:off x="5652000" y="5009611"/>
              <a:ext cx="403351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b="1" spc="-150" dirty="0">
                  <a:solidFill>
                    <a:schemeClr val="bg1">
                      <a:lumMod val="85000"/>
                    </a:schemeClr>
                  </a:solidFill>
                </a:rPr>
                <a:t>Attentes des pouvoirs publics et des adhérents</a:t>
              </a:r>
            </a:p>
          </p:txBody>
        </p:sp>
        <p:sp>
          <p:nvSpPr>
            <p:cNvPr id="38" name="Puce5">
              <a:extLst>
                <a:ext uri="{FF2B5EF4-FFF2-40B4-BE49-F238E27FC236}">
                  <a16:creationId xmlns:a16="http://schemas.microsoft.com/office/drawing/2014/main" xmlns="" id="{C1191BD7-B5C7-4F04-95D5-73589E4BC3DB}"/>
                </a:ext>
              </a:extLst>
            </p:cNvPr>
            <p:cNvSpPr/>
            <p:nvPr/>
          </p:nvSpPr>
          <p:spPr>
            <a:xfrm>
              <a:off x="4570983" y="5009611"/>
              <a:ext cx="870332" cy="903383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43" name="Icone5">
              <a:extLst>
                <a:ext uri="{FF2B5EF4-FFF2-40B4-BE49-F238E27FC236}">
                  <a16:creationId xmlns:a16="http://schemas.microsoft.com/office/drawing/2014/main" xmlns="" id="{DFB1DEA5-BB53-449C-93FE-768192F113CD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4730400" y="5245200"/>
              <a:ext cx="552362" cy="432000"/>
            </a:xfrm>
            <a:custGeom>
              <a:avLst/>
              <a:gdLst>
                <a:gd name="T0" fmla="*/ 31 w 424"/>
                <a:gd name="T1" fmla="*/ 0 h 332"/>
                <a:gd name="T2" fmla="*/ 0 w 424"/>
                <a:gd name="T3" fmla="*/ 69 h 332"/>
                <a:gd name="T4" fmla="*/ 424 w 424"/>
                <a:gd name="T5" fmla="*/ 30 h 332"/>
                <a:gd name="T6" fmla="*/ 41 w 424"/>
                <a:gd name="T7" fmla="*/ 48 h 332"/>
                <a:gd name="T8" fmla="*/ 41 w 424"/>
                <a:gd name="T9" fmla="*/ 27 h 332"/>
                <a:gd name="T10" fmla="*/ 41 w 424"/>
                <a:gd name="T11" fmla="*/ 48 h 332"/>
                <a:gd name="T12" fmla="*/ 73 w 424"/>
                <a:gd name="T13" fmla="*/ 38 h 332"/>
                <a:gd name="T14" fmla="*/ 94 w 424"/>
                <a:gd name="T15" fmla="*/ 38 h 332"/>
                <a:gd name="T16" fmla="*/ 126 w 424"/>
                <a:gd name="T17" fmla="*/ 48 h 332"/>
                <a:gd name="T18" fmla="*/ 126 w 424"/>
                <a:gd name="T19" fmla="*/ 27 h 332"/>
                <a:gd name="T20" fmla="*/ 126 w 424"/>
                <a:gd name="T21" fmla="*/ 48 h 332"/>
                <a:gd name="T22" fmla="*/ 31 w 424"/>
                <a:gd name="T23" fmla="*/ 332 h 332"/>
                <a:gd name="T24" fmla="*/ 424 w 424"/>
                <a:gd name="T25" fmla="*/ 302 h 332"/>
                <a:gd name="T26" fmla="*/ 0 w 424"/>
                <a:gd name="T27" fmla="*/ 78 h 332"/>
                <a:gd name="T28" fmla="*/ 135 w 424"/>
                <a:gd name="T29" fmla="*/ 191 h 332"/>
                <a:gd name="T30" fmla="*/ 142 w 424"/>
                <a:gd name="T31" fmla="*/ 187 h 332"/>
                <a:gd name="T32" fmla="*/ 148 w 424"/>
                <a:gd name="T33" fmla="*/ 166 h 332"/>
                <a:gd name="T34" fmla="*/ 167 w 424"/>
                <a:gd name="T35" fmla="*/ 141 h 332"/>
                <a:gd name="T36" fmla="*/ 175 w 424"/>
                <a:gd name="T37" fmla="*/ 143 h 332"/>
                <a:gd name="T38" fmla="*/ 194 w 424"/>
                <a:gd name="T39" fmla="*/ 132 h 332"/>
                <a:gd name="T40" fmla="*/ 226 w 424"/>
                <a:gd name="T41" fmla="*/ 128 h 332"/>
                <a:gd name="T42" fmla="*/ 230 w 424"/>
                <a:gd name="T43" fmla="*/ 135 h 332"/>
                <a:gd name="T44" fmla="*/ 251 w 424"/>
                <a:gd name="T45" fmla="*/ 141 h 332"/>
                <a:gd name="T46" fmla="*/ 276 w 424"/>
                <a:gd name="T47" fmla="*/ 160 h 332"/>
                <a:gd name="T48" fmla="*/ 274 w 424"/>
                <a:gd name="T49" fmla="*/ 168 h 332"/>
                <a:gd name="T50" fmla="*/ 285 w 424"/>
                <a:gd name="T51" fmla="*/ 187 h 332"/>
                <a:gd name="T52" fmla="*/ 289 w 424"/>
                <a:gd name="T53" fmla="*/ 219 h 332"/>
                <a:gd name="T54" fmla="*/ 282 w 424"/>
                <a:gd name="T55" fmla="*/ 223 h 332"/>
                <a:gd name="T56" fmla="*/ 276 w 424"/>
                <a:gd name="T57" fmla="*/ 244 h 332"/>
                <a:gd name="T58" fmla="*/ 257 w 424"/>
                <a:gd name="T59" fmla="*/ 269 h 332"/>
                <a:gd name="T60" fmla="*/ 249 w 424"/>
                <a:gd name="T61" fmla="*/ 267 h 332"/>
                <a:gd name="T62" fmla="*/ 230 w 424"/>
                <a:gd name="T63" fmla="*/ 278 h 332"/>
                <a:gd name="T64" fmla="*/ 199 w 424"/>
                <a:gd name="T65" fmla="*/ 282 h 332"/>
                <a:gd name="T66" fmla="*/ 194 w 424"/>
                <a:gd name="T67" fmla="*/ 275 h 332"/>
                <a:gd name="T68" fmla="*/ 173 w 424"/>
                <a:gd name="T69" fmla="*/ 269 h 332"/>
                <a:gd name="T70" fmla="*/ 148 w 424"/>
                <a:gd name="T71" fmla="*/ 250 h 332"/>
                <a:gd name="T72" fmla="*/ 150 w 424"/>
                <a:gd name="T73" fmla="*/ 242 h 332"/>
                <a:gd name="T74" fmla="*/ 139 w 424"/>
                <a:gd name="T75" fmla="*/ 223 h 332"/>
                <a:gd name="T76" fmla="*/ 135 w 424"/>
                <a:gd name="T77" fmla="*/ 191 h 332"/>
                <a:gd name="T78" fmla="*/ 248 w 424"/>
                <a:gd name="T79" fmla="*/ 204 h 332"/>
                <a:gd name="T80" fmla="*/ 178 w 424"/>
                <a:gd name="T81" fmla="*/ 204 h 332"/>
                <a:gd name="T82" fmla="*/ 213 w 424"/>
                <a:gd name="T83" fmla="*/ 195 h 332"/>
                <a:gd name="T84" fmla="*/ 213 w 424"/>
                <a:gd name="T85" fmla="*/ 213 h 332"/>
                <a:gd name="T86" fmla="*/ 213 w 424"/>
                <a:gd name="T87" fmla="*/ 195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24" h="332">
                  <a:moveTo>
                    <a:pt x="394" y="0"/>
                  </a:moveTo>
                  <a:cubicBezTo>
                    <a:pt x="31" y="0"/>
                    <a:pt x="31" y="0"/>
                    <a:pt x="31" y="0"/>
                  </a:cubicBezTo>
                  <a:cubicBezTo>
                    <a:pt x="14" y="0"/>
                    <a:pt x="0" y="13"/>
                    <a:pt x="0" y="30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424" y="69"/>
                    <a:pt x="424" y="69"/>
                    <a:pt x="424" y="69"/>
                  </a:cubicBezTo>
                  <a:cubicBezTo>
                    <a:pt x="424" y="30"/>
                    <a:pt x="424" y="30"/>
                    <a:pt x="424" y="30"/>
                  </a:cubicBezTo>
                  <a:cubicBezTo>
                    <a:pt x="424" y="13"/>
                    <a:pt x="410" y="0"/>
                    <a:pt x="394" y="0"/>
                  </a:cubicBezTo>
                  <a:close/>
                  <a:moveTo>
                    <a:pt x="41" y="48"/>
                  </a:moveTo>
                  <a:cubicBezTo>
                    <a:pt x="35" y="48"/>
                    <a:pt x="30" y="44"/>
                    <a:pt x="30" y="38"/>
                  </a:cubicBezTo>
                  <a:cubicBezTo>
                    <a:pt x="30" y="32"/>
                    <a:pt x="35" y="27"/>
                    <a:pt x="41" y="27"/>
                  </a:cubicBezTo>
                  <a:cubicBezTo>
                    <a:pt x="47" y="27"/>
                    <a:pt x="52" y="32"/>
                    <a:pt x="52" y="38"/>
                  </a:cubicBezTo>
                  <a:cubicBezTo>
                    <a:pt x="52" y="44"/>
                    <a:pt x="47" y="48"/>
                    <a:pt x="41" y="48"/>
                  </a:cubicBezTo>
                  <a:close/>
                  <a:moveTo>
                    <a:pt x="83" y="48"/>
                  </a:moveTo>
                  <a:cubicBezTo>
                    <a:pt x="78" y="48"/>
                    <a:pt x="73" y="44"/>
                    <a:pt x="73" y="38"/>
                  </a:cubicBezTo>
                  <a:cubicBezTo>
                    <a:pt x="73" y="32"/>
                    <a:pt x="78" y="27"/>
                    <a:pt x="83" y="27"/>
                  </a:cubicBezTo>
                  <a:cubicBezTo>
                    <a:pt x="89" y="27"/>
                    <a:pt x="94" y="32"/>
                    <a:pt x="94" y="38"/>
                  </a:cubicBezTo>
                  <a:cubicBezTo>
                    <a:pt x="94" y="44"/>
                    <a:pt x="89" y="48"/>
                    <a:pt x="83" y="48"/>
                  </a:cubicBezTo>
                  <a:close/>
                  <a:moveTo>
                    <a:pt x="126" y="48"/>
                  </a:moveTo>
                  <a:cubicBezTo>
                    <a:pt x="120" y="48"/>
                    <a:pt x="115" y="44"/>
                    <a:pt x="115" y="38"/>
                  </a:cubicBezTo>
                  <a:cubicBezTo>
                    <a:pt x="115" y="32"/>
                    <a:pt x="120" y="27"/>
                    <a:pt x="126" y="27"/>
                  </a:cubicBezTo>
                  <a:cubicBezTo>
                    <a:pt x="132" y="27"/>
                    <a:pt x="136" y="32"/>
                    <a:pt x="136" y="38"/>
                  </a:cubicBezTo>
                  <a:cubicBezTo>
                    <a:pt x="136" y="44"/>
                    <a:pt x="132" y="48"/>
                    <a:pt x="126" y="48"/>
                  </a:cubicBezTo>
                  <a:close/>
                  <a:moveTo>
                    <a:pt x="0" y="302"/>
                  </a:moveTo>
                  <a:cubicBezTo>
                    <a:pt x="0" y="319"/>
                    <a:pt x="14" y="332"/>
                    <a:pt x="31" y="332"/>
                  </a:cubicBezTo>
                  <a:cubicBezTo>
                    <a:pt x="394" y="332"/>
                    <a:pt x="394" y="332"/>
                    <a:pt x="394" y="332"/>
                  </a:cubicBezTo>
                  <a:cubicBezTo>
                    <a:pt x="410" y="332"/>
                    <a:pt x="424" y="319"/>
                    <a:pt x="424" y="302"/>
                  </a:cubicBezTo>
                  <a:cubicBezTo>
                    <a:pt x="424" y="78"/>
                    <a:pt x="424" y="78"/>
                    <a:pt x="424" y="78"/>
                  </a:cubicBezTo>
                  <a:cubicBezTo>
                    <a:pt x="0" y="78"/>
                    <a:pt x="0" y="78"/>
                    <a:pt x="0" y="78"/>
                  </a:cubicBezTo>
                  <a:lnTo>
                    <a:pt x="0" y="302"/>
                  </a:lnTo>
                  <a:close/>
                  <a:moveTo>
                    <a:pt x="135" y="191"/>
                  </a:moveTo>
                  <a:cubicBezTo>
                    <a:pt x="135" y="189"/>
                    <a:pt x="137" y="187"/>
                    <a:pt x="139" y="187"/>
                  </a:cubicBezTo>
                  <a:cubicBezTo>
                    <a:pt x="142" y="187"/>
                    <a:pt x="142" y="187"/>
                    <a:pt x="142" y="187"/>
                  </a:cubicBezTo>
                  <a:cubicBezTo>
                    <a:pt x="144" y="180"/>
                    <a:pt x="146" y="174"/>
                    <a:pt x="150" y="168"/>
                  </a:cubicBezTo>
                  <a:cubicBezTo>
                    <a:pt x="148" y="166"/>
                    <a:pt x="148" y="166"/>
                    <a:pt x="148" y="166"/>
                  </a:cubicBezTo>
                  <a:cubicBezTo>
                    <a:pt x="146" y="165"/>
                    <a:pt x="146" y="162"/>
                    <a:pt x="148" y="160"/>
                  </a:cubicBezTo>
                  <a:cubicBezTo>
                    <a:pt x="167" y="141"/>
                    <a:pt x="167" y="141"/>
                    <a:pt x="167" y="141"/>
                  </a:cubicBezTo>
                  <a:cubicBezTo>
                    <a:pt x="169" y="139"/>
                    <a:pt x="172" y="139"/>
                    <a:pt x="173" y="141"/>
                  </a:cubicBezTo>
                  <a:cubicBezTo>
                    <a:pt x="175" y="143"/>
                    <a:pt x="175" y="143"/>
                    <a:pt x="175" y="143"/>
                  </a:cubicBezTo>
                  <a:cubicBezTo>
                    <a:pt x="181" y="139"/>
                    <a:pt x="187" y="137"/>
                    <a:pt x="194" y="135"/>
                  </a:cubicBezTo>
                  <a:cubicBezTo>
                    <a:pt x="194" y="132"/>
                    <a:pt x="194" y="132"/>
                    <a:pt x="194" y="132"/>
                  </a:cubicBezTo>
                  <a:cubicBezTo>
                    <a:pt x="194" y="130"/>
                    <a:pt x="196" y="128"/>
                    <a:pt x="199" y="128"/>
                  </a:cubicBezTo>
                  <a:cubicBezTo>
                    <a:pt x="226" y="128"/>
                    <a:pt x="226" y="128"/>
                    <a:pt x="226" y="128"/>
                  </a:cubicBezTo>
                  <a:cubicBezTo>
                    <a:pt x="228" y="128"/>
                    <a:pt x="230" y="130"/>
                    <a:pt x="230" y="132"/>
                  </a:cubicBezTo>
                  <a:cubicBezTo>
                    <a:pt x="230" y="135"/>
                    <a:pt x="230" y="135"/>
                    <a:pt x="230" y="135"/>
                  </a:cubicBezTo>
                  <a:cubicBezTo>
                    <a:pt x="237" y="137"/>
                    <a:pt x="243" y="139"/>
                    <a:pt x="249" y="143"/>
                  </a:cubicBezTo>
                  <a:cubicBezTo>
                    <a:pt x="251" y="141"/>
                    <a:pt x="251" y="141"/>
                    <a:pt x="251" y="141"/>
                  </a:cubicBezTo>
                  <a:cubicBezTo>
                    <a:pt x="252" y="139"/>
                    <a:pt x="255" y="139"/>
                    <a:pt x="257" y="141"/>
                  </a:cubicBezTo>
                  <a:cubicBezTo>
                    <a:pt x="276" y="160"/>
                    <a:pt x="276" y="160"/>
                    <a:pt x="276" y="160"/>
                  </a:cubicBezTo>
                  <a:cubicBezTo>
                    <a:pt x="278" y="162"/>
                    <a:pt x="278" y="165"/>
                    <a:pt x="276" y="166"/>
                  </a:cubicBezTo>
                  <a:cubicBezTo>
                    <a:pt x="274" y="168"/>
                    <a:pt x="274" y="168"/>
                    <a:pt x="274" y="168"/>
                  </a:cubicBezTo>
                  <a:cubicBezTo>
                    <a:pt x="278" y="174"/>
                    <a:pt x="281" y="180"/>
                    <a:pt x="282" y="187"/>
                  </a:cubicBezTo>
                  <a:cubicBezTo>
                    <a:pt x="285" y="187"/>
                    <a:pt x="285" y="187"/>
                    <a:pt x="285" y="187"/>
                  </a:cubicBezTo>
                  <a:cubicBezTo>
                    <a:pt x="287" y="187"/>
                    <a:pt x="289" y="189"/>
                    <a:pt x="289" y="191"/>
                  </a:cubicBezTo>
                  <a:cubicBezTo>
                    <a:pt x="289" y="219"/>
                    <a:pt x="289" y="219"/>
                    <a:pt x="289" y="219"/>
                  </a:cubicBezTo>
                  <a:cubicBezTo>
                    <a:pt x="289" y="221"/>
                    <a:pt x="287" y="223"/>
                    <a:pt x="285" y="223"/>
                  </a:cubicBezTo>
                  <a:cubicBezTo>
                    <a:pt x="282" y="223"/>
                    <a:pt x="282" y="223"/>
                    <a:pt x="282" y="223"/>
                  </a:cubicBezTo>
                  <a:cubicBezTo>
                    <a:pt x="281" y="230"/>
                    <a:pt x="278" y="236"/>
                    <a:pt x="274" y="242"/>
                  </a:cubicBezTo>
                  <a:cubicBezTo>
                    <a:pt x="276" y="244"/>
                    <a:pt x="276" y="244"/>
                    <a:pt x="276" y="244"/>
                  </a:cubicBezTo>
                  <a:cubicBezTo>
                    <a:pt x="278" y="245"/>
                    <a:pt x="278" y="248"/>
                    <a:pt x="276" y="250"/>
                  </a:cubicBezTo>
                  <a:cubicBezTo>
                    <a:pt x="257" y="269"/>
                    <a:pt x="257" y="269"/>
                    <a:pt x="257" y="269"/>
                  </a:cubicBezTo>
                  <a:cubicBezTo>
                    <a:pt x="255" y="271"/>
                    <a:pt x="252" y="271"/>
                    <a:pt x="251" y="269"/>
                  </a:cubicBezTo>
                  <a:cubicBezTo>
                    <a:pt x="249" y="267"/>
                    <a:pt x="249" y="267"/>
                    <a:pt x="249" y="267"/>
                  </a:cubicBezTo>
                  <a:cubicBezTo>
                    <a:pt x="243" y="271"/>
                    <a:pt x="237" y="274"/>
                    <a:pt x="230" y="275"/>
                  </a:cubicBezTo>
                  <a:cubicBezTo>
                    <a:pt x="230" y="278"/>
                    <a:pt x="230" y="278"/>
                    <a:pt x="230" y="278"/>
                  </a:cubicBezTo>
                  <a:cubicBezTo>
                    <a:pt x="230" y="280"/>
                    <a:pt x="228" y="282"/>
                    <a:pt x="226" y="282"/>
                  </a:cubicBezTo>
                  <a:cubicBezTo>
                    <a:pt x="199" y="282"/>
                    <a:pt x="199" y="282"/>
                    <a:pt x="199" y="282"/>
                  </a:cubicBezTo>
                  <a:cubicBezTo>
                    <a:pt x="196" y="282"/>
                    <a:pt x="194" y="280"/>
                    <a:pt x="194" y="278"/>
                  </a:cubicBezTo>
                  <a:cubicBezTo>
                    <a:pt x="194" y="275"/>
                    <a:pt x="194" y="275"/>
                    <a:pt x="194" y="275"/>
                  </a:cubicBezTo>
                  <a:cubicBezTo>
                    <a:pt x="187" y="274"/>
                    <a:pt x="181" y="271"/>
                    <a:pt x="175" y="267"/>
                  </a:cubicBezTo>
                  <a:cubicBezTo>
                    <a:pt x="173" y="269"/>
                    <a:pt x="173" y="269"/>
                    <a:pt x="173" y="269"/>
                  </a:cubicBezTo>
                  <a:cubicBezTo>
                    <a:pt x="172" y="271"/>
                    <a:pt x="169" y="271"/>
                    <a:pt x="167" y="269"/>
                  </a:cubicBezTo>
                  <a:cubicBezTo>
                    <a:pt x="148" y="250"/>
                    <a:pt x="148" y="250"/>
                    <a:pt x="148" y="250"/>
                  </a:cubicBezTo>
                  <a:cubicBezTo>
                    <a:pt x="146" y="248"/>
                    <a:pt x="146" y="245"/>
                    <a:pt x="148" y="244"/>
                  </a:cubicBezTo>
                  <a:cubicBezTo>
                    <a:pt x="150" y="242"/>
                    <a:pt x="150" y="242"/>
                    <a:pt x="150" y="242"/>
                  </a:cubicBezTo>
                  <a:cubicBezTo>
                    <a:pt x="146" y="236"/>
                    <a:pt x="144" y="230"/>
                    <a:pt x="142" y="223"/>
                  </a:cubicBezTo>
                  <a:cubicBezTo>
                    <a:pt x="139" y="223"/>
                    <a:pt x="139" y="223"/>
                    <a:pt x="139" y="223"/>
                  </a:cubicBezTo>
                  <a:cubicBezTo>
                    <a:pt x="137" y="223"/>
                    <a:pt x="135" y="221"/>
                    <a:pt x="135" y="219"/>
                  </a:cubicBezTo>
                  <a:lnTo>
                    <a:pt x="135" y="191"/>
                  </a:lnTo>
                  <a:close/>
                  <a:moveTo>
                    <a:pt x="213" y="239"/>
                  </a:moveTo>
                  <a:cubicBezTo>
                    <a:pt x="232" y="239"/>
                    <a:pt x="248" y="223"/>
                    <a:pt x="248" y="204"/>
                  </a:cubicBezTo>
                  <a:cubicBezTo>
                    <a:pt x="248" y="185"/>
                    <a:pt x="232" y="169"/>
                    <a:pt x="213" y="169"/>
                  </a:cubicBezTo>
                  <a:cubicBezTo>
                    <a:pt x="194" y="169"/>
                    <a:pt x="178" y="185"/>
                    <a:pt x="178" y="204"/>
                  </a:cubicBezTo>
                  <a:cubicBezTo>
                    <a:pt x="178" y="223"/>
                    <a:pt x="194" y="239"/>
                    <a:pt x="213" y="239"/>
                  </a:cubicBezTo>
                  <a:close/>
                  <a:moveTo>
                    <a:pt x="213" y="195"/>
                  </a:moveTo>
                  <a:cubicBezTo>
                    <a:pt x="218" y="195"/>
                    <a:pt x="222" y="199"/>
                    <a:pt x="222" y="204"/>
                  </a:cubicBezTo>
                  <a:cubicBezTo>
                    <a:pt x="222" y="209"/>
                    <a:pt x="218" y="213"/>
                    <a:pt x="213" y="213"/>
                  </a:cubicBezTo>
                  <a:cubicBezTo>
                    <a:pt x="208" y="213"/>
                    <a:pt x="204" y="209"/>
                    <a:pt x="204" y="204"/>
                  </a:cubicBezTo>
                  <a:cubicBezTo>
                    <a:pt x="204" y="199"/>
                    <a:pt x="208" y="195"/>
                    <a:pt x="213" y="19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44" name="Groupe6">
            <a:extLst>
              <a:ext uri="{FF2B5EF4-FFF2-40B4-BE49-F238E27FC236}">
                <a16:creationId xmlns:a16="http://schemas.microsoft.com/office/drawing/2014/main" xmlns="" id="{2C518AE3-4AB7-4355-9ED2-07AB9D0D8F55}"/>
              </a:ext>
            </a:extLst>
          </p:cNvPr>
          <p:cNvGrpSpPr/>
          <p:nvPr/>
        </p:nvGrpSpPr>
        <p:grpSpPr>
          <a:xfrm>
            <a:off x="4572000" y="2656800"/>
            <a:ext cx="5001473" cy="903383"/>
            <a:chOff x="5904000" y="1216800"/>
            <a:chExt cx="5001473" cy="903383"/>
          </a:xfrm>
        </p:grpSpPr>
        <p:sp>
          <p:nvSpPr>
            <p:cNvPr id="46" name="Texte6">
              <a:extLst>
                <a:ext uri="{FF2B5EF4-FFF2-40B4-BE49-F238E27FC236}">
                  <a16:creationId xmlns:a16="http://schemas.microsoft.com/office/drawing/2014/main" xmlns="" id="{32E9920A-E9CC-4B25-810D-92E8DFA9A368}"/>
                </a:ext>
              </a:extLst>
            </p:cNvPr>
            <p:cNvSpPr txBox="1"/>
            <p:nvPr/>
          </p:nvSpPr>
          <p:spPr>
            <a:xfrm>
              <a:off x="6985885" y="1413747"/>
              <a:ext cx="391958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200" b="1" spc="-150" dirty="0">
                  <a:solidFill>
                    <a:srgbClr val="595959"/>
                  </a:solidFill>
                </a:rPr>
                <a:t>Indicateurs collectifs</a:t>
              </a:r>
            </a:p>
          </p:txBody>
        </p:sp>
        <p:sp>
          <p:nvSpPr>
            <p:cNvPr id="49" name="Puce6">
              <a:extLst>
                <a:ext uri="{FF2B5EF4-FFF2-40B4-BE49-F238E27FC236}">
                  <a16:creationId xmlns:a16="http://schemas.microsoft.com/office/drawing/2014/main" xmlns="" id="{951E97BB-2122-41F7-B627-4C2E291AB714}"/>
                </a:ext>
              </a:extLst>
            </p:cNvPr>
            <p:cNvSpPr/>
            <p:nvPr/>
          </p:nvSpPr>
          <p:spPr>
            <a:xfrm>
              <a:off x="5904000" y="1216800"/>
              <a:ext cx="870332" cy="903383"/>
            </a:xfrm>
            <a:prstGeom prst="ellipse">
              <a:avLst/>
            </a:prstGeom>
            <a:solidFill>
              <a:srgbClr val="6DC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0" name="Icone6">
              <a:extLst>
                <a:ext uri="{FF2B5EF4-FFF2-40B4-BE49-F238E27FC236}">
                  <a16:creationId xmlns:a16="http://schemas.microsoft.com/office/drawing/2014/main" xmlns="" id="{DF124B97-D1A8-48BB-9DFA-9BCE64779A61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6062400" y="1454400"/>
              <a:ext cx="552181" cy="432000"/>
            </a:xfrm>
            <a:custGeom>
              <a:avLst/>
              <a:gdLst>
                <a:gd name="T0" fmla="*/ 393 w 424"/>
                <a:gd name="T1" fmla="*/ 0 h 333"/>
                <a:gd name="T2" fmla="*/ 30 w 424"/>
                <a:gd name="T3" fmla="*/ 0 h 333"/>
                <a:gd name="T4" fmla="*/ 0 w 424"/>
                <a:gd name="T5" fmla="*/ 30 h 333"/>
                <a:gd name="T6" fmla="*/ 0 w 424"/>
                <a:gd name="T7" fmla="*/ 70 h 333"/>
                <a:gd name="T8" fmla="*/ 424 w 424"/>
                <a:gd name="T9" fmla="*/ 70 h 333"/>
                <a:gd name="T10" fmla="*/ 424 w 424"/>
                <a:gd name="T11" fmla="*/ 30 h 333"/>
                <a:gd name="T12" fmla="*/ 393 w 424"/>
                <a:gd name="T13" fmla="*/ 0 h 333"/>
                <a:gd name="T14" fmla="*/ 40 w 424"/>
                <a:gd name="T15" fmla="*/ 49 h 333"/>
                <a:gd name="T16" fmla="*/ 30 w 424"/>
                <a:gd name="T17" fmla="*/ 38 h 333"/>
                <a:gd name="T18" fmla="*/ 40 w 424"/>
                <a:gd name="T19" fmla="*/ 28 h 333"/>
                <a:gd name="T20" fmla="*/ 51 w 424"/>
                <a:gd name="T21" fmla="*/ 38 h 333"/>
                <a:gd name="T22" fmla="*/ 40 w 424"/>
                <a:gd name="T23" fmla="*/ 49 h 333"/>
                <a:gd name="T24" fmla="*/ 83 w 424"/>
                <a:gd name="T25" fmla="*/ 49 h 333"/>
                <a:gd name="T26" fmla="*/ 72 w 424"/>
                <a:gd name="T27" fmla="*/ 38 h 333"/>
                <a:gd name="T28" fmla="*/ 83 w 424"/>
                <a:gd name="T29" fmla="*/ 28 h 333"/>
                <a:gd name="T30" fmla="*/ 93 w 424"/>
                <a:gd name="T31" fmla="*/ 38 h 333"/>
                <a:gd name="T32" fmla="*/ 83 w 424"/>
                <a:gd name="T33" fmla="*/ 49 h 333"/>
                <a:gd name="T34" fmla="*/ 125 w 424"/>
                <a:gd name="T35" fmla="*/ 49 h 333"/>
                <a:gd name="T36" fmla="*/ 115 w 424"/>
                <a:gd name="T37" fmla="*/ 38 h 333"/>
                <a:gd name="T38" fmla="*/ 125 w 424"/>
                <a:gd name="T39" fmla="*/ 28 h 333"/>
                <a:gd name="T40" fmla="*/ 136 w 424"/>
                <a:gd name="T41" fmla="*/ 38 h 333"/>
                <a:gd name="T42" fmla="*/ 125 w 424"/>
                <a:gd name="T43" fmla="*/ 49 h 333"/>
                <a:gd name="T44" fmla="*/ 0 w 424"/>
                <a:gd name="T45" fmla="*/ 302 h 333"/>
                <a:gd name="T46" fmla="*/ 30 w 424"/>
                <a:gd name="T47" fmla="*/ 333 h 333"/>
                <a:gd name="T48" fmla="*/ 393 w 424"/>
                <a:gd name="T49" fmla="*/ 333 h 333"/>
                <a:gd name="T50" fmla="*/ 424 w 424"/>
                <a:gd name="T51" fmla="*/ 302 h 333"/>
                <a:gd name="T52" fmla="*/ 424 w 424"/>
                <a:gd name="T53" fmla="*/ 78 h 333"/>
                <a:gd name="T54" fmla="*/ 0 w 424"/>
                <a:gd name="T55" fmla="*/ 78 h 333"/>
                <a:gd name="T56" fmla="*/ 0 w 424"/>
                <a:gd name="T57" fmla="*/ 302 h 333"/>
                <a:gd name="T58" fmla="*/ 263 w 424"/>
                <a:gd name="T59" fmla="*/ 224 h 333"/>
                <a:gd name="T60" fmla="*/ 272 w 424"/>
                <a:gd name="T61" fmla="*/ 215 h 333"/>
                <a:gd name="T62" fmla="*/ 304 w 424"/>
                <a:gd name="T63" fmla="*/ 215 h 333"/>
                <a:gd name="T64" fmla="*/ 312 w 424"/>
                <a:gd name="T65" fmla="*/ 224 h 333"/>
                <a:gd name="T66" fmla="*/ 312 w 424"/>
                <a:gd name="T67" fmla="*/ 284 h 333"/>
                <a:gd name="T68" fmla="*/ 304 w 424"/>
                <a:gd name="T69" fmla="*/ 293 h 333"/>
                <a:gd name="T70" fmla="*/ 272 w 424"/>
                <a:gd name="T71" fmla="*/ 293 h 333"/>
                <a:gd name="T72" fmla="*/ 263 w 424"/>
                <a:gd name="T73" fmla="*/ 284 h 333"/>
                <a:gd name="T74" fmla="*/ 263 w 424"/>
                <a:gd name="T75" fmla="*/ 224 h 333"/>
                <a:gd name="T76" fmla="*/ 187 w 424"/>
                <a:gd name="T77" fmla="*/ 189 h 333"/>
                <a:gd name="T78" fmla="*/ 196 w 424"/>
                <a:gd name="T79" fmla="*/ 180 h 333"/>
                <a:gd name="T80" fmla="*/ 228 w 424"/>
                <a:gd name="T81" fmla="*/ 180 h 333"/>
                <a:gd name="T82" fmla="*/ 236 w 424"/>
                <a:gd name="T83" fmla="*/ 189 h 333"/>
                <a:gd name="T84" fmla="*/ 236 w 424"/>
                <a:gd name="T85" fmla="*/ 284 h 333"/>
                <a:gd name="T86" fmla="*/ 228 w 424"/>
                <a:gd name="T87" fmla="*/ 293 h 333"/>
                <a:gd name="T88" fmla="*/ 196 w 424"/>
                <a:gd name="T89" fmla="*/ 293 h 333"/>
                <a:gd name="T90" fmla="*/ 187 w 424"/>
                <a:gd name="T91" fmla="*/ 284 h 333"/>
                <a:gd name="T92" fmla="*/ 187 w 424"/>
                <a:gd name="T93" fmla="*/ 189 h 333"/>
                <a:gd name="T94" fmla="*/ 111 w 424"/>
                <a:gd name="T95" fmla="*/ 139 h 333"/>
                <a:gd name="T96" fmla="*/ 119 w 424"/>
                <a:gd name="T97" fmla="*/ 130 h 333"/>
                <a:gd name="T98" fmla="*/ 151 w 424"/>
                <a:gd name="T99" fmla="*/ 130 h 333"/>
                <a:gd name="T100" fmla="*/ 160 w 424"/>
                <a:gd name="T101" fmla="*/ 139 h 333"/>
                <a:gd name="T102" fmla="*/ 160 w 424"/>
                <a:gd name="T103" fmla="*/ 284 h 333"/>
                <a:gd name="T104" fmla="*/ 151 w 424"/>
                <a:gd name="T105" fmla="*/ 293 h 333"/>
                <a:gd name="T106" fmla="*/ 119 w 424"/>
                <a:gd name="T107" fmla="*/ 293 h 333"/>
                <a:gd name="T108" fmla="*/ 111 w 424"/>
                <a:gd name="T109" fmla="*/ 284 h 333"/>
                <a:gd name="T110" fmla="*/ 111 w 424"/>
                <a:gd name="T111" fmla="*/ 139 h 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24" h="333">
                  <a:moveTo>
                    <a:pt x="393" y="0"/>
                  </a:moveTo>
                  <a:cubicBezTo>
                    <a:pt x="30" y="0"/>
                    <a:pt x="30" y="0"/>
                    <a:pt x="30" y="0"/>
                  </a:cubicBezTo>
                  <a:cubicBezTo>
                    <a:pt x="13" y="0"/>
                    <a:pt x="0" y="14"/>
                    <a:pt x="0" y="3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424" y="70"/>
                    <a:pt x="424" y="70"/>
                    <a:pt x="424" y="70"/>
                  </a:cubicBezTo>
                  <a:cubicBezTo>
                    <a:pt x="424" y="30"/>
                    <a:pt x="424" y="30"/>
                    <a:pt x="424" y="30"/>
                  </a:cubicBezTo>
                  <a:cubicBezTo>
                    <a:pt x="424" y="14"/>
                    <a:pt x="410" y="0"/>
                    <a:pt x="393" y="0"/>
                  </a:cubicBezTo>
                  <a:close/>
                  <a:moveTo>
                    <a:pt x="40" y="49"/>
                  </a:moveTo>
                  <a:cubicBezTo>
                    <a:pt x="35" y="49"/>
                    <a:pt x="30" y="44"/>
                    <a:pt x="30" y="38"/>
                  </a:cubicBezTo>
                  <a:cubicBezTo>
                    <a:pt x="30" y="32"/>
                    <a:pt x="35" y="28"/>
                    <a:pt x="40" y="28"/>
                  </a:cubicBezTo>
                  <a:cubicBezTo>
                    <a:pt x="46" y="28"/>
                    <a:pt x="51" y="32"/>
                    <a:pt x="51" y="38"/>
                  </a:cubicBezTo>
                  <a:cubicBezTo>
                    <a:pt x="51" y="44"/>
                    <a:pt x="46" y="49"/>
                    <a:pt x="40" y="49"/>
                  </a:cubicBezTo>
                  <a:close/>
                  <a:moveTo>
                    <a:pt x="83" y="49"/>
                  </a:moveTo>
                  <a:cubicBezTo>
                    <a:pt x="77" y="49"/>
                    <a:pt x="72" y="44"/>
                    <a:pt x="72" y="38"/>
                  </a:cubicBezTo>
                  <a:cubicBezTo>
                    <a:pt x="72" y="32"/>
                    <a:pt x="77" y="28"/>
                    <a:pt x="83" y="28"/>
                  </a:cubicBezTo>
                  <a:cubicBezTo>
                    <a:pt x="89" y="28"/>
                    <a:pt x="93" y="32"/>
                    <a:pt x="93" y="38"/>
                  </a:cubicBezTo>
                  <a:cubicBezTo>
                    <a:pt x="93" y="44"/>
                    <a:pt x="89" y="49"/>
                    <a:pt x="83" y="49"/>
                  </a:cubicBezTo>
                  <a:close/>
                  <a:moveTo>
                    <a:pt x="125" y="49"/>
                  </a:moveTo>
                  <a:cubicBezTo>
                    <a:pt x="119" y="49"/>
                    <a:pt x="115" y="44"/>
                    <a:pt x="115" y="38"/>
                  </a:cubicBezTo>
                  <a:cubicBezTo>
                    <a:pt x="115" y="32"/>
                    <a:pt x="119" y="28"/>
                    <a:pt x="125" y="28"/>
                  </a:cubicBezTo>
                  <a:cubicBezTo>
                    <a:pt x="131" y="28"/>
                    <a:pt x="136" y="32"/>
                    <a:pt x="136" y="38"/>
                  </a:cubicBezTo>
                  <a:cubicBezTo>
                    <a:pt x="136" y="44"/>
                    <a:pt x="131" y="49"/>
                    <a:pt x="125" y="49"/>
                  </a:cubicBezTo>
                  <a:close/>
                  <a:moveTo>
                    <a:pt x="0" y="302"/>
                  </a:moveTo>
                  <a:cubicBezTo>
                    <a:pt x="0" y="319"/>
                    <a:pt x="13" y="333"/>
                    <a:pt x="30" y="333"/>
                  </a:cubicBezTo>
                  <a:cubicBezTo>
                    <a:pt x="393" y="333"/>
                    <a:pt x="393" y="333"/>
                    <a:pt x="393" y="333"/>
                  </a:cubicBezTo>
                  <a:cubicBezTo>
                    <a:pt x="410" y="333"/>
                    <a:pt x="424" y="319"/>
                    <a:pt x="424" y="302"/>
                  </a:cubicBezTo>
                  <a:cubicBezTo>
                    <a:pt x="424" y="78"/>
                    <a:pt x="424" y="78"/>
                    <a:pt x="424" y="78"/>
                  </a:cubicBezTo>
                  <a:cubicBezTo>
                    <a:pt x="0" y="78"/>
                    <a:pt x="0" y="78"/>
                    <a:pt x="0" y="78"/>
                  </a:cubicBezTo>
                  <a:lnTo>
                    <a:pt x="0" y="302"/>
                  </a:lnTo>
                  <a:close/>
                  <a:moveTo>
                    <a:pt x="263" y="224"/>
                  </a:moveTo>
                  <a:cubicBezTo>
                    <a:pt x="263" y="219"/>
                    <a:pt x="267" y="215"/>
                    <a:pt x="272" y="215"/>
                  </a:cubicBezTo>
                  <a:cubicBezTo>
                    <a:pt x="304" y="215"/>
                    <a:pt x="304" y="215"/>
                    <a:pt x="304" y="215"/>
                  </a:cubicBezTo>
                  <a:cubicBezTo>
                    <a:pt x="308" y="215"/>
                    <a:pt x="312" y="219"/>
                    <a:pt x="312" y="224"/>
                  </a:cubicBezTo>
                  <a:cubicBezTo>
                    <a:pt x="312" y="284"/>
                    <a:pt x="312" y="284"/>
                    <a:pt x="312" y="284"/>
                  </a:cubicBezTo>
                  <a:cubicBezTo>
                    <a:pt x="312" y="289"/>
                    <a:pt x="308" y="293"/>
                    <a:pt x="304" y="293"/>
                  </a:cubicBezTo>
                  <a:cubicBezTo>
                    <a:pt x="272" y="293"/>
                    <a:pt x="272" y="293"/>
                    <a:pt x="272" y="293"/>
                  </a:cubicBezTo>
                  <a:cubicBezTo>
                    <a:pt x="267" y="293"/>
                    <a:pt x="263" y="289"/>
                    <a:pt x="263" y="284"/>
                  </a:cubicBezTo>
                  <a:lnTo>
                    <a:pt x="263" y="224"/>
                  </a:lnTo>
                  <a:close/>
                  <a:moveTo>
                    <a:pt x="187" y="189"/>
                  </a:moveTo>
                  <a:cubicBezTo>
                    <a:pt x="187" y="184"/>
                    <a:pt x="191" y="180"/>
                    <a:pt x="196" y="180"/>
                  </a:cubicBezTo>
                  <a:cubicBezTo>
                    <a:pt x="228" y="180"/>
                    <a:pt x="228" y="180"/>
                    <a:pt x="228" y="180"/>
                  </a:cubicBezTo>
                  <a:cubicBezTo>
                    <a:pt x="232" y="180"/>
                    <a:pt x="236" y="184"/>
                    <a:pt x="236" y="189"/>
                  </a:cubicBezTo>
                  <a:cubicBezTo>
                    <a:pt x="236" y="284"/>
                    <a:pt x="236" y="284"/>
                    <a:pt x="236" y="284"/>
                  </a:cubicBezTo>
                  <a:cubicBezTo>
                    <a:pt x="236" y="289"/>
                    <a:pt x="232" y="293"/>
                    <a:pt x="228" y="293"/>
                  </a:cubicBezTo>
                  <a:cubicBezTo>
                    <a:pt x="196" y="293"/>
                    <a:pt x="196" y="293"/>
                    <a:pt x="196" y="293"/>
                  </a:cubicBezTo>
                  <a:cubicBezTo>
                    <a:pt x="191" y="293"/>
                    <a:pt x="187" y="289"/>
                    <a:pt x="187" y="284"/>
                  </a:cubicBezTo>
                  <a:lnTo>
                    <a:pt x="187" y="189"/>
                  </a:lnTo>
                  <a:close/>
                  <a:moveTo>
                    <a:pt x="111" y="139"/>
                  </a:moveTo>
                  <a:cubicBezTo>
                    <a:pt x="111" y="134"/>
                    <a:pt x="115" y="130"/>
                    <a:pt x="119" y="130"/>
                  </a:cubicBezTo>
                  <a:cubicBezTo>
                    <a:pt x="151" y="130"/>
                    <a:pt x="151" y="130"/>
                    <a:pt x="151" y="130"/>
                  </a:cubicBezTo>
                  <a:cubicBezTo>
                    <a:pt x="156" y="130"/>
                    <a:pt x="160" y="134"/>
                    <a:pt x="160" y="139"/>
                  </a:cubicBezTo>
                  <a:cubicBezTo>
                    <a:pt x="160" y="284"/>
                    <a:pt x="160" y="284"/>
                    <a:pt x="160" y="284"/>
                  </a:cubicBezTo>
                  <a:cubicBezTo>
                    <a:pt x="160" y="289"/>
                    <a:pt x="156" y="293"/>
                    <a:pt x="151" y="293"/>
                  </a:cubicBezTo>
                  <a:cubicBezTo>
                    <a:pt x="119" y="293"/>
                    <a:pt x="119" y="293"/>
                    <a:pt x="119" y="293"/>
                  </a:cubicBezTo>
                  <a:cubicBezTo>
                    <a:pt x="115" y="293"/>
                    <a:pt x="111" y="289"/>
                    <a:pt x="111" y="284"/>
                  </a:cubicBezTo>
                  <a:lnTo>
                    <a:pt x="111" y="13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060025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lêche"/>
          <p:cNvSpPr/>
          <p:nvPr/>
        </p:nvSpPr>
        <p:spPr>
          <a:xfrm rot="-5400000" flipV="1">
            <a:off x="3222936" y="4559213"/>
            <a:ext cx="2736000" cy="3456000"/>
          </a:xfrm>
          <a:custGeom>
            <a:avLst/>
            <a:gdLst>
              <a:gd name="connsiteX0" fmla="*/ 0 w 4649118"/>
              <a:gd name="connsiteY0" fmla="*/ 3602516 h 3602516"/>
              <a:gd name="connsiteX1" fmla="*/ 2324559 w 4649118"/>
              <a:gd name="connsiteY1" fmla="*/ 2702688 h 3602516"/>
              <a:gd name="connsiteX2" fmla="*/ 4649118 w 4649118"/>
              <a:gd name="connsiteY2" fmla="*/ 3602516 h 3602516"/>
              <a:gd name="connsiteX3" fmla="*/ 2324559 w 4649118"/>
              <a:gd name="connsiteY3" fmla="*/ 0 h 3602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49118" h="3602516">
                <a:moveTo>
                  <a:pt x="0" y="3602516"/>
                </a:moveTo>
                <a:lnTo>
                  <a:pt x="2324559" y="2702688"/>
                </a:lnTo>
                <a:lnTo>
                  <a:pt x="4649118" y="3602516"/>
                </a:lnTo>
                <a:lnTo>
                  <a:pt x="2324559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angle"/>
          <p:cNvSpPr/>
          <p:nvPr/>
        </p:nvSpPr>
        <p:spPr>
          <a:xfrm rot="5400000">
            <a:off x="5894024" y="-5894023"/>
            <a:ext cx="495762" cy="12283808"/>
          </a:xfrm>
          <a:custGeom>
            <a:avLst/>
            <a:gdLst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5122843 w 5122843"/>
              <a:gd name="connsiteY2" fmla="*/ 3723701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649118 w 5122843"/>
              <a:gd name="connsiteY2" fmla="*/ 3294044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239691 w 5122843"/>
              <a:gd name="connsiteY2" fmla="*/ 2774026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369510 w 5122843"/>
              <a:gd name="connsiteY2" fmla="*/ 3026481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069929 w 5122843"/>
              <a:gd name="connsiteY2" fmla="*/ 2535970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4069929 w 4813275"/>
              <a:gd name="connsiteY2" fmla="*/ 2541952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13275" h="3729683">
                <a:moveTo>
                  <a:pt x="0" y="5982"/>
                </a:moveTo>
                <a:lnTo>
                  <a:pt x="4813275" y="0"/>
                </a:lnTo>
                <a:lnTo>
                  <a:pt x="4069929" y="2541952"/>
                </a:lnTo>
                <a:lnTo>
                  <a:pt x="0" y="3729683"/>
                </a:lnTo>
                <a:lnTo>
                  <a:pt x="0" y="598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0" name="Rectangle">
            <a:extLst>
              <a:ext uri="{FF2B5EF4-FFF2-40B4-BE49-F238E27FC236}">
                <a16:creationId xmlns:a16="http://schemas.microsoft.com/office/drawing/2014/main" xmlns="" id="{4886FF8F-7D50-4B3A-9633-6F794E6646E5}"/>
              </a:ext>
            </a:extLst>
          </p:cNvPr>
          <p:cNvSpPr/>
          <p:nvPr/>
        </p:nvSpPr>
        <p:spPr>
          <a:xfrm>
            <a:off x="-1" y="-540000"/>
            <a:ext cx="5706447" cy="6946134"/>
          </a:xfrm>
          <a:custGeom>
            <a:avLst/>
            <a:gdLst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5122843 w 5122843"/>
              <a:gd name="connsiteY2" fmla="*/ 3723701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649118 w 5122843"/>
              <a:gd name="connsiteY2" fmla="*/ 3294044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239691 w 5122843"/>
              <a:gd name="connsiteY2" fmla="*/ 2774026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369510 w 5122843"/>
              <a:gd name="connsiteY2" fmla="*/ 3026481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069929 w 5122843"/>
              <a:gd name="connsiteY2" fmla="*/ 2535970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4069929 w 4813275"/>
              <a:gd name="connsiteY2" fmla="*/ 2541952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4266386 w 4813275"/>
              <a:gd name="connsiteY2" fmla="*/ 2547868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4386444 w 4813275"/>
              <a:gd name="connsiteY2" fmla="*/ 2825893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3169125 w 4813275"/>
              <a:gd name="connsiteY2" fmla="*/ 2814062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13275" h="3729683">
                <a:moveTo>
                  <a:pt x="0" y="5982"/>
                </a:moveTo>
                <a:lnTo>
                  <a:pt x="4813275" y="0"/>
                </a:lnTo>
                <a:lnTo>
                  <a:pt x="3169125" y="2814062"/>
                </a:lnTo>
                <a:lnTo>
                  <a:pt x="0" y="3729683"/>
                </a:lnTo>
                <a:lnTo>
                  <a:pt x="0" y="5982"/>
                </a:lnTo>
                <a:close/>
              </a:path>
            </a:pathLst>
          </a:custGeom>
          <a:solidFill>
            <a:schemeClr val="tx1">
              <a:lumMod val="75000"/>
              <a:lumOff val="25000"/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8" name="Triangle"/>
          <p:cNvSpPr/>
          <p:nvPr/>
        </p:nvSpPr>
        <p:spPr>
          <a:xfrm flipH="1">
            <a:off x="8754742" y="6097775"/>
            <a:ext cx="3437258" cy="760225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1" name="Le">
            <a:extLst>
              <a:ext uri="{FF2B5EF4-FFF2-40B4-BE49-F238E27FC236}">
                <a16:creationId xmlns:a16="http://schemas.microsoft.com/office/drawing/2014/main" xmlns="" id="{79D63D99-A024-4C5E-A708-7AA9EC617A7D}"/>
              </a:ext>
            </a:extLst>
          </p:cNvPr>
          <p:cNvSpPr txBox="1"/>
          <p:nvPr/>
        </p:nvSpPr>
        <p:spPr>
          <a:xfrm>
            <a:off x="539822" y="1371335"/>
            <a:ext cx="3448281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r-FR" sz="3600" spc="-150" dirty="0">
                <a:solidFill>
                  <a:schemeClr val="bg1">
                    <a:lumMod val="95000"/>
                  </a:schemeClr>
                </a:solidFill>
              </a:rPr>
              <a:t>Le</a:t>
            </a:r>
          </a:p>
        </p:txBody>
      </p:sp>
      <p:sp>
        <p:nvSpPr>
          <p:cNvPr id="45" name="constat">
            <a:extLst>
              <a:ext uri="{FF2B5EF4-FFF2-40B4-BE49-F238E27FC236}">
                <a16:creationId xmlns:a16="http://schemas.microsoft.com/office/drawing/2014/main" xmlns="" id="{A406FE61-4BC6-440E-9242-C34343FF6641}"/>
              </a:ext>
            </a:extLst>
          </p:cNvPr>
          <p:cNvSpPr txBox="1"/>
          <p:nvPr/>
        </p:nvSpPr>
        <p:spPr>
          <a:xfrm>
            <a:off x="539822" y="1503336"/>
            <a:ext cx="4021160" cy="132343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r-FR" sz="8000" b="1" spc="-300" dirty="0">
                <a:solidFill>
                  <a:schemeClr val="bg1">
                    <a:lumMod val="95000"/>
                  </a:schemeClr>
                </a:solidFill>
              </a:rPr>
              <a:t>Constat</a:t>
            </a:r>
          </a:p>
        </p:txBody>
      </p:sp>
      <p:sp>
        <p:nvSpPr>
          <p:cNvPr id="47" name="Quelle situation">
            <a:extLst>
              <a:ext uri="{FF2B5EF4-FFF2-40B4-BE49-F238E27FC236}">
                <a16:creationId xmlns:a16="http://schemas.microsoft.com/office/drawing/2014/main" xmlns="" id="{C9B88B08-C44C-4719-8A74-9D5D220A74BF}"/>
              </a:ext>
            </a:extLst>
          </p:cNvPr>
          <p:cNvSpPr txBox="1"/>
          <p:nvPr/>
        </p:nvSpPr>
        <p:spPr>
          <a:xfrm>
            <a:off x="539822" y="4027997"/>
            <a:ext cx="2905200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>
              <a:defRPr sz="3600" spc="-15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fr-FR" dirty="0"/>
              <a:t>La finalité ?</a:t>
            </a:r>
          </a:p>
        </p:txBody>
      </p:sp>
      <p:cxnSp>
        <p:nvCxnSpPr>
          <p:cNvPr id="48" name="Connecteur">
            <a:extLst>
              <a:ext uri="{FF2B5EF4-FFF2-40B4-BE49-F238E27FC236}">
                <a16:creationId xmlns:a16="http://schemas.microsoft.com/office/drawing/2014/main" xmlns="" id="{0CF37C18-CAD8-422C-8BA1-69617D5375D2}"/>
              </a:ext>
            </a:extLst>
          </p:cNvPr>
          <p:cNvCxnSpPr/>
          <p:nvPr/>
        </p:nvCxnSpPr>
        <p:spPr>
          <a:xfrm>
            <a:off x="539822" y="3294044"/>
            <a:ext cx="360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Visibilité">
            <a:extLst>
              <a:ext uri="{FF2B5EF4-FFF2-40B4-BE49-F238E27FC236}">
                <a16:creationId xmlns:a16="http://schemas.microsoft.com/office/drawing/2014/main" xmlns="" id="{48E4F537-4BA8-4CF7-B342-C4E4BEAEDE68}"/>
              </a:ext>
            </a:extLst>
          </p:cNvPr>
          <p:cNvSpPr txBox="1"/>
          <p:nvPr/>
        </p:nvSpPr>
        <p:spPr>
          <a:xfrm>
            <a:off x="5100805" y="2146641"/>
            <a:ext cx="6425422" cy="304698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>
              <a:defRPr sz="3600" spc="-15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algn="ctr"/>
            <a:r>
              <a:rPr lang="fr-FR" sz="9600" b="1" dirty="0">
                <a:solidFill>
                  <a:srgbClr val="494949"/>
                </a:solidFill>
              </a:rPr>
              <a:t>+ de Visibilité </a:t>
            </a:r>
          </a:p>
        </p:txBody>
      </p:sp>
    </p:spTree>
    <p:extLst>
      <p:ext uri="{BB962C8B-B14F-4D97-AF65-F5344CB8AC3E}">
        <p14:creationId xmlns:p14="http://schemas.microsoft.com/office/powerpoint/2010/main" val="3635131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theme/theme1.xml><?xml version="1.0" encoding="utf-8"?>
<a:theme xmlns:a="http://schemas.openxmlformats.org/drawingml/2006/main" name="Office Theme">
  <a:themeElements>
    <a:clrScheme name="Bright Light">
      <a:dk1>
        <a:sysClr val="windowText" lastClr="000000"/>
      </a:dk1>
      <a:lt1>
        <a:sysClr val="window" lastClr="FFFFFF"/>
      </a:lt1>
      <a:dk2>
        <a:srgbClr val="27303D"/>
      </a:dk2>
      <a:lt2>
        <a:srgbClr val="E7E6E6"/>
      </a:lt2>
      <a:accent1>
        <a:srgbClr val="6DCF00"/>
      </a:accent1>
      <a:accent2>
        <a:srgbClr val="159192"/>
      </a:accent2>
      <a:accent3>
        <a:srgbClr val="09AEF2"/>
      </a:accent3>
      <a:accent4>
        <a:srgbClr val="FCC000"/>
      </a:accent4>
      <a:accent5>
        <a:srgbClr val="FE1101"/>
      </a:accent5>
      <a:accent6>
        <a:srgbClr val="5C9329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2447</TotalTime>
  <Words>2186</Words>
  <Application>Microsoft Office PowerPoint</Application>
  <PresentationFormat>Grand écran</PresentationFormat>
  <Paragraphs>447</Paragraphs>
  <Slides>30</Slides>
  <Notes>30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30</vt:i4>
      </vt:variant>
    </vt:vector>
  </HeadingPairs>
  <TitlesOfParts>
    <vt:vector size="35" baseType="lpstr">
      <vt:lpstr>Arial</vt:lpstr>
      <vt:lpstr>Calibri</vt:lpstr>
      <vt:lpstr>Calibri Light</vt:lpstr>
      <vt:lpstr>Open Sans</vt:lpstr>
      <vt:lpstr>Office Theme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Portail en santé au travail</dc:title>
  <dc:creator>d.ricatte@ast67.org</dc:creator>
  <dc:description>Présentation à l'AG de PRésance en avril 2019</dc:description>
  <cp:lastModifiedBy>Julie Decottignies</cp:lastModifiedBy>
  <cp:revision>163</cp:revision>
  <cp:lastPrinted>2019-04-17T11:22:15Z</cp:lastPrinted>
  <dcterms:created xsi:type="dcterms:W3CDTF">2016-04-01T19:13:22Z</dcterms:created>
  <dcterms:modified xsi:type="dcterms:W3CDTF">2019-09-11T13:07:02Z</dcterms:modified>
</cp:coreProperties>
</file>