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0404475" cy="7235825"/>
  <p:notesSz cx="6858000" cy="9144000"/>
  <p:defaultTextStyle>
    <a:defPPr>
      <a:defRPr lang="fr-FR"/>
    </a:defPPr>
    <a:lvl1pPr marL="0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1pPr>
    <a:lvl2pPr marL="503942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2pPr>
    <a:lvl3pPr marL="1007884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3pPr>
    <a:lvl4pPr marL="1511826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4pPr>
    <a:lvl5pPr marL="2015768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5pPr>
    <a:lvl6pPr marL="2519710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6pPr>
    <a:lvl7pPr marL="3023651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7pPr>
    <a:lvl8pPr marL="3527594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8pPr>
    <a:lvl9pPr marL="4031535" algn="l" defTabSz="1007884" rtl="0" eaLnBrk="1" latinLnBrk="0" hangingPunct="1">
      <a:defRPr sz="19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336" y="1184197"/>
            <a:ext cx="8843804" cy="2519139"/>
          </a:xfrm>
        </p:spPr>
        <p:txBody>
          <a:bodyPr anchor="b"/>
          <a:lstStyle>
            <a:lvl1pPr algn="ctr">
              <a:defRPr sz="633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560" y="3800484"/>
            <a:ext cx="7803356" cy="1746982"/>
          </a:xfrm>
        </p:spPr>
        <p:txBody>
          <a:bodyPr/>
          <a:lstStyle>
            <a:lvl1pPr marL="0" indent="0" algn="ctr">
              <a:buNone/>
              <a:defRPr sz="2532"/>
            </a:lvl1pPr>
            <a:lvl2pPr marL="482392" indent="0" algn="ctr">
              <a:buNone/>
              <a:defRPr sz="2110"/>
            </a:lvl2pPr>
            <a:lvl3pPr marL="964783" indent="0" algn="ctr">
              <a:buNone/>
              <a:defRPr sz="1899"/>
            </a:lvl3pPr>
            <a:lvl4pPr marL="1447175" indent="0" algn="ctr">
              <a:buNone/>
              <a:defRPr sz="1688"/>
            </a:lvl4pPr>
            <a:lvl5pPr marL="1929567" indent="0" algn="ctr">
              <a:buNone/>
              <a:defRPr sz="1688"/>
            </a:lvl5pPr>
            <a:lvl6pPr marL="2411959" indent="0" algn="ctr">
              <a:buNone/>
              <a:defRPr sz="1688"/>
            </a:lvl6pPr>
            <a:lvl7pPr marL="2894350" indent="0" algn="ctr">
              <a:buNone/>
              <a:defRPr sz="1688"/>
            </a:lvl7pPr>
            <a:lvl8pPr marL="3376742" indent="0" algn="ctr">
              <a:buNone/>
              <a:defRPr sz="1688"/>
            </a:lvl8pPr>
            <a:lvl9pPr marL="3859134" indent="0" algn="ctr">
              <a:buNone/>
              <a:defRPr sz="1688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6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48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5703" y="385241"/>
            <a:ext cx="2243465" cy="613202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5308" y="385241"/>
            <a:ext cx="6600339" cy="613202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83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4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889" y="1803933"/>
            <a:ext cx="8973860" cy="3009902"/>
          </a:xfrm>
        </p:spPr>
        <p:txBody>
          <a:bodyPr anchor="b"/>
          <a:lstStyle>
            <a:lvl1pPr>
              <a:defRPr sz="633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889" y="4842310"/>
            <a:ext cx="8973860" cy="1582836"/>
          </a:xfrm>
        </p:spPr>
        <p:txBody>
          <a:bodyPr/>
          <a:lstStyle>
            <a:lvl1pPr marL="0" indent="0">
              <a:buNone/>
              <a:defRPr sz="2532">
                <a:solidFill>
                  <a:schemeClr val="tx1"/>
                </a:solidFill>
              </a:defRPr>
            </a:lvl1pPr>
            <a:lvl2pPr marL="482392" indent="0">
              <a:buNone/>
              <a:defRPr sz="2110">
                <a:solidFill>
                  <a:schemeClr val="tx1">
                    <a:tint val="75000"/>
                  </a:schemeClr>
                </a:solidFill>
              </a:defRPr>
            </a:lvl2pPr>
            <a:lvl3pPr marL="964783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3pPr>
            <a:lvl4pPr marL="1447175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4pPr>
            <a:lvl5pPr marL="1929567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5pPr>
            <a:lvl6pPr marL="2411959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6pPr>
            <a:lvl7pPr marL="2894350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7pPr>
            <a:lvl8pPr marL="3376742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8pPr>
            <a:lvl9pPr marL="3859134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76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5308" y="1926204"/>
            <a:ext cx="4421902" cy="459106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7265" y="1926204"/>
            <a:ext cx="4421902" cy="459106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27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63" y="385242"/>
            <a:ext cx="8973860" cy="1398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664" y="1773783"/>
            <a:ext cx="4401580" cy="869303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664" y="2643086"/>
            <a:ext cx="4401580" cy="388758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7266" y="1773783"/>
            <a:ext cx="4423257" cy="869303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67266" y="2643086"/>
            <a:ext cx="4423257" cy="388758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25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90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93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63" y="482388"/>
            <a:ext cx="3355714" cy="168835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3257" y="1041826"/>
            <a:ext cx="5267265" cy="5142126"/>
          </a:xfrm>
        </p:spPr>
        <p:txBody>
          <a:bodyPr/>
          <a:lstStyle>
            <a:lvl1pPr>
              <a:defRPr sz="3376"/>
            </a:lvl1pPr>
            <a:lvl2pPr>
              <a:defRPr sz="2954"/>
            </a:lvl2pPr>
            <a:lvl3pPr>
              <a:defRPr sz="2532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663" y="2170748"/>
            <a:ext cx="3355714" cy="4021578"/>
          </a:xfrm>
        </p:spPr>
        <p:txBody>
          <a:bodyPr/>
          <a:lstStyle>
            <a:lvl1pPr marL="0" indent="0">
              <a:buNone/>
              <a:defRPr sz="1688"/>
            </a:lvl1pPr>
            <a:lvl2pPr marL="482392" indent="0">
              <a:buNone/>
              <a:defRPr sz="1477"/>
            </a:lvl2pPr>
            <a:lvl3pPr marL="964783" indent="0">
              <a:buNone/>
              <a:defRPr sz="1266"/>
            </a:lvl3pPr>
            <a:lvl4pPr marL="1447175" indent="0">
              <a:buNone/>
              <a:defRPr sz="1055"/>
            </a:lvl4pPr>
            <a:lvl5pPr marL="1929567" indent="0">
              <a:buNone/>
              <a:defRPr sz="1055"/>
            </a:lvl5pPr>
            <a:lvl6pPr marL="2411959" indent="0">
              <a:buNone/>
              <a:defRPr sz="1055"/>
            </a:lvl6pPr>
            <a:lvl7pPr marL="2894350" indent="0">
              <a:buNone/>
              <a:defRPr sz="1055"/>
            </a:lvl7pPr>
            <a:lvl8pPr marL="3376742" indent="0">
              <a:buNone/>
              <a:defRPr sz="1055"/>
            </a:lvl8pPr>
            <a:lvl9pPr marL="3859134" indent="0">
              <a:buNone/>
              <a:defRPr sz="105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33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63" y="482388"/>
            <a:ext cx="3355714" cy="168835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23257" y="1041826"/>
            <a:ext cx="5267265" cy="5142126"/>
          </a:xfrm>
        </p:spPr>
        <p:txBody>
          <a:bodyPr anchor="t"/>
          <a:lstStyle>
            <a:lvl1pPr marL="0" indent="0">
              <a:buNone/>
              <a:defRPr sz="3376"/>
            </a:lvl1pPr>
            <a:lvl2pPr marL="482392" indent="0">
              <a:buNone/>
              <a:defRPr sz="2954"/>
            </a:lvl2pPr>
            <a:lvl3pPr marL="964783" indent="0">
              <a:buNone/>
              <a:defRPr sz="2532"/>
            </a:lvl3pPr>
            <a:lvl4pPr marL="1447175" indent="0">
              <a:buNone/>
              <a:defRPr sz="2110"/>
            </a:lvl4pPr>
            <a:lvl5pPr marL="1929567" indent="0">
              <a:buNone/>
              <a:defRPr sz="2110"/>
            </a:lvl5pPr>
            <a:lvl6pPr marL="2411959" indent="0">
              <a:buNone/>
              <a:defRPr sz="2110"/>
            </a:lvl6pPr>
            <a:lvl7pPr marL="2894350" indent="0">
              <a:buNone/>
              <a:defRPr sz="2110"/>
            </a:lvl7pPr>
            <a:lvl8pPr marL="3376742" indent="0">
              <a:buNone/>
              <a:defRPr sz="2110"/>
            </a:lvl8pPr>
            <a:lvl9pPr marL="3859134" indent="0">
              <a:buNone/>
              <a:defRPr sz="211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663" y="2170748"/>
            <a:ext cx="3355714" cy="4021578"/>
          </a:xfrm>
        </p:spPr>
        <p:txBody>
          <a:bodyPr/>
          <a:lstStyle>
            <a:lvl1pPr marL="0" indent="0">
              <a:buNone/>
              <a:defRPr sz="1688"/>
            </a:lvl1pPr>
            <a:lvl2pPr marL="482392" indent="0">
              <a:buNone/>
              <a:defRPr sz="1477"/>
            </a:lvl2pPr>
            <a:lvl3pPr marL="964783" indent="0">
              <a:buNone/>
              <a:defRPr sz="1266"/>
            </a:lvl3pPr>
            <a:lvl4pPr marL="1447175" indent="0">
              <a:buNone/>
              <a:defRPr sz="1055"/>
            </a:lvl4pPr>
            <a:lvl5pPr marL="1929567" indent="0">
              <a:buNone/>
              <a:defRPr sz="1055"/>
            </a:lvl5pPr>
            <a:lvl6pPr marL="2411959" indent="0">
              <a:buNone/>
              <a:defRPr sz="1055"/>
            </a:lvl6pPr>
            <a:lvl7pPr marL="2894350" indent="0">
              <a:buNone/>
              <a:defRPr sz="1055"/>
            </a:lvl7pPr>
            <a:lvl8pPr marL="3376742" indent="0">
              <a:buNone/>
              <a:defRPr sz="1055"/>
            </a:lvl8pPr>
            <a:lvl9pPr marL="3859134" indent="0">
              <a:buNone/>
              <a:defRPr sz="105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42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5308" y="385242"/>
            <a:ext cx="8973860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5308" y="1926204"/>
            <a:ext cx="8973860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5308" y="6706539"/>
            <a:ext cx="2341007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51AD-3B77-4848-B2F5-E3F1E4A7DE27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6483" y="6706539"/>
            <a:ext cx="351151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8160" y="6706539"/>
            <a:ext cx="2341007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948F5-C2DD-4EC9-B8C2-83F0CDDA3B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7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4783" rtl="0" eaLnBrk="1" latinLnBrk="0" hangingPunct="1">
        <a:lnSpc>
          <a:spcPct val="90000"/>
        </a:lnSpc>
        <a:spcBef>
          <a:spcPct val="0"/>
        </a:spcBef>
        <a:buNone/>
        <a:defRPr sz="46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196" indent="-241196" algn="l" defTabSz="964783" rtl="0" eaLnBrk="1" latinLnBrk="0" hangingPunct="1">
        <a:lnSpc>
          <a:spcPct val="90000"/>
        </a:lnSpc>
        <a:spcBef>
          <a:spcPts val="105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723588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2532" kern="1200">
          <a:solidFill>
            <a:schemeClr val="tx1"/>
          </a:solidFill>
          <a:latin typeface="+mn-lt"/>
          <a:ea typeface="+mn-ea"/>
          <a:cs typeface="+mn-cs"/>
        </a:defRPr>
      </a:lvl2pPr>
      <a:lvl3pPr marL="1205979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2110" kern="1200">
          <a:solidFill>
            <a:schemeClr val="tx1"/>
          </a:solidFill>
          <a:latin typeface="+mn-lt"/>
          <a:ea typeface="+mn-ea"/>
          <a:cs typeface="+mn-cs"/>
        </a:defRPr>
      </a:lvl3pPr>
      <a:lvl4pPr marL="1688371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2170763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653154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3135546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617938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4100330" indent="-241196" algn="l" defTabSz="964783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1pPr>
      <a:lvl2pPr marL="482392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64783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3pPr>
      <a:lvl4pPr marL="1447175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1929567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411959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2894350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376742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3859134" algn="l" defTabSz="964783" rtl="0" eaLnBrk="1" latinLnBrk="0" hangingPunct="1">
        <a:defRPr sz="1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riangle isocèle 138"/>
          <p:cNvSpPr/>
          <p:nvPr/>
        </p:nvSpPr>
        <p:spPr>
          <a:xfrm rot="10800000">
            <a:off x="1023630" y="5625307"/>
            <a:ext cx="8186407" cy="589725"/>
          </a:xfrm>
          <a:prstGeom prst="triangl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‘</a:t>
            </a:r>
          </a:p>
        </p:txBody>
      </p:sp>
      <p:sp>
        <p:nvSpPr>
          <p:cNvPr id="140" name="Rectangle à coins arrondis 139"/>
          <p:cNvSpPr/>
          <p:nvPr/>
        </p:nvSpPr>
        <p:spPr>
          <a:xfrm>
            <a:off x="871912" y="1706391"/>
            <a:ext cx="8440929" cy="4303412"/>
          </a:xfrm>
          <a:prstGeom prst="roundRect">
            <a:avLst>
              <a:gd name="adj" fmla="val 4024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dirty="0"/>
          </a:p>
        </p:txBody>
      </p:sp>
      <p:sp>
        <p:nvSpPr>
          <p:cNvPr id="141" name="Pentagone 140">
            <a:hlinkClick r:id="" action="ppaction://noaction"/>
          </p:cNvPr>
          <p:cNvSpPr/>
          <p:nvPr/>
        </p:nvSpPr>
        <p:spPr>
          <a:xfrm>
            <a:off x="2017766" y="2448029"/>
            <a:ext cx="7215891" cy="1188000"/>
          </a:xfrm>
          <a:prstGeom prst="homePlate">
            <a:avLst>
              <a:gd name="adj" fmla="val 30110"/>
            </a:avLst>
          </a:prstGeom>
          <a:scene3d>
            <a:camera prst="orthographicFront"/>
            <a:lightRig rig="threePt" dir="t"/>
          </a:scene3d>
          <a:sp3d>
            <a:bevelT w="698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>
                <a:latin typeface="ArialMT"/>
              </a:rPr>
              <a:t>REALISER </a:t>
            </a:r>
            <a:r>
              <a:rPr lang="fr-FR" sz="1200" b="1" dirty="0" smtClean="0">
                <a:latin typeface="ArialMT"/>
              </a:rPr>
              <a:t>LE SUIVI INDIVIDUEL DE L’ETAT DE SANTE DU SALARIE</a:t>
            </a:r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</p:txBody>
      </p:sp>
      <p:sp>
        <p:nvSpPr>
          <p:cNvPr id="142" name="Pentagone 141">
            <a:hlinkClick r:id="" action="ppaction://noaction"/>
          </p:cNvPr>
          <p:cNvSpPr/>
          <p:nvPr/>
        </p:nvSpPr>
        <p:spPr>
          <a:xfrm>
            <a:off x="887506" y="6284050"/>
            <a:ext cx="8688125" cy="597321"/>
          </a:xfrm>
          <a:prstGeom prst="homePlate">
            <a:avLst/>
          </a:prstGeom>
          <a:gradFill flip="none" rotWithShape="1">
            <a:gsLst>
              <a:gs pos="0">
                <a:srgbClr val="FFC000"/>
              </a:gs>
              <a:gs pos="83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199" b="1" dirty="0" smtClean="0">
              <a:solidFill>
                <a:schemeClr val="bg1"/>
              </a:solidFill>
            </a:endParaRPr>
          </a:p>
          <a:p>
            <a:pPr algn="ctr"/>
            <a:endParaRPr lang="fr-FR" sz="1199" b="1" dirty="0">
              <a:solidFill>
                <a:schemeClr val="bg1"/>
              </a:solidFill>
            </a:endParaRPr>
          </a:p>
          <a:p>
            <a:pPr algn="ctr"/>
            <a:endParaRPr lang="fr-FR" sz="1199" b="1" dirty="0">
              <a:solidFill>
                <a:schemeClr val="bg1"/>
              </a:solidFill>
            </a:endParaRPr>
          </a:p>
        </p:txBody>
      </p:sp>
      <p:sp>
        <p:nvSpPr>
          <p:cNvPr id="143" name="Triangle isocèle 142"/>
          <p:cNvSpPr/>
          <p:nvPr/>
        </p:nvSpPr>
        <p:spPr>
          <a:xfrm rot="10800000">
            <a:off x="1554730" y="1090839"/>
            <a:ext cx="8061846" cy="589725"/>
          </a:xfrm>
          <a:prstGeom prst="triangle">
            <a:avLst/>
          </a:prstGeom>
          <a:solidFill>
            <a:srgbClr val="FB5F4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dirty="0"/>
              <a:t>‘</a:t>
            </a:r>
          </a:p>
        </p:txBody>
      </p:sp>
      <p:sp>
        <p:nvSpPr>
          <p:cNvPr id="144" name="Pentagone 143">
            <a:hlinkClick r:id="" action="ppaction://noaction"/>
          </p:cNvPr>
          <p:cNvSpPr/>
          <p:nvPr/>
        </p:nvSpPr>
        <p:spPr>
          <a:xfrm>
            <a:off x="2002889" y="3820688"/>
            <a:ext cx="7157627" cy="1904388"/>
          </a:xfrm>
          <a:prstGeom prst="homePlate">
            <a:avLst>
              <a:gd name="adj" fmla="val 16412"/>
            </a:avLst>
          </a:prstGeom>
          <a:scene3d>
            <a:camera prst="orthographicFront"/>
            <a:lightRig rig="threePt" dir="t"/>
          </a:scene3d>
          <a:sp3d>
            <a:bevelT w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 dirty="0" smtClean="0">
                <a:latin typeface="ArialMT"/>
              </a:rPr>
              <a:t>PRESERVER  LA SANTE PHYSIQUE ET MENTALE DES SALARIES</a:t>
            </a: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 smtClean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  <a:p>
            <a:pPr algn="ctr"/>
            <a:endParaRPr lang="fr-FR" sz="1200" b="1" dirty="0">
              <a:latin typeface="ArialMT"/>
            </a:endParaRPr>
          </a:p>
        </p:txBody>
      </p:sp>
      <p:sp>
        <p:nvSpPr>
          <p:cNvPr id="145" name="Pentagone 144">
            <a:hlinkClick r:id="" action="ppaction://noaction"/>
          </p:cNvPr>
          <p:cNvSpPr/>
          <p:nvPr/>
        </p:nvSpPr>
        <p:spPr>
          <a:xfrm>
            <a:off x="1011335" y="3019852"/>
            <a:ext cx="828617" cy="2605455"/>
          </a:xfrm>
          <a:prstGeom prst="homePlate">
            <a:avLst>
              <a:gd name="adj" fmla="val 32747"/>
            </a:avLst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  <a:p>
            <a:pPr algn="ctr">
              <a:spcBef>
                <a:spcPts val="514"/>
              </a:spcBef>
            </a:pP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  <p:sp>
        <p:nvSpPr>
          <p:cNvPr id="146" name="Double flèche verticale 145"/>
          <p:cNvSpPr/>
          <p:nvPr/>
        </p:nvSpPr>
        <p:spPr>
          <a:xfrm>
            <a:off x="1185035" y="2247168"/>
            <a:ext cx="337318" cy="671869"/>
          </a:xfrm>
          <a:prstGeom prst="upDownArrow">
            <a:avLst>
              <a:gd name="adj1" fmla="val 50000"/>
              <a:gd name="adj2" fmla="val 3447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54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Pentagone 146">
            <a:hlinkClick r:id="" action="ppaction://noaction"/>
          </p:cNvPr>
          <p:cNvSpPr/>
          <p:nvPr/>
        </p:nvSpPr>
        <p:spPr>
          <a:xfrm>
            <a:off x="3234447" y="4178982"/>
            <a:ext cx="5501113" cy="565060"/>
          </a:xfrm>
          <a:prstGeom prst="homePlate">
            <a:avLst>
              <a:gd name="adj" fmla="val 29981"/>
            </a:avLst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tIns="0"/>
          <a:lstStyle/>
          <a:p>
            <a:pPr marL="171450" indent="-171450">
              <a:spcBef>
                <a:spcPts val="514"/>
              </a:spcBef>
              <a:buFontTx/>
              <a:buChar char="-"/>
            </a:pPr>
            <a: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Conseiller </a:t>
            </a:r>
            <a:r>
              <a:rPr lang="fr-FR" sz="105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les entreprises/employeurs pour </a:t>
            </a:r>
            <a: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l’amélioration</a:t>
            </a:r>
            <a:b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</a:br>
            <a: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de </a:t>
            </a:r>
            <a:r>
              <a:rPr lang="fr-FR" sz="105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leurs conditions de vie et de </a:t>
            </a:r>
            <a: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travail </a:t>
            </a:r>
          </a:p>
          <a:p>
            <a:pPr marL="171450" indent="-171450">
              <a:spcBef>
                <a:spcPts val="514"/>
              </a:spcBef>
              <a:buFontTx/>
              <a:buChar char="-"/>
            </a:pPr>
            <a:r>
              <a:rPr lang="fr-FR" sz="105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Former à la prévention des risques </a:t>
            </a:r>
            <a:r>
              <a:rPr lang="fr-FR" sz="105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professionnels</a:t>
            </a:r>
            <a:endParaRPr lang="fr-FR" sz="1050" b="1" i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  <p:sp>
        <p:nvSpPr>
          <p:cNvPr id="148" name="Chevron 4"/>
          <p:cNvSpPr/>
          <p:nvPr/>
        </p:nvSpPr>
        <p:spPr>
          <a:xfrm>
            <a:off x="2393272" y="4624172"/>
            <a:ext cx="6044351" cy="2587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58233" tIns="19411" rIns="36000" bIns="19411" numCol="1" spcCol="1270" anchor="ctr" anchorCtr="0">
            <a:noAutofit/>
          </a:bodyPr>
          <a:lstStyle/>
          <a:p>
            <a:pPr algn="ctr" defTabSz="64707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Pentagone 148"/>
          <p:cNvSpPr/>
          <p:nvPr/>
        </p:nvSpPr>
        <p:spPr>
          <a:xfrm>
            <a:off x="2126682" y="3255692"/>
            <a:ext cx="6565589" cy="258777"/>
          </a:xfrm>
          <a:prstGeom prst="homePlate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Organiser les vacations  et gérer les dossiers médicaux des salariés</a:t>
            </a:r>
          </a:p>
        </p:txBody>
      </p:sp>
      <p:sp>
        <p:nvSpPr>
          <p:cNvPr id="150" name="Rectangle à coins arrondis 149"/>
          <p:cNvSpPr/>
          <p:nvPr/>
        </p:nvSpPr>
        <p:spPr>
          <a:xfrm>
            <a:off x="1554731" y="610968"/>
            <a:ext cx="8278897" cy="924750"/>
          </a:xfrm>
          <a:prstGeom prst="roundRect">
            <a:avLst>
              <a:gd name="adj" fmla="val 6016"/>
            </a:avLst>
          </a:prstGeom>
          <a:solidFill>
            <a:srgbClr val="FB5F4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541" dirty="0"/>
          </a:p>
          <a:p>
            <a:pPr algn="ctr"/>
            <a:endParaRPr lang="fr-FR" sz="1541" dirty="0"/>
          </a:p>
        </p:txBody>
      </p:sp>
      <p:sp>
        <p:nvSpPr>
          <p:cNvPr id="151" name="Rectangle à coins arrondis 150">
            <a:hlinkClick r:id="" action="ppaction://noaction"/>
          </p:cNvPr>
          <p:cNvSpPr/>
          <p:nvPr/>
        </p:nvSpPr>
        <p:spPr>
          <a:xfrm>
            <a:off x="1645918" y="672187"/>
            <a:ext cx="3060000" cy="781802"/>
          </a:xfrm>
          <a:prstGeom prst="roundRect">
            <a:avLst>
              <a:gd name="adj" fmla="val 6016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0" rIns="78296" bIns="39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MANAGER</a:t>
            </a:r>
            <a:endParaRPr lang="fr-FR" sz="1200" b="1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3" name="Rectangle à coins arrondis 152">
            <a:hlinkClick r:id="" action="ppaction://noaction"/>
          </p:cNvPr>
          <p:cNvSpPr/>
          <p:nvPr/>
        </p:nvSpPr>
        <p:spPr>
          <a:xfrm>
            <a:off x="1731019" y="905429"/>
            <a:ext cx="774689" cy="47427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Diriger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  <p:sp>
        <p:nvSpPr>
          <p:cNvPr id="154" name="Rectangle à coins arrondis 153">
            <a:hlinkClick r:id="" action="ppaction://noaction"/>
          </p:cNvPr>
          <p:cNvSpPr/>
          <p:nvPr/>
        </p:nvSpPr>
        <p:spPr>
          <a:xfrm>
            <a:off x="2567798" y="905429"/>
            <a:ext cx="996696" cy="47427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Communiquer</a:t>
            </a:r>
          </a:p>
        </p:txBody>
      </p:sp>
      <p:sp>
        <p:nvSpPr>
          <p:cNvPr id="155" name="Pentagone 154"/>
          <p:cNvSpPr/>
          <p:nvPr/>
        </p:nvSpPr>
        <p:spPr>
          <a:xfrm>
            <a:off x="257039" y="4077606"/>
            <a:ext cx="512909" cy="199957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harsh" dir="t"/>
          </a:scene3d>
          <a:sp3d>
            <a:bevelT w="57150"/>
          </a:sp3d>
        </p:spPr>
        <p:style>
          <a:lnRef idx="0">
            <a:schemeClr val="accent3"/>
          </a:lnRef>
          <a:fillRef idx="1002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2000" rIns="36000" rtlCol="0" anchor="ctr"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fr-FR" sz="1000" b="1" cap="all" dirty="0">
              <a:ln/>
              <a:solidFill>
                <a:schemeClr val="bg1">
                  <a:lumMod val="50000"/>
                </a:schemeClr>
              </a:solidFill>
              <a:latin typeface="ArialMT"/>
            </a:endParaRPr>
          </a:p>
        </p:txBody>
      </p:sp>
      <p:sp>
        <p:nvSpPr>
          <p:cNvPr id="156" name="Rectangle à coins arrondis 155"/>
          <p:cNvSpPr/>
          <p:nvPr/>
        </p:nvSpPr>
        <p:spPr>
          <a:xfrm>
            <a:off x="9505158" y="1747304"/>
            <a:ext cx="328471" cy="18437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harsh" dir="t"/>
          </a:scene3d>
          <a:sp3d>
            <a:bevelT w="57150"/>
          </a:sp3d>
        </p:spPr>
        <p:style>
          <a:lnRef idx="0">
            <a:schemeClr val="accent3"/>
          </a:lnRef>
          <a:fillRef idx="1002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2000" rIns="36000" rtlCol="0" anchor="ctr"/>
          <a:lstStyle/>
          <a:p>
            <a:pPr algn="ctr"/>
            <a:endParaRPr lang="fr-FR" sz="1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MT"/>
            </a:endParaRP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A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D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H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E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R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E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N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T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S</a:t>
            </a:r>
            <a:endParaRPr lang="fr-FR" sz="1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MT"/>
            </a:endParaRPr>
          </a:p>
          <a:p>
            <a:pPr algn="ctr"/>
            <a:endParaRPr lang="fr-FR" sz="1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MT"/>
            </a:endParaRPr>
          </a:p>
        </p:txBody>
      </p:sp>
      <p:pic>
        <p:nvPicPr>
          <p:cNvPr id="159" name="Image 1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0" y="71738"/>
            <a:ext cx="1545444" cy="1388944"/>
          </a:xfrm>
          <a:prstGeom prst="rect">
            <a:avLst/>
          </a:prstGeom>
        </p:spPr>
      </p:pic>
      <p:sp>
        <p:nvSpPr>
          <p:cNvPr id="160" name="Rectangle 159"/>
          <p:cNvSpPr/>
          <p:nvPr/>
        </p:nvSpPr>
        <p:spPr>
          <a:xfrm>
            <a:off x="4470007" y="50149"/>
            <a:ext cx="5747278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perspectiveLeft"/>
              <a:lightRig rig="harsh" dir="t"/>
            </a:scene3d>
            <a:sp3d extrusionH="57150" prstMaterial="matte">
              <a:bevelT w="63500" h="12700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50800" dir="20400000" algn="br" rotWithShape="0">
                    <a:schemeClr val="accent6">
                      <a:lumMod val="60000"/>
                      <a:lumOff val="40000"/>
                      <a:alpha val="36000"/>
                    </a:schemeClr>
                  </a:outerShdw>
                </a:effectLst>
              </a:rPr>
              <a:t>LA DEMARCHE DE PROGRES AU GIMS</a:t>
            </a:r>
          </a:p>
        </p:txBody>
      </p:sp>
      <p:sp>
        <p:nvSpPr>
          <p:cNvPr id="161" name="Pentagone 160"/>
          <p:cNvSpPr/>
          <p:nvPr/>
        </p:nvSpPr>
        <p:spPr>
          <a:xfrm>
            <a:off x="262282" y="1587519"/>
            <a:ext cx="512909" cy="199957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harsh" dir="t"/>
          </a:scene3d>
          <a:sp3d>
            <a:bevelT w="57150"/>
          </a:sp3d>
        </p:spPr>
        <p:style>
          <a:lnRef idx="0">
            <a:schemeClr val="accent3"/>
          </a:lnRef>
          <a:fillRef idx="1002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2000" rIns="36000" rtlCol="0" anchor="ctr"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fr-FR" sz="1000" b="1" cap="all" dirty="0">
              <a:ln/>
              <a:solidFill>
                <a:schemeClr val="bg1">
                  <a:lumMod val="50000"/>
                </a:schemeClr>
              </a:solidFill>
              <a:latin typeface="ArialMT"/>
            </a:endParaRPr>
          </a:p>
        </p:txBody>
      </p:sp>
      <p:sp>
        <p:nvSpPr>
          <p:cNvPr id="162" name="Rectangle 161"/>
          <p:cNvSpPr/>
          <p:nvPr/>
        </p:nvSpPr>
        <p:spPr>
          <a:xfrm rot="16200000">
            <a:off x="-602120" y="2604254"/>
            <a:ext cx="199957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200" b="1" cap="all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Adhérents</a:t>
            </a:r>
            <a:endParaRPr lang="fr-FR" sz="1200" b="1" cap="all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3" name="Rectangle 162"/>
          <p:cNvSpPr/>
          <p:nvPr/>
        </p:nvSpPr>
        <p:spPr>
          <a:xfrm rot="16200000">
            <a:off x="-568563" y="4796013"/>
            <a:ext cx="1978620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200" b="1" cap="all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Salariés</a:t>
            </a:r>
            <a:endParaRPr lang="fr-FR" sz="1200" b="1" cap="all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9337415" y="6997019"/>
            <a:ext cx="11439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i="1" dirty="0" smtClean="0"/>
              <a:t>Projet du 15/11/2016</a:t>
            </a:r>
          </a:p>
        </p:txBody>
      </p:sp>
      <p:cxnSp>
        <p:nvCxnSpPr>
          <p:cNvPr id="165" name="Connecteur droit avec flèche 164"/>
          <p:cNvCxnSpPr/>
          <p:nvPr/>
        </p:nvCxnSpPr>
        <p:spPr>
          <a:xfrm flipV="1">
            <a:off x="8612121" y="6031824"/>
            <a:ext cx="0" cy="122636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Double flèche verticale 165"/>
          <p:cNvSpPr/>
          <p:nvPr/>
        </p:nvSpPr>
        <p:spPr>
          <a:xfrm>
            <a:off x="2354658" y="2295429"/>
            <a:ext cx="340200" cy="308221"/>
          </a:xfrm>
          <a:prstGeom prst="upDownArrow">
            <a:avLst>
              <a:gd name="adj1" fmla="val 47032"/>
              <a:gd name="adj2" fmla="val 3447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54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Pentagone 167"/>
          <p:cNvSpPr/>
          <p:nvPr/>
        </p:nvSpPr>
        <p:spPr>
          <a:xfrm>
            <a:off x="2175698" y="5359008"/>
            <a:ext cx="6559862" cy="258777"/>
          </a:xfrm>
          <a:prstGeom prst="homePlate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Intervenir pour le maintien </a:t>
            </a: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dans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l’emploi</a:t>
            </a:r>
          </a:p>
        </p:txBody>
      </p:sp>
      <p:sp>
        <p:nvSpPr>
          <p:cNvPr id="170" name="Pentagone 169"/>
          <p:cNvSpPr/>
          <p:nvPr/>
        </p:nvSpPr>
        <p:spPr>
          <a:xfrm>
            <a:off x="3203176" y="4828596"/>
            <a:ext cx="5501113" cy="409733"/>
          </a:xfrm>
          <a:prstGeom prst="homePlate">
            <a:avLst>
              <a:gd name="adj" fmla="val 26993"/>
            </a:avLst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/>
          <a:lstStyle/>
          <a:p>
            <a:pPr>
              <a:spcBef>
                <a:spcPts val="514"/>
              </a:spcBef>
            </a:pPr>
            <a:r>
              <a:rPr lang="fr-FR" sz="105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Informer et sensibiliser à la prévention de la santé au travail de manière collective</a:t>
            </a:r>
          </a:p>
        </p:txBody>
      </p:sp>
      <p:sp>
        <p:nvSpPr>
          <p:cNvPr id="171" name="Rectangle 170"/>
          <p:cNvSpPr/>
          <p:nvPr/>
        </p:nvSpPr>
        <p:spPr>
          <a:xfrm rot="16200000">
            <a:off x="95509" y="4033767"/>
            <a:ext cx="2383020" cy="525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14"/>
              </a:spcBef>
            </a:pP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Répartir 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les effectifs </a:t>
            </a:r>
          </a:p>
          <a:p>
            <a:pPr algn="ctr">
              <a:spcBef>
                <a:spcPts val="514"/>
              </a:spcBef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et  </a:t>
            </a: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planifier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l’activité</a:t>
            </a:r>
          </a:p>
        </p:txBody>
      </p:sp>
      <p:pic>
        <p:nvPicPr>
          <p:cNvPr id="172" name="Image 17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6737" y="3684053"/>
            <a:ext cx="366280" cy="342109"/>
          </a:xfrm>
          <a:prstGeom prst="rect">
            <a:avLst/>
          </a:prstGeom>
        </p:spPr>
      </p:pic>
      <p:sp>
        <p:nvSpPr>
          <p:cNvPr id="173" name="Double flèche verticale 172"/>
          <p:cNvSpPr/>
          <p:nvPr/>
        </p:nvSpPr>
        <p:spPr>
          <a:xfrm>
            <a:off x="2335608" y="3652465"/>
            <a:ext cx="340200" cy="370403"/>
          </a:xfrm>
          <a:prstGeom prst="upDownArrow">
            <a:avLst>
              <a:gd name="adj1" fmla="val 47032"/>
              <a:gd name="adj2" fmla="val 3447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96" tIns="39148" rIns="78296" bIns="39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54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54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Pentagone 173"/>
          <p:cNvSpPr/>
          <p:nvPr/>
        </p:nvSpPr>
        <p:spPr>
          <a:xfrm>
            <a:off x="2132229" y="2843311"/>
            <a:ext cx="6565589" cy="258777"/>
          </a:xfrm>
          <a:prstGeom prst="homePlate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Réaliser les consultations individuelles</a:t>
            </a:r>
          </a:p>
        </p:txBody>
      </p:sp>
      <p:sp>
        <p:nvSpPr>
          <p:cNvPr id="175" name="Pentagone 174"/>
          <p:cNvSpPr/>
          <p:nvPr/>
        </p:nvSpPr>
        <p:spPr>
          <a:xfrm>
            <a:off x="1105707" y="1910530"/>
            <a:ext cx="7867774" cy="258777"/>
          </a:xfrm>
          <a:prstGeom prst="homePlate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Gérer les dossiers administratif des adhérents</a:t>
            </a:r>
          </a:p>
        </p:txBody>
      </p:sp>
      <p:sp>
        <p:nvSpPr>
          <p:cNvPr id="176" name="Rectangle à coins arrondis 175">
            <a:hlinkClick r:id="" action="ppaction://noaction"/>
          </p:cNvPr>
          <p:cNvSpPr/>
          <p:nvPr/>
        </p:nvSpPr>
        <p:spPr>
          <a:xfrm>
            <a:off x="2505708" y="6430504"/>
            <a:ext cx="5215892" cy="328364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514"/>
              </a:spcBef>
            </a:pPr>
            <a:r>
              <a:rPr lang="fr-FR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Surveiller et suivre l’amélioration continue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  <p:sp>
        <p:nvSpPr>
          <p:cNvPr id="177" name="Rectangle à coins arrondis 176"/>
          <p:cNvSpPr/>
          <p:nvPr/>
        </p:nvSpPr>
        <p:spPr>
          <a:xfrm>
            <a:off x="9509707" y="4136557"/>
            <a:ext cx="328471" cy="18437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harsh" dir="t"/>
          </a:scene3d>
          <a:sp3d>
            <a:bevelT w="57150"/>
          </a:sp3d>
        </p:spPr>
        <p:style>
          <a:lnRef idx="0">
            <a:schemeClr val="accent3"/>
          </a:lnRef>
          <a:fillRef idx="1002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2000" rIns="36000" rtlCol="0" anchor="ctr"/>
          <a:lstStyle/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S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A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L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A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R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I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E</a:t>
            </a:r>
          </a:p>
          <a:p>
            <a:pPr algn="ctr"/>
            <a:r>
              <a:rPr lang="fr-FR" sz="1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MT"/>
              </a:rPr>
              <a:t>S</a:t>
            </a:r>
            <a:endParaRPr lang="fr-FR" sz="1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MT"/>
            </a:endParaRPr>
          </a:p>
          <a:p>
            <a:pPr algn="ctr"/>
            <a:endParaRPr lang="fr-FR" sz="1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MT"/>
            </a:endParaRPr>
          </a:p>
        </p:txBody>
      </p:sp>
      <p:pic>
        <p:nvPicPr>
          <p:cNvPr id="178" name="Image 17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91777" y="3707317"/>
            <a:ext cx="342109" cy="356983"/>
          </a:xfrm>
          <a:prstGeom prst="rect">
            <a:avLst/>
          </a:prstGeom>
        </p:spPr>
      </p:pic>
      <p:sp>
        <p:nvSpPr>
          <p:cNvPr id="179" name="Rectangle à coins arrondis 178">
            <a:hlinkClick r:id="" action="ppaction://noaction"/>
          </p:cNvPr>
          <p:cNvSpPr/>
          <p:nvPr/>
        </p:nvSpPr>
        <p:spPr>
          <a:xfrm>
            <a:off x="4781362" y="673317"/>
            <a:ext cx="4905873" cy="781802"/>
          </a:xfrm>
          <a:prstGeom prst="roundRect">
            <a:avLst>
              <a:gd name="adj" fmla="val 6016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w="6985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8296" tIns="0" rIns="78296" bIns="39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GERER LES RESSOURCES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0" name="Rectangle à coins arrondis 179">
            <a:hlinkClick r:id="" action="ppaction://noaction"/>
          </p:cNvPr>
          <p:cNvSpPr/>
          <p:nvPr/>
        </p:nvSpPr>
        <p:spPr>
          <a:xfrm>
            <a:off x="8134844" y="916889"/>
            <a:ext cx="1416191" cy="45135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Gérer les ressources financières</a:t>
            </a:r>
          </a:p>
        </p:txBody>
      </p:sp>
      <p:sp>
        <p:nvSpPr>
          <p:cNvPr id="181" name="Rectangle à coins arrondis 180">
            <a:hlinkClick r:id="" action="ppaction://noaction"/>
          </p:cNvPr>
          <p:cNvSpPr/>
          <p:nvPr/>
        </p:nvSpPr>
        <p:spPr>
          <a:xfrm>
            <a:off x="4900290" y="916889"/>
            <a:ext cx="1372443" cy="45135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Gérer les ressources humaines</a:t>
            </a:r>
          </a:p>
        </p:txBody>
      </p:sp>
      <p:sp>
        <p:nvSpPr>
          <p:cNvPr id="182" name="Rectangle à coins arrondis 181">
            <a:hlinkClick r:id="" action="ppaction://noaction"/>
          </p:cNvPr>
          <p:cNvSpPr/>
          <p:nvPr/>
        </p:nvSpPr>
        <p:spPr>
          <a:xfrm>
            <a:off x="6387765" y="916889"/>
            <a:ext cx="1632047" cy="45135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Gérer les achats et ressources matérielles</a:t>
            </a:r>
          </a:p>
        </p:txBody>
      </p:sp>
      <p:cxnSp>
        <p:nvCxnSpPr>
          <p:cNvPr id="3" name="Connecteur en angle 2"/>
          <p:cNvCxnSpPr/>
          <p:nvPr/>
        </p:nvCxnSpPr>
        <p:spPr>
          <a:xfrm rot="16200000" flipV="1">
            <a:off x="7161375" y="3590568"/>
            <a:ext cx="5656678" cy="460240"/>
          </a:xfrm>
          <a:prstGeom prst="bentConnector3">
            <a:avLst>
              <a:gd name="adj1" fmla="val 100273"/>
            </a:avLst>
          </a:prstGeom>
          <a:ln w="1079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à coins arrondis 42">
            <a:hlinkClick r:id="" action="ppaction://noaction"/>
          </p:cNvPr>
          <p:cNvSpPr/>
          <p:nvPr/>
        </p:nvSpPr>
        <p:spPr>
          <a:xfrm>
            <a:off x="3626584" y="919912"/>
            <a:ext cx="996696" cy="474271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anchor="ctr" anchorCtr="0"/>
          <a:lstStyle/>
          <a:p>
            <a:pPr algn="ctr">
              <a:spcBef>
                <a:spcPts val="514"/>
              </a:spcBef>
            </a:pP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Animer l’amélioration continue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 flipH="1" flipV="1">
            <a:off x="9624040" y="6592399"/>
            <a:ext cx="593245" cy="10887"/>
          </a:xfrm>
          <a:prstGeom prst="line">
            <a:avLst/>
          </a:prstGeom>
          <a:ln w="1079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entagone 44">
            <a:hlinkClick r:id="" action="ppaction://noaction"/>
          </p:cNvPr>
          <p:cNvSpPr/>
          <p:nvPr/>
        </p:nvSpPr>
        <p:spPr>
          <a:xfrm>
            <a:off x="2184947" y="4155296"/>
            <a:ext cx="1296405" cy="1099758"/>
          </a:xfrm>
          <a:custGeom>
            <a:avLst/>
            <a:gdLst>
              <a:gd name="connsiteX0" fmla="*/ 0 w 4683899"/>
              <a:gd name="connsiteY0" fmla="*/ 0 h 378516"/>
              <a:gd name="connsiteX1" fmla="*/ 4494641 w 4683899"/>
              <a:gd name="connsiteY1" fmla="*/ 0 h 378516"/>
              <a:gd name="connsiteX2" fmla="*/ 4683899 w 4683899"/>
              <a:gd name="connsiteY2" fmla="*/ 189258 h 378516"/>
              <a:gd name="connsiteX3" fmla="*/ 4494641 w 4683899"/>
              <a:gd name="connsiteY3" fmla="*/ 378516 h 378516"/>
              <a:gd name="connsiteX4" fmla="*/ 0 w 4683899"/>
              <a:gd name="connsiteY4" fmla="*/ 378516 h 378516"/>
              <a:gd name="connsiteX5" fmla="*/ 0 w 4683899"/>
              <a:gd name="connsiteY5" fmla="*/ 0 h 378516"/>
              <a:gd name="connsiteX0" fmla="*/ 0 w 4514217"/>
              <a:gd name="connsiteY0" fmla="*/ 0 h 378516"/>
              <a:gd name="connsiteX1" fmla="*/ 4494641 w 4514217"/>
              <a:gd name="connsiteY1" fmla="*/ 0 h 378516"/>
              <a:gd name="connsiteX2" fmla="*/ 4514217 w 4514217"/>
              <a:gd name="connsiteY2" fmla="*/ 179831 h 378516"/>
              <a:gd name="connsiteX3" fmla="*/ 4494641 w 4514217"/>
              <a:gd name="connsiteY3" fmla="*/ 378516 h 378516"/>
              <a:gd name="connsiteX4" fmla="*/ 0 w 4514217"/>
              <a:gd name="connsiteY4" fmla="*/ 378516 h 378516"/>
              <a:gd name="connsiteX5" fmla="*/ 0 w 4514217"/>
              <a:gd name="connsiteY5" fmla="*/ 0 h 378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14217" h="378516">
                <a:moveTo>
                  <a:pt x="0" y="0"/>
                </a:moveTo>
                <a:lnTo>
                  <a:pt x="4494641" y="0"/>
                </a:lnTo>
                <a:lnTo>
                  <a:pt x="4514217" y="179831"/>
                </a:lnTo>
                <a:lnTo>
                  <a:pt x="4494641" y="378516"/>
                </a:lnTo>
                <a:lnTo>
                  <a:pt x="0" y="37851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anchor="ctr" anchorCtr="0"/>
          <a:lstStyle/>
          <a:p>
            <a:pPr algn="ctr">
              <a:spcBef>
                <a:spcPts val="514"/>
              </a:spcBef>
            </a:pP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MT"/>
              </a:rPr>
              <a:t>Réaliser des Actions en Milieu de Travail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8984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134</Words>
  <Application>Microsoft Office PowerPoint</Application>
  <PresentationFormat>Personnalisé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ArialMT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repor75</dc:creator>
  <cp:lastModifiedBy>repor75</cp:lastModifiedBy>
  <cp:revision>23</cp:revision>
  <dcterms:created xsi:type="dcterms:W3CDTF">2015-02-05T08:01:48Z</dcterms:created>
  <dcterms:modified xsi:type="dcterms:W3CDTF">2017-01-18T14:35:17Z</dcterms:modified>
</cp:coreProperties>
</file>