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12801600" cy="9601200" type="A3"/>
  <p:notesSz cx="9928225" cy="6797675"/>
  <p:defaultTextStyle>
    <a:defPPr>
      <a:defRPr lang="fr-FR"/>
    </a:defPPr>
    <a:lvl1pPr algn="l" defTabSz="1279525" rtl="0" fontAlgn="base">
      <a:spcBef>
        <a:spcPct val="0"/>
      </a:spcBef>
      <a:spcAft>
        <a:spcPct val="0"/>
      </a:spcAft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1100" kern="1200">
        <a:solidFill>
          <a:srgbClr val="000000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  <a:srgbClr val="FF66CC"/>
    <a:srgbClr val="969696"/>
    <a:srgbClr val="DDDDDD"/>
    <a:srgbClr val="FF6699"/>
    <a:srgbClr val="FFCCCC"/>
    <a:srgbClr val="CC0066"/>
    <a:srgbClr val="FFFFCC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03" autoAdjust="0"/>
    <p:restoredTop sz="92652" autoAdjust="0"/>
  </p:normalViewPr>
  <p:slideViewPr>
    <p:cSldViewPr>
      <p:cViewPr varScale="1">
        <p:scale>
          <a:sx n="82" d="100"/>
          <a:sy n="82" d="100"/>
        </p:scale>
        <p:origin x="1500" y="9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302813" cy="34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3" tIns="46091" rIns="92183" bIns="46091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825" y="1"/>
            <a:ext cx="4302813" cy="34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3" tIns="46091" rIns="92183" bIns="460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56A8229-DB7E-431B-B28E-BEFBFCBBD6AF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6455930"/>
            <a:ext cx="4302813" cy="34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3" tIns="46091" rIns="92183" bIns="46091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825" y="6455930"/>
            <a:ext cx="4302813" cy="340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3" tIns="46091" rIns="92183" bIns="460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AE29A55-E283-4651-9FB0-AA11CA91309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4624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813" cy="340127"/>
          </a:xfrm>
          <a:prstGeom prst="rect">
            <a:avLst/>
          </a:prstGeom>
        </p:spPr>
        <p:txBody>
          <a:bodyPr vert="horz" lIns="92183" tIns="46091" rIns="92183" bIns="4609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623825" y="1"/>
            <a:ext cx="4302813" cy="340127"/>
          </a:xfrm>
          <a:prstGeom prst="rect">
            <a:avLst/>
          </a:prstGeom>
        </p:spPr>
        <p:txBody>
          <a:bodyPr vert="horz" lIns="92183" tIns="46091" rIns="92183" bIns="46091" rtlCol="0"/>
          <a:lstStyle>
            <a:lvl1pPr algn="r">
              <a:defRPr sz="1200"/>
            </a:lvl1pPr>
          </a:lstStyle>
          <a:p>
            <a:fld id="{9573E9BD-E6F4-4A54-B8D6-815D8F9DEE60}" type="datetimeFigureOut">
              <a:rPr lang="fr-FR" smtClean="0"/>
              <a:t>08/06/2017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7525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3" tIns="46091" rIns="92183" bIns="46091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92347" y="3271696"/>
            <a:ext cx="7943532" cy="2675663"/>
          </a:xfrm>
          <a:prstGeom prst="rect">
            <a:avLst/>
          </a:prstGeom>
        </p:spPr>
        <p:txBody>
          <a:bodyPr vert="horz" lIns="92183" tIns="46091" rIns="92183" bIns="46091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457550"/>
            <a:ext cx="4302813" cy="340127"/>
          </a:xfrm>
          <a:prstGeom prst="rect">
            <a:avLst/>
          </a:prstGeom>
        </p:spPr>
        <p:txBody>
          <a:bodyPr vert="horz" lIns="92183" tIns="46091" rIns="92183" bIns="4609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623825" y="6457550"/>
            <a:ext cx="4302813" cy="340127"/>
          </a:xfrm>
          <a:prstGeom prst="rect">
            <a:avLst/>
          </a:prstGeom>
        </p:spPr>
        <p:txBody>
          <a:bodyPr vert="horz" lIns="92183" tIns="46091" rIns="92183" bIns="46091" rtlCol="0" anchor="b"/>
          <a:lstStyle>
            <a:lvl1pPr algn="r">
              <a:defRPr sz="1200"/>
            </a:lvl1pPr>
          </a:lstStyle>
          <a:p>
            <a:fld id="{32D08615-7A23-4EBB-8556-54936EEF2A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441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D08615-7A23-4EBB-8556-54936EEF2A0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806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B35B7-52E0-4F34-838D-644A3EC732F8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207C-07DF-4447-87BE-0AD9E8A2010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F1F8D-07EC-4419-AED5-A576D73A5EDD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AFF-FBC6-4F9A-B108-C9CD9F1841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90C43-F4A8-4BA4-A0B0-84F94221523D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62AC8-7A01-4CC5-8921-BE59083850B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0F5E5-D453-471A-ADAB-72EBFB40B326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338B2-67AE-4A8B-94D6-201A08EF31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11239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E59C7-F548-450F-AA29-B6A6AD91F0C7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63DC1-6E57-4944-81B5-231127E90E7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8F8970-1184-414C-8781-37BEE7A5E7F1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1C657-E59C-4877-BA2C-646B215728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40081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40081" y="3044824"/>
            <a:ext cx="5656263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503036" y="3044824"/>
            <a:ext cx="5658485" cy="5531804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09B77-38BC-4E3A-878E-EC0A76E35A30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08024-761E-461F-B6F9-7F3D7E99DCD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95685B-2527-4D07-8AAB-67D357C54831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534C8-4134-4514-A8E3-8CD96C3E073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4D205-047B-4789-BEBD-A42EC4457ED7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7611D-EF26-49A0-9EDD-FA03A19CA6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9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5069" y="382271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9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97FA3-3BBA-4493-A828-B2426EABB71B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55DB4-47BE-46B0-99BD-E786EF9F87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09203" y="6720841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509203" y="7514274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0BB51C-1669-45C8-9B55-803434DB2B5C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FC569-AE34-4AA0-A75F-E4E2E6112F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5E39300-04EE-4BF0-BD4B-84F7C0D85392}" type="datetimeFigureOut">
              <a:rPr lang="fr-FR"/>
              <a:pPr>
                <a:defRPr/>
              </a:pPr>
              <a:t>08/06/2017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8810B9-D5ED-4CBC-B449-7AC42AE429C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107"/>
          <p:cNvSpPr/>
          <p:nvPr/>
        </p:nvSpPr>
        <p:spPr>
          <a:xfrm>
            <a:off x="7771008" y="2969704"/>
            <a:ext cx="1631027" cy="2896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r>
              <a:rPr lang="fr-FR" sz="1000" dirty="0" smtClean="0">
                <a:solidFill>
                  <a:srgbClr val="000000"/>
                </a:solidFill>
                <a:cs typeface="Arial" charset="0"/>
              </a:rPr>
              <a:t>Lien avec </a:t>
            </a:r>
            <a:r>
              <a:rPr lang="fr-FR" sz="1000" dirty="0" err="1" smtClean="0">
                <a:solidFill>
                  <a:srgbClr val="000000"/>
                </a:solidFill>
                <a:cs typeface="Arial" charset="0"/>
              </a:rPr>
              <a:t>Préventiel</a:t>
            </a:r>
            <a:endParaRPr lang="fr-FR" sz="1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8" name="Rectangle 107"/>
          <p:cNvSpPr/>
          <p:nvPr/>
        </p:nvSpPr>
        <p:spPr>
          <a:xfrm>
            <a:off x="5156267" y="3739605"/>
            <a:ext cx="2816193" cy="2896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r>
              <a:rPr lang="fr-FR" sz="1000" dirty="0" smtClean="0">
                <a:solidFill>
                  <a:srgbClr val="000000"/>
                </a:solidFill>
                <a:cs typeface="Arial" charset="0"/>
              </a:rPr>
              <a:t>Lien avec groupes </a:t>
            </a:r>
            <a:r>
              <a:rPr lang="fr-FR" sz="1000" dirty="0" err="1" smtClean="0">
                <a:solidFill>
                  <a:srgbClr val="000000"/>
                </a:solidFill>
                <a:cs typeface="Arial" charset="0"/>
              </a:rPr>
              <a:t>Préventiel</a:t>
            </a:r>
            <a:r>
              <a:rPr lang="fr-FR" sz="1000" dirty="0" smtClean="0">
                <a:solidFill>
                  <a:srgbClr val="000000"/>
                </a:solidFill>
                <a:cs typeface="Arial" charset="0"/>
              </a:rPr>
              <a:t> + dossiers médicaux</a:t>
            </a:r>
            <a:endParaRPr lang="fr-FR" sz="1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9" name="Rectangle 108"/>
          <p:cNvSpPr/>
          <p:nvPr/>
        </p:nvSpPr>
        <p:spPr>
          <a:xfrm>
            <a:off x="3546475" y="1847379"/>
            <a:ext cx="3186579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48" name="ZoneTexte 47"/>
          <p:cNvSpPr txBox="1">
            <a:spLocks noChangeArrowheads="1"/>
          </p:cNvSpPr>
          <p:nvPr/>
        </p:nvSpPr>
        <p:spPr bwMode="auto">
          <a:xfrm>
            <a:off x="1864296" y="0"/>
            <a:ext cx="5256583" cy="560153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Planification globale de la </a:t>
            </a:r>
            <a:r>
              <a:rPr lang="fr-FR" sz="1400" b="1" dirty="0" smtClean="0">
                <a:solidFill>
                  <a:schemeClr val="tx1"/>
                </a:solidFill>
              </a:rPr>
              <a:t>Démarche </a:t>
            </a:r>
            <a:r>
              <a:rPr lang="fr-FR" sz="1400" b="1" dirty="0">
                <a:solidFill>
                  <a:schemeClr val="tx1"/>
                </a:solidFill>
              </a:rPr>
              <a:t>de </a:t>
            </a:r>
            <a:r>
              <a:rPr lang="fr-FR" sz="1400" b="1" dirty="0" smtClean="0">
                <a:solidFill>
                  <a:schemeClr val="tx1"/>
                </a:solidFill>
              </a:rPr>
              <a:t>Progrès </a:t>
            </a:r>
            <a:r>
              <a:rPr lang="fr-FR" sz="1400" b="1" dirty="0">
                <a:solidFill>
                  <a:schemeClr val="tx1"/>
                </a:solidFill>
              </a:rPr>
              <a:t>en </a:t>
            </a:r>
            <a:r>
              <a:rPr lang="fr-FR" sz="1400" b="1" dirty="0" smtClean="0">
                <a:solidFill>
                  <a:schemeClr val="tx1"/>
                </a:solidFill>
              </a:rPr>
              <a:t>Santé</a:t>
            </a:r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Pilotage : COPIL DPS</a:t>
            </a:r>
          </a:p>
        </p:txBody>
      </p:sp>
      <p:grpSp>
        <p:nvGrpSpPr>
          <p:cNvPr id="78" name="Groupe 77"/>
          <p:cNvGrpSpPr/>
          <p:nvPr/>
        </p:nvGrpSpPr>
        <p:grpSpPr>
          <a:xfrm>
            <a:off x="1498877" y="9091448"/>
            <a:ext cx="10867827" cy="449262"/>
            <a:chOff x="38100" y="9031288"/>
            <a:chExt cx="10867827" cy="449262"/>
          </a:xfrm>
        </p:grpSpPr>
        <p:sp>
          <p:nvSpPr>
            <p:cNvPr id="118" name="Rectangle 117"/>
            <p:cNvSpPr/>
            <p:nvPr/>
          </p:nvSpPr>
          <p:spPr>
            <a:xfrm>
              <a:off x="64096" y="9083675"/>
              <a:ext cx="10841831" cy="3587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 dirty="0"/>
            </a:p>
          </p:txBody>
        </p:sp>
        <p:grpSp>
          <p:nvGrpSpPr>
            <p:cNvPr id="16487" name="Group 171"/>
            <p:cNvGrpSpPr>
              <a:grpSpLocks/>
            </p:cNvGrpSpPr>
            <p:nvPr/>
          </p:nvGrpSpPr>
          <p:grpSpPr bwMode="auto">
            <a:xfrm>
              <a:off x="1000125" y="9031288"/>
              <a:ext cx="1906588" cy="431800"/>
              <a:chOff x="1107" y="5776"/>
              <a:chExt cx="1201" cy="272"/>
            </a:xfrm>
          </p:grpSpPr>
          <p:sp>
            <p:nvSpPr>
              <p:cNvPr id="113" name="Rectangle 112"/>
              <p:cNvSpPr/>
              <p:nvPr/>
            </p:nvSpPr>
            <p:spPr>
              <a:xfrm>
                <a:off x="1107" y="5859"/>
                <a:ext cx="178" cy="15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6489" name="ZoneTexte 118"/>
              <p:cNvSpPr txBox="1">
                <a:spLocks noChangeArrowheads="1"/>
              </p:cNvSpPr>
              <p:nvPr/>
            </p:nvSpPr>
            <p:spPr bwMode="auto">
              <a:xfrm>
                <a:off x="1265" y="5776"/>
                <a:ext cx="1043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7600" tIns="64008" rIns="57600" bIns="64008">
                <a:spAutoFit/>
              </a:bodyPr>
              <a:lstStyle/>
              <a:p>
                <a:r>
                  <a:rPr lang="fr-FR" sz="1000">
                    <a:solidFill>
                      <a:schemeClr val="tx1"/>
                    </a:solidFill>
                  </a:rPr>
                  <a:t>Etat des lieux, documentation</a:t>
                </a:r>
              </a:p>
              <a:p>
                <a:r>
                  <a:rPr lang="fr-FR" sz="1000">
                    <a:solidFill>
                      <a:schemeClr val="tx1"/>
                    </a:solidFill>
                  </a:rPr>
                  <a:t>Définition du projet</a:t>
                </a:r>
              </a:p>
            </p:txBody>
          </p:sp>
        </p:grpSp>
        <p:grpSp>
          <p:nvGrpSpPr>
            <p:cNvPr id="16490" name="Group 173"/>
            <p:cNvGrpSpPr>
              <a:grpSpLocks/>
            </p:cNvGrpSpPr>
            <p:nvPr/>
          </p:nvGrpSpPr>
          <p:grpSpPr bwMode="auto">
            <a:xfrm>
              <a:off x="3087688" y="9142413"/>
              <a:ext cx="1455737" cy="279400"/>
              <a:chOff x="1900" y="5846"/>
              <a:chExt cx="917" cy="176"/>
            </a:xfrm>
          </p:grpSpPr>
          <p:sp>
            <p:nvSpPr>
              <p:cNvPr id="114" name="Rectangle 113"/>
              <p:cNvSpPr/>
              <p:nvPr/>
            </p:nvSpPr>
            <p:spPr>
              <a:xfrm>
                <a:off x="1900" y="5859"/>
                <a:ext cx="189" cy="15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6492" name="ZoneTexte 119"/>
              <p:cNvSpPr txBox="1">
                <a:spLocks noChangeArrowheads="1"/>
              </p:cNvSpPr>
              <p:nvPr/>
            </p:nvSpPr>
            <p:spPr bwMode="auto">
              <a:xfrm>
                <a:off x="2072" y="5846"/>
                <a:ext cx="745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7600" tIns="64008" rIns="57600" bIns="64008">
                <a:spAutoFit/>
              </a:bodyPr>
              <a:lstStyle/>
              <a:p>
                <a:r>
                  <a:rPr lang="fr-FR" sz="1000">
                    <a:solidFill>
                      <a:schemeClr val="tx1"/>
                    </a:solidFill>
                  </a:rPr>
                  <a:t>Réalisation du projet</a:t>
                </a:r>
              </a:p>
            </p:txBody>
          </p:sp>
        </p:grpSp>
        <p:sp>
          <p:nvSpPr>
            <p:cNvPr id="16493" name="ZoneTexte 123"/>
            <p:cNvSpPr txBox="1">
              <a:spLocks noChangeArrowheads="1"/>
            </p:cNvSpPr>
            <p:nvPr/>
          </p:nvSpPr>
          <p:spPr bwMode="auto">
            <a:xfrm>
              <a:off x="38100" y="9093200"/>
              <a:ext cx="811213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28016" tIns="64008" rIns="128016" bIns="64008">
              <a:spAutoFit/>
            </a:bodyPr>
            <a:lstStyle/>
            <a:p>
              <a:r>
                <a:rPr lang="fr-FR" sz="1400">
                  <a:solidFill>
                    <a:schemeClr val="tx1"/>
                  </a:solidFill>
                </a:rPr>
                <a:t>JALON :</a:t>
              </a:r>
            </a:p>
          </p:txBody>
        </p:sp>
        <p:sp>
          <p:nvSpPr>
            <p:cNvPr id="16494" name="ZoneTexte 119"/>
            <p:cNvSpPr txBox="1">
              <a:spLocks noChangeArrowheads="1"/>
            </p:cNvSpPr>
            <p:nvPr/>
          </p:nvSpPr>
          <p:spPr bwMode="auto">
            <a:xfrm>
              <a:off x="4883150" y="9031288"/>
              <a:ext cx="2386013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1600" tIns="28800" rIns="21600" bIns="28800">
              <a:spAutoFit/>
            </a:bodyPr>
            <a:lstStyle/>
            <a:p>
              <a:r>
                <a:rPr lang="fr-FR" sz="1500">
                  <a:solidFill>
                    <a:schemeClr val="tx1"/>
                  </a:solidFill>
                </a:rPr>
                <a:t>*</a:t>
              </a:r>
              <a:r>
                <a:rPr lang="fr-FR" sz="1000">
                  <a:solidFill>
                    <a:schemeClr val="tx1"/>
                  </a:solidFill>
                </a:rPr>
                <a:t> Validation </a:t>
              </a:r>
            </a:p>
            <a:p>
              <a:r>
                <a:rPr lang="fr-FR" sz="1000">
                  <a:solidFill>
                    <a:schemeClr val="tx1"/>
                  </a:solidFill>
                </a:rPr>
                <a:t>(Direction/CMT/COPIL DPS...)</a:t>
              </a:r>
            </a:p>
          </p:txBody>
        </p:sp>
        <p:grpSp>
          <p:nvGrpSpPr>
            <p:cNvPr id="16495" name="Group 174"/>
            <p:cNvGrpSpPr>
              <a:grpSpLocks/>
            </p:cNvGrpSpPr>
            <p:nvPr/>
          </p:nvGrpSpPr>
          <p:grpSpPr bwMode="auto">
            <a:xfrm>
              <a:off x="6862763" y="9142413"/>
              <a:ext cx="1955800" cy="279400"/>
              <a:chOff x="4167" y="5846"/>
              <a:chExt cx="1232" cy="176"/>
            </a:xfrm>
          </p:grpSpPr>
          <p:sp>
            <p:nvSpPr>
              <p:cNvPr id="115" name="Rectangle 114"/>
              <p:cNvSpPr/>
              <p:nvPr/>
            </p:nvSpPr>
            <p:spPr>
              <a:xfrm>
                <a:off x="4167" y="5859"/>
                <a:ext cx="189" cy="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6497" name="ZoneTexte 120"/>
              <p:cNvSpPr txBox="1">
                <a:spLocks noChangeArrowheads="1"/>
              </p:cNvSpPr>
              <p:nvPr/>
            </p:nvSpPr>
            <p:spPr bwMode="auto">
              <a:xfrm>
                <a:off x="4358" y="5846"/>
                <a:ext cx="1041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7600" tIns="64008" rIns="57600" bIns="64008">
                <a:spAutoFit/>
              </a:bodyPr>
              <a:lstStyle/>
              <a:p>
                <a:r>
                  <a:rPr lang="fr-FR" sz="1000">
                    <a:solidFill>
                      <a:schemeClr val="tx1"/>
                    </a:solidFill>
                  </a:rPr>
                  <a:t>Communication, déploiement</a:t>
                </a:r>
              </a:p>
            </p:txBody>
          </p:sp>
        </p:grpSp>
        <p:sp>
          <p:nvSpPr>
            <p:cNvPr id="47" name="Rectangle 116"/>
            <p:cNvSpPr/>
            <p:nvPr/>
          </p:nvSpPr>
          <p:spPr>
            <a:xfrm>
              <a:off x="9061450" y="9150350"/>
              <a:ext cx="300038" cy="2381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16502" name="ZoneTexte 122"/>
            <p:cNvSpPr txBox="1">
              <a:spLocks noChangeArrowheads="1"/>
            </p:cNvSpPr>
            <p:nvPr/>
          </p:nvSpPr>
          <p:spPr bwMode="auto">
            <a:xfrm>
              <a:off x="9353550" y="9048750"/>
              <a:ext cx="12954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7600" tIns="64008" rIns="57600" bIns="64008">
              <a:spAutoFit/>
            </a:bodyPr>
            <a:lstStyle/>
            <a:p>
              <a:r>
                <a:rPr lang="fr-FR" sz="1000">
                  <a:solidFill>
                    <a:schemeClr val="tx1"/>
                  </a:solidFill>
                </a:rPr>
                <a:t>Evaluation, bilan</a:t>
              </a:r>
            </a:p>
            <a:p>
              <a:r>
                <a:rPr lang="fr-FR" sz="1000">
                  <a:solidFill>
                    <a:schemeClr val="tx1"/>
                  </a:solidFill>
                </a:rPr>
                <a:t>+ Ajustement</a:t>
              </a:r>
            </a:p>
          </p:txBody>
        </p:sp>
      </p:grpSp>
      <p:cxnSp>
        <p:nvCxnSpPr>
          <p:cNvPr id="34" name="Connecteur droit 218"/>
          <p:cNvCxnSpPr>
            <a:cxnSpLocks noChangeShapeType="1"/>
          </p:cNvCxnSpPr>
          <p:nvPr/>
        </p:nvCxnSpPr>
        <p:spPr bwMode="auto">
          <a:xfrm rot="5400000">
            <a:off x="-454819" y="5196682"/>
            <a:ext cx="7993063" cy="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77" name="Groupe 76"/>
          <p:cNvGrpSpPr/>
          <p:nvPr/>
        </p:nvGrpSpPr>
        <p:grpSpPr>
          <a:xfrm>
            <a:off x="645185" y="735013"/>
            <a:ext cx="647700" cy="547687"/>
            <a:chOff x="576263" y="735013"/>
            <a:chExt cx="647700" cy="547687"/>
          </a:xfrm>
        </p:grpSpPr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576263" y="735013"/>
              <a:ext cx="647700" cy="400050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14400" tIns="28800" rIns="14400" bIns="28800" anchor="ctr"/>
            <a:lstStyle/>
            <a:p>
              <a:pPr algn="ctr"/>
              <a:r>
                <a:rPr lang="fr-FR" dirty="0" smtClean="0">
                  <a:solidFill>
                    <a:schemeClr val="bg1"/>
                  </a:solidFill>
                </a:rPr>
                <a:t>Points </a:t>
              </a:r>
              <a:endParaRPr lang="fr-FR" dirty="0">
                <a:solidFill>
                  <a:schemeClr val="bg1"/>
                </a:solidFill>
              </a:endParaRPr>
            </a:p>
            <a:p>
              <a:pPr algn="ctr"/>
              <a:r>
                <a:rPr lang="fr-FR" dirty="0" smtClean="0">
                  <a:solidFill>
                    <a:schemeClr val="bg1"/>
                  </a:solidFill>
                </a:rPr>
                <a:t>AMEXIST 3</a:t>
              </a:r>
              <a:endParaRPr lang="fr-FR" dirty="0">
                <a:solidFill>
                  <a:schemeClr val="bg1"/>
                </a:solidFill>
              </a:endParaRPr>
            </a:p>
          </p:txBody>
        </p:sp>
        <p:sp>
          <p:nvSpPr>
            <p:cNvPr id="16535" name="AutoShape 151"/>
            <p:cNvSpPr>
              <a:spLocks noChangeArrowheads="1"/>
            </p:cNvSpPr>
            <p:nvPr/>
          </p:nvSpPr>
          <p:spPr bwMode="auto">
            <a:xfrm>
              <a:off x="774701" y="1138238"/>
              <a:ext cx="215900" cy="144462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03" name="Groupe 102"/>
          <p:cNvGrpSpPr/>
          <p:nvPr/>
        </p:nvGrpSpPr>
        <p:grpSpPr>
          <a:xfrm>
            <a:off x="749300" y="2643009"/>
            <a:ext cx="11201476" cy="915987"/>
            <a:chOff x="749300" y="2643009"/>
            <a:chExt cx="11201476" cy="915987"/>
          </a:xfrm>
        </p:grpSpPr>
        <p:grpSp>
          <p:nvGrpSpPr>
            <p:cNvPr id="95" name="Groupe 94"/>
            <p:cNvGrpSpPr/>
            <p:nvPr/>
          </p:nvGrpSpPr>
          <p:grpSpPr>
            <a:xfrm>
              <a:off x="9380348" y="2968346"/>
              <a:ext cx="2570428" cy="327974"/>
              <a:chOff x="9380348" y="2865606"/>
              <a:chExt cx="2570428" cy="327974"/>
            </a:xfrm>
          </p:grpSpPr>
          <p:sp>
            <p:nvSpPr>
              <p:cNvPr id="37" name="Rectangle 108"/>
              <p:cNvSpPr/>
              <p:nvPr/>
            </p:nvSpPr>
            <p:spPr>
              <a:xfrm>
                <a:off x="9437752" y="2865606"/>
                <a:ext cx="1430438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38" name="Rectangle 116"/>
              <p:cNvSpPr/>
              <p:nvPr/>
            </p:nvSpPr>
            <p:spPr>
              <a:xfrm>
                <a:off x="10869277" y="2878896"/>
                <a:ext cx="508000" cy="288925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39" name="Rectangle 108"/>
              <p:cNvSpPr/>
              <p:nvPr/>
            </p:nvSpPr>
            <p:spPr>
              <a:xfrm>
                <a:off x="11391886" y="2876593"/>
                <a:ext cx="558890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6478" name="ZoneTexte 119"/>
              <p:cNvSpPr txBox="1">
                <a:spLocks noChangeArrowheads="1"/>
              </p:cNvSpPr>
              <p:nvPr/>
            </p:nvSpPr>
            <p:spPr bwMode="auto">
              <a:xfrm>
                <a:off x="9380348" y="2907830"/>
                <a:ext cx="427038" cy="285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1600" tIns="28800" rIns="21600" bIns="28800">
                <a:spAutoFit/>
              </a:bodyPr>
              <a:lstStyle/>
              <a:p>
                <a:r>
                  <a:rPr lang="fr-FR" sz="1500" dirty="0">
                    <a:solidFill>
                      <a:schemeClr val="tx1"/>
                    </a:solidFill>
                  </a:rPr>
                  <a:t>*</a:t>
                </a:r>
                <a:r>
                  <a:rPr lang="fr-FR" sz="1000" dirty="0">
                    <a:solidFill>
                      <a:schemeClr val="tx1"/>
                    </a:solidFill>
                  </a:rPr>
                  <a:t> CMT</a:t>
                </a:r>
              </a:p>
            </p:txBody>
          </p:sp>
        </p:grpSp>
        <p:grpSp>
          <p:nvGrpSpPr>
            <p:cNvPr id="102" name="Groupe 101"/>
            <p:cNvGrpSpPr/>
            <p:nvPr/>
          </p:nvGrpSpPr>
          <p:grpSpPr>
            <a:xfrm>
              <a:off x="749300" y="2643009"/>
              <a:ext cx="2516188" cy="915987"/>
              <a:chOff x="749300" y="2601913"/>
              <a:chExt cx="2516188" cy="915987"/>
            </a:xfrm>
          </p:grpSpPr>
          <p:grpSp>
            <p:nvGrpSpPr>
              <p:cNvPr id="16404" name="Group 168"/>
              <p:cNvGrpSpPr>
                <a:grpSpLocks/>
              </p:cNvGrpSpPr>
              <p:nvPr/>
            </p:nvGrpSpPr>
            <p:grpSpPr bwMode="auto">
              <a:xfrm>
                <a:off x="1231900" y="2601913"/>
                <a:ext cx="2033588" cy="903287"/>
                <a:chOff x="120" y="1639"/>
                <a:chExt cx="1281" cy="569"/>
              </a:xfrm>
            </p:grpSpPr>
            <p:grpSp>
              <p:nvGrpSpPr>
                <p:cNvPr id="16405" name="Group 151"/>
                <p:cNvGrpSpPr>
                  <a:grpSpLocks/>
                </p:cNvGrpSpPr>
                <p:nvPr/>
              </p:nvGrpSpPr>
              <p:grpSpPr bwMode="auto">
                <a:xfrm>
                  <a:off x="409" y="1711"/>
                  <a:ext cx="992" cy="438"/>
                  <a:chOff x="305" y="1815"/>
                  <a:chExt cx="927" cy="438"/>
                </a:xfrm>
              </p:grpSpPr>
              <p:sp>
                <p:nvSpPr>
                  <p:cNvPr id="8" name="Rectangle 134"/>
                  <p:cNvSpPr/>
                  <p:nvPr/>
                </p:nvSpPr>
                <p:spPr>
                  <a:xfrm>
                    <a:off x="305" y="1815"/>
                    <a:ext cx="927" cy="438"/>
                  </a:xfrm>
                  <a:prstGeom prst="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lIns="128016" tIns="64008" rIns="128016" bIns="64008" anchor="ctr"/>
                  <a:lstStyle/>
                  <a:p>
                    <a:pPr algn="ctr" defTabSz="128016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fr-FR"/>
                  </a:p>
                </p:txBody>
              </p:sp>
              <p:sp>
                <p:nvSpPr>
                  <p:cNvPr id="16407" name="ZoneTexte 1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7" y="1850"/>
                    <a:ext cx="841" cy="370"/>
                  </a:xfrm>
                  <a:prstGeom prst="rect">
                    <a:avLst/>
                  </a:prstGeom>
                  <a:solidFill>
                    <a:schemeClr val="bg1"/>
                  </a:solidFill>
                  <a:ln w="25400" algn="ctr">
                    <a:solidFill>
                      <a:srgbClr val="9BBB59"/>
                    </a:solidFill>
                    <a:miter lim="800000"/>
                    <a:headEnd/>
                    <a:tailEnd/>
                  </a:ln>
                </p:spPr>
                <p:txBody>
                  <a:bodyPr lIns="57600" tIns="28800" rIns="57600" bIns="28800">
                    <a:spAutoFit/>
                  </a:bodyPr>
                  <a:lstStyle/>
                  <a:p>
                    <a:r>
                      <a:rPr lang="fr-FR"/>
                      <a:t>Tenue, transfert et archivage des dossiers d’entreprise</a:t>
                    </a:r>
                  </a:p>
                </p:txBody>
              </p:sp>
            </p:grpSp>
            <p:sp>
              <p:nvSpPr>
                <p:cNvPr id="13" name="Rectangle 134"/>
                <p:cNvSpPr>
                  <a:spLocks noChangeArrowheads="1"/>
                </p:cNvSpPr>
                <p:nvPr/>
              </p:nvSpPr>
              <p:spPr bwMode="auto">
                <a:xfrm rot="16200000">
                  <a:off x="-29" y="1788"/>
                  <a:ext cx="569" cy="272"/>
                </a:xfrm>
                <a:prstGeom prst="rect">
                  <a:avLst/>
                </a:prstGeom>
                <a:gradFill rotWithShape="1">
                  <a:gsLst>
                    <a:gs pos="0">
                      <a:srgbClr val="DAFDA7"/>
                    </a:gs>
                    <a:gs pos="35001">
                      <a:srgbClr val="E4FDC2"/>
                    </a:gs>
                    <a:gs pos="100000">
                      <a:srgbClr val="F5FFE6"/>
                    </a:gs>
                  </a:gsLst>
                  <a:lin ang="16200000" scaled="1"/>
                </a:gradFill>
                <a:ln w="9525" algn="ctr">
                  <a:solidFill>
                    <a:srgbClr val="98B954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57600" tIns="64008" rIns="57600" bIns="64008" anchor="ctr"/>
                <a:lstStyle/>
                <a:p>
                  <a:pPr algn="ctr">
                    <a:defRPr/>
                  </a:pPr>
                  <a:r>
                    <a:rPr lang="fr-FR" dirty="0"/>
                    <a:t>Groupe </a:t>
                  </a:r>
                  <a:r>
                    <a:rPr lang="fr-FR" dirty="0" err="1"/>
                    <a:t>Doss</a:t>
                  </a:r>
                  <a:r>
                    <a:rPr lang="fr-FR" dirty="0"/>
                    <a:t>. d’entreprise</a:t>
                  </a:r>
                </a:p>
              </p:txBody>
            </p:sp>
          </p:grpSp>
          <p:sp>
            <p:nvSpPr>
              <p:cNvPr id="135" name="Rectangle 134"/>
              <p:cNvSpPr>
                <a:spLocks noChangeArrowheads="1"/>
              </p:cNvSpPr>
              <p:nvPr/>
            </p:nvSpPr>
            <p:spPr bwMode="auto">
              <a:xfrm>
                <a:off x="749300" y="2601913"/>
                <a:ext cx="379413" cy="915987"/>
              </a:xfrm>
              <a:prstGeom prst="rect">
                <a:avLst/>
              </a:prstGeom>
              <a:gradFill rotWithShape="1">
                <a:gsLst>
                  <a:gs pos="0">
                    <a:srgbClr val="DAFDA7"/>
                  </a:gs>
                  <a:gs pos="35001">
                    <a:srgbClr val="E4FDC2"/>
                  </a:gs>
                  <a:gs pos="100000">
                    <a:srgbClr val="F5FFE6"/>
                  </a:gs>
                </a:gsLst>
                <a:lin ang="16200000" scaled="1"/>
              </a:gradFill>
              <a:ln w="9525" algn="ctr">
                <a:solidFill>
                  <a:srgbClr val="98B954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57600" tIns="64008" rIns="57600" bIns="64008" anchor="ctr"/>
              <a:lstStyle/>
              <a:p>
                <a:pPr algn="ctr"/>
                <a:r>
                  <a:rPr lang="fr-FR"/>
                  <a:t>13</a:t>
                </a:r>
              </a:p>
            </p:txBody>
          </p:sp>
        </p:grpSp>
      </p:grpSp>
      <p:grpSp>
        <p:nvGrpSpPr>
          <p:cNvPr id="16577" name="Group 193"/>
          <p:cNvGrpSpPr>
            <a:grpSpLocks/>
          </p:cNvGrpSpPr>
          <p:nvPr/>
        </p:nvGrpSpPr>
        <p:grpSpPr bwMode="auto">
          <a:xfrm>
            <a:off x="755651" y="4713255"/>
            <a:ext cx="11190288" cy="1439862"/>
            <a:chOff x="476" y="3231"/>
            <a:chExt cx="7049" cy="907"/>
          </a:xfrm>
        </p:grpSpPr>
        <p:grpSp>
          <p:nvGrpSpPr>
            <p:cNvPr id="16565" name="Group 181"/>
            <p:cNvGrpSpPr>
              <a:grpSpLocks/>
            </p:cNvGrpSpPr>
            <p:nvPr/>
          </p:nvGrpSpPr>
          <p:grpSpPr bwMode="auto">
            <a:xfrm>
              <a:off x="476" y="3231"/>
              <a:ext cx="1581" cy="907"/>
              <a:chOff x="476" y="2888"/>
              <a:chExt cx="1581" cy="907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1057" y="2888"/>
                <a:ext cx="1000" cy="90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6419" name="ZoneTexte 140"/>
              <p:cNvSpPr txBox="1">
                <a:spLocks noChangeArrowheads="1"/>
              </p:cNvSpPr>
              <p:nvPr/>
            </p:nvSpPr>
            <p:spPr bwMode="auto">
              <a:xfrm>
                <a:off x="1105" y="2917"/>
                <a:ext cx="907" cy="204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99000">
                    <a:schemeClr val="bg1">
                      <a:lumMod val="65000"/>
                    </a:schemeClr>
                  </a:gs>
                </a:gsLst>
                <a:path path="rect">
                  <a:fillToRect l="50000" t="50000" r="50000" b="50000"/>
                </a:path>
                <a:tileRect/>
              </a:gradFill>
              <a:ln w="25400" algn="ctr">
                <a:solidFill>
                  <a:srgbClr val="8064A2"/>
                </a:solidFill>
                <a:miter lim="800000"/>
                <a:headEnd/>
                <a:tailEnd/>
              </a:ln>
            </p:spPr>
            <p:txBody>
              <a:bodyPr lIns="21600" tIns="64800" rIns="21600" bIns="64800">
                <a:spAutoFit/>
              </a:bodyPr>
              <a:lstStyle/>
              <a:p>
                <a:r>
                  <a:rPr lang="fr-FR" dirty="0"/>
                  <a:t>Gestion en mode projet</a:t>
                </a:r>
              </a:p>
            </p:txBody>
          </p:sp>
          <p:sp>
            <p:nvSpPr>
              <p:cNvPr id="16420" name="ZoneTexte 141"/>
              <p:cNvSpPr txBox="1">
                <a:spLocks noChangeArrowheads="1"/>
              </p:cNvSpPr>
              <p:nvPr/>
            </p:nvSpPr>
            <p:spPr bwMode="auto">
              <a:xfrm>
                <a:off x="1105" y="3430"/>
                <a:ext cx="907" cy="356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95000">
                    <a:schemeClr val="bg1">
                      <a:lumMod val="65000"/>
                    </a:schemeClr>
                  </a:gs>
                  <a:gs pos="63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solidFill>
                  <a:srgbClr val="8064A2"/>
                </a:solidFill>
                <a:miter lim="800000"/>
                <a:headEnd/>
                <a:tailEnd/>
              </a:ln>
            </p:spPr>
            <p:txBody>
              <a:bodyPr lIns="57600" tIns="18000" rIns="57600" bIns="18000">
                <a:spAutoFit/>
              </a:bodyPr>
              <a:lstStyle/>
              <a:p>
                <a:r>
                  <a:rPr lang="fr-FR" dirty="0"/>
                  <a:t>Participation à la politique régionale santé travail</a:t>
                </a:r>
              </a:p>
            </p:txBody>
          </p:sp>
          <p:sp>
            <p:nvSpPr>
              <p:cNvPr id="11" name="Rectangle 139"/>
              <p:cNvSpPr>
                <a:spLocks noChangeArrowheads="1"/>
              </p:cNvSpPr>
              <p:nvPr/>
            </p:nvSpPr>
            <p:spPr bwMode="auto">
              <a:xfrm rot="16200000">
                <a:off x="670" y="2993"/>
                <a:ext cx="432" cy="297"/>
              </a:xfrm>
              <a:prstGeom prst="rect">
                <a:avLst/>
              </a:prstGeom>
              <a:gradFill rotWithShape="1">
                <a:gsLst>
                  <a:gs pos="0">
                    <a:srgbClr val="C9B5E8"/>
                  </a:gs>
                  <a:gs pos="35001">
                    <a:srgbClr val="D9CBEE"/>
                  </a:gs>
                  <a:gs pos="100000">
                    <a:srgbClr val="F0EAF9"/>
                  </a:gs>
                </a:gsLst>
                <a:lin ang="16200000" scaled="1"/>
              </a:gradFill>
              <a:ln w="9525" algn="ctr">
                <a:solidFill>
                  <a:srgbClr val="7D60A0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57600" tIns="64008" rIns="57600" bIns="64008" anchor="ctr"/>
              <a:lstStyle/>
              <a:p>
                <a:pPr algn="ctr"/>
                <a:r>
                  <a:rPr lang="fr-FR" dirty="0"/>
                  <a:t>Groupe </a:t>
                </a:r>
              </a:p>
              <a:p>
                <a:pPr algn="ctr"/>
                <a:r>
                  <a:rPr lang="fr-FR" dirty="0"/>
                  <a:t>Conduite </a:t>
                </a:r>
                <a:r>
                  <a:rPr lang="fr-FR" dirty="0" smtClean="0"/>
                  <a:t> </a:t>
                </a:r>
                <a:r>
                  <a:rPr lang="fr-FR" dirty="0"/>
                  <a:t>projets</a:t>
                </a:r>
              </a:p>
            </p:txBody>
          </p:sp>
          <p:sp>
            <p:nvSpPr>
              <p:cNvPr id="16554" name="ZoneTexte 140"/>
              <p:cNvSpPr txBox="1">
                <a:spLocks noChangeArrowheads="1"/>
              </p:cNvSpPr>
              <p:nvPr/>
            </p:nvSpPr>
            <p:spPr bwMode="auto">
              <a:xfrm>
                <a:off x="1100" y="3144"/>
                <a:ext cx="907" cy="296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99000">
                    <a:schemeClr val="bg1">
                      <a:lumMod val="65000"/>
                    </a:schemeClr>
                  </a:gs>
                </a:gsLst>
                <a:path path="rect">
                  <a:fillToRect l="50000" t="50000" r="50000" b="50000"/>
                </a:path>
                <a:tileRect/>
              </a:gradFill>
              <a:ln w="25400" algn="ctr">
                <a:solidFill>
                  <a:srgbClr val="8064A2"/>
                </a:solidFill>
                <a:miter lim="800000"/>
                <a:headEnd/>
                <a:tailEnd/>
              </a:ln>
            </p:spPr>
            <p:txBody>
              <a:bodyPr lIns="21600" tIns="64800" rIns="21600" bIns="64800">
                <a:spAutoFit/>
              </a:bodyPr>
              <a:lstStyle>
                <a:defPPr>
                  <a:defRPr lang="fr-FR"/>
                </a:defPPr>
              </a:lstStyle>
              <a:p>
                <a:r>
                  <a:rPr lang="fr-FR" dirty="0" err="1"/>
                  <a:t>Méthodo</a:t>
                </a:r>
                <a:r>
                  <a:rPr lang="fr-FR" dirty="0"/>
                  <a:t>. analyse des besoins</a:t>
                </a:r>
              </a:p>
            </p:txBody>
          </p:sp>
          <p:sp>
            <p:nvSpPr>
              <p:cNvPr id="62" name="Rectangle 139"/>
              <p:cNvSpPr/>
              <p:nvPr/>
            </p:nvSpPr>
            <p:spPr>
              <a:xfrm>
                <a:off x="476" y="2926"/>
                <a:ext cx="231" cy="206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/>
                <a:r>
                  <a:rPr lang="fr-FR" dirty="0">
                    <a:solidFill>
                      <a:srgbClr val="000000"/>
                    </a:solidFill>
                    <a:cs typeface="Arial" charset="0"/>
                  </a:rPr>
                  <a:t>9</a:t>
                </a:r>
              </a:p>
            </p:txBody>
          </p:sp>
          <p:sp>
            <p:nvSpPr>
              <p:cNvPr id="63" name="Rectangle 139"/>
              <p:cNvSpPr/>
              <p:nvPr/>
            </p:nvSpPr>
            <p:spPr>
              <a:xfrm>
                <a:off x="476" y="3172"/>
                <a:ext cx="231" cy="22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21600" tIns="64008" rIns="21600" bIns="64008" anchor="ctr"/>
              <a:lstStyle/>
              <a:p>
                <a:pPr algn="ctr"/>
                <a:r>
                  <a:rPr lang="fr-FR">
                    <a:solidFill>
                      <a:srgbClr val="000000"/>
                    </a:solidFill>
                    <a:cs typeface="Arial" charset="0"/>
                  </a:rPr>
                  <a:t>2</a:t>
                </a:r>
              </a:p>
            </p:txBody>
          </p:sp>
          <p:sp>
            <p:nvSpPr>
              <p:cNvPr id="64" name="Rectangle 139"/>
              <p:cNvSpPr/>
              <p:nvPr/>
            </p:nvSpPr>
            <p:spPr>
              <a:xfrm>
                <a:off x="478" y="3445"/>
                <a:ext cx="234" cy="35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21600" tIns="64008" rIns="21600" bIns="64008" anchor="ctr"/>
              <a:lstStyle/>
              <a:p>
                <a:pPr algn="ctr"/>
                <a:r>
                  <a:rPr lang="fr-FR">
                    <a:solidFill>
                      <a:srgbClr val="000000"/>
                    </a:solidFill>
                    <a:cs typeface="Arial" charset="0"/>
                  </a:rPr>
                  <a:t>10</a:t>
                </a:r>
              </a:p>
            </p:txBody>
          </p:sp>
        </p:grpSp>
        <p:sp>
          <p:nvSpPr>
            <p:cNvPr id="65" name="Rectangle 107"/>
            <p:cNvSpPr/>
            <p:nvPr/>
          </p:nvSpPr>
          <p:spPr>
            <a:xfrm>
              <a:off x="4894" y="3858"/>
              <a:ext cx="363" cy="18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>
                <a:defRPr/>
              </a:pPr>
              <a:endParaRPr lang="fr-FR" sz="1000">
                <a:solidFill>
                  <a:srgbClr val="000000"/>
                </a:solidFill>
                <a:cs typeface="Arial" charset="0"/>
              </a:endParaRPr>
            </a:p>
          </p:txBody>
        </p:sp>
        <p:grpSp>
          <p:nvGrpSpPr>
            <p:cNvPr id="16567" name="Group 183"/>
            <p:cNvGrpSpPr>
              <a:grpSpLocks/>
            </p:cNvGrpSpPr>
            <p:nvPr/>
          </p:nvGrpSpPr>
          <p:grpSpPr bwMode="auto">
            <a:xfrm>
              <a:off x="2218" y="3548"/>
              <a:ext cx="5306" cy="183"/>
              <a:chOff x="2218" y="3205"/>
              <a:chExt cx="5306" cy="183"/>
            </a:xfrm>
          </p:grpSpPr>
          <p:sp>
            <p:nvSpPr>
              <p:cNvPr id="66" name="Rectangle 116"/>
              <p:cNvSpPr/>
              <p:nvPr/>
            </p:nvSpPr>
            <p:spPr>
              <a:xfrm>
                <a:off x="7207" y="3206"/>
                <a:ext cx="317" cy="18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68" name="Rectangle 108"/>
              <p:cNvSpPr/>
              <p:nvPr/>
            </p:nvSpPr>
            <p:spPr>
              <a:xfrm>
                <a:off x="2218" y="3205"/>
                <a:ext cx="4977" cy="18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  <p:grpSp>
          <p:nvGrpSpPr>
            <p:cNvPr id="16566" name="Group 182"/>
            <p:cNvGrpSpPr>
              <a:grpSpLocks/>
            </p:cNvGrpSpPr>
            <p:nvPr/>
          </p:nvGrpSpPr>
          <p:grpSpPr bwMode="auto">
            <a:xfrm>
              <a:off x="2238" y="3276"/>
              <a:ext cx="5287" cy="182"/>
              <a:chOff x="2238" y="2933"/>
              <a:chExt cx="5287" cy="182"/>
            </a:xfrm>
          </p:grpSpPr>
          <p:sp>
            <p:nvSpPr>
              <p:cNvPr id="54" name="Rectangle 108"/>
              <p:cNvSpPr/>
              <p:nvPr/>
            </p:nvSpPr>
            <p:spPr>
              <a:xfrm>
                <a:off x="2238" y="2933"/>
                <a:ext cx="2666" cy="18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69" name="Rectangle 116"/>
              <p:cNvSpPr/>
              <p:nvPr/>
            </p:nvSpPr>
            <p:spPr>
              <a:xfrm>
                <a:off x="4908" y="2933"/>
                <a:ext cx="317" cy="18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70" name="Rectangle 108"/>
              <p:cNvSpPr/>
              <p:nvPr/>
            </p:nvSpPr>
            <p:spPr>
              <a:xfrm>
                <a:off x="5225" y="2933"/>
                <a:ext cx="2300" cy="18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</p:grpSp>
      <p:cxnSp>
        <p:nvCxnSpPr>
          <p:cNvPr id="219" name="Connecteur droit 218"/>
          <p:cNvCxnSpPr>
            <a:cxnSpLocks noChangeShapeType="1"/>
          </p:cNvCxnSpPr>
          <p:nvPr/>
        </p:nvCxnSpPr>
        <p:spPr bwMode="auto">
          <a:xfrm rot="5400000">
            <a:off x="1658144" y="5188744"/>
            <a:ext cx="7993062" cy="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16434" name="Group 161"/>
          <p:cNvGrpSpPr>
            <a:grpSpLocks/>
          </p:cNvGrpSpPr>
          <p:nvPr/>
        </p:nvGrpSpPr>
        <p:grpSpPr bwMode="auto">
          <a:xfrm>
            <a:off x="3541713" y="735013"/>
            <a:ext cx="8437562" cy="8374062"/>
            <a:chOff x="1583" y="463"/>
            <a:chExt cx="5315" cy="5275"/>
          </a:xfrm>
        </p:grpSpPr>
        <p:cxnSp>
          <p:nvCxnSpPr>
            <p:cNvPr id="2" name="Connecteur droit 218"/>
            <p:cNvCxnSpPr>
              <a:cxnSpLocks noChangeShapeType="1"/>
            </p:cNvCxnSpPr>
            <p:nvPr/>
          </p:nvCxnSpPr>
          <p:spPr bwMode="auto">
            <a:xfrm rot="5400000">
              <a:off x="1726" y="3220"/>
              <a:ext cx="5035" cy="0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" name="Connecteur droit 218"/>
            <p:cNvCxnSpPr>
              <a:cxnSpLocks noChangeShapeType="1"/>
            </p:cNvCxnSpPr>
            <p:nvPr/>
          </p:nvCxnSpPr>
          <p:spPr bwMode="auto">
            <a:xfrm rot="5400000">
              <a:off x="3049" y="3182"/>
              <a:ext cx="5035" cy="0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7" name="Connecteur droit 218"/>
            <p:cNvCxnSpPr>
              <a:cxnSpLocks noChangeShapeType="1"/>
            </p:cNvCxnSpPr>
            <p:nvPr/>
          </p:nvCxnSpPr>
          <p:spPr bwMode="auto">
            <a:xfrm rot="5400000">
              <a:off x="4381" y="3177"/>
              <a:ext cx="5035" cy="0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grpSp>
          <p:nvGrpSpPr>
            <p:cNvPr id="16438" name="Group 121"/>
            <p:cNvGrpSpPr>
              <a:grpSpLocks/>
            </p:cNvGrpSpPr>
            <p:nvPr/>
          </p:nvGrpSpPr>
          <p:grpSpPr bwMode="auto">
            <a:xfrm>
              <a:off x="1583" y="463"/>
              <a:ext cx="5313" cy="322"/>
              <a:chOff x="1623" y="455"/>
              <a:chExt cx="5313" cy="322"/>
            </a:xfrm>
          </p:grpSpPr>
          <p:grpSp>
            <p:nvGrpSpPr>
              <p:cNvPr id="16439" name="Group 96"/>
              <p:cNvGrpSpPr>
                <a:grpSpLocks/>
              </p:cNvGrpSpPr>
              <p:nvPr/>
            </p:nvGrpSpPr>
            <p:grpSpPr bwMode="auto">
              <a:xfrm>
                <a:off x="5607" y="459"/>
                <a:ext cx="1329" cy="318"/>
                <a:chOff x="5607" y="459"/>
                <a:chExt cx="1329" cy="318"/>
              </a:xfrm>
            </p:grpSpPr>
            <p:cxnSp>
              <p:nvCxnSpPr>
                <p:cNvPr id="16" name="Connecteur droit 230"/>
                <p:cNvCxnSpPr/>
                <p:nvPr/>
              </p:nvCxnSpPr>
              <p:spPr>
                <a:xfrm rot="5400000">
                  <a:off x="5561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441" name="Group 95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17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 defTabSz="128016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fr-FR" sz="1400" dirty="0"/>
                      <a:t>2018</a:t>
                    </a:r>
                  </a:p>
                </p:txBody>
              </p:sp>
              <p:cxnSp>
                <p:nvCxnSpPr>
                  <p:cNvPr id="18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Connecteur droit 232"/>
                  <p:cNvCxnSpPr/>
                  <p:nvPr/>
                </p:nvCxnSpPr>
                <p:spPr>
                  <a:xfrm rot="5400000">
                    <a:off x="6222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447" name="Group 97"/>
              <p:cNvGrpSpPr>
                <a:grpSpLocks/>
              </p:cNvGrpSpPr>
              <p:nvPr/>
            </p:nvGrpSpPr>
            <p:grpSpPr bwMode="auto">
              <a:xfrm>
                <a:off x="4283" y="455"/>
                <a:ext cx="1329" cy="318"/>
                <a:chOff x="5607" y="459"/>
                <a:chExt cx="1329" cy="318"/>
              </a:xfrm>
            </p:grpSpPr>
            <p:cxnSp>
              <p:nvCxnSpPr>
                <p:cNvPr id="22" name="Connecteur droit 230"/>
                <p:cNvCxnSpPr/>
                <p:nvPr/>
              </p:nvCxnSpPr>
              <p:spPr>
                <a:xfrm rot="5400000">
                  <a:off x="5561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449" name="Group 99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23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fr-FR" sz="1400">
                        <a:solidFill>
                          <a:srgbClr val="FFFFFF"/>
                        </a:solidFill>
                        <a:cs typeface="Arial" charset="0"/>
                      </a:rPr>
                      <a:t>2017</a:t>
                    </a:r>
                  </a:p>
                </p:txBody>
              </p:sp>
              <p:cxnSp>
                <p:nvCxnSpPr>
                  <p:cNvPr id="24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32"/>
                  <p:cNvCxnSpPr/>
                  <p:nvPr/>
                </p:nvCxnSpPr>
                <p:spPr>
                  <a:xfrm rot="5400000">
                    <a:off x="6222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455" name="Group 105"/>
              <p:cNvGrpSpPr>
                <a:grpSpLocks/>
              </p:cNvGrpSpPr>
              <p:nvPr/>
            </p:nvGrpSpPr>
            <p:grpSpPr bwMode="auto">
              <a:xfrm>
                <a:off x="2954" y="455"/>
                <a:ext cx="1329" cy="318"/>
                <a:chOff x="5607" y="459"/>
                <a:chExt cx="1329" cy="318"/>
              </a:xfrm>
            </p:grpSpPr>
            <p:cxnSp>
              <p:nvCxnSpPr>
                <p:cNvPr id="28" name="Connecteur droit 230"/>
                <p:cNvCxnSpPr/>
                <p:nvPr/>
              </p:nvCxnSpPr>
              <p:spPr>
                <a:xfrm rot="5400000">
                  <a:off x="5562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457" name="Group 107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29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fr-FR" sz="1400">
                        <a:solidFill>
                          <a:srgbClr val="FFFFFF"/>
                        </a:solidFill>
                        <a:cs typeface="Arial" charset="0"/>
                      </a:rPr>
                      <a:t>2016</a:t>
                    </a:r>
                  </a:p>
                </p:txBody>
              </p:sp>
              <p:cxnSp>
                <p:nvCxnSpPr>
                  <p:cNvPr id="30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232"/>
                  <p:cNvCxnSpPr/>
                  <p:nvPr/>
                </p:nvCxnSpPr>
                <p:spPr>
                  <a:xfrm rot="5400000">
                    <a:off x="6224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6463" name="Group 113"/>
              <p:cNvGrpSpPr>
                <a:grpSpLocks/>
              </p:cNvGrpSpPr>
              <p:nvPr/>
            </p:nvGrpSpPr>
            <p:grpSpPr bwMode="auto">
              <a:xfrm>
                <a:off x="1623" y="455"/>
                <a:ext cx="1329" cy="318"/>
                <a:chOff x="5607" y="459"/>
                <a:chExt cx="1329" cy="318"/>
              </a:xfrm>
            </p:grpSpPr>
            <p:cxnSp>
              <p:nvCxnSpPr>
                <p:cNvPr id="231" name="Connecteur droit 230"/>
                <p:cNvCxnSpPr/>
                <p:nvPr/>
              </p:nvCxnSpPr>
              <p:spPr>
                <a:xfrm rot="5400000">
                  <a:off x="5561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6465" name="Group 115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81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fr-FR" sz="1400">
                        <a:solidFill>
                          <a:srgbClr val="FFFFFF"/>
                        </a:solidFill>
                        <a:cs typeface="Arial" charset="0"/>
                      </a:rPr>
                      <a:t>2015</a:t>
                    </a:r>
                  </a:p>
                </p:txBody>
              </p:sp>
              <p:cxnSp>
                <p:nvCxnSpPr>
                  <p:cNvPr id="232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Connecteur droit 232"/>
                  <p:cNvCxnSpPr/>
                  <p:nvPr/>
                </p:nvCxnSpPr>
                <p:spPr>
                  <a:xfrm rot="5400000">
                    <a:off x="6222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10" name="Groupe 109"/>
          <p:cNvGrpSpPr/>
          <p:nvPr/>
        </p:nvGrpSpPr>
        <p:grpSpPr>
          <a:xfrm>
            <a:off x="751747" y="6384926"/>
            <a:ext cx="11260943" cy="2519363"/>
            <a:chOff x="749299" y="6435725"/>
            <a:chExt cx="11260943" cy="2519363"/>
          </a:xfrm>
        </p:grpSpPr>
        <p:grpSp>
          <p:nvGrpSpPr>
            <p:cNvPr id="76" name="Groupe 75"/>
            <p:cNvGrpSpPr/>
            <p:nvPr/>
          </p:nvGrpSpPr>
          <p:grpSpPr>
            <a:xfrm>
              <a:off x="749299" y="6435725"/>
              <a:ext cx="2419352" cy="2519363"/>
              <a:chOff x="749299" y="6435725"/>
              <a:chExt cx="2419352" cy="2519363"/>
            </a:xfrm>
          </p:grpSpPr>
          <p:sp>
            <p:nvSpPr>
              <p:cNvPr id="61" name="Rectangle 60"/>
              <p:cNvSpPr>
                <a:spLocks noChangeArrowheads="1"/>
              </p:cNvSpPr>
              <p:nvPr/>
            </p:nvSpPr>
            <p:spPr bwMode="auto">
              <a:xfrm rot="16200000">
                <a:off x="201614" y="7512843"/>
                <a:ext cx="2486024" cy="398463"/>
              </a:xfrm>
              <a:prstGeom prst="rect">
                <a:avLst/>
              </a:prstGeom>
              <a:gradFill rotWithShape="1">
                <a:gsLst>
                  <a:gs pos="0">
                    <a:srgbClr val="A3C4FF"/>
                  </a:gs>
                  <a:gs pos="35001">
                    <a:srgbClr val="BFD5FF"/>
                  </a:gs>
                  <a:gs pos="100000">
                    <a:srgbClr val="E5EEFF"/>
                  </a:gs>
                </a:gsLst>
                <a:lin ang="16200000" scaled="1"/>
              </a:gradFill>
              <a:ln w="9525" algn="ctr">
                <a:solidFill>
                  <a:srgbClr val="4A7EBB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128016" tIns="64008" rIns="128016" bIns="64008" anchor="ctr"/>
              <a:lstStyle/>
              <a:p>
                <a:pPr algn="ctr">
                  <a:defRPr/>
                </a:pPr>
                <a:r>
                  <a:rPr lang="fr-FR"/>
                  <a:t>Groupe RH</a:t>
                </a:r>
              </a:p>
            </p:txBody>
          </p:sp>
          <p:grpSp>
            <p:nvGrpSpPr>
              <p:cNvPr id="75" name="Groupe 74"/>
              <p:cNvGrpSpPr/>
              <p:nvPr/>
            </p:nvGrpSpPr>
            <p:grpSpPr>
              <a:xfrm>
                <a:off x="1665288" y="6435725"/>
                <a:ext cx="1503363" cy="2519363"/>
                <a:chOff x="1665288" y="6435725"/>
                <a:chExt cx="1503363" cy="2519363"/>
              </a:xfrm>
            </p:grpSpPr>
            <p:grpSp>
              <p:nvGrpSpPr>
                <p:cNvPr id="74" name="Groupe 73"/>
                <p:cNvGrpSpPr/>
                <p:nvPr/>
              </p:nvGrpSpPr>
              <p:grpSpPr>
                <a:xfrm>
                  <a:off x="1665288" y="6435725"/>
                  <a:ext cx="1503363" cy="2519363"/>
                  <a:chOff x="1665288" y="6435725"/>
                  <a:chExt cx="1503363" cy="2519363"/>
                </a:xfrm>
              </p:grpSpPr>
              <p:sp>
                <p:nvSpPr>
                  <p:cNvPr id="73" name="Rectangle 60"/>
                  <p:cNvSpPr/>
                  <p:nvPr/>
                </p:nvSpPr>
                <p:spPr bwMode="auto">
                  <a:xfrm>
                    <a:off x="1665288" y="6435725"/>
                    <a:ext cx="1503363" cy="2519363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28016" tIns="64008" rIns="128016" bIns="64008" anchor="ctr"/>
                  <a:lstStyle/>
                  <a:p>
                    <a:pPr algn="ctr" defTabSz="128016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fr-FR"/>
                  </a:p>
                </p:txBody>
              </p:sp>
              <p:sp>
                <p:nvSpPr>
                  <p:cNvPr id="6" name="ZoneTexte 5"/>
                  <p:cNvSpPr txBox="1"/>
                  <p:nvPr/>
                </p:nvSpPr>
                <p:spPr bwMode="auto">
                  <a:xfrm>
                    <a:off x="1703388" y="6469063"/>
                    <a:ext cx="1392238" cy="320675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path path="rect">
                      <a:fillToRect l="50000" t="50000" r="50000" b="50000"/>
                    </a:path>
                  </a:gradFill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>
                      <a:defRPr/>
                    </a:pPr>
                    <a:r>
                      <a:rPr lang="fr-FR" dirty="0">
                        <a:solidFill>
                          <a:srgbClr val="000000"/>
                        </a:solidFill>
                        <a:cs typeface="Arial" charset="0"/>
                      </a:rPr>
                      <a:t>Formation</a:t>
                    </a:r>
                  </a:p>
                </p:txBody>
              </p:sp>
              <p:sp>
                <p:nvSpPr>
                  <p:cNvPr id="96" name="ZoneTexte 95"/>
                  <p:cNvSpPr txBox="1"/>
                  <p:nvPr/>
                </p:nvSpPr>
                <p:spPr bwMode="auto">
                  <a:xfrm>
                    <a:off x="1706563" y="6838950"/>
                    <a:ext cx="1400175" cy="320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chemeClr val="bg1">
                          <a:lumMod val="65000"/>
                        </a:schemeClr>
                      </a:gs>
                    </a:gsLst>
                    <a:path path="rect">
                      <a:fillToRect l="50000" t="50000" r="50000" b="50000"/>
                    </a:path>
                    <a:tileRect/>
                  </a:gradFill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>
                      <a:defRPr/>
                    </a:pPr>
                    <a:r>
                      <a:rPr lang="fr-FR" dirty="0">
                        <a:solidFill>
                          <a:srgbClr val="000000"/>
                        </a:solidFill>
                        <a:cs typeface="Arial" charset="0"/>
                      </a:rPr>
                      <a:t>Fiches de fonctions</a:t>
                    </a:r>
                  </a:p>
                </p:txBody>
              </p:sp>
              <p:sp>
                <p:nvSpPr>
                  <p:cNvPr id="16584" name="ZoneTexte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3388" y="7202488"/>
                    <a:ext cx="1400175" cy="419100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95000">
                        <a:schemeClr val="bg1">
                          <a:lumMod val="65000"/>
                        </a:schemeClr>
                      </a:gs>
                      <a:gs pos="75000">
                        <a:schemeClr val="bg1">
                          <a:lumMod val="85000"/>
                        </a:scheme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  <a:ln w="25400" algn="ctr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lIns="128016" tIns="28800" rIns="128016" bIns="28800">
                    <a:spAutoFit/>
                  </a:bodyPr>
                  <a:lstStyle/>
                  <a:p>
                    <a:r>
                      <a:rPr lang="fr-FR" dirty="0"/>
                      <a:t>Cartographie des emplois et GPEC</a:t>
                    </a:r>
                  </a:p>
                </p:txBody>
              </p:sp>
              <p:sp>
                <p:nvSpPr>
                  <p:cNvPr id="16585" name="ZoneTexte 9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708151" y="7654925"/>
                    <a:ext cx="1400175" cy="32067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90000">
                        <a:schemeClr val="bg1">
                          <a:lumMod val="65000"/>
                        </a:schemeClr>
                      </a:gs>
                    </a:gsLst>
                    <a:path path="rect">
                      <a:fillToRect l="50000" t="50000" r="50000" b="50000"/>
                    </a:path>
                    <a:tileRect/>
                  </a:gradFill>
                  <a:ln w="25400" algn="ctr">
                    <a:solidFill>
                      <a:schemeClr val="accent1"/>
                    </a:solidFill>
                    <a:miter lim="800000"/>
                    <a:headEnd/>
                    <a:tailEnd/>
                  </a:ln>
                </p:spPr>
                <p:txBody>
                  <a:bodyPr lIns="57600" tIns="64008" rIns="57600" bIns="64008">
                    <a:spAutoFit/>
                  </a:bodyPr>
                  <a:lstStyle/>
                  <a:p>
                    <a:r>
                      <a:rPr lang="fr-FR" dirty="0"/>
                      <a:t>Entretiens </a:t>
                    </a:r>
                    <a:r>
                      <a:rPr lang="fr-FR" dirty="0" err="1"/>
                      <a:t>profess</a:t>
                    </a:r>
                    <a:r>
                      <a:rPr lang="fr-FR" dirty="0"/>
                      <a:t>.</a:t>
                    </a:r>
                  </a:p>
                </p:txBody>
              </p:sp>
            </p:grpSp>
            <p:sp>
              <p:nvSpPr>
                <p:cNvPr id="16586" name="ZoneTexte 95"/>
                <p:cNvSpPr txBox="1">
                  <a:spLocks noChangeArrowheads="1"/>
                </p:cNvSpPr>
                <p:nvPr/>
              </p:nvSpPr>
              <p:spPr bwMode="auto">
                <a:xfrm>
                  <a:off x="1716086" y="8469313"/>
                  <a:ext cx="1400175" cy="419100"/>
                </a:xfrm>
                <a:prstGeom prst="rect">
                  <a:avLst/>
                </a:prstGeom>
                <a:solidFill>
                  <a:schemeClr val="bg1"/>
                </a:solidFill>
                <a:ln w="25400" algn="ctr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lIns="57600" tIns="28800" rIns="57600" bIns="28800">
                  <a:spAutoFit/>
                </a:bodyPr>
                <a:lstStyle/>
                <a:p>
                  <a:r>
                    <a:rPr lang="fr-FR" dirty="0"/>
                    <a:t>Accueil collaborateurs et stagiaires</a:t>
                  </a:r>
                </a:p>
              </p:txBody>
            </p:sp>
            <p:sp>
              <p:nvSpPr>
                <p:cNvPr id="16587" name="ZoneTexte 95"/>
                <p:cNvSpPr txBox="1">
                  <a:spLocks noChangeArrowheads="1"/>
                </p:cNvSpPr>
                <p:nvPr/>
              </p:nvSpPr>
              <p:spPr bwMode="auto">
                <a:xfrm>
                  <a:off x="1715294" y="8008938"/>
                  <a:ext cx="1400175" cy="396717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95000">
                      <a:schemeClr val="bg1">
                        <a:lumMod val="65000"/>
                      </a:schemeClr>
                    </a:gs>
                    <a:gs pos="63000">
                      <a:schemeClr val="bg1">
                        <a:lumMod val="8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25400" algn="ctr">
                  <a:solidFill>
                    <a:schemeClr val="accent1"/>
                  </a:solidFill>
                  <a:miter lim="800000"/>
                  <a:headEnd/>
                  <a:tailEnd/>
                </a:ln>
              </p:spPr>
              <p:txBody>
                <a:bodyPr lIns="57600" tIns="28800" rIns="57600" bIns="28800">
                  <a:spAutoFit/>
                </a:bodyPr>
                <a:lstStyle/>
                <a:p>
                  <a:pPr algn="ctr"/>
                  <a:r>
                    <a:rPr lang="fr-FR" dirty="0"/>
                    <a:t>Satisfaction du personnel</a:t>
                  </a:r>
                </a:p>
              </p:txBody>
            </p:sp>
          </p:grpSp>
          <p:sp>
            <p:nvSpPr>
              <p:cNvPr id="12" name="Rectangle 60"/>
              <p:cNvSpPr/>
              <p:nvPr/>
            </p:nvSpPr>
            <p:spPr>
              <a:xfrm>
                <a:off x="749299" y="6469063"/>
                <a:ext cx="403225" cy="195897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/>
                <a:r>
                  <a:rPr lang="fr-FR" dirty="0">
                    <a:solidFill>
                      <a:srgbClr val="000000"/>
                    </a:solidFill>
                    <a:cs typeface="Arial" charset="0"/>
                  </a:rPr>
                  <a:t>5</a:t>
                </a:r>
              </a:p>
            </p:txBody>
          </p:sp>
          <p:sp>
            <p:nvSpPr>
              <p:cNvPr id="153" name="Rectangle 60"/>
              <p:cNvSpPr/>
              <p:nvPr/>
            </p:nvSpPr>
            <p:spPr>
              <a:xfrm>
                <a:off x="751680" y="8510901"/>
                <a:ext cx="403225" cy="39052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>
                    <a:solidFill>
                      <a:srgbClr val="000000"/>
                    </a:solidFill>
                    <a:cs typeface="Arial" charset="0"/>
                  </a:rPr>
                  <a:t>5 -6</a:t>
                </a:r>
                <a:endParaRPr lang="fr-FR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grpSp>
          <p:nvGrpSpPr>
            <p:cNvPr id="89" name="Groupe 88"/>
            <p:cNvGrpSpPr/>
            <p:nvPr/>
          </p:nvGrpSpPr>
          <p:grpSpPr>
            <a:xfrm>
              <a:off x="3320257" y="6474637"/>
              <a:ext cx="8689985" cy="296823"/>
              <a:chOff x="3320257" y="6474637"/>
              <a:chExt cx="8689985" cy="296823"/>
            </a:xfrm>
          </p:grpSpPr>
          <p:sp>
            <p:nvSpPr>
              <p:cNvPr id="154" name="Rectangle 153"/>
              <p:cNvSpPr/>
              <p:nvPr/>
            </p:nvSpPr>
            <p:spPr>
              <a:xfrm>
                <a:off x="3320257" y="6476096"/>
                <a:ext cx="230527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55" name="Rectangle 107"/>
              <p:cNvSpPr/>
              <p:nvPr/>
            </p:nvSpPr>
            <p:spPr>
              <a:xfrm>
                <a:off x="3559736" y="6477290"/>
                <a:ext cx="1055467" cy="2794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56" name="Rectangle 108"/>
              <p:cNvSpPr/>
              <p:nvPr/>
            </p:nvSpPr>
            <p:spPr>
              <a:xfrm>
                <a:off x="4596687" y="6481255"/>
                <a:ext cx="3168997" cy="2780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grpSp>
            <p:nvGrpSpPr>
              <p:cNvPr id="162" name="Groupe 161"/>
              <p:cNvGrpSpPr/>
              <p:nvPr/>
            </p:nvGrpSpPr>
            <p:grpSpPr>
              <a:xfrm>
                <a:off x="7763594" y="6475899"/>
                <a:ext cx="3236862" cy="295561"/>
                <a:chOff x="5126669" y="6479058"/>
                <a:chExt cx="3236862" cy="295561"/>
              </a:xfrm>
            </p:grpSpPr>
            <p:sp>
              <p:nvSpPr>
                <p:cNvPr id="163" name="Rectangle 116"/>
                <p:cNvSpPr/>
                <p:nvPr/>
              </p:nvSpPr>
              <p:spPr>
                <a:xfrm>
                  <a:off x="5126669" y="6492511"/>
                  <a:ext cx="475322" cy="282108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  <p:sp>
              <p:nvSpPr>
                <p:cNvPr id="164" name="Rectangle 108"/>
                <p:cNvSpPr/>
                <p:nvPr/>
              </p:nvSpPr>
              <p:spPr>
                <a:xfrm>
                  <a:off x="5627727" y="6479058"/>
                  <a:ext cx="2735804" cy="282108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</p:grpSp>
          <p:grpSp>
            <p:nvGrpSpPr>
              <p:cNvPr id="165" name="Groupe 164"/>
              <p:cNvGrpSpPr/>
              <p:nvPr/>
            </p:nvGrpSpPr>
            <p:grpSpPr>
              <a:xfrm>
                <a:off x="11003331" y="6474637"/>
                <a:ext cx="1006911" cy="283370"/>
                <a:chOff x="7445285" y="6136950"/>
                <a:chExt cx="1006911" cy="283370"/>
              </a:xfrm>
            </p:grpSpPr>
            <p:sp>
              <p:nvSpPr>
                <p:cNvPr id="166" name="Rectangle 116"/>
                <p:cNvSpPr/>
                <p:nvPr/>
              </p:nvSpPr>
              <p:spPr>
                <a:xfrm>
                  <a:off x="7445285" y="6138212"/>
                  <a:ext cx="475322" cy="282108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  <p:sp>
              <p:nvSpPr>
                <p:cNvPr id="167" name="Rectangle 108"/>
                <p:cNvSpPr/>
                <p:nvPr/>
              </p:nvSpPr>
              <p:spPr>
                <a:xfrm>
                  <a:off x="7923482" y="6136950"/>
                  <a:ext cx="528714" cy="282108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</p:grpSp>
          <p:sp>
            <p:nvSpPr>
              <p:cNvPr id="172" name="ZoneTexte 119"/>
              <p:cNvSpPr txBox="1">
                <a:spLocks noChangeArrowheads="1"/>
              </p:cNvSpPr>
              <p:nvPr/>
            </p:nvSpPr>
            <p:spPr bwMode="auto">
              <a:xfrm>
                <a:off x="4331630" y="6475072"/>
                <a:ext cx="640483" cy="288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21600" tIns="28800" rIns="21600" bIns="28800">
                <a:spAutoFit/>
              </a:bodyPr>
              <a:lstStyle/>
              <a:p>
                <a:r>
                  <a:rPr lang="fr-FR" sz="1500" dirty="0" smtClean="0">
                    <a:solidFill>
                      <a:schemeClr val="tx1"/>
                    </a:solidFill>
                  </a:rPr>
                  <a:t>*</a:t>
                </a:r>
                <a:r>
                  <a:rPr lang="fr-FR" sz="1000" dirty="0" smtClean="0">
                    <a:solidFill>
                      <a:schemeClr val="tx1"/>
                    </a:solidFill>
                  </a:rPr>
                  <a:t>Direction</a:t>
                </a:r>
                <a:endParaRPr lang="fr-FR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6" name="Groupe 105"/>
            <p:cNvGrpSpPr/>
            <p:nvPr/>
          </p:nvGrpSpPr>
          <p:grpSpPr>
            <a:xfrm>
              <a:off x="3531392" y="6864367"/>
              <a:ext cx="8435774" cy="334737"/>
              <a:chOff x="3531392" y="6864367"/>
              <a:chExt cx="8435774" cy="334737"/>
            </a:xfrm>
          </p:grpSpPr>
          <p:sp>
            <p:nvSpPr>
              <p:cNvPr id="175" name="Rectangle 107"/>
              <p:cNvSpPr/>
              <p:nvPr/>
            </p:nvSpPr>
            <p:spPr>
              <a:xfrm>
                <a:off x="3531392" y="6870570"/>
                <a:ext cx="2590602" cy="2794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76" name="Rectangle 108"/>
              <p:cNvSpPr/>
              <p:nvPr/>
            </p:nvSpPr>
            <p:spPr>
              <a:xfrm>
                <a:off x="6126029" y="6864367"/>
                <a:ext cx="2223444" cy="278032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grpSp>
            <p:nvGrpSpPr>
              <p:cNvPr id="177" name="Groupe 176"/>
              <p:cNvGrpSpPr/>
              <p:nvPr/>
            </p:nvGrpSpPr>
            <p:grpSpPr>
              <a:xfrm>
                <a:off x="8368072" y="6868863"/>
                <a:ext cx="3599094" cy="283910"/>
                <a:chOff x="6258130" y="6456708"/>
                <a:chExt cx="3599094" cy="283910"/>
              </a:xfrm>
            </p:grpSpPr>
            <p:sp>
              <p:nvSpPr>
                <p:cNvPr id="178" name="Rectangle 116"/>
                <p:cNvSpPr/>
                <p:nvPr/>
              </p:nvSpPr>
              <p:spPr>
                <a:xfrm>
                  <a:off x="6258130" y="6456708"/>
                  <a:ext cx="475322" cy="282108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  <p:sp>
              <p:nvSpPr>
                <p:cNvPr id="179" name="Rectangle 108"/>
                <p:cNvSpPr/>
                <p:nvPr/>
              </p:nvSpPr>
              <p:spPr>
                <a:xfrm>
                  <a:off x="6755380" y="6458510"/>
                  <a:ext cx="3101844" cy="282108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</p:grpSp>
          <p:sp>
            <p:nvSpPr>
              <p:cNvPr id="180" name="ZoneTexte 119"/>
              <p:cNvSpPr txBox="1">
                <a:spLocks noChangeArrowheads="1"/>
              </p:cNvSpPr>
              <p:nvPr/>
            </p:nvSpPr>
            <p:spPr bwMode="auto">
              <a:xfrm>
                <a:off x="6079561" y="6910109"/>
                <a:ext cx="1063641" cy="288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21600" tIns="28800" rIns="21600" bIns="28800">
                <a:spAutoFit/>
              </a:bodyPr>
              <a:lstStyle/>
              <a:p>
                <a:r>
                  <a:rPr lang="fr-FR" sz="1500" dirty="0" smtClean="0">
                    <a:solidFill>
                      <a:schemeClr val="tx1"/>
                    </a:solidFill>
                  </a:rPr>
                  <a:t>* </a:t>
                </a:r>
                <a:r>
                  <a:rPr lang="fr-FR" sz="1000" dirty="0" smtClean="0">
                    <a:solidFill>
                      <a:schemeClr val="tx1"/>
                    </a:solidFill>
                  </a:rPr>
                  <a:t>Direction</a:t>
                </a:r>
                <a:endParaRPr lang="fr-FR" sz="10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6" name="Groupe 85"/>
            <p:cNvGrpSpPr/>
            <p:nvPr/>
          </p:nvGrpSpPr>
          <p:grpSpPr>
            <a:xfrm>
              <a:off x="5429477" y="7313056"/>
              <a:ext cx="6552329" cy="321324"/>
              <a:chOff x="5429477" y="7313056"/>
              <a:chExt cx="6552329" cy="321324"/>
            </a:xfrm>
          </p:grpSpPr>
          <p:sp>
            <p:nvSpPr>
              <p:cNvPr id="181" name="Rectangle 180"/>
              <p:cNvSpPr/>
              <p:nvPr/>
            </p:nvSpPr>
            <p:spPr>
              <a:xfrm>
                <a:off x="5429477" y="7324412"/>
                <a:ext cx="486519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82" name="Rectangle 107"/>
              <p:cNvSpPr/>
              <p:nvPr/>
            </p:nvSpPr>
            <p:spPr>
              <a:xfrm>
                <a:off x="5922532" y="7326609"/>
                <a:ext cx="2225404" cy="30777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83" name="Rectangle 108"/>
              <p:cNvSpPr/>
              <p:nvPr/>
            </p:nvSpPr>
            <p:spPr>
              <a:xfrm>
                <a:off x="8141120" y="7333937"/>
                <a:ext cx="3360981" cy="29879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85" name="Rectangle 116"/>
              <p:cNvSpPr/>
              <p:nvPr/>
            </p:nvSpPr>
            <p:spPr>
              <a:xfrm>
                <a:off x="11506484" y="7313056"/>
                <a:ext cx="475322" cy="28210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  <p:grpSp>
          <p:nvGrpSpPr>
            <p:cNvPr id="87" name="Groupe 86"/>
            <p:cNvGrpSpPr/>
            <p:nvPr/>
          </p:nvGrpSpPr>
          <p:grpSpPr>
            <a:xfrm>
              <a:off x="4916182" y="8134171"/>
              <a:ext cx="7024501" cy="286742"/>
              <a:chOff x="4916182" y="8134171"/>
              <a:chExt cx="7024501" cy="286742"/>
            </a:xfrm>
          </p:grpSpPr>
          <p:sp>
            <p:nvSpPr>
              <p:cNvPr id="195" name="Rectangle 194"/>
              <p:cNvSpPr/>
              <p:nvPr/>
            </p:nvSpPr>
            <p:spPr>
              <a:xfrm>
                <a:off x="4916182" y="8134171"/>
                <a:ext cx="749115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96" name="Rectangle 107"/>
              <p:cNvSpPr/>
              <p:nvPr/>
            </p:nvSpPr>
            <p:spPr>
              <a:xfrm>
                <a:off x="5675734" y="8136757"/>
                <a:ext cx="2472202" cy="283164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02" name="Rectangle 108"/>
              <p:cNvSpPr/>
              <p:nvPr/>
            </p:nvSpPr>
            <p:spPr>
              <a:xfrm>
                <a:off x="8164491" y="8138805"/>
                <a:ext cx="3776192" cy="28210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  <p:grpSp>
          <p:nvGrpSpPr>
            <p:cNvPr id="88" name="Groupe 87"/>
            <p:cNvGrpSpPr/>
            <p:nvPr/>
          </p:nvGrpSpPr>
          <p:grpSpPr>
            <a:xfrm>
              <a:off x="6206366" y="8551417"/>
              <a:ext cx="5356371" cy="306290"/>
              <a:chOff x="6206366" y="8551417"/>
              <a:chExt cx="5356371" cy="306290"/>
            </a:xfrm>
          </p:grpSpPr>
          <p:sp>
            <p:nvSpPr>
              <p:cNvPr id="205" name="Rectangle 204"/>
              <p:cNvSpPr/>
              <p:nvPr/>
            </p:nvSpPr>
            <p:spPr>
              <a:xfrm>
                <a:off x="6206366" y="8571957"/>
                <a:ext cx="382349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06" name="Rectangle 107"/>
              <p:cNvSpPr/>
              <p:nvPr/>
            </p:nvSpPr>
            <p:spPr>
              <a:xfrm>
                <a:off x="6585921" y="8585199"/>
                <a:ext cx="2538345" cy="25790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11" name="Rectangle 108"/>
              <p:cNvSpPr/>
              <p:nvPr/>
            </p:nvSpPr>
            <p:spPr>
              <a:xfrm>
                <a:off x="9156887" y="8551417"/>
                <a:ext cx="1949959" cy="28210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12" name="Rectangle 116"/>
              <p:cNvSpPr/>
              <p:nvPr/>
            </p:nvSpPr>
            <p:spPr>
              <a:xfrm>
                <a:off x="11087415" y="8551417"/>
                <a:ext cx="475322" cy="28210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  <p:grpSp>
          <p:nvGrpSpPr>
            <p:cNvPr id="85" name="Groupe 84"/>
            <p:cNvGrpSpPr/>
            <p:nvPr/>
          </p:nvGrpSpPr>
          <p:grpSpPr>
            <a:xfrm>
              <a:off x="3560628" y="7748178"/>
              <a:ext cx="8432346" cy="308996"/>
              <a:chOff x="3560628" y="7748178"/>
              <a:chExt cx="8432346" cy="308996"/>
            </a:xfrm>
          </p:grpSpPr>
          <p:sp>
            <p:nvSpPr>
              <p:cNvPr id="188" name="Rectangle 187"/>
              <p:cNvSpPr/>
              <p:nvPr/>
            </p:nvSpPr>
            <p:spPr>
              <a:xfrm>
                <a:off x="3560628" y="7749746"/>
                <a:ext cx="516733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89" name="Rectangle 107"/>
              <p:cNvSpPr/>
              <p:nvPr/>
            </p:nvSpPr>
            <p:spPr>
              <a:xfrm>
                <a:off x="4094401" y="7762091"/>
                <a:ext cx="577165" cy="27940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grpSp>
            <p:nvGrpSpPr>
              <p:cNvPr id="84" name="Groupe 83"/>
              <p:cNvGrpSpPr/>
              <p:nvPr/>
            </p:nvGrpSpPr>
            <p:grpSpPr>
              <a:xfrm>
                <a:off x="4679528" y="7752557"/>
                <a:ext cx="5187259" cy="282188"/>
                <a:chOff x="4660125" y="7752628"/>
                <a:chExt cx="5187259" cy="282188"/>
              </a:xfrm>
            </p:grpSpPr>
            <p:sp>
              <p:nvSpPr>
                <p:cNvPr id="190" name="Rectangle 108"/>
                <p:cNvSpPr/>
                <p:nvPr/>
              </p:nvSpPr>
              <p:spPr>
                <a:xfrm>
                  <a:off x="4660125" y="7754785"/>
                  <a:ext cx="975924" cy="27803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 sz="1000"/>
                </a:p>
              </p:txBody>
            </p:sp>
            <p:grpSp>
              <p:nvGrpSpPr>
                <p:cNvPr id="191" name="Groupe 190"/>
                <p:cNvGrpSpPr/>
                <p:nvPr/>
              </p:nvGrpSpPr>
              <p:grpSpPr>
                <a:xfrm>
                  <a:off x="7763386" y="7752628"/>
                  <a:ext cx="2083998" cy="282188"/>
                  <a:chOff x="7007449" y="6478978"/>
                  <a:chExt cx="2083998" cy="282188"/>
                </a:xfrm>
              </p:grpSpPr>
              <p:sp>
                <p:nvSpPr>
                  <p:cNvPr id="192" name="Rectangle 116"/>
                  <p:cNvSpPr/>
                  <p:nvPr/>
                </p:nvSpPr>
                <p:spPr>
                  <a:xfrm>
                    <a:off x="7007449" y="6478978"/>
                    <a:ext cx="475322" cy="282108"/>
                  </a:xfrm>
                  <a:prstGeom prst="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lIns="128016" tIns="64008" rIns="128016" bIns="64008" anchor="ctr"/>
                  <a:lstStyle/>
                  <a:p>
                    <a:pPr defTabSz="128016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fr-FR" sz="1000"/>
                  </a:p>
                </p:txBody>
              </p:sp>
              <p:sp>
                <p:nvSpPr>
                  <p:cNvPr id="193" name="Rectangle 108"/>
                  <p:cNvSpPr/>
                  <p:nvPr/>
                </p:nvSpPr>
                <p:spPr>
                  <a:xfrm>
                    <a:off x="7507377" y="6479058"/>
                    <a:ext cx="1584070" cy="282108"/>
                  </a:xfrm>
                  <a:prstGeom prst="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lIns="128016" tIns="64008" rIns="128016" bIns="64008" anchor="ctr"/>
                  <a:lstStyle/>
                  <a:p>
                    <a:pPr defTabSz="128016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fr-FR" sz="1000"/>
                  </a:p>
                </p:txBody>
              </p:sp>
            </p:grpSp>
          </p:grpSp>
          <p:sp>
            <p:nvSpPr>
              <p:cNvPr id="194" name="ZoneTexte 119"/>
              <p:cNvSpPr txBox="1">
                <a:spLocks noChangeArrowheads="1"/>
              </p:cNvSpPr>
              <p:nvPr/>
            </p:nvSpPr>
            <p:spPr bwMode="auto">
              <a:xfrm>
                <a:off x="4521934" y="7768179"/>
                <a:ext cx="623948" cy="2889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21600" tIns="28800" rIns="21600" bIns="28800">
                <a:spAutoFit/>
              </a:bodyPr>
              <a:lstStyle/>
              <a:p>
                <a:r>
                  <a:rPr lang="fr-FR" sz="1500" dirty="0" smtClean="0">
                    <a:solidFill>
                      <a:schemeClr val="tx1"/>
                    </a:solidFill>
                  </a:rPr>
                  <a:t>*</a:t>
                </a:r>
                <a:r>
                  <a:rPr lang="fr-FR" sz="1000" dirty="0" smtClean="0">
                    <a:solidFill>
                      <a:schemeClr val="tx1"/>
                    </a:solidFill>
                  </a:rPr>
                  <a:t>Direction</a:t>
                </a:r>
                <a:endParaRPr lang="fr-FR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Rectangle 116"/>
              <p:cNvSpPr/>
              <p:nvPr/>
            </p:nvSpPr>
            <p:spPr>
              <a:xfrm>
                <a:off x="9861773" y="7748178"/>
                <a:ext cx="475322" cy="282108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14" name="Rectangle 108"/>
              <p:cNvSpPr/>
              <p:nvPr/>
            </p:nvSpPr>
            <p:spPr>
              <a:xfrm>
                <a:off x="10386696" y="7749390"/>
                <a:ext cx="1606278" cy="282108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</p:grpSp>
      <p:grpSp>
        <p:nvGrpSpPr>
          <p:cNvPr id="101" name="Groupe 100"/>
          <p:cNvGrpSpPr/>
          <p:nvPr/>
        </p:nvGrpSpPr>
        <p:grpSpPr>
          <a:xfrm>
            <a:off x="750888" y="3643704"/>
            <a:ext cx="11192243" cy="982663"/>
            <a:chOff x="750888" y="3551238"/>
            <a:chExt cx="11192243" cy="982663"/>
          </a:xfrm>
        </p:grpSpPr>
        <p:grpSp>
          <p:nvGrpSpPr>
            <p:cNvPr id="100" name="Groupe 99"/>
            <p:cNvGrpSpPr/>
            <p:nvPr/>
          </p:nvGrpSpPr>
          <p:grpSpPr>
            <a:xfrm>
              <a:off x="750888" y="3551238"/>
              <a:ext cx="2514600" cy="982663"/>
              <a:chOff x="750888" y="3551238"/>
              <a:chExt cx="2514600" cy="982663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1665288" y="3551238"/>
                <a:ext cx="1600200" cy="982663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6410" name="ZoneTexte 164"/>
              <p:cNvSpPr txBox="1">
                <a:spLocks noChangeArrowheads="1"/>
              </p:cNvSpPr>
              <p:nvPr/>
            </p:nvSpPr>
            <p:spPr bwMode="auto">
              <a:xfrm>
                <a:off x="1741488" y="3595688"/>
                <a:ext cx="1452562" cy="419100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95000">
                    <a:schemeClr val="bg1">
                      <a:lumMod val="65000"/>
                    </a:schemeClr>
                  </a:gs>
                  <a:gs pos="63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solidFill>
                  <a:srgbClr val="4BACC6"/>
                </a:solidFill>
                <a:miter lim="800000"/>
                <a:headEnd/>
                <a:tailEnd/>
              </a:ln>
            </p:spPr>
            <p:txBody>
              <a:bodyPr lIns="57600" tIns="28800" rIns="57600" bIns="28800">
                <a:spAutoFit/>
              </a:bodyPr>
              <a:lstStyle/>
              <a:p>
                <a:r>
                  <a:rPr lang="fr-FR" dirty="0"/>
                  <a:t>Saisie et analyse des données du DMST</a:t>
                </a:r>
              </a:p>
            </p:txBody>
          </p:sp>
          <p:sp>
            <p:nvSpPr>
              <p:cNvPr id="16411" name="ZoneTexte 165"/>
              <p:cNvSpPr txBox="1">
                <a:spLocks noChangeArrowheads="1"/>
              </p:cNvSpPr>
              <p:nvPr/>
            </p:nvSpPr>
            <p:spPr bwMode="auto">
              <a:xfrm>
                <a:off x="1741488" y="4068763"/>
                <a:ext cx="1452562" cy="419100"/>
              </a:xfrm>
              <a:prstGeom prst="rect">
                <a:avLst/>
              </a:prstGeom>
              <a:solidFill>
                <a:schemeClr val="bg1"/>
              </a:solidFill>
              <a:ln w="25400" algn="ctr">
                <a:solidFill>
                  <a:srgbClr val="4BACC6"/>
                </a:solidFill>
                <a:miter lim="800000"/>
                <a:headEnd/>
                <a:tailEnd/>
              </a:ln>
            </p:spPr>
            <p:txBody>
              <a:bodyPr lIns="21600" tIns="28800" rIns="21600" bIns="28800">
                <a:spAutoFit/>
              </a:bodyPr>
              <a:lstStyle/>
              <a:p>
                <a:r>
                  <a:rPr lang="fr-FR" dirty="0"/>
                  <a:t>Saisie et analyse des AMT</a:t>
                </a:r>
              </a:p>
            </p:txBody>
          </p:sp>
          <p:sp>
            <p:nvSpPr>
              <p:cNvPr id="9" name="Rectangle 142"/>
              <p:cNvSpPr>
                <a:spLocks noChangeArrowheads="1"/>
              </p:cNvSpPr>
              <p:nvPr/>
            </p:nvSpPr>
            <p:spPr bwMode="auto">
              <a:xfrm rot="16200000">
                <a:off x="963612" y="3824288"/>
                <a:ext cx="936625" cy="400050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128016" tIns="64008" rIns="128016" bIns="64008" anchor="ctr"/>
              <a:lstStyle/>
              <a:p>
                <a:pPr algn="ctr">
                  <a:defRPr/>
                </a:pPr>
                <a:r>
                  <a:rPr lang="fr-FR" dirty="0"/>
                  <a:t>Groupe </a:t>
                </a:r>
                <a:r>
                  <a:rPr lang="fr-FR" dirty="0" smtClean="0"/>
                  <a:t>DOST, CMT</a:t>
                </a:r>
                <a:endParaRPr lang="fr-FR" dirty="0"/>
              </a:p>
            </p:txBody>
          </p:sp>
          <p:sp>
            <p:nvSpPr>
              <p:cNvPr id="71" name="Rectangle 142"/>
              <p:cNvSpPr>
                <a:spLocks noChangeArrowheads="1"/>
              </p:cNvSpPr>
              <p:nvPr/>
            </p:nvSpPr>
            <p:spPr bwMode="auto">
              <a:xfrm>
                <a:off x="750888" y="3614738"/>
                <a:ext cx="358775" cy="360362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2-8-12</a:t>
                </a:r>
                <a:endParaRPr lang="fr-FR" dirty="0"/>
              </a:p>
            </p:txBody>
          </p:sp>
          <p:sp>
            <p:nvSpPr>
              <p:cNvPr id="72" name="Rectangle 142"/>
              <p:cNvSpPr>
                <a:spLocks noChangeArrowheads="1"/>
              </p:cNvSpPr>
              <p:nvPr/>
            </p:nvSpPr>
            <p:spPr bwMode="auto">
              <a:xfrm>
                <a:off x="750888" y="4079875"/>
                <a:ext cx="358775" cy="360363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/>
                  <a:t>15</a:t>
                </a:r>
              </a:p>
            </p:txBody>
          </p:sp>
        </p:grpSp>
        <p:grpSp>
          <p:nvGrpSpPr>
            <p:cNvPr id="90" name="Groupe 89"/>
            <p:cNvGrpSpPr/>
            <p:nvPr/>
          </p:nvGrpSpPr>
          <p:grpSpPr>
            <a:xfrm>
              <a:off x="7982915" y="3657596"/>
              <a:ext cx="3960216" cy="289677"/>
              <a:chOff x="7982915" y="3657596"/>
              <a:chExt cx="3960216" cy="289677"/>
            </a:xfrm>
          </p:grpSpPr>
          <p:sp>
            <p:nvSpPr>
              <p:cNvPr id="222" name="Rectangle 108"/>
              <p:cNvSpPr/>
              <p:nvPr/>
            </p:nvSpPr>
            <p:spPr>
              <a:xfrm>
                <a:off x="7982915" y="3657596"/>
                <a:ext cx="3439313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25" name="Rectangle 116"/>
              <p:cNvSpPr/>
              <p:nvPr/>
            </p:nvSpPr>
            <p:spPr>
              <a:xfrm>
                <a:off x="11435131" y="3658348"/>
                <a:ext cx="508000" cy="288925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  <p:sp>
          <p:nvSpPr>
            <p:cNvPr id="52" name="Rectangle 108"/>
            <p:cNvSpPr/>
            <p:nvPr/>
          </p:nvSpPr>
          <p:spPr bwMode="auto">
            <a:xfrm>
              <a:off x="9185498" y="4152903"/>
              <a:ext cx="1715925" cy="284163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</p:grpSp>
      <p:grpSp>
        <p:nvGrpSpPr>
          <p:cNvPr id="104" name="Groupe 103"/>
          <p:cNvGrpSpPr/>
          <p:nvPr/>
        </p:nvGrpSpPr>
        <p:grpSpPr>
          <a:xfrm>
            <a:off x="803516" y="1371617"/>
            <a:ext cx="2468653" cy="1304926"/>
            <a:chOff x="774611" y="1339851"/>
            <a:chExt cx="2468653" cy="1304926"/>
          </a:xfrm>
        </p:grpSpPr>
        <p:grpSp>
          <p:nvGrpSpPr>
            <p:cNvPr id="16397" name="Group 167"/>
            <p:cNvGrpSpPr>
              <a:grpSpLocks/>
            </p:cNvGrpSpPr>
            <p:nvPr/>
          </p:nvGrpSpPr>
          <p:grpSpPr bwMode="auto">
            <a:xfrm>
              <a:off x="1233488" y="1339851"/>
              <a:ext cx="2009776" cy="1304926"/>
              <a:chOff x="121" y="844"/>
              <a:chExt cx="1266" cy="822"/>
            </a:xfrm>
          </p:grpSpPr>
          <p:grpSp>
            <p:nvGrpSpPr>
              <p:cNvPr id="16398" name="Group 142"/>
              <p:cNvGrpSpPr>
                <a:grpSpLocks/>
              </p:cNvGrpSpPr>
              <p:nvPr/>
            </p:nvGrpSpPr>
            <p:grpSpPr bwMode="auto">
              <a:xfrm>
                <a:off x="415" y="865"/>
                <a:ext cx="972" cy="801"/>
                <a:chOff x="313" y="1890"/>
                <a:chExt cx="914" cy="801"/>
              </a:xfrm>
            </p:grpSpPr>
            <p:sp>
              <p:nvSpPr>
                <p:cNvPr id="3" name="Rectangle 170"/>
                <p:cNvSpPr/>
                <p:nvPr/>
              </p:nvSpPr>
              <p:spPr>
                <a:xfrm>
                  <a:off x="313" y="1890"/>
                  <a:ext cx="914" cy="801"/>
                </a:xfrm>
                <a:prstGeom prst="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algn="ctr"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/>
                </a:p>
              </p:txBody>
            </p:sp>
            <p:sp>
              <p:nvSpPr>
                <p:cNvPr id="16400" name="ZoneTexte 172"/>
                <p:cNvSpPr txBox="1">
                  <a:spLocks noChangeArrowheads="1"/>
                </p:cNvSpPr>
                <p:nvPr/>
              </p:nvSpPr>
              <p:spPr bwMode="auto">
                <a:xfrm>
                  <a:off x="333" y="1922"/>
                  <a:ext cx="841" cy="202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62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25400" algn="ctr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lIns="57600" tIns="64008" rIns="57600" bIns="64008">
                  <a:spAutoFit/>
                </a:bodyPr>
                <a:lstStyle/>
                <a:p>
                  <a:r>
                    <a:rPr lang="fr-FR" dirty="0"/>
                    <a:t>Transfert des DMST</a:t>
                  </a:r>
                </a:p>
              </p:txBody>
            </p:sp>
            <p:sp>
              <p:nvSpPr>
                <p:cNvPr id="174" name="ZoneTexte 173"/>
                <p:cNvSpPr txBox="1"/>
                <p:nvPr/>
              </p:nvSpPr>
              <p:spPr>
                <a:xfrm>
                  <a:off x="333" y="2152"/>
                  <a:ext cx="841" cy="188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62000">
                      <a:schemeClr val="bg1">
                        <a:lumMod val="8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25400" algn="ctr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lIns="57600" tIns="64008" rIns="57600" bIns="64008">
                  <a:spAutoFit/>
                </a:bodyPr>
                <a:lstStyle>
                  <a:defPPr>
                    <a:defRPr lang="fr-FR"/>
                  </a:defPPr>
                  <a:lvl1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1pPr>
                  <a:lvl2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2pPr>
                  <a:lvl3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3pPr>
                  <a:lvl4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4pPr>
                  <a:lvl5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5pPr>
                  <a:lvl6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6pPr>
                  <a:lvl7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7pPr>
                  <a:lvl8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8pPr>
                  <a:lvl9pPr>
                    <a:defRPr>
                      <a:solidFill>
                        <a:srgbClr val="000000"/>
                      </a:solidFill>
                      <a:latin typeface="Calibri" pitchFamily="34" charset="0"/>
                      <a:cs typeface="Arial" charset="0"/>
                    </a:defRPr>
                  </a:lvl9pPr>
                </a:lstStyle>
                <a:p>
                  <a:r>
                    <a:rPr lang="fr-FR" dirty="0"/>
                    <a:t>Tenue des DMST</a:t>
                  </a:r>
                </a:p>
              </p:txBody>
            </p:sp>
            <p:sp>
              <p:nvSpPr>
                <p:cNvPr id="16402" name="ZoneTexte 111"/>
                <p:cNvSpPr txBox="1">
                  <a:spLocks noChangeArrowheads="1"/>
                </p:cNvSpPr>
                <p:nvPr/>
              </p:nvSpPr>
              <p:spPr bwMode="auto">
                <a:xfrm>
                  <a:off x="333" y="2375"/>
                  <a:ext cx="841" cy="295"/>
                </a:xfrm>
                <a:prstGeom prst="rect">
                  <a:avLst/>
                </a:prstGeom>
                <a:solidFill>
                  <a:schemeClr val="bg1"/>
                </a:solidFill>
                <a:ln w="25400" algn="ctr">
                  <a:solidFill>
                    <a:schemeClr val="accent2"/>
                  </a:solidFill>
                  <a:miter lim="800000"/>
                  <a:headEnd/>
                  <a:tailEnd/>
                </a:ln>
              </p:spPr>
              <p:txBody>
                <a:bodyPr lIns="57600" tIns="64008" rIns="57600" bIns="64008">
                  <a:spAutoFit/>
                </a:bodyPr>
                <a:lstStyle>
                  <a:defPPr>
                    <a:defRPr lang="fr-FR"/>
                  </a:defPPr>
                </a:lstStyle>
                <a:p>
                  <a:r>
                    <a:rPr lang="fr-FR" dirty="0" smtClean="0"/>
                    <a:t>Archivage/scan/destruction </a:t>
                  </a:r>
                  <a:r>
                    <a:rPr lang="fr-FR" dirty="0"/>
                    <a:t>DMST </a:t>
                  </a:r>
                </a:p>
              </p:txBody>
            </p:sp>
          </p:grpSp>
          <p:sp>
            <p:nvSpPr>
              <p:cNvPr id="10" name="Rectangle 170"/>
              <p:cNvSpPr>
                <a:spLocks noChangeArrowheads="1"/>
              </p:cNvSpPr>
              <p:nvPr/>
            </p:nvSpPr>
            <p:spPr bwMode="auto">
              <a:xfrm rot="16200000">
                <a:off x="-117" y="1082"/>
                <a:ext cx="752" cy="275"/>
              </a:xfrm>
              <a:prstGeom prst="rect">
                <a:avLst/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 algn="ctr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57600" tIns="64008" rIns="57600" bIns="64008" anchor="ctr"/>
              <a:lstStyle/>
              <a:p>
                <a:pPr algn="ctr">
                  <a:defRPr/>
                </a:pPr>
                <a:r>
                  <a:rPr lang="fr-FR" dirty="0"/>
                  <a:t>Groupe Dossiers médicaux</a:t>
                </a:r>
              </a:p>
            </p:txBody>
          </p:sp>
        </p:grp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774611" y="1344613"/>
              <a:ext cx="368300" cy="1152525"/>
            </a:xfrm>
            <a:prstGeom prst="rect">
              <a:avLst/>
            </a:prstGeom>
            <a:gradFill rotWithShape="1">
              <a:gsLst>
                <a:gs pos="0">
                  <a:srgbClr val="FFA2A1"/>
                </a:gs>
                <a:gs pos="35001">
                  <a:srgbClr val="FFBEBD"/>
                </a:gs>
                <a:gs pos="100000">
                  <a:srgbClr val="FFE5E5"/>
                </a:gs>
              </a:gsLst>
              <a:lin ang="16200000" scaled="1"/>
            </a:gradFill>
            <a:ln w="9525" algn="ctr">
              <a:solidFill>
                <a:srgbClr val="BE4B48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57600" tIns="64008" rIns="57600" bIns="64008" anchor="ctr"/>
            <a:lstStyle/>
            <a:p>
              <a:pPr algn="ctr"/>
              <a:r>
                <a:rPr lang="fr-FR" dirty="0" smtClean="0"/>
                <a:t>12</a:t>
              </a:r>
            </a:p>
            <a:p>
              <a:pPr algn="ctr"/>
              <a:r>
                <a:rPr lang="fr-FR" dirty="0"/>
                <a:t>8</a:t>
              </a:r>
            </a:p>
          </p:txBody>
        </p:sp>
      </p:grpSp>
      <p:grpSp>
        <p:nvGrpSpPr>
          <p:cNvPr id="93" name="Groupe 92"/>
          <p:cNvGrpSpPr/>
          <p:nvPr/>
        </p:nvGrpSpPr>
        <p:grpSpPr>
          <a:xfrm>
            <a:off x="6733054" y="1828062"/>
            <a:ext cx="4276456" cy="324510"/>
            <a:chOff x="6704149" y="1827118"/>
            <a:chExt cx="4276456" cy="324510"/>
          </a:xfrm>
        </p:grpSpPr>
        <p:sp>
          <p:nvSpPr>
            <p:cNvPr id="40" name="Rectangle 107"/>
            <p:cNvSpPr/>
            <p:nvPr/>
          </p:nvSpPr>
          <p:spPr>
            <a:xfrm>
              <a:off x="6704149" y="1827118"/>
              <a:ext cx="1631822" cy="29351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lIns="128016" tIns="64008" rIns="128016" bIns="0" anchor="b" anchorCtr="0"/>
            <a:lstStyle/>
            <a:p>
              <a:pPr algn="ctr"/>
              <a:r>
                <a:rPr lang="fr-FR" sz="1000" dirty="0" smtClean="0">
                  <a:solidFill>
                    <a:srgbClr val="000000"/>
                  </a:solidFill>
                  <a:cs typeface="Arial" charset="0"/>
                </a:rPr>
                <a:t>Lien avec  </a:t>
              </a:r>
              <a:r>
                <a:rPr lang="fr-FR" sz="1000" dirty="0" err="1" smtClean="0">
                  <a:solidFill>
                    <a:srgbClr val="000000"/>
                  </a:solidFill>
                  <a:cs typeface="Arial" charset="0"/>
                </a:rPr>
                <a:t>Préventiel</a:t>
              </a:r>
              <a:r>
                <a:rPr lang="fr-FR" sz="1000" dirty="0" smtClean="0">
                  <a:solidFill>
                    <a:srgbClr val="000000"/>
                  </a:solidFill>
                  <a:cs typeface="Arial" charset="0"/>
                </a:rPr>
                <a:t> </a:t>
              </a:r>
            </a:p>
            <a:p>
              <a:pPr algn="ctr"/>
              <a:r>
                <a:rPr lang="fr-FR" sz="1000" dirty="0" smtClean="0">
                  <a:solidFill>
                    <a:srgbClr val="000000"/>
                  </a:solidFill>
                  <a:cs typeface="Arial" charset="0"/>
                </a:rPr>
                <a:t>+ </a:t>
              </a:r>
              <a:r>
                <a:rPr lang="fr-FR" sz="1000" dirty="0">
                  <a:solidFill>
                    <a:srgbClr val="000000"/>
                  </a:solidFill>
                  <a:cs typeface="Arial" charset="0"/>
                </a:rPr>
                <a:t>groupe DOST</a:t>
              </a:r>
            </a:p>
          </p:txBody>
        </p:sp>
        <p:sp>
          <p:nvSpPr>
            <p:cNvPr id="59" name="Rectangle 108"/>
            <p:cNvSpPr/>
            <p:nvPr/>
          </p:nvSpPr>
          <p:spPr bwMode="auto">
            <a:xfrm>
              <a:off x="8361274" y="1836699"/>
              <a:ext cx="2076995" cy="2889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60" name="Rectangle 116"/>
            <p:cNvSpPr/>
            <p:nvPr/>
          </p:nvSpPr>
          <p:spPr>
            <a:xfrm>
              <a:off x="10453621" y="1836088"/>
              <a:ext cx="526984" cy="2889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16549" name="ZoneTexte 119"/>
            <p:cNvSpPr txBox="1">
              <a:spLocks noChangeArrowheads="1"/>
            </p:cNvSpPr>
            <p:nvPr/>
          </p:nvSpPr>
          <p:spPr bwMode="auto">
            <a:xfrm>
              <a:off x="8341233" y="1862633"/>
              <a:ext cx="660305" cy="288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21600" tIns="28800" rIns="21600" bIns="28800">
              <a:spAutoFit/>
            </a:bodyPr>
            <a:lstStyle/>
            <a:p>
              <a:r>
                <a:rPr lang="fr-FR" sz="1500" dirty="0">
                  <a:solidFill>
                    <a:schemeClr val="tx1"/>
                  </a:solidFill>
                </a:rPr>
                <a:t>*</a:t>
              </a:r>
              <a:r>
                <a:rPr lang="fr-FR" sz="1000" dirty="0">
                  <a:solidFill>
                    <a:schemeClr val="tx1"/>
                  </a:solidFill>
                </a:rPr>
                <a:t> CMT</a:t>
              </a:r>
            </a:p>
          </p:txBody>
        </p:sp>
      </p:grpSp>
      <p:grpSp>
        <p:nvGrpSpPr>
          <p:cNvPr id="94" name="Groupe 93"/>
          <p:cNvGrpSpPr/>
          <p:nvPr/>
        </p:nvGrpSpPr>
        <p:grpSpPr>
          <a:xfrm>
            <a:off x="3557918" y="2214457"/>
            <a:ext cx="8416924" cy="332569"/>
            <a:chOff x="3529013" y="2182691"/>
            <a:chExt cx="8416924" cy="332569"/>
          </a:xfrm>
        </p:grpSpPr>
        <p:sp>
          <p:nvSpPr>
            <p:cNvPr id="108" name="Rectangle 107"/>
            <p:cNvSpPr/>
            <p:nvPr/>
          </p:nvSpPr>
          <p:spPr>
            <a:xfrm>
              <a:off x="3529013" y="2208213"/>
              <a:ext cx="1000125" cy="288925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/>
              <a:endParaRPr lang="fr-FR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41" name="Rectangle 108"/>
            <p:cNvSpPr/>
            <p:nvPr/>
          </p:nvSpPr>
          <p:spPr>
            <a:xfrm>
              <a:off x="4548187" y="2182691"/>
              <a:ext cx="5905434" cy="31444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16542" name="ZoneTexte 119"/>
            <p:cNvSpPr txBox="1">
              <a:spLocks noChangeArrowheads="1"/>
            </p:cNvSpPr>
            <p:nvPr/>
          </p:nvSpPr>
          <p:spPr bwMode="auto">
            <a:xfrm>
              <a:off x="4439489" y="2229510"/>
              <a:ext cx="431800" cy="285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1600" tIns="28800" rIns="21600" bIns="28800">
              <a:spAutoFit/>
            </a:bodyPr>
            <a:lstStyle/>
            <a:p>
              <a:r>
                <a:rPr lang="fr-FR" sz="1500" dirty="0">
                  <a:solidFill>
                    <a:schemeClr val="tx1"/>
                  </a:solidFill>
                </a:rPr>
                <a:t>*</a:t>
              </a:r>
              <a:r>
                <a:rPr lang="fr-FR" sz="1000" dirty="0">
                  <a:solidFill>
                    <a:schemeClr val="tx1"/>
                  </a:solidFill>
                </a:rPr>
                <a:t> CMT</a:t>
              </a:r>
            </a:p>
          </p:txBody>
        </p:sp>
        <p:sp>
          <p:nvSpPr>
            <p:cNvPr id="42" name="Rectangle 116"/>
            <p:cNvSpPr/>
            <p:nvPr/>
          </p:nvSpPr>
          <p:spPr>
            <a:xfrm>
              <a:off x="10468973" y="2209515"/>
              <a:ext cx="542925" cy="2889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43" name="Rectangle 108"/>
            <p:cNvSpPr/>
            <p:nvPr/>
          </p:nvSpPr>
          <p:spPr>
            <a:xfrm>
              <a:off x="11023540" y="2208213"/>
              <a:ext cx="922397" cy="2889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</p:grpSp>
      <p:sp>
        <p:nvSpPr>
          <p:cNvPr id="237" name="Rectangle 107"/>
          <p:cNvSpPr/>
          <p:nvPr/>
        </p:nvSpPr>
        <p:spPr>
          <a:xfrm>
            <a:off x="6691837" y="2223354"/>
            <a:ext cx="2661443" cy="2896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r>
              <a:rPr lang="fr-FR" sz="1000" dirty="0" smtClean="0">
                <a:solidFill>
                  <a:srgbClr val="000000"/>
                </a:solidFill>
                <a:cs typeface="Arial" charset="0"/>
              </a:rPr>
              <a:t>Lien avec </a:t>
            </a:r>
            <a:r>
              <a:rPr lang="fr-FR" sz="1000" dirty="0" err="1" smtClean="0">
                <a:solidFill>
                  <a:srgbClr val="000000"/>
                </a:solidFill>
                <a:cs typeface="Arial" charset="0"/>
              </a:rPr>
              <a:t>Préventiel</a:t>
            </a:r>
            <a:endParaRPr lang="fr-FR" sz="10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97" name="Groupe 96"/>
          <p:cNvGrpSpPr/>
          <p:nvPr/>
        </p:nvGrpSpPr>
        <p:grpSpPr>
          <a:xfrm>
            <a:off x="3550581" y="1437616"/>
            <a:ext cx="8409882" cy="310874"/>
            <a:chOff x="3521676" y="1405850"/>
            <a:chExt cx="8409882" cy="310874"/>
          </a:xfrm>
        </p:grpSpPr>
        <p:grpSp>
          <p:nvGrpSpPr>
            <p:cNvPr id="92" name="Groupe 91"/>
            <p:cNvGrpSpPr/>
            <p:nvPr/>
          </p:nvGrpSpPr>
          <p:grpSpPr>
            <a:xfrm>
              <a:off x="3521676" y="1416050"/>
              <a:ext cx="8409882" cy="300674"/>
              <a:chOff x="3521676" y="1416050"/>
              <a:chExt cx="8409882" cy="300674"/>
            </a:xfrm>
          </p:grpSpPr>
          <p:sp>
            <p:nvSpPr>
              <p:cNvPr id="109" name="Rectangle 108"/>
              <p:cNvSpPr/>
              <p:nvPr/>
            </p:nvSpPr>
            <p:spPr>
              <a:xfrm>
                <a:off x="4043363" y="1416050"/>
                <a:ext cx="2641160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5" name="Rectangle 108"/>
              <p:cNvSpPr/>
              <p:nvPr/>
            </p:nvSpPr>
            <p:spPr>
              <a:xfrm>
                <a:off x="8303772" y="1416050"/>
                <a:ext cx="2165201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44" name="Rectangle 116"/>
              <p:cNvSpPr/>
              <p:nvPr/>
            </p:nvSpPr>
            <p:spPr>
              <a:xfrm>
                <a:off x="10464826" y="1427799"/>
                <a:ext cx="503237" cy="288925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45" name="Rectangle 108"/>
              <p:cNvSpPr/>
              <p:nvPr/>
            </p:nvSpPr>
            <p:spPr>
              <a:xfrm>
                <a:off x="10993356" y="1416050"/>
                <a:ext cx="938202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3521676" y="1423029"/>
                <a:ext cx="506606" cy="28892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/>
                <a:endParaRPr lang="fr-FR" sz="100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21" name="ZoneTexte 119"/>
              <p:cNvSpPr txBox="1">
                <a:spLocks noChangeArrowheads="1"/>
              </p:cNvSpPr>
              <p:nvPr/>
            </p:nvSpPr>
            <p:spPr bwMode="auto">
              <a:xfrm>
                <a:off x="3966183" y="1416390"/>
                <a:ext cx="431800" cy="285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1600" tIns="28800" rIns="21600" bIns="28800">
                <a:spAutoFit/>
              </a:bodyPr>
              <a:lstStyle/>
              <a:p>
                <a:r>
                  <a:rPr lang="fr-FR" sz="1500" dirty="0" smtClean="0">
                    <a:solidFill>
                      <a:schemeClr val="tx1"/>
                    </a:solidFill>
                  </a:rPr>
                  <a:t>*</a:t>
                </a:r>
                <a:r>
                  <a:rPr lang="fr-FR" sz="1000" dirty="0" smtClean="0">
                    <a:solidFill>
                      <a:schemeClr val="tx1"/>
                    </a:solidFill>
                  </a:rPr>
                  <a:t> CMT</a:t>
                </a:r>
                <a:endParaRPr lang="fr-FR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38" name="Rectangle 107"/>
            <p:cNvSpPr/>
            <p:nvPr/>
          </p:nvSpPr>
          <p:spPr>
            <a:xfrm>
              <a:off x="6713816" y="1405850"/>
              <a:ext cx="1580819" cy="29342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>
                <a:defRPr/>
              </a:pPr>
              <a:r>
                <a:rPr lang="fr-FR" sz="1000" dirty="0" smtClean="0">
                  <a:solidFill>
                    <a:srgbClr val="000000"/>
                  </a:solidFill>
                  <a:cs typeface="Arial" charset="0"/>
                </a:rPr>
                <a:t>Lien avec </a:t>
              </a:r>
              <a:r>
                <a:rPr lang="fr-FR" sz="1000" dirty="0" err="1" smtClean="0">
                  <a:solidFill>
                    <a:srgbClr val="000000"/>
                  </a:solidFill>
                  <a:cs typeface="Arial" charset="0"/>
                </a:rPr>
                <a:t>Préventiel</a:t>
              </a:r>
              <a:endParaRPr lang="fr-FR" sz="1000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111" name="Groupe 110"/>
          <p:cNvGrpSpPr/>
          <p:nvPr/>
        </p:nvGrpSpPr>
        <p:grpSpPr>
          <a:xfrm>
            <a:off x="9593228" y="209738"/>
            <a:ext cx="800100" cy="8712201"/>
            <a:chOff x="8985250" y="192088"/>
            <a:chExt cx="800100" cy="8712201"/>
          </a:xfrm>
        </p:grpSpPr>
        <p:sp>
          <p:nvSpPr>
            <p:cNvPr id="16517" name="Rectangle 133"/>
            <p:cNvSpPr>
              <a:spLocks noChangeArrowheads="1"/>
            </p:cNvSpPr>
            <p:nvPr/>
          </p:nvSpPr>
          <p:spPr bwMode="auto">
            <a:xfrm>
              <a:off x="8985250" y="192088"/>
              <a:ext cx="800100" cy="35877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/>
              <a:r>
                <a:rPr lang="fr-FR" dirty="0"/>
                <a:t>Evaluation</a:t>
              </a:r>
            </a:p>
            <a:p>
              <a:pPr algn="ctr" defTabSz="914400"/>
              <a:r>
                <a:rPr lang="fr-FR" dirty="0"/>
                <a:t>AMEXIST 3</a:t>
              </a:r>
            </a:p>
          </p:txBody>
        </p:sp>
        <p:sp>
          <p:nvSpPr>
            <p:cNvPr id="16516" name="Line 132"/>
            <p:cNvSpPr>
              <a:spLocks noChangeShapeType="1"/>
            </p:cNvSpPr>
            <p:nvPr/>
          </p:nvSpPr>
          <p:spPr bwMode="auto">
            <a:xfrm>
              <a:off x="9368632" y="550863"/>
              <a:ext cx="5556" cy="8353426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79" name="ZoneTexte 78"/>
          <p:cNvSpPr txBox="1"/>
          <p:nvPr/>
        </p:nvSpPr>
        <p:spPr>
          <a:xfrm>
            <a:off x="11178382" y="123734"/>
            <a:ext cx="144987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MAJ </a:t>
            </a:r>
            <a:r>
              <a:rPr lang="fr-FR" smtClean="0"/>
              <a:t>le 22/05/2017</a:t>
            </a:r>
            <a:endParaRPr lang="fr-FR" dirty="0"/>
          </a:p>
        </p:txBody>
      </p:sp>
      <p:sp>
        <p:nvSpPr>
          <p:cNvPr id="80" name="ZoneTexte 79"/>
          <p:cNvSpPr txBox="1"/>
          <p:nvPr/>
        </p:nvSpPr>
        <p:spPr>
          <a:xfrm>
            <a:off x="-2626" y="9197461"/>
            <a:ext cx="981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Page 1 sur 2</a:t>
            </a:r>
            <a:endParaRPr lang="fr-FR" dirty="0"/>
          </a:p>
        </p:txBody>
      </p:sp>
      <p:sp>
        <p:nvSpPr>
          <p:cNvPr id="241" name="Rectangle 108"/>
          <p:cNvSpPr/>
          <p:nvPr/>
        </p:nvSpPr>
        <p:spPr>
          <a:xfrm>
            <a:off x="11016574" y="1844372"/>
            <a:ext cx="967878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46" name="Rectangle 116"/>
          <p:cNvSpPr/>
          <p:nvPr/>
        </p:nvSpPr>
        <p:spPr>
          <a:xfrm>
            <a:off x="10905806" y="4249683"/>
            <a:ext cx="508000" cy="2889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47" name="ZoneTexte 119"/>
          <p:cNvSpPr txBox="1">
            <a:spLocks noChangeArrowheads="1"/>
          </p:cNvSpPr>
          <p:nvPr/>
        </p:nvSpPr>
        <p:spPr bwMode="auto">
          <a:xfrm>
            <a:off x="9041448" y="8510954"/>
            <a:ext cx="623948" cy="28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1600" tIns="28800" rIns="21600" bIns="28800">
            <a:spAutoFit/>
          </a:bodyPr>
          <a:lstStyle/>
          <a:p>
            <a:r>
              <a:rPr lang="fr-FR" sz="1500" dirty="0" smtClean="0">
                <a:solidFill>
                  <a:schemeClr val="tx1"/>
                </a:solidFill>
              </a:rPr>
              <a:t>*</a:t>
            </a:r>
            <a:r>
              <a:rPr lang="fr-FR" sz="1000" dirty="0" smtClean="0">
                <a:solidFill>
                  <a:schemeClr val="tx1"/>
                </a:solidFill>
              </a:rPr>
              <a:t>Direction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29" name="Rectangle 107"/>
          <p:cNvSpPr/>
          <p:nvPr/>
        </p:nvSpPr>
        <p:spPr>
          <a:xfrm>
            <a:off x="5144292" y="4249344"/>
            <a:ext cx="4439412" cy="28960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r>
              <a:rPr lang="fr-FR" sz="1000" dirty="0" smtClean="0">
                <a:solidFill>
                  <a:srgbClr val="000000"/>
                </a:solidFill>
                <a:cs typeface="Arial" charset="0"/>
              </a:rPr>
              <a:t>Lien avec  groupe </a:t>
            </a:r>
            <a:r>
              <a:rPr lang="fr-FR" sz="1000" dirty="0" err="1" smtClean="0">
                <a:solidFill>
                  <a:srgbClr val="000000"/>
                </a:solidFill>
                <a:cs typeface="Arial" charset="0"/>
              </a:rPr>
              <a:t>Préventiel</a:t>
            </a:r>
            <a:r>
              <a:rPr lang="fr-FR" sz="1000" dirty="0" smtClean="0">
                <a:solidFill>
                  <a:srgbClr val="000000"/>
                </a:solidFill>
                <a:cs typeface="Arial" charset="0"/>
              </a:rPr>
              <a:t>  et CMT</a:t>
            </a:r>
            <a:endParaRPr lang="fr-FR" sz="1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23" name="Rectangle 116"/>
          <p:cNvSpPr/>
          <p:nvPr/>
        </p:nvSpPr>
        <p:spPr>
          <a:xfrm>
            <a:off x="5670685" y="7704894"/>
            <a:ext cx="475322" cy="28210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24" name="Rectangle 108"/>
          <p:cNvSpPr/>
          <p:nvPr/>
        </p:nvSpPr>
        <p:spPr>
          <a:xfrm>
            <a:off x="6145499" y="7711086"/>
            <a:ext cx="1609187" cy="2821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08" name="Rectangle 108"/>
          <p:cNvSpPr/>
          <p:nvPr/>
        </p:nvSpPr>
        <p:spPr bwMode="auto">
          <a:xfrm>
            <a:off x="8355944" y="5734088"/>
            <a:ext cx="3604520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07" name="ZoneTexte 119"/>
          <p:cNvSpPr txBox="1">
            <a:spLocks noChangeArrowheads="1"/>
          </p:cNvSpPr>
          <p:nvPr/>
        </p:nvSpPr>
        <p:spPr bwMode="auto">
          <a:xfrm>
            <a:off x="8323262" y="1476765"/>
            <a:ext cx="660305" cy="28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1600" tIns="28800" rIns="21600" bIns="28800">
            <a:spAutoFit/>
          </a:bodyPr>
          <a:lstStyle/>
          <a:p>
            <a:r>
              <a:rPr lang="fr-FR" sz="1500" dirty="0">
                <a:solidFill>
                  <a:schemeClr val="tx1"/>
                </a:solidFill>
              </a:rPr>
              <a:t>*</a:t>
            </a:r>
            <a:r>
              <a:rPr lang="fr-FR" sz="1000" dirty="0">
                <a:solidFill>
                  <a:schemeClr val="tx1"/>
                </a:solidFill>
              </a:rPr>
              <a:t> CMT</a:t>
            </a:r>
          </a:p>
        </p:txBody>
      </p:sp>
      <p:sp>
        <p:nvSpPr>
          <p:cNvPr id="209" name="Rectangle 139"/>
          <p:cNvSpPr>
            <a:spLocks noChangeArrowheads="1"/>
          </p:cNvSpPr>
          <p:nvPr/>
        </p:nvSpPr>
        <p:spPr bwMode="auto">
          <a:xfrm rot="16200000">
            <a:off x="1104812" y="5603045"/>
            <a:ext cx="628650" cy="471488"/>
          </a:xfrm>
          <a:prstGeom prst="rect">
            <a:avLst/>
          </a:prstGeom>
          <a:gradFill rotWithShape="1">
            <a:gsLst>
              <a:gs pos="0">
                <a:srgbClr val="C9B5E8"/>
              </a:gs>
              <a:gs pos="35001">
                <a:srgbClr val="D9CBEE"/>
              </a:gs>
              <a:gs pos="100000">
                <a:srgbClr val="F0EAF9"/>
              </a:gs>
            </a:gsLst>
            <a:lin ang="16200000" scaled="1"/>
          </a:gradFill>
          <a:ln w="9525" algn="ctr">
            <a:solidFill>
              <a:srgbClr val="7D60A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lIns="57600" tIns="64008" rIns="57600" bIns="64008" anchor="ctr"/>
          <a:lstStyle/>
          <a:p>
            <a:pPr algn="ctr"/>
            <a:r>
              <a:rPr lang="fr-FR" dirty="0" smtClean="0"/>
              <a:t>Groupes  actions  PS, DEG</a:t>
            </a:r>
            <a:endParaRPr lang="fr-FR" dirty="0"/>
          </a:p>
        </p:txBody>
      </p:sp>
      <p:sp>
        <p:nvSpPr>
          <p:cNvPr id="210" name="Rectangle 108"/>
          <p:cNvSpPr/>
          <p:nvPr/>
        </p:nvSpPr>
        <p:spPr>
          <a:xfrm>
            <a:off x="11425364" y="4258530"/>
            <a:ext cx="558890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Connecteur droit 218"/>
          <p:cNvCxnSpPr>
            <a:cxnSpLocks noChangeShapeType="1"/>
          </p:cNvCxnSpPr>
          <p:nvPr/>
        </p:nvCxnSpPr>
        <p:spPr bwMode="auto">
          <a:xfrm rot="5400000">
            <a:off x="-454819" y="5196682"/>
            <a:ext cx="7993063" cy="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17479" name="Group 71"/>
          <p:cNvGrpSpPr>
            <a:grpSpLocks/>
          </p:cNvGrpSpPr>
          <p:nvPr/>
        </p:nvGrpSpPr>
        <p:grpSpPr bwMode="auto">
          <a:xfrm>
            <a:off x="677863" y="700267"/>
            <a:ext cx="647700" cy="544341"/>
            <a:chOff x="345" y="463"/>
            <a:chExt cx="408" cy="345"/>
          </a:xfrm>
        </p:grpSpPr>
        <p:sp>
          <p:nvSpPr>
            <p:cNvPr id="139" name="Rectangle 138"/>
            <p:cNvSpPr>
              <a:spLocks noChangeArrowheads="1"/>
            </p:cNvSpPr>
            <p:nvPr/>
          </p:nvSpPr>
          <p:spPr bwMode="auto">
            <a:xfrm>
              <a:off x="345" y="463"/>
              <a:ext cx="408" cy="258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rgbClr val="000000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18000" tIns="28800" rIns="18000" bIns="28800" anchor="ctr"/>
            <a:lstStyle/>
            <a:p>
              <a:pPr algn="ctr"/>
              <a:r>
                <a:rPr lang="fr-FR" dirty="0" smtClean="0">
                  <a:solidFill>
                    <a:schemeClr val="bg1"/>
                  </a:solidFill>
                </a:rPr>
                <a:t>Points </a:t>
              </a:r>
              <a:endParaRPr lang="fr-FR" dirty="0">
                <a:solidFill>
                  <a:schemeClr val="bg1"/>
                </a:solidFill>
              </a:endParaRPr>
            </a:p>
            <a:p>
              <a:pPr algn="ctr"/>
              <a:r>
                <a:rPr lang="fr-FR" dirty="0">
                  <a:solidFill>
                    <a:schemeClr val="bg1"/>
                  </a:solidFill>
                </a:rPr>
                <a:t>AMEXIST 3</a:t>
              </a:r>
            </a:p>
          </p:txBody>
        </p:sp>
        <p:sp>
          <p:nvSpPr>
            <p:cNvPr id="17481" name="AutoShape 73"/>
            <p:cNvSpPr>
              <a:spLocks noChangeArrowheads="1"/>
            </p:cNvSpPr>
            <p:nvPr/>
          </p:nvSpPr>
          <p:spPr bwMode="auto">
            <a:xfrm>
              <a:off x="470" y="717"/>
              <a:ext cx="136" cy="91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cxnSp>
        <p:nvCxnSpPr>
          <p:cNvPr id="219" name="Connecteur droit 218"/>
          <p:cNvCxnSpPr>
            <a:cxnSpLocks noChangeShapeType="1"/>
          </p:cNvCxnSpPr>
          <p:nvPr/>
        </p:nvCxnSpPr>
        <p:spPr bwMode="auto">
          <a:xfrm rot="5400000">
            <a:off x="1658144" y="5188744"/>
            <a:ext cx="7993062" cy="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prstDash val="sysDot"/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</p:cxnSp>
      <p:grpSp>
        <p:nvGrpSpPr>
          <p:cNvPr id="17518" name="Group 161"/>
          <p:cNvGrpSpPr>
            <a:grpSpLocks/>
          </p:cNvGrpSpPr>
          <p:nvPr/>
        </p:nvGrpSpPr>
        <p:grpSpPr bwMode="auto">
          <a:xfrm>
            <a:off x="3541713" y="735013"/>
            <a:ext cx="8437562" cy="8374062"/>
            <a:chOff x="1583" y="463"/>
            <a:chExt cx="5315" cy="5275"/>
          </a:xfrm>
        </p:grpSpPr>
        <p:cxnSp>
          <p:nvCxnSpPr>
            <p:cNvPr id="2" name="Connecteur droit 218"/>
            <p:cNvCxnSpPr>
              <a:cxnSpLocks noChangeShapeType="1"/>
            </p:cNvCxnSpPr>
            <p:nvPr/>
          </p:nvCxnSpPr>
          <p:spPr bwMode="auto">
            <a:xfrm rot="5400000">
              <a:off x="1726" y="3220"/>
              <a:ext cx="5035" cy="0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4" name="Connecteur droit 218"/>
            <p:cNvCxnSpPr>
              <a:cxnSpLocks noChangeShapeType="1"/>
            </p:cNvCxnSpPr>
            <p:nvPr/>
          </p:nvCxnSpPr>
          <p:spPr bwMode="auto">
            <a:xfrm rot="5400000">
              <a:off x="3049" y="3182"/>
              <a:ext cx="5035" cy="0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cxnSp>
          <p:nvCxnSpPr>
            <p:cNvPr id="7" name="Connecteur droit 218"/>
            <p:cNvCxnSpPr>
              <a:cxnSpLocks noChangeShapeType="1"/>
            </p:cNvCxnSpPr>
            <p:nvPr/>
          </p:nvCxnSpPr>
          <p:spPr bwMode="auto">
            <a:xfrm rot="5400000">
              <a:off x="4381" y="3177"/>
              <a:ext cx="5035" cy="0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prstDash val="sysDot"/>
              <a:round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</p:cxnSp>
        <p:grpSp>
          <p:nvGrpSpPr>
            <p:cNvPr id="17522" name="Group 121"/>
            <p:cNvGrpSpPr>
              <a:grpSpLocks/>
            </p:cNvGrpSpPr>
            <p:nvPr/>
          </p:nvGrpSpPr>
          <p:grpSpPr bwMode="auto">
            <a:xfrm>
              <a:off x="1583" y="463"/>
              <a:ext cx="5313" cy="322"/>
              <a:chOff x="1623" y="455"/>
              <a:chExt cx="5313" cy="322"/>
            </a:xfrm>
          </p:grpSpPr>
          <p:grpSp>
            <p:nvGrpSpPr>
              <p:cNvPr id="17523" name="Group 96"/>
              <p:cNvGrpSpPr>
                <a:grpSpLocks/>
              </p:cNvGrpSpPr>
              <p:nvPr/>
            </p:nvGrpSpPr>
            <p:grpSpPr bwMode="auto">
              <a:xfrm>
                <a:off x="5607" y="459"/>
                <a:ext cx="1329" cy="318"/>
                <a:chOff x="5607" y="459"/>
                <a:chExt cx="1329" cy="318"/>
              </a:xfrm>
            </p:grpSpPr>
            <p:cxnSp>
              <p:nvCxnSpPr>
                <p:cNvPr id="16" name="Connecteur droit 230"/>
                <p:cNvCxnSpPr/>
                <p:nvPr/>
              </p:nvCxnSpPr>
              <p:spPr>
                <a:xfrm rot="5400000">
                  <a:off x="5561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7525" name="Group 95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17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 defTabSz="1280160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r>
                      <a:rPr lang="fr-FR" sz="1400" dirty="0"/>
                      <a:t>2018</a:t>
                    </a:r>
                  </a:p>
                </p:txBody>
              </p:sp>
              <p:cxnSp>
                <p:nvCxnSpPr>
                  <p:cNvPr id="18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" name="Connecteur droit 232"/>
                  <p:cNvCxnSpPr/>
                  <p:nvPr/>
                </p:nvCxnSpPr>
                <p:spPr>
                  <a:xfrm rot="5400000">
                    <a:off x="6222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531" name="Group 97"/>
              <p:cNvGrpSpPr>
                <a:grpSpLocks/>
              </p:cNvGrpSpPr>
              <p:nvPr/>
            </p:nvGrpSpPr>
            <p:grpSpPr bwMode="auto">
              <a:xfrm>
                <a:off x="4283" y="455"/>
                <a:ext cx="1329" cy="318"/>
                <a:chOff x="5607" y="459"/>
                <a:chExt cx="1329" cy="318"/>
              </a:xfrm>
            </p:grpSpPr>
            <p:cxnSp>
              <p:nvCxnSpPr>
                <p:cNvPr id="22" name="Connecteur droit 230"/>
                <p:cNvCxnSpPr/>
                <p:nvPr/>
              </p:nvCxnSpPr>
              <p:spPr>
                <a:xfrm rot="5400000">
                  <a:off x="5561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7533" name="Group 99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23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fr-FR" sz="1400">
                        <a:solidFill>
                          <a:srgbClr val="FFFFFF"/>
                        </a:solidFill>
                        <a:cs typeface="Arial" charset="0"/>
                      </a:rPr>
                      <a:t>2017</a:t>
                    </a:r>
                  </a:p>
                </p:txBody>
              </p:sp>
              <p:cxnSp>
                <p:nvCxnSpPr>
                  <p:cNvPr id="24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" name="Connecteur droit 232"/>
                  <p:cNvCxnSpPr/>
                  <p:nvPr/>
                </p:nvCxnSpPr>
                <p:spPr>
                  <a:xfrm rot="5400000">
                    <a:off x="6222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6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539" name="Group 105"/>
              <p:cNvGrpSpPr>
                <a:grpSpLocks/>
              </p:cNvGrpSpPr>
              <p:nvPr/>
            </p:nvGrpSpPr>
            <p:grpSpPr bwMode="auto">
              <a:xfrm>
                <a:off x="2954" y="455"/>
                <a:ext cx="1329" cy="318"/>
                <a:chOff x="5607" y="459"/>
                <a:chExt cx="1329" cy="318"/>
              </a:xfrm>
            </p:grpSpPr>
            <p:cxnSp>
              <p:nvCxnSpPr>
                <p:cNvPr id="28" name="Connecteur droit 230"/>
                <p:cNvCxnSpPr/>
                <p:nvPr/>
              </p:nvCxnSpPr>
              <p:spPr>
                <a:xfrm rot="5400000">
                  <a:off x="5562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7541" name="Group 107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29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fr-FR" sz="1400">
                        <a:solidFill>
                          <a:srgbClr val="FFFFFF"/>
                        </a:solidFill>
                        <a:cs typeface="Arial" charset="0"/>
                      </a:rPr>
                      <a:t>2016</a:t>
                    </a:r>
                  </a:p>
                </p:txBody>
              </p:sp>
              <p:cxnSp>
                <p:nvCxnSpPr>
                  <p:cNvPr id="30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Connecteur droit 232"/>
                  <p:cNvCxnSpPr/>
                  <p:nvPr/>
                </p:nvCxnSpPr>
                <p:spPr>
                  <a:xfrm rot="5400000">
                    <a:off x="6224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7547" name="Group 113"/>
              <p:cNvGrpSpPr>
                <a:grpSpLocks/>
              </p:cNvGrpSpPr>
              <p:nvPr/>
            </p:nvGrpSpPr>
            <p:grpSpPr bwMode="auto">
              <a:xfrm>
                <a:off x="1623" y="455"/>
                <a:ext cx="1329" cy="318"/>
                <a:chOff x="5607" y="459"/>
                <a:chExt cx="1329" cy="318"/>
              </a:xfrm>
            </p:grpSpPr>
            <p:cxnSp>
              <p:nvCxnSpPr>
                <p:cNvPr id="231" name="Connecteur droit 230"/>
                <p:cNvCxnSpPr/>
                <p:nvPr/>
              </p:nvCxnSpPr>
              <p:spPr>
                <a:xfrm rot="5400000">
                  <a:off x="5561" y="728"/>
                  <a:ext cx="90" cy="1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17549" name="Group 115"/>
                <p:cNvGrpSpPr>
                  <a:grpSpLocks/>
                </p:cNvGrpSpPr>
                <p:nvPr/>
              </p:nvGrpSpPr>
              <p:grpSpPr bwMode="auto">
                <a:xfrm>
                  <a:off x="5607" y="459"/>
                  <a:ext cx="1329" cy="318"/>
                  <a:chOff x="5607" y="459"/>
                  <a:chExt cx="1329" cy="318"/>
                </a:xfrm>
              </p:grpSpPr>
              <p:sp>
                <p:nvSpPr>
                  <p:cNvPr id="81" name="ZoneTexte 80"/>
                  <p:cNvSpPr txBox="1"/>
                  <p:nvPr/>
                </p:nvSpPr>
                <p:spPr>
                  <a:xfrm>
                    <a:off x="5607" y="459"/>
                    <a:ext cx="1328" cy="230"/>
                  </a:xfrm>
                  <a:prstGeom prst="rect">
                    <a:avLst/>
                  </a:prstGeom>
                </p:spPr>
                <p:style>
                  <a:lnRef idx="2">
                    <a:schemeClr val="accent4">
                      <a:shade val="50000"/>
                    </a:schemeClr>
                  </a:lnRef>
                  <a:fillRef idx="1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lt1"/>
                  </a:fontRef>
                </p:style>
                <p:txBody>
                  <a:bodyPr lIns="128016" tIns="64008" rIns="128016" bIns="64008"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fr-FR" sz="1400">
                        <a:solidFill>
                          <a:srgbClr val="FFFFFF"/>
                        </a:solidFill>
                        <a:cs typeface="Arial" charset="0"/>
                      </a:rPr>
                      <a:t>2015</a:t>
                    </a:r>
                  </a:p>
                </p:txBody>
              </p:sp>
              <p:cxnSp>
                <p:nvCxnSpPr>
                  <p:cNvPr id="232" name="Connecteur droit 231"/>
                  <p:cNvCxnSpPr/>
                  <p:nvPr/>
                </p:nvCxnSpPr>
                <p:spPr>
                  <a:xfrm rot="5400000">
                    <a:off x="5892" y="732"/>
                    <a:ext cx="90" cy="0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Connecteur droit 232"/>
                  <p:cNvCxnSpPr/>
                  <p:nvPr/>
                </p:nvCxnSpPr>
                <p:spPr>
                  <a:xfrm rot="5400000">
                    <a:off x="6222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4" name="Connecteur droit 233"/>
                  <p:cNvCxnSpPr/>
                  <p:nvPr/>
                </p:nvCxnSpPr>
                <p:spPr>
                  <a:xfrm rot="5400000">
                    <a:off x="6573" y="724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5" name="Connecteur droit 234"/>
                  <p:cNvCxnSpPr/>
                  <p:nvPr/>
                </p:nvCxnSpPr>
                <p:spPr>
                  <a:xfrm rot="5400000">
                    <a:off x="6891" y="726"/>
                    <a:ext cx="90" cy="1"/>
                  </a:xfrm>
                  <a:prstGeom prst="line">
                    <a:avLst/>
                  </a:prstGeom>
                </p:spPr>
                <p:style>
                  <a:lnRef idx="2">
                    <a:schemeClr val="dk1"/>
                  </a:lnRef>
                  <a:fillRef idx="0">
                    <a:schemeClr val="dk1"/>
                  </a:fillRef>
                  <a:effectRef idx="1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grpSp>
        <p:nvGrpSpPr>
          <p:cNvPr id="17454" name="Group 46"/>
          <p:cNvGrpSpPr>
            <a:grpSpLocks/>
          </p:cNvGrpSpPr>
          <p:nvPr/>
        </p:nvGrpSpPr>
        <p:grpSpPr bwMode="auto">
          <a:xfrm>
            <a:off x="3287713" y="1370309"/>
            <a:ext cx="7069137" cy="301626"/>
            <a:chOff x="1401" y="5291"/>
            <a:chExt cx="4453" cy="190"/>
          </a:xfrm>
        </p:grpSpPr>
        <p:sp>
          <p:nvSpPr>
            <p:cNvPr id="40" name="Rectangle 107"/>
            <p:cNvSpPr/>
            <p:nvPr/>
          </p:nvSpPr>
          <p:spPr>
            <a:xfrm>
              <a:off x="1401" y="5292"/>
              <a:ext cx="521" cy="17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>
                <a:defRPr/>
              </a:pPr>
              <a:endParaRPr lang="fr-FR" sz="10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41" name="Rectangle 108"/>
            <p:cNvSpPr/>
            <p:nvPr/>
          </p:nvSpPr>
          <p:spPr>
            <a:xfrm>
              <a:off x="1935" y="5292"/>
              <a:ext cx="972" cy="17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42" name="Rectangle 116"/>
            <p:cNvSpPr/>
            <p:nvPr/>
          </p:nvSpPr>
          <p:spPr>
            <a:xfrm>
              <a:off x="2904" y="5299"/>
              <a:ext cx="317" cy="18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43" name="Rectangle 108"/>
            <p:cNvSpPr/>
            <p:nvPr/>
          </p:nvSpPr>
          <p:spPr>
            <a:xfrm>
              <a:off x="3227" y="5292"/>
              <a:ext cx="992" cy="17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44" name="Rectangle 116"/>
            <p:cNvSpPr/>
            <p:nvPr/>
          </p:nvSpPr>
          <p:spPr>
            <a:xfrm>
              <a:off x="4219" y="5292"/>
              <a:ext cx="317" cy="18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45" name="Rectangle 108"/>
            <p:cNvSpPr/>
            <p:nvPr/>
          </p:nvSpPr>
          <p:spPr>
            <a:xfrm>
              <a:off x="4541" y="5292"/>
              <a:ext cx="1005" cy="179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46" name="Rectangle 116"/>
            <p:cNvSpPr/>
            <p:nvPr/>
          </p:nvSpPr>
          <p:spPr>
            <a:xfrm>
              <a:off x="5537" y="5291"/>
              <a:ext cx="317" cy="182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</p:grpSp>
      <p:grpSp>
        <p:nvGrpSpPr>
          <p:cNvPr id="72" name="Groupe 71"/>
          <p:cNvGrpSpPr/>
          <p:nvPr/>
        </p:nvGrpSpPr>
        <p:grpSpPr>
          <a:xfrm>
            <a:off x="785815" y="1244779"/>
            <a:ext cx="2376488" cy="490836"/>
            <a:chOff x="795337" y="1324918"/>
            <a:chExt cx="2376488" cy="490836"/>
          </a:xfrm>
        </p:grpSpPr>
        <p:grpSp>
          <p:nvGrpSpPr>
            <p:cNvPr id="17556" name="Group 194"/>
            <p:cNvGrpSpPr>
              <a:grpSpLocks/>
            </p:cNvGrpSpPr>
            <p:nvPr/>
          </p:nvGrpSpPr>
          <p:grpSpPr bwMode="auto">
            <a:xfrm>
              <a:off x="1700213" y="1377951"/>
              <a:ext cx="1471612" cy="428625"/>
              <a:chOff x="385" y="5249"/>
              <a:chExt cx="927" cy="270"/>
            </a:xfrm>
          </p:grpSpPr>
          <p:sp>
            <p:nvSpPr>
              <p:cNvPr id="67" name="Rectangle 166"/>
              <p:cNvSpPr/>
              <p:nvPr/>
            </p:nvSpPr>
            <p:spPr>
              <a:xfrm>
                <a:off x="385" y="5249"/>
                <a:ext cx="927" cy="27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558" name="ZoneTexte 167"/>
              <p:cNvSpPr txBox="1">
                <a:spLocks noChangeArrowheads="1"/>
              </p:cNvSpPr>
              <p:nvPr/>
            </p:nvSpPr>
            <p:spPr bwMode="auto">
              <a:xfrm>
                <a:off x="419" y="5284"/>
                <a:ext cx="841" cy="204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path path="rect">
                  <a:fillToRect l="50000" t="50000" r="50000" b="50000"/>
                </a:path>
                <a:tileRect/>
              </a:gradFill>
              <a:ln w="25400" algn="ctr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lIns="57600" tIns="64800" rIns="57600" bIns="64800">
                <a:spAutoFit/>
              </a:bodyPr>
              <a:lstStyle/>
              <a:p>
                <a:r>
                  <a:rPr lang="fr-FR" dirty="0"/>
                  <a:t>Suivi et bilan des FEI</a:t>
                </a:r>
              </a:p>
            </p:txBody>
          </p:sp>
        </p:grpSp>
        <p:sp>
          <p:nvSpPr>
            <p:cNvPr id="167" name="Rectangle 166"/>
            <p:cNvSpPr>
              <a:spLocks noChangeArrowheads="1"/>
            </p:cNvSpPr>
            <p:nvPr/>
          </p:nvSpPr>
          <p:spPr bwMode="auto">
            <a:xfrm rot="16200000">
              <a:off x="1215082" y="1377455"/>
              <a:ext cx="490836" cy="385762"/>
            </a:xfrm>
            <a:prstGeom prst="rect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 algn="ctr">
              <a:solidFill>
                <a:srgbClr val="F69240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21600" tIns="28800" rIns="21600" bIns="28800" anchor="ctr"/>
            <a:lstStyle/>
            <a:p>
              <a:pPr algn="ctr">
                <a:defRPr/>
              </a:pPr>
              <a:r>
                <a:rPr lang="fr-FR" dirty="0"/>
                <a:t>Groupe  FEI</a:t>
              </a:r>
            </a:p>
          </p:txBody>
        </p:sp>
        <p:sp>
          <p:nvSpPr>
            <p:cNvPr id="10" name="Rectangle 166"/>
            <p:cNvSpPr>
              <a:spLocks noChangeArrowheads="1"/>
            </p:cNvSpPr>
            <p:nvPr/>
          </p:nvSpPr>
          <p:spPr bwMode="auto">
            <a:xfrm>
              <a:off x="795337" y="1383342"/>
              <a:ext cx="384969" cy="395288"/>
            </a:xfrm>
            <a:prstGeom prst="rect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 algn="ctr">
              <a:solidFill>
                <a:srgbClr val="F69240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57600" tIns="28800" rIns="57600" bIns="28800" anchor="ctr"/>
            <a:lstStyle/>
            <a:p>
              <a:pPr algn="ctr"/>
              <a:r>
                <a:rPr lang="fr-FR" dirty="0"/>
                <a:t>21</a:t>
              </a:r>
            </a:p>
          </p:txBody>
        </p:sp>
      </p:grpSp>
      <p:grpSp>
        <p:nvGrpSpPr>
          <p:cNvPr id="82" name="Groupe 81"/>
          <p:cNvGrpSpPr/>
          <p:nvPr/>
        </p:nvGrpSpPr>
        <p:grpSpPr>
          <a:xfrm>
            <a:off x="795338" y="1758193"/>
            <a:ext cx="4868862" cy="414338"/>
            <a:chOff x="795338" y="1905001"/>
            <a:chExt cx="4868862" cy="414338"/>
          </a:xfrm>
        </p:grpSpPr>
        <p:grpSp>
          <p:nvGrpSpPr>
            <p:cNvPr id="73" name="Groupe 72"/>
            <p:cNvGrpSpPr/>
            <p:nvPr/>
          </p:nvGrpSpPr>
          <p:grpSpPr>
            <a:xfrm>
              <a:off x="795338" y="1905001"/>
              <a:ext cx="2482850" cy="414338"/>
              <a:chOff x="795338" y="1905001"/>
              <a:chExt cx="2482850" cy="414338"/>
            </a:xfrm>
          </p:grpSpPr>
          <p:sp>
            <p:nvSpPr>
              <p:cNvPr id="3" name="Rectangle 170"/>
              <p:cNvSpPr/>
              <p:nvPr/>
            </p:nvSpPr>
            <p:spPr bwMode="auto">
              <a:xfrm>
                <a:off x="1712913" y="1905001"/>
                <a:ext cx="1565275" cy="41433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415" name="ZoneTexte 172"/>
              <p:cNvSpPr txBox="1">
                <a:spLocks noChangeArrowheads="1"/>
              </p:cNvSpPr>
              <p:nvPr/>
            </p:nvSpPr>
            <p:spPr bwMode="auto">
              <a:xfrm>
                <a:off x="1746251" y="1955801"/>
                <a:ext cx="1420813" cy="320675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path path="rect">
                  <a:fillToRect l="50000" t="50000" r="50000" b="50000"/>
                </a:path>
                <a:tileRect/>
              </a:gradFill>
              <a:ln w="25400" algn="ctr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lIns="57600" tIns="64008" rIns="57600" bIns="64008">
                <a:spAutoFit/>
              </a:bodyPr>
              <a:lstStyle/>
              <a:p>
                <a:r>
                  <a:rPr lang="fr-FR" dirty="0"/>
                  <a:t>Gouvernance du SSTI</a:t>
                </a:r>
              </a:p>
            </p:txBody>
          </p:sp>
          <p:sp>
            <p:nvSpPr>
              <p:cNvPr id="171" name="Rectangle 170"/>
              <p:cNvSpPr>
                <a:spLocks noChangeArrowheads="1"/>
              </p:cNvSpPr>
              <p:nvPr/>
            </p:nvSpPr>
            <p:spPr bwMode="auto">
              <a:xfrm rot="16200000">
                <a:off x="1275560" y="1916263"/>
                <a:ext cx="380206" cy="404017"/>
              </a:xfrm>
              <a:prstGeom prst="rect">
                <a:avLst/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 algn="ctr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57600" tIns="64008" rIns="57600" bIns="64008" anchor="ctr"/>
              <a:lstStyle/>
              <a:p>
                <a:pPr algn="ctr"/>
                <a:r>
                  <a:rPr lang="fr-FR" dirty="0"/>
                  <a:t>BDK</a:t>
                </a:r>
              </a:p>
              <a:p>
                <a:pPr algn="ctr"/>
                <a:r>
                  <a:rPr lang="fr-FR" dirty="0"/>
                  <a:t> </a:t>
                </a:r>
                <a:r>
                  <a:rPr lang="fr-FR" dirty="0" smtClean="0"/>
                  <a:t>JAC</a:t>
                </a:r>
                <a:endParaRPr lang="fr-FR" dirty="0"/>
              </a:p>
            </p:txBody>
          </p:sp>
          <p:sp>
            <p:nvSpPr>
              <p:cNvPr id="13" name="Rectangle 170"/>
              <p:cNvSpPr>
                <a:spLocks noChangeArrowheads="1"/>
              </p:cNvSpPr>
              <p:nvPr/>
            </p:nvSpPr>
            <p:spPr bwMode="auto">
              <a:xfrm>
                <a:off x="795338" y="1923093"/>
                <a:ext cx="371476" cy="384173"/>
              </a:xfrm>
              <a:prstGeom prst="rect">
                <a:avLst/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 algn="ctr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57600" tIns="64008" rIns="57600" bIns="64008" anchor="ctr"/>
              <a:lstStyle/>
              <a:p>
                <a:pPr algn="ctr"/>
                <a:r>
                  <a:rPr lang="fr-FR" dirty="0"/>
                  <a:t>1</a:t>
                </a:r>
              </a:p>
            </p:txBody>
          </p:sp>
        </p:grpSp>
        <p:sp>
          <p:nvSpPr>
            <p:cNvPr id="70" name="Rectangle 107"/>
            <p:cNvSpPr/>
            <p:nvPr/>
          </p:nvSpPr>
          <p:spPr>
            <a:xfrm>
              <a:off x="5140326" y="1974850"/>
              <a:ext cx="523874" cy="28098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>
                <a:defRPr/>
              </a:pPr>
              <a:endParaRPr lang="fr-FR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90" name="Groupe 89"/>
          <p:cNvGrpSpPr/>
          <p:nvPr/>
        </p:nvGrpSpPr>
        <p:grpSpPr>
          <a:xfrm>
            <a:off x="795338" y="2213628"/>
            <a:ext cx="4854576" cy="589252"/>
            <a:chOff x="795338" y="2363408"/>
            <a:chExt cx="4854576" cy="589252"/>
          </a:xfrm>
        </p:grpSpPr>
        <p:sp>
          <p:nvSpPr>
            <p:cNvPr id="8" name="Rectangle 134"/>
            <p:cNvSpPr/>
            <p:nvPr/>
          </p:nvSpPr>
          <p:spPr bwMode="auto">
            <a:xfrm>
              <a:off x="1703388" y="2427288"/>
              <a:ext cx="1574800" cy="4395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grpSp>
          <p:nvGrpSpPr>
            <p:cNvPr id="80" name="Groupe 79"/>
            <p:cNvGrpSpPr/>
            <p:nvPr/>
          </p:nvGrpSpPr>
          <p:grpSpPr>
            <a:xfrm>
              <a:off x="795338" y="2363408"/>
              <a:ext cx="4854576" cy="589252"/>
              <a:chOff x="795338" y="2363408"/>
              <a:chExt cx="4854576" cy="589252"/>
            </a:xfrm>
          </p:grpSpPr>
          <p:grpSp>
            <p:nvGrpSpPr>
              <p:cNvPr id="74" name="Groupe 73"/>
              <p:cNvGrpSpPr/>
              <p:nvPr/>
            </p:nvGrpSpPr>
            <p:grpSpPr>
              <a:xfrm>
                <a:off x="795338" y="2363408"/>
                <a:ext cx="2390775" cy="589252"/>
                <a:chOff x="795338" y="2363408"/>
                <a:chExt cx="2390775" cy="589252"/>
              </a:xfrm>
            </p:grpSpPr>
            <p:sp>
              <p:nvSpPr>
                <p:cNvPr id="17422" name="ZoneTexte 135"/>
                <p:cNvSpPr txBox="1">
                  <a:spLocks noChangeArrowheads="1"/>
                </p:cNvSpPr>
                <p:nvPr/>
              </p:nvSpPr>
              <p:spPr bwMode="auto">
                <a:xfrm>
                  <a:off x="1757363" y="2459133"/>
                  <a:ext cx="1428750" cy="374906"/>
                </a:xfrm>
                <a:prstGeom prst="rect">
                  <a:avLst/>
                </a:prstGeom>
                <a:gradFill flip="none" rotWithShape="1">
                  <a:gsLst>
                    <a:gs pos="91000">
                      <a:schemeClr val="bg1">
                        <a:lumMod val="65000"/>
                      </a:schemeClr>
                    </a:gs>
                    <a:gs pos="65000">
                      <a:schemeClr val="bg1">
                        <a:lumMod val="85000"/>
                      </a:schemeClr>
                    </a:gs>
                    <a:gs pos="4000">
                      <a:schemeClr val="bg1"/>
                    </a:gs>
                  </a:gsLst>
                  <a:path path="shape">
                    <a:fillToRect l="50000" t="50000" r="50000" b="50000"/>
                  </a:path>
                  <a:tileRect/>
                </a:gradFill>
                <a:ln w="25400" algn="ctr">
                  <a:solidFill>
                    <a:srgbClr val="9BBB59"/>
                  </a:solidFill>
                  <a:miter lim="800000"/>
                  <a:headEnd/>
                  <a:tailEnd/>
                </a:ln>
              </p:spPr>
              <p:txBody>
                <a:bodyPr lIns="57600" tIns="18000" rIns="57600" bIns="18000">
                  <a:spAutoFit/>
                </a:bodyPr>
                <a:lstStyle/>
                <a:p>
                  <a:r>
                    <a:rPr lang="fr-FR" dirty="0"/>
                    <a:t>Sectorisation et répartition effectifs</a:t>
                  </a:r>
                </a:p>
              </p:txBody>
            </p:sp>
            <p:sp>
              <p:nvSpPr>
                <p:cNvPr id="135" name="Rectangle 134"/>
                <p:cNvSpPr>
                  <a:spLocks noChangeArrowheads="1"/>
                </p:cNvSpPr>
                <p:nvPr/>
              </p:nvSpPr>
              <p:spPr bwMode="auto">
                <a:xfrm rot="16200000">
                  <a:off x="1162699" y="2451659"/>
                  <a:ext cx="589252" cy="412750"/>
                </a:xfrm>
                <a:prstGeom prst="rect">
                  <a:avLst/>
                </a:prstGeom>
                <a:gradFill rotWithShape="1">
                  <a:gsLst>
                    <a:gs pos="0">
                      <a:srgbClr val="DAFDA7"/>
                    </a:gs>
                    <a:gs pos="35001">
                      <a:srgbClr val="E4FDC2"/>
                    </a:gs>
                    <a:gs pos="100000">
                      <a:srgbClr val="F5FFE6"/>
                    </a:gs>
                  </a:gsLst>
                  <a:lin ang="16200000" scaled="1"/>
                </a:gradFill>
                <a:ln w="9525" algn="ctr">
                  <a:solidFill>
                    <a:srgbClr val="98B954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18000" tIns="64008" rIns="18000" bIns="64008" anchor="ctr"/>
                <a:lstStyle/>
                <a:p>
                  <a:pPr algn="ctr"/>
                  <a:r>
                    <a:rPr lang="fr-FR" dirty="0" smtClean="0"/>
                    <a:t>LAG  SYB MAD VEP</a:t>
                  </a:r>
                  <a:endParaRPr lang="fr-FR" dirty="0"/>
                </a:p>
              </p:txBody>
            </p:sp>
            <p:sp>
              <p:nvSpPr>
                <p:cNvPr id="14" name="Rectangle 134"/>
                <p:cNvSpPr>
                  <a:spLocks noChangeArrowheads="1"/>
                </p:cNvSpPr>
                <p:nvPr/>
              </p:nvSpPr>
              <p:spPr bwMode="auto">
                <a:xfrm>
                  <a:off x="795338" y="2462553"/>
                  <a:ext cx="371476" cy="394343"/>
                </a:xfrm>
                <a:prstGeom prst="rect">
                  <a:avLst/>
                </a:prstGeom>
                <a:gradFill rotWithShape="1">
                  <a:gsLst>
                    <a:gs pos="0">
                      <a:srgbClr val="DAFDA7"/>
                    </a:gs>
                    <a:gs pos="35001">
                      <a:srgbClr val="E4FDC2"/>
                    </a:gs>
                    <a:gs pos="100000">
                      <a:srgbClr val="F5FFE6"/>
                    </a:gs>
                  </a:gsLst>
                  <a:lin ang="16200000" scaled="1"/>
                </a:gradFill>
                <a:ln w="9525" algn="ctr">
                  <a:solidFill>
                    <a:srgbClr val="98B954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57600" tIns="64008" rIns="57600" bIns="64008" anchor="ctr"/>
                <a:lstStyle/>
                <a:p>
                  <a:pPr algn="ctr"/>
                  <a:r>
                    <a:rPr lang="fr-FR" dirty="0"/>
                    <a:t>3</a:t>
                  </a:r>
                </a:p>
              </p:txBody>
            </p:sp>
          </p:grpSp>
          <p:sp>
            <p:nvSpPr>
              <p:cNvPr id="71" name="Rectangle 107"/>
              <p:cNvSpPr/>
              <p:nvPr/>
            </p:nvSpPr>
            <p:spPr>
              <a:xfrm>
                <a:off x="5128420" y="2491819"/>
                <a:ext cx="521494" cy="28982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>
                  <a:defRPr/>
                </a:pPr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grpSp>
        <p:nvGrpSpPr>
          <p:cNvPr id="78" name="Groupe 77"/>
          <p:cNvGrpSpPr/>
          <p:nvPr/>
        </p:nvGrpSpPr>
        <p:grpSpPr>
          <a:xfrm>
            <a:off x="838450" y="3331827"/>
            <a:ext cx="11156950" cy="438241"/>
            <a:chOff x="817563" y="3636964"/>
            <a:chExt cx="11156950" cy="438241"/>
          </a:xfrm>
        </p:grpSpPr>
        <p:grpSp>
          <p:nvGrpSpPr>
            <p:cNvPr id="77" name="Groupe 76"/>
            <p:cNvGrpSpPr/>
            <p:nvPr/>
          </p:nvGrpSpPr>
          <p:grpSpPr>
            <a:xfrm>
              <a:off x="817563" y="3636964"/>
              <a:ext cx="2447925" cy="438241"/>
              <a:chOff x="817563" y="3636964"/>
              <a:chExt cx="2447925" cy="438241"/>
            </a:xfrm>
          </p:grpSpPr>
          <p:sp>
            <p:nvSpPr>
              <p:cNvPr id="143" name="Rectangle 142"/>
              <p:cNvSpPr/>
              <p:nvPr/>
            </p:nvSpPr>
            <p:spPr>
              <a:xfrm>
                <a:off x="1665288" y="3636965"/>
                <a:ext cx="1600200" cy="438240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425" name="ZoneTexte 164"/>
              <p:cNvSpPr txBox="1">
                <a:spLocks noChangeArrowheads="1"/>
              </p:cNvSpPr>
              <p:nvPr/>
            </p:nvSpPr>
            <p:spPr bwMode="auto">
              <a:xfrm>
                <a:off x="1720280" y="3668904"/>
                <a:ext cx="1452562" cy="378541"/>
              </a:xfrm>
              <a:prstGeom prst="rect">
                <a:avLst/>
              </a:prstGeom>
              <a:solidFill>
                <a:schemeClr val="bg1"/>
              </a:solidFill>
              <a:ln w="25400" algn="ctr">
                <a:solidFill>
                  <a:srgbClr val="4BACC6"/>
                </a:solidFill>
                <a:miter lim="800000"/>
                <a:headEnd/>
                <a:tailEnd/>
              </a:ln>
            </p:spPr>
            <p:txBody>
              <a:bodyPr lIns="57600" tIns="18000" rIns="57600" bIns="18000">
                <a:spAutoFit/>
              </a:bodyPr>
              <a:lstStyle/>
              <a:p>
                <a:r>
                  <a:rPr lang="fr-FR" dirty="0" smtClean="0"/>
                  <a:t>Développement durable</a:t>
                </a:r>
                <a:endParaRPr lang="fr-FR" dirty="0"/>
              </a:p>
            </p:txBody>
          </p:sp>
          <p:sp>
            <p:nvSpPr>
              <p:cNvPr id="9" name="Rectangle 142"/>
              <p:cNvSpPr>
                <a:spLocks noChangeArrowheads="1"/>
              </p:cNvSpPr>
              <p:nvPr/>
            </p:nvSpPr>
            <p:spPr bwMode="auto">
              <a:xfrm rot="16200000">
                <a:off x="1226535" y="3642180"/>
                <a:ext cx="410482" cy="400050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BDK  JAC</a:t>
                </a:r>
                <a:endParaRPr lang="fr-FR" dirty="0"/>
              </a:p>
            </p:txBody>
          </p:sp>
          <p:sp>
            <p:nvSpPr>
              <p:cNvPr id="68" name="Rectangle 142"/>
              <p:cNvSpPr>
                <a:spLocks noChangeArrowheads="1"/>
              </p:cNvSpPr>
              <p:nvPr/>
            </p:nvSpPr>
            <p:spPr bwMode="auto">
              <a:xfrm>
                <a:off x="817563" y="3665920"/>
                <a:ext cx="358775" cy="360362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/>
                  <a:t>7</a:t>
                </a:r>
              </a:p>
            </p:txBody>
          </p:sp>
        </p:grpSp>
        <p:grpSp>
          <p:nvGrpSpPr>
            <p:cNvPr id="76" name="Groupe 75"/>
            <p:cNvGrpSpPr/>
            <p:nvPr/>
          </p:nvGrpSpPr>
          <p:grpSpPr>
            <a:xfrm>
              <a:off x="6292970" y="3715551"/>
              <a:ext cx="5681543" cy="295972"/>
              <a:chOff x="6292970" y="3563151"/>
              <a:chExt cx="5681543" cy="295972"/>
            </a:xfrm>
          </p:grpSpPr>
          <p:sp>
            <p:nvSpPr>
              <p:cNvPr id="55" name="Rectangle 107"/>
              <p:cNvSpPr/>
              <p:nvPr/>
            </p:nvSpPr>
            <p:spPr>
              <a:xfrm>
                <a:off x="6824111" y="3563151"/>
                <a:ext cx="3228210" cy="288925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>
                  <a:defRPr/>
                </a:pPr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56" name="Rectangle 108"/>
              <p:cNvSpPr/>
              <p:nvPr/>
            </p:nvSpPr>
            <p:spPr>
              <a:xfrm>
                <a:off x="10048163" y="3564258"/>
                <a:ext cx="1926350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75" name="Rectangle 106"/>
              <p:cNvSpPr/>
              <p:nvPr/>
            </p:nvSpPr>
            <p:spPr bwMode="auto">
              <a:xfrm>
                <a:off x="6292970" y="3573373"/>
                <a:ext cx="519508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</p:grpSp>
      <p:grpSp>
        <p:nvGrpSpPr>
          <p:cNvPr id="84" name="Groupe 83"/>
          <p:cNvGrpSpPr/>
          <p:nvPr/>
        </p:nvGrpSpPr>
        <p:grpSpPr>
          <a:xfrm>
            <a:off x="819694" y="2836133"/>
            <a:ext cx="11153085" cy="358774"/>
            <a:chOff x="819694" y="3045455"/>
            <a:chExt cx="11153085" cy="358774"/>
          </a:xfrm>
        </p:grpSpPr>
        <p:grpSp>
          <p:nvGrpSpPr>
            <p:cNvPr id="83" name="Groupe 82"/>
            <p:cNvGrpSpPr/>
            <p:nvPr/>
          </p:nvGrpSpPr>
          <p:grpSpPr>
            <a:xfrm>
              <a:off x="819694" y="3045455"/>
              <a:ext cx="8629975" cy="358774"/>
              <a:chOff x="819694" y="3045455"/>
              <a:chExt cx="8629975" cy="358774"/>
            </a:xfrm>
          </p:grpSpPr>
          <p:grpSp>
            <p:nvGrpSpPr>
              <p:cNvPr id="153" name="Groupe 152"/>
              <p:cNvGrpSpPr/>
              <p:nvPr/>
            </p:nvGrpSpPr>
            <p:grpSpPr>
              <a:xfrm>
                <a:off x="819694" y="3045455"/>
                <a:ext cx="2450803" cy="358774"/>
                <a:chOff x="814685" y="4657728"/>
                <a:chExt cx="2450803" cy="358774"/>
              </a:xfrm>
            </p:grpSpPr>
            <p:sp>
              <p:nvSpPr>
                <p:cNvPr id="154" name="Rectangle 153"/>
                <p:cNvSpPr/>
                <p:nvPr/>
              </p:nvSpPr>
              <p:spPr>
                <a:xfrm>
                  <a:off x="1665288" y="4657728"/>
                  <a:ext cx="1600200" cy="358774"/>
                </a:xfrm>
                <a:prstGeom prst="rect">
                  <a:avLst/>
                </a:prstGeom>
                <a:gradFill>
                  <a:gsLst>
                    <a:gs pos="0">
                      <a:srgbClr val="969696"/>
                    </a:gs>
                    <a:gs pos="35000">
                      <a:srgbClr val="969696"/>
                    </a:gs>
                    <a:gs pos="100000">
                      <a:srgbClr val="DDDDDD"/>
                    </a:gs>
                  </a:gsLst>
                </a:gradFill>
                <a:ln>
                  <a:solidFill>
                    <a:srgbClr val="969696"/>
                  </a:solidFill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algn="ctr"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/>
                </a:p>
              </p:txBody>
            </p:sp>
            <p:sp>
              <p:nvSpPr>
                <p:cNvPr id="155" name="ZoneTexte 164"/>
                <p:cNvSpPr txBox="1">
                  <a:spLocks noChangeArrowheads="1"/>
                </p:cNvSpPr>
                <p:nvPr/>
              </p:nvSpPr>
              <p:spPr bwMode="auto">
                <a:xfrm>
                  <a:off x="1714502" y="4693611"/>
                  <a:ext cx="1452562" cy="300143"/>
                </a:xfrm>
                <a:prstGeom prst="rect">
                  <a:avLst/>
                </a:prstGeom>
                <a:solidFill>
                  <a:schemeClr val="bg1"/>
                </a:solidFill>
                <a:ln w="25400" algn="ctr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57600" tIns="64800" rIns="57600" bIns="64800">
                  <a:spAutoFit/>
                </a:bodyPr>
                <a:lstStyle/>
                <a:p>
                  <a:r>
                    <a:rPr lang="fr-FR" dirty="0" smtClean="0"/>
                    <a:t>Politique immobilière</a:t>
                  </a:r>
                  <a:endParaRPr lang="fr-FR" dirty="0"/>
                </a:p>
              </p:txBody>
            </p:sp>
            <p:sp>
              <p:nvSpPr>
                <p:cNvPr id="156" name="Rectangle 142"/>
                <p:cNvSpPr>
                  <a:spLocks noChangeArrowheads="1"/>
                </p:cNvSpPr>
                <p:nvPr/>
              </p:nvSpPr>
              <p:spPr bwMode="auto">
                <a:xfrm rot="16200000">
                  <a:off x="1268610" y="4654354"/>
                  <a:ext cx="344490" cy="379806"/>
                </a:xfrm>
                <a:prstGeom prst="rect">
                  <a:avLst/>
                </a:prstGeom>
                <a:gradFill rotWithShape="1">
                  <a:gsLst>
                    <a:gs pos="0">
                      <a:srgbClr val="969696"/>
                    </a:gs>
                    <a:gs pos="35001">
                      <a:srgbClr val="969696"/>
                    </a:gs>
                    <a:gs pos="100000">
                      <a:srgbClr val="DDDDDD"/>
                    </a:gs>
                  </a:gsLst>
                  <a:lin ang="16200000" scaled="1"/>
                </a:gradFill>
                <a:ln w="9525" algn="ctr">
                  <a:solidFill>
                    <a:srgbClr val="969696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21600" tIns="28800" rIns="21600" bIns="28800" anchor="ctr"/>
                <a:lstStyle/>
                <a:p>
                  <a:pPr algn="ctr"/>
                  <a:r>
                    <a:rPr lang="fr-FR" dirty="0" smtClean="0"/>
                    <a:t>JAC BDK</a:t>
                  </a:r>
                  <a:endParaRPr lang="fr-FR" dirty="0"/>
                </a:p>
              </p:txBody>
            </p:sp>
            <p:sp>
              <p:nvSpPr>
                <p:cNvPr id="157" name="Rectangle 142"/>
                <p:cNvSpPr>
                  <a:spLocks noChangeArrowheads="1"/>
                </p:cNvSpPr>
                <p:nvPr/>
              </p:nvSpPr>
              <p:spPr bwMode="auto">
                <a:xfrm>
                  <a:off x="814685" y="4669813"/>
                  <a:ext cx="358775" cy="346689"/>
                </a:xfrm>
                <a:prstGeom prst="rect">
                  <a:avLst/>
                </a:prstGeom>
                <a:gradFill rotWithShape="1">
                  <a:gsLst>
                    <a:gs pos="0">
                      <a:srgbClr val="969696"/>
                    </a:gs>
                    <a:gs pos="35001">
                      <a:srgbClr val="969696"/>
                    </a:gs>
                    <a:gs pos="100000">
                      <a:srgbClr val="DDDDDD"/>
                    </a:gs>
                  </a:gsLst>
                  <a:lin ang="16200000" scaled="1"/>
                </a:gradFill>
                <a:ln w="9525" algn="ctr">
                  <a:solidFill>
                    <a:srgbClr val="969696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21600" tIns="28800" rIns="21600" bIns="28800" anchor="ctr"/>
                <a:lstStyle/>
                <a:p>
                  <a:pPr algn="ctr"/>
                  <a:r>
                    <a:rPr lang="fr-FR" dirty="0"/>
                    <a:t>4</a:t>
                  </a:r>
                </a:p>
              </p:txBody>
            </p:sp>
          </p:grpSp>
          <p:sp>
            <p:nvSpPr>
              <p:cNvPr id="177" name="Rectangle 107"/>
              <p:cNvSpPr/>
              <p:nvPr/>
            </p:nvSpPr>
            <p:spPr>
              <a:xfrm>
                <a:off x="5135354" y="3082724"/>
                <a:ext cx="4314315" cy="29229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>
                  <a:defRPr/>
                </a:pPr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182" name="Rectangle 116"/>
            <p:cNvSpPr/>
            <p:nvPr/>
          </p:nvSpPr>
          <p:spPr>
            <a:xfrm>
              <a:off x="11456607" y="3086585"/>
              <a:ext cx="516172" cy="285560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183" name="Rectangle 106"/>
            <p:cNvSpPr/>
            <p:nvPr/>
          </p:nvSpPr>
          <p:spPr bwMode="auto">
            <a:xfrm>
              <a:off x="4788986" y="3088534"/>
              <a:ext cx="328954" cy="2857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</p:grpSp>
      <p:grpSp>
        <p:nvGrpSpPr>
          <p:cNvPr id="85" name="Groupe 84"/>
          <p:cNvGrpSpPr/>
          <p:nvPr/>
        </p:nvGrpSpPr>
        <p:grpSpPr>
          <a:xfrm>
            <a:off x="863358" y="4701917"/>
            <a:ext cx="7464298" cy="423469"/>
            <a:chOff x="815725" y="5241226"/>
            <a:chExt cx="7464298" cy="423469"/>
          </a:xfrm>
        </p:grpSpPr>
        <p:grpSp>
          <p:nvGrpSpPr>
            <p:cNvPr id="169" name="Groupe 168"/>
            <p:cNvGrpSpPr/>
            <p:nvPr/>
          </p:nvGrpSpPr>
          <p:grpSpPr>
            <a:xfrm>
              <a:off x="815725" y="5241226"/>
              <a:ext cx="2450803" cy="423469"/>
              <a:chOff x="814685" y="4635799"/>
              <a:chExt cx="2450803" cy="423469"/>
            </a:xfrm>
          </p:grpSpPr>
          <p:sp>
            <p:nvSpPr>
              <p:cNvPr id="170" name="Rectangle 169"/>
              <p:cNvSpPr/>
              <p:nvPr/>
            </p:nvSpPr>
            <p:spPr>
              <a:xfrm>
                <a:off x="1665288" y="4657728"/>
                <a:ext cx="1600200" cy="358774"/>
              </a:xfrm>
              <a:prstGeom prst="rect">
                <a:avLst/>
              </a:prstGeom>
              <a:gradFill>
                <a:gsLst>
                  <a:gs pos="0">
                    <a:srgbClr val="CCCC00"/>
                  </a:gs>
                  <a:gs pos="35000">
                    <a:srgbClr val="FFFF99"/>
                  </a:gs>
                  <a:gs pos="100000">
                    <a:srgbClr val="FFFFCC"/>
                  </a:gs>
                </a:gsLst>
              </a:gradFill>
              <a:ln>
                <a:solidFill>
                  <a:srgbClr val="FFFF00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2" name="ZoneTexte 164"/>
              <p:cNvSpPr txBox="1">
                <a:spLocks noChangeArrowheads="1"/>
              </p:cNvSpPr>
              <p:nvPr/>
            </p:nvSpPr>
            <p:spPr bwMode="auto">
              <a:xfrm>
                <a:off x="1714501" y="4693611"/>
                <a:ext cx="1470571" cy="300143"/>
              </a:xfrm>
              <a:prstGeom prst="rect">
                <a:avLst/>
              </a:prstGeom>
              <a:gradFill>
                <a:gsLst>
                  <a:gs pos="91000">
                    <a:schemeClr val="bg1">
                      <a:lumMod val="65000"/>
                    </a:schemeClr>
                  </a:gs>
                  <a:gs pos="65000">
                    <a:schemeClr val="bg1">
                      <a:lumMod val="85000"/>
                    </a:schemeClr>
                  </a:gs>
                  <a:gs pos="4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25400" algn="ctr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square" lIns="21600" tIns="64800" rIns="21600" bIns="64800">
                <a:spAutoFit/>
              </a:bodyPr>
              <a:lstStyle/>
              <a:p>
                <a:r>
                  <a:rPr lang="fr-FR" dirty="0" smtClean="0"/>
                  <a:t>Politique communication</a:t>
                </a:r>
                <a:endParaRPr lang="fr-FR" dirty="0"/>
              </a:p>
            </p:txBody>
          </p:sp>
          <p:sp>
            <p:nvSpPr>
              <p:cNvPr id="173" name="Rectangle 142"/>
              <p:cNvSpPr>
                <a:spLocks noChangeArrowheads="1"/>
              </p:cNvSpPr>
              <p:nvPr/>
            </p:nvSpPr>
            <p:spPr bwMode="auto">
              <a:xfrm rot="16200000">
                <a:off x="1229120" y="4657631"/>
                <a:ext cx="423469" cy="379806"/>
              </a:xfrm>
              <a:prstGeom prst="rect">
                <a:avLst/>
              </a:prstGeom>
              <a:gradFill rotWithShape="1">
                <a:gsLst>
                  <a:gs pos="0">
                    <a:srgbClr val="CCCC00"/>
                  </a:gs>
                  <a:gs pos="35001">
                    <a:srgbClr val="FFFF99"/>
                  </a:gs>
                  <a:gs pos="100000">
                    <a:srgbClr val="FFFFCC"/>
                  </a:gs>
                </a:gsLst>
                <a:lin ang="16200000" scaled="1"/>
              </a:gradFill>
              <a:ln w="9525" algn="ctr">
                <a:solidFill>
                  <a:srgbClr val="FFFF00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TDM CODIR</a:t>
                </a:r>
                <a:endParaRPr lang="fr-FR" dirty="0"/>
              </a:p>
            </p:txBody>
          </p:sp>
          <p:sp>
            <p:nvSpPr>
              <p:cNvPr id="174" name="Rectangle 142"/>
              <p:cNvSpPr>
                <a:spLocks noChangeArrowheads="1"/>
              </p:cNvSpPr>
              <p:nvPr/>
            </p:nvSpPr>
            <p:spPr bwMode="auto">
              <a:xfrm>
                <a:off x="814685" y="4669813"/>
                <a:ext cx="358775" cy="346689"/>
              </a:xfrm>
              <a:prstGeom prst="rect">
                <a:avLst/>
              </a:prstGeom>
              <a:gradFill rotWithShape="1">
                <a:gsLst>
                  <a:gs pos="0">
                    <a:srgbClr val="CCCC00"/>
                  </a:gs>
                  <a:gs pos="35001">
                    <a:srgbClr val="FFFF99"/>
                  </a:gs>
                  <a:gs pos="100000">
                    <a:srgbClr val="FFFFCC"/>
                  </a:gs>
                </a:gsLst>
                <a:lin ang="16200000" scaled="1"/>
              </a:gradFill>
              <a:ln w="9525" algn="ctr">
                <a:solidFill>
                  <a:srgbClr val="FFFF00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11</a:t>
                </a:r>
                <a:endParaRPr lang="fr-FR" dirty="0"/>
              </a:p>
            </p:txBody>
          </p:sp>
        </p:grpSp>
        <p:sp>
          <p:nvSpPr>
            <p:cNvPr id="186" name="Rectangle 107"/>
            <p:cNvSpPr/>
            <p:nvPr/>
          </p:nvSpPr>
          <p:spPr>
            <a:xfrm>
              <a:off x="6138855" y="5335920"/>
              <a:ext cx="2141168" cy="28779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>
                <a:defRPr/>
              </a:pPr>
              <a:endParaRPr lang="fr-FR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89" name="Groupe 88"/>
          <p:cNvGrpSpPr/>
          <p:nvPr/>
        </p:nvGrpSpPr>
        <p:grpSpPr>
          <a:xfrm>
            <a:off x="832352" y="5226451"/>
            <a:ext cx="11176817" cy="396772"/>
            <a:chOff x="810318" y="5733225"/>
            <a:chExt cx="11176817" cy="396772"/>
          </a:xfrm>
        </p:grpSpPr>
        <p:grpSp>
          <p:nvGrpSpPr>
            <p:cNvPr id="148" name="Groupe 147"/>
            <p:cNvGrpSpPr/>
            <p:nvPr/>
          </p:nvGrpSpPr>
          <p:grpSpPr>
            <a:xfrm>
              <a:off x="810318" y="5733225"/>
              <a:ext cx="2450803" cy="396772"/>
              <a:chOff x="814685" y="4638961"/>
              <a:chExt cx="2450803" cy="396772"/>
            </a:xfrm>
          </p:grpSpPr>
          <p:sp>
            <p:nvSpPr>
              <p:cNvPr id="149" name="Rectangle 148"/>
              <p:cNvSpPr/>
              <p:nvPr/>
            </p:nvSpPr>
            <p:spPr>
              <a:xfrm>
                <a:off x="1665288" y="4657728"/>
                <a:ext cx="1600200" cy="358774"/>
              </a:xfrm>
              <a:prstGeom prst="rect">
                <a:avLst/>
              </a:prstGeom>
              <a:gradFill>
                <a:gsLst>
                  <a:gs pos="0">
                    <a:srgbClr val="FF99CC"/>
                  </a:gs>
                  <a:gs pos="35000">
                    <a:srgbClr val="FF99CC"/>
                  </a:gs>
                  <a:gs pos="100000">
                    <a:srgbClr val="FFCCCC"/>
                  </a:gs>
                </a:gsLst>
              </a:gradFill>
              <a:ln>
                <a:solidFill>
                  <a:srgbClr val="FF66CC"/>
                </a:solidFill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50" name="ZoneTexte 164"/>
              <p:cNvSpPr txBox="1">
                <a:spLocks noChangeArrowheads="1"/>
              </p:cNvSpPr>
              <p:nvPr/>
            </p:nvSpPr>
            <p:spPr bwMode="auto">
              <a:xfrm>
                <a:off x="1714501" y="4693610"/>
                <a:ext cx="1458911" cy="300143"/>
              </a:xfrm>
              <a:prstGeom prst="rect">
                <a:avLst/>
              </a:prstGeom>
              <a:gradFill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path path="rect">
                  <a:fillToRect l="50000" t="50000" r="50000" b="50000"/>
                </a:path>
              </a:gradFill>
              <a:ln w="25400" algn="ctr">
                <a:solidFill>
                  <a:srgbClr val="FF66CC"/>
                </a:solidFill>
                <a:miter lim="800000"/>
                <a:headEnd/>
                <a:tailEnd/>
              </a:ln>
            </p:spPr>
            <p:txBody>
              <a:bodyPr wrap="square" lIns="57600" tIns="64800" rIns="57600" bIns="64800">
                <a:spAutoFit/>
              </a:bodyPr>
              <a:lstStyle/>
              <a:p>
                <a:r>
                  <a:rPr lang="fr-FR" dirty="0" smtClean="0"/>
                  <a:t>Examens </a:t>
                </a:r>
                <a:r>
                  <a:rPr lang="fr-FR" dirty="0"/>
                  <a:t>complément</a:t>
                </a:r>
                <a:r>
                  <a:rPr lang="fr-FR" dirty="0" smtClean="0"/>
                  <a:t>.</a:t>
                </a:r>
                <a:endParaRPr lang="fr-FR" dirty="0"/>
              </a:p>
            </p:txBody>
          </p:sp>
          <p:sp>
            <p:nvSpPr>
              <p:cNvPr id="151" name="Rectangle 142"/>
              <p:cNvSpPr>
                <a:spLocks noChangeArrowheads="1"/>
              </p:cNvSpPr>
              <p:nvPr/>
            </p:nvSpPr>
            <p:spPr bwMode="auto">
              <a:xfrm rot="16200000">
                <a:off x="1231452" y="4647444"/>
                <a:ext cx="396772" cy="379806"/>
              </a:xfrm>
              <a:prstGeom prst="rect">
                <a:avLst/>
              </a:prstGeom>
              <a:gradFill rotWithShape="1">
                <a:gsLst>
                  <a:gs pos="0">
                    <a:srgbClr val="FF99CC"/>
                  </a:gs>
                  <a:gs pos="35001">
                    <a:srgbClr val="FF99CC"/>
                  </a:gs>
                  <a:gs pos="100000">
                    <a:srgbClr val="FFCCCC"/>
                  </a:gs>
                </a:gsLst>
                <a:lin ang="16200000" scaled="1"/>
              </a:gradFill>
              <a:ln w="9525" algn="ctr">
                <a:solidFill>
                  <a:srgbClr val="FF66CC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CAT DEG</a:t>
                </a:r>
                <a:endParaRPr lang="fr-FR" dirty="0"/>
              </a:p>
            </p:txBody>
          </p:sp>
          <p:sp>
            <p:nvSpPr>
              <p:cNvPr id="152" name="Rectangle 142"/>
              <p:cNvSpPr>
                <a:spLocks noChangeArrowheads="1"/>
              </p:cNvSpPr>
              <p:nvPr/>
            </p:nvSpPr>
            <p:spPr bwMode="auto">
              <a:xfrm>
                <a:off x="814685" y="4669813"/>
                <a:ext cx="358775" cy="346689"/>
              </a:xfrm>
              <a:prstGeom prst="rect">
                <a:avLst/>
              </a:prstGeom>
              <a:gradFill rotWithShape="1">
                <a:gsLst>
                  <a:gs pos="0">
                    <a:srgbClr val="FF99CC"/>
                  </a:gs>
                  <a:gs pos="35001">
                    <a:srgbClr val="FF99CC"/>
                  </a:gs>
                  <a:gs pos="100000">
                    <a:srgbClr val="FFCCCC"/>
                  </a:gs>
                </a:gsLst>
                <a:lin ang="16200000" scaled="1"/>
              </a:gradFill>
              <a:ln w="9525" algn="ctr">
                <a:solidFill>
                  <a:srgbClr val="FF66CC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14</a:t>
                </a:r>
                <a:endParaRPr lang="fr-FR" dirty="0"/>
              </a:p>
            </p:txBody>
          </p:sp>
        </p:grpSp>
        <p:grpSp>
          <p:nvGrpSpPr>
            <p:cNvPr id="88" name="Groupe 87"/>
            <p:cNvGrpSpPr/>
            <p:nvPr/>
          </p:nvGrpSpPr>
          <p:grpSpPr>
            <a:xfrm>
              <a:off x="3545681" y="5801825"/>
              <a:ext cx="8441454" cy="307551"/>
              <a:chOff x="3545681" y="5801825"/>
              <a:chExt cx="8441454" cy="307551"/>
            </a:xfrm>
          </p:grpSpPr>
          <p:sp>
            <p:nvSpPr>
              <p:cNvPr id="191" name="Rectangle 107"/>
              <p:cNvSpPr/>
              <p:nvPr/>
            </p:nvSpPr>
            <p:spPr>
              <a:xfrm>
                <a:off x="6189856" y="5809230"/>
                <a:ext cx="1083452" cy="28779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36000" tIns="64008" rIns="36000" bIns="64008" anchor="ctr"/>
              <a:lstStyle/>
              <a:p>
                <a:pPr algn="ctr">
                  <a:defRPr/>
                </a:pPr>
                <a:r>
                  <a:rPr lang="fr-FR" sz="1000" dirty="0" smtClean="0">
                    <a:solidFill>
                      <a:srgbClr val="000000"/>
                    </a:solidFill>
                    <a:cs typeface="Arial" charset="0"/>
                  </a:rPr>
                  <a:t>Lien avec </a:t>
                </a:r>
                <a:r>
                  <a:rPr lang="fr-FR" sz="1000" dirty="0" err="1" smtClean="0">
                    <a:solidFill>
                      <a:srgbClr val="000000"/>
                    </a:solidFill>
                    <a:cs typeface="Arial" charset="0"/>
                  </a:rPr>
                  <a:t>Préventiel</a:t>
                </a:r>
                <a:endParaRPr lang="fr-FR" sz="1000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193" name="Rectangle 106"/>
              <p:cNvSpPr/>
              <p:nvPr/>
            </p:nvSpPr>
            <p:spPr bwMode="auto">
              <a:xfrm>
                <a:off x="3545681" y="5811271"/>
                <a:ext cx="492052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95" name="Rectangle 108"/>
              <p:cNvSpPr/>
              <p:nvPr/>
            </p:nvSpPr>
            <p:spPr>
              <a:xfrm>
                <a:off x="7273308" y="5812157"/>
                <a:ext cx="1081882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97" name="Rectangle 108"/>
              <p:cNvSpPr/>
              <p:nvPr/>
            </p:nvSpPr>
            <p:spPr>
              <a:xfrm>
                <a:off x="9104155" y="5820451"/>
                <a:ext cx="2882980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198" name="ZoneTexte 119"/>
              <p:cNvSpPr txBox="1">
                <a:spLocks noChangeArrowheads="1"/>
              </p:cNvSpPr>
              <p:nvPr/>
            </p:nvSpPr>
            <p:spPr bwMode="auto">
              <a:xfrm>
                <a:off x="7193597" y="5801825"/>
                <a:ext cx="431800" cy="285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21600" tIns="28800" rIns="21600" bIns="28800">
                <a:spAutoFit/>
              </a:bodyPr>
              <a:lstStyle/>
              <a:p>
                <a:r>
                  <a:rPr lang="fr-FR" sz="1500" dirty="0">
                    <a:solidFill>
                      <a:schemeClr val="tx1"/>
                    </a:solidFill>
                  </a:rPr>
                  <a:t>*</a:t>
                </a:r>
                <a:r>
                  <a:rPr lang="fr-FR" sz="1000" dirty="0">
                    <a:solidFill>
                      <a:schemeClr val="tx1"/>
                    </a:solidFill>
                  </a:rPr>
                  <a:t> CMT</a:t>
                </a:r>
              </a:p>
            </p:txBody>
          </p:sp>
        </p:grpSp>
      </p:grpSp>
      <p:grpSp>
        <p:nvGrpSpPr>
          <p:cNvPr id="91" name="Groupe 90"/>
          <p:cNvGrpSpPr/>
          <p:nvPr/>
        </p:nvGrpSpPr>
        <p:grpSpPr>
          <a:xfrm>
            <a:off x="821826" y="5682877"/>
            <a:ext cx="2364191" cy="508704"/>
            <a:chOff x="821826" y="5682877"/>
            <a:chExt cx="2364191" cy="508704"/>
          </a:xfrm>
        </p:grpSpPr>
        <p:grpSp>
          <p:nvGrpSpPr>
            <p:cNvPr id="87" name="Groupe 86"/>
            <p:cNvGrpSpPr/>
            <p:nvPr/>
          </p:nvGrpSpPr>
          <p:grpSpPr>
            <a:xfrm>
              <a:off x="1250953" y="5682877"/>
              <a:ext cx="1935064" cy="508704"/>
              <a:chOff x="1219203" y="7313076"/>
              <a:chExt cx="1935064" cy="508704"/>
            </a:xfrm>
          </p:grpSpPr>
          <p:grpSp>
            <p:nvGrpSpPr>
              <p:cNvPr id="86" name="Groupe 85"/>
              <p:cNvGrpSpPr/>
              <p:nvPr/>
            </p:nvGrpSpPr>
            <p:grpSpPr>
              <a:xfrm>
                <a:off x="1219203" y="7313076"/>
                <a:ext cx="1935064" cy="508704"/>
                <a:chOff x="1219203" y="7313076"/>
                <a:chExt cx="1935064" cy="508704"/>
              </a:xfrm>
            </p:grpSpPr>
            <p:sp>
              <p:nvSpPr>
                <p:cNvPr id="61" name="Rectangle 60"/>
                <p:cNvSpPr>
                  <a:spLocks noChangeArrowheads="1"/>
                </p:cNvSpPr>
                <p:nvPr/>
              </p:nvSpPr>
              <p:spPr bwMode="auto">
                <a:xfrm rot="16200000">
                  <a:off x="1164083" y="7368196"/>
                  <a:ext cx="508704" cy="398463"/>
                </a:xfrm>
                <a:prstGeom prst="rect">
                  <a:avLst/>
                </a:prstGeom>
                <a:gradFill rotWithShape="1">
                  <a:gsLst>
                    <a:gs pos="0">
                      <a:srgbClr val="A3C4FF"/>
                    </a:gs>
                    <a:gs pos="35001">
                      <a:srgbClr val="BFD5FF"/>
                    </a:gs>
                    <a:gs pos="100000">
                      <a:srgbClr val="E5EEFF"/>
                    </a:gs>
                  </a:gsLst>
                  <a:lin ang="16200000" scaled="1"/>
                </a:gradFill>
                <a:ln w="9525" algn="ctr">
                  <a:solidFill>
                    <a:srgbClr val="4A7EBB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21600" tIns="28800" rIns="21600" bIns="28800" anchor="ctr"/>
                <a:lstStyle/>
                <a:p>
                  <a:pPr algn="ctr"/>
                  <a:r>
                    <a:rPr lang="fr-FR" dirty="0" smtClean="0"/>
                    <a:t>Groupe MDE</a:t>
                  </a:r>
                  <a:endParaRPr lang="fr-FR" dirty="0"/>
                </a:p>
              </p:txBody>
            </p:sp>
            <p:sp>
              <p:nvSpPr>
                <p:cNvPr id="12" name="Rectangle 60"/>
                <p:cNvSpPr/>
                <p:nvPr/>
              </p:nvSpPr>
              <p:spPr>
                <a:xfrm>
                  <a:off x="1650905" y="7394843"/>
                  <a:ext cx="1503362" cy="368826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algn="ctr"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/>
                </a:p>
              </p:txBody>
            </p:sp>
          </p:grpSp>
          <p:sp>
            <p:nvSpPr>
              <p:cNvPr id="6" name="ZoneTexte 5"/>
              <p:cNvSpPr txBox="1"/>
              <p:nvPr/>
            </p:nvSpPr>
            <p:spPr>
              <a:xfrm>
                <a:off x="1689005" y="7428181"/>
                <a:ext cx="1392237" cy="298543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>
                <a:spAutoFit/>
              </a:bodyPr>
              <a:lstStyle/>
              <a:p>
                <a:r>
                  <a:rPr lang="fr-FR" dirty="0" smtClean="0">
                    <a:solidFill>
                      <a:srgbClr val="000000"/>
                    </a:solidFill>
                    <a:cs typeface="Arial" charset="0"/>
                  </a:rPr>
                  <a:t>Maintien en emploi</a:t>
                </a:r>
                <a:endParaRPr lang="fr-FR" dirty="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221" name="Rectangle 60"/>
            <p:cNvSpPr/>
            <p:nvPr/>
          </p:nvSpPr>
          <p:spPr>
            <a:xfrm>
              <a:off x="821826" y="5764093"/>
              <a:ext cx="365220" cy="35836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21600" tIns="64008" rIns="21600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fr-FR" dirty="0" smtClean="0"/>
                <a:t>16</a:t>
              </a:r>
              <a:endParaRPr lang="fr-FR" dirty="0"/>
            </a:p>
          </p:txBody>
        </p:sp>
      </p:grpSp>
      <p:grpSp>
        <p:nvGrpSpPr>
          <p:cNvPr id="223" name="Groupe 222"/>
          <p:cNvGrpSpPr/>
          <p:nvPr/>
        </p:nvGrpSpPr>
        <p:grpSpPr>
          <a:xfrm>
            <a:off x="790576" y="6235926"/>
            <a:ext cx="2376488" cy="536015"/>
            <a:chOff x="795337" y="1324917"/>
            <a:chExt cx="2376488" cy="536015"/>
          </a:xfrm>
        </p:grpSpPr>
        <p:grpSp>
          <p:nvGrpSpPr>
            <p:cNvPr id="224" name="Group 194"/>
            <p:cNvGrpSpPr>
              <a:grpSpLocks/>
            </p:cNvGrpSpPr>
            <p:nvPr/>
          </p:nvGrpSpPr>
          <p:grpSpPr bwMode="auto">
            <a:xfrm>
              <a:off x="1700213" y="1377951"/>
              <a:ext cx="1471612" cy="428625"/>
              <a:chOff x="385" y="5249"/>
              <a:chExt cx="927" cy="270"/>
            </a:xfrm>
          </p:grpSpPr>
          <p:sp>
            <p:nvSpPr>
              <p:cNvPr id="227" name="Rectangle 166"/>
              <p:cNvSpPr/>
              <p:nvPr/>
            </p:nvSpPr>
            <p:spPr>
              <a:xfrm>
                <a:off x="385" y="5249"/>
                <a:ext cx="927" cy="27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28" name="ZoneTexte 167"/>
              <p:cNvSpPr txBox="1">
                <a:spLocks noChangeArrowheads="1"/>
              </p:cNvSpPr>
              <p:nvPr/>
            </p:nvSpPr>
            <p:spPr bwMode="auto">
              <a:xfrm>
                <a:off x="419" y="5284"/>
                <a:ext cx="841" cy="189"/>
              </a:xfrm>
              <a:prstGeom prst="rect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65000"/>
                    </a:schemeClr>
                  </a:gs>
                </a:gsLst>
                <a:path path="rect">
                  <a:fillToRect l="50000" t="50000" r="50000" b="50000"/>
                </a:path>
                <a:tileRect/>
              </a:gradFill>
              <a:ln w="25400" algn="ctr">
                <a:solidFill>
                  <a:srgbClr val="F79646"/>
                </a:solidFill>
                <a:miter lim="800000"/>
                <a:headEnd/>
                <a:tailEnd/>
              </a:ln>
            </p:spPr>
            <p:txBody>
              <a:bodyPr lIns="57600" tIns="64800" rIns="57600" bIns="64800">
                <a:spAutoFit/>
              </a:bodyPr>
              <a:lstStyle/>
              <a:p>
                <a:r>
                  <a:rPr lang="fr-FR" dirty="0" smtClean="0"/>
                  <a:t>Veille sanitaire</a:t>
                </a:r>
                <a:endParaRPr lang="fr-FR" dirty="0"/>
              </a:p>
            </p:txBody>
          </p:sp>
        </p:grp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 rot="16200000">
              <a:off x="1192492" y="1400044"/>
              <a:ext cx="536015" cy="385762"/>
            </a:xfrm>
            <a:prstGeom prst="rect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 algn="ctr">
              <a:solidFill>
                <a:srgbClr val="F69240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21600" tIns="28800" rIns="21600" bIns="28800" anchor="ctr"/>
            <a:lstStyle/>
            <a:p>
              <a:pPr algn="ctr">
                <a:defRPr/>
              </a:pPr>
              <a:r>
                <a:rPr lang="fr-FR" sz="1000" dirty="0" smtClean="0"/>
                <a:t>VAB,SYR, CAT, DEG</a:t>
              </a:r>
              <a:endParaRPr lang="fr-FR" sz="1000" dirty="0"/>
            </a:p>
          </p:txBody>
        </p:sp>
        <p:sp>
          <p:nvSpPr>
            <p:cNvPr id="226" name="Rectangle 166"/>
            <p:cNvSpPr>
              <a:spLocks noChangeArrowheads="1"/>
            </p:cNvSpPr>
            <p:nvPr/>
          </p:nvSpPr>
          <p:spPr bwMode="auto">
            <a:xfrm>
              <a:off x="795337" y="1383342"/>
              <a:ext cx="384969" cy="395288"/>
            </a:xfrm>
            <a:prstGeom prst="rect">
              <a:avLst/>
            </a:prstGeom>
            <a:gradFill rotWithShape="1">
              <a:gsLst>
                <a:gs pos="0">
                  <a:srgbClr val="FFBE86"/>
                </a:gs>
                <a:gs pos="35001">
                  <a:srgbClr val="FFD0AA"/>
                </a:gs>
                <a:gs pos="100000">
                  <a:srgbClr val="FFEBDB"/>
                </a:gs>
              </a:gsLst>
              <a:lin ang="16200000" scaled="1"/>
            </a:gradFill>
            <a:ln w="9525" algn="ctr">
              <a:solidFill>
                <a:srgbClr val="F69240"/>
              </a:solidFill>
              <a:miter lim="800000"/>
              <a:headEnd/>
              <a:tailEnd/>
            </a:ln>
            <a:effectLst>
              <a:outerShdw dist="20000" dir="5400000" rotWithShape="0">
                <a:srgbClr val="000000">
                  <a:alpha val="37999"/>
                </a:srgbClr>
              </a:outerShdw>
            </a:effectLst>
          </p:spPr>
          <p:txBody>
            <a:bodyPr lIns="57600" tIns="28800" rIns="57600" bIns="28800" anchor="ctr"/>
            <a:lstStyle/>
            <a:p>
              <a:pPr algn="ctr"/>
              <a:r>
                <a:rPr lang="fr-FR" dirty="0" smtClean="0"/>
                <a:t>17</a:t>
              </a:r>
              <a:endParaRPr lang="fr-FR" dirty="0"/>
            </a:p>
          </p:txBody>
        </p:sp>
      </p:grpSp>
      <p:grpSp>
        <p:nvGrpSpPr>
          <p:cNvPr id="229" name="Groupe 228"/>
          <p:cNvGrpSpPr/>
          <p:nvPr/>
        </p:nvGrpSpPr>
        <p:grpSpPr>
          <a:xfrm>
            <a:off x="790577" y="6771942"/>
            <a:ext cx="6084318" cy="454502"/>
            <a:chOff x="795338" y="1905001"/>
            <a:chExt cx="6084318" cy="454502"/>
          </a:xfrm>
        </p:grpSpPr>
        <p:grpSp>
          <p:nvGrpSpPr>
            <p:cNvPr id="230" name="Groupe 229"/>
            <p:cNvGrpSpPr/>
            <p:nvPr/>
          </p:nvGrpSpPr>
          <p:grpSpPr>
            <a:xfrm>
              <a:off x="795338" y="1905001"/>
              <a:ext cx="2482850" cy="454502"/>
              <a:chOff x="795338" y="1905001"/>
              <a:chExt cx="2482850" cy="454502"/>
            </a:xfrm>
          </p:grpSpPr>
          <p:sp>
            <p:nvSpPr>
              <p:cNvPr id="237" name="Rectangle 170"/>
              <p:cNvSpPr/>
              <p:nvPr/>
            </p:nvSpPr>
            <p:spPr bwMode="auto">
              <a:xfrm>
                <a:off x="1712913" y="1905001"/>
                <a:ext cx="1565275" cy="414338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38" name="ZoneTexte 172"/>
              <p:cNvSpPr txBox="1">
                <a:spLocks noChangeArrowheads="1"/>
              </p:cNvSpPr>
              <p:nvPr/>
            </p:nvSpPr>
            <p:spPr bwMode="auto">
              <a:xfrm>
                <a:off x="1746251" y="1955801"/>
                <a:ext cx="1420813" cy="298543"/>
              </a:xfrm>
              <a:prstGeom prst="rect">
                <a:avLst/>
              </a:prstGeom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bg1">
                      <a:lumMod val="75000"/>
                    </a:schemeClr>
                  </a:gs>
                  <a:gs pos="83000">
                    <a:schemeClr val="bg1">
                      <a:lumMod val="7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algn="ctr">
                <a:solidFill>
                  <a:schemeClr val="accent2"/>
                </a:solidFill>
                <a:miter lim="800000"/>
                <a:headEnd/>
                <a:tailEnd/>
              </a:ln>
            </p:spPr>
            <p:txBody>
              <a:bodyPr lIns="57600" tIns="64008" rIns="57600" bIns="64008">
                <a:spAutoFit/>
              </a:bodyPr>
              <a:lstStyle/>
              <a:p>
                <a:r>
                  <a:rPr lang="fr-FR" dirty="0" smtClean="0"/>
                  <a:t>Mise en place de DPS</a:t>
                </a:r>
                <a:endParaRPr lang="fr-FR" dirty="0"/>
              </a:p>
            </p:txBody>
          </p:sp>
          <p:sp>
            <p:nvSpPr>
              <p:cNvPr id="239" name="Rectangle 238"/>
              <p:cNvSpPr>
                <a:spLocks noChangeArrowheads="1"/>
              </p:cNvSpPr>
              <p:nvPr/>
            </p:nvSpPr>
            <p:spPr bwMode="auto">
              <a:xfrm rot="16200000">
                <a:off x="1249997" y="1941827"/>
                <a:ext cx="431334" cy="404017"/>
              </a:xfrm>
              <a:prstGeom prst="rect">
                <a:avLst/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 algn="ctr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64008" rIns="21600" bIns="64008" anchor="ctr"/>
              <a:lstStyle/>
              <a:p>
                <a:pPr algn="ctr"/>
                <a:r>
                  <a:rPr lang="fr-FR" dirty="0" smtClean="0"/>
                  <a:t>COPIL DEG</a:t>
                </a:r>
                <a:endParaRPr lang="fr-FR" dirty="0"/>
              </a:p>
            </p:txBody>
          </p:sp>
          <p:sp>
            <p:nvSpPr>
              <p:cNvPr id="240" name="Rectangle 170"/>
              <p:cNvSpPr>
                <a:spLocks noChangeArrowheads="1"/>
              </p:cNvSpPr>
              <p:nvPr/>
            </p:nvSpPr>
            <p:spPr bwMode="auto">
              <a:xfrm>
                <a:off x="795338" y="1923093"/>
                <a:ext cx="371476" cy="384173"/>
              </a:xfrm>
              <a:prstGeom prst="rect">
                <a:avLst/>
              </a:prstGeom>
              <a:gradFill rotWithShape="1">
                <a:gsLst>
                  <a:gs pos="0">
                    <a:srgbClr val="FFA2A1"/>
                  </a:gs>
                  <a:gs pos="35001">
                    <a:srgbClr val="FFBEBD"/>
                  </a:gs>
                  <a:gs pos="100000">
                    <a:srgbClr val="FFE5E5"/>
                  </a:gs>
                </a:gsLst>
                <a:lin ang="16200000" scaled="1"/>
              </a:gradFill>
              <a:ln w="9525" algn="ctr">
                <a:solidFill>
                  <a:srgbClr val="BE4B48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57600" tIns="64008" rIns="57600" bIns="64008" anchor="ctr"/>
              <a:lstStyle/>
              <a:p>
                <a:pPr algn="ctr"/>
                <a:r>
                  <a:rPr lang="fr-FR" dirty="0" smtClean="0"/>
                  <a:t>18</a:t>
                </a:r>
                <a:endParaRPr lang="fr-FR" dirty="0"/>
              </a:p>
            </p:txBody>
          </p:sp>
        </p:grpSp>
        <p:sp>
          <p:nvSpPr>
            <p:cNvPr id="236" name="Rectangle 107"/>
            <p:cNvSpPr/>
            <p:nvPr/>
          </p:nvSpPr>
          <p:spPr>
            <a:xfrm>
              <a:off x="6375921" y="2009944"/>
              <a:ext cx="503735" cy="280988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>
                <a:defRPr/>
              </a:pPr>
              <a:endParaRPr lang="fr-FR" sz="1000">
                <a:solidFill>
                  <a:srgbClr val="000000"/>
                </a:solidFill>
                <a:cs typeface="Arial" charset="0"/>
              </a:endParaRPr>
            </a:p>
          </p:txBody>
        </p:sp>
      </p:grpSp>
      <p:grpSp>
        <p:nvGrpSpPr>
          <p:cNvPr id="241" name="Groupe 240"/>
          <p:cNvGrpSpPr/>
          <p:nvPr/>
        </p:nvGrpSpPr>
        <p:grpSpPr>
          <a:xfrm>
            <a:off x="790577" y="7283212"/>
            <a:ext cx="6107700" cy="414631"/>
            <a:chOff x="795338" y="2460339"/>
            <a:chExt cx="6107700" cy="414631"/>
          </a:xfrm>
        </p:grpSpPr>
        <p:sp>
          <p:nvSpPr>
            <p:cNvPr id="242" name="Rectangle 134"/>
            <p:cNvSpPr/>
            <p:nvPr/>
          </p:nvSpPr>
          <p:spPr bwMode="auto">
            <a:xfrm>
              <a:off x="1703388" y="2460339"/>
              <a:ext cx="1574800" cy="39279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grpSp>
          <p:nvGrpSpPr>
            <p:cNvPr id="243" name="Groupe 242"/>
            <p:cNvGrpSpPr/>
            <p:nvPr/>
          </p:nvGrpSpPr>
          <p:grpSpPr>
            <a:xfrm>
              <a:off x="795338" y="2460862"/>
              <a:ext cx="6107700" cy="414108"/>
              <a:chOff x="795338" y="2460862"/>
              <a:chExt cx="6107700" cy="414108"/>
            </a:xfrm>
          </p:grpSpPr>
          <p:grpSp>
            <p:nvGrpSpPr>
              <p:cNvPr id="244" name="Groupe 243"/>
              <p:cNvGrpSpPr/>
              <p:nvPr/>
            </p:nvGrpSpPr>
            <p:grpSpPr>
              <a:xfrm>
                <a:off x="795338" y="2460862"/>
                <a:ext cx="2272588" cy="414108"/>
                <a:chOff x="795338" y="2460862"/>
                <a:chExt cx="2272588" cy="414108"/>
              </a:xfrm>
            </p:grpSpPr>
            <p:sp>
              <p:nvSpPr>
                <p:cNvPr id="246" name="ZoneTexte 135"/>
                <p:cNvSpPr txBox="1">
                  <a:spLocks noChangeArrowheads="1"/>
                </p:cNvSpPr>
                <p:nvPr/>
              </p:nvSpPr>
              <p:spPr bwMode="auto">
                <a:xfrm>
                  <a:off x="1757363" y="2514218"/>
                  <a:ext cx="1310563" cy="300143"/>
                </a:xfrm>
                <a:prstGeom prst="rect">
                  <a:avLst/>
                </a:prstGeom>
                <a:gradFill flip="none" rotWithShape="1">
                  <a:gsLst>
                    <a:gs pos="16000">
                      <a:schemeClr val="accent1">
                        <a:lumMod val="5000"/>
                        <a:lumOff val="95000"/>
                      </a:schemeClr>
                    </a:gs>
                    <a:gs pos="82000">
                      <a:schemeClr val="bg1">
                        <a:lumMod val="75000"/>
                      </a:schemeClr>
                    </a:gs>
                    <a:gs pos="95000">
                      <a:schemeClr val="bg1">
                        <a:lumMod val="75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25400" algn="ctr">
                  <a:solidFill>
                    <a:srgbClr val="9BBB59"/>
                  </a:solidFill>
                  <a:miter lim="800000"/>
                  <a:headEnd/>
                  <a:tailEnd/>
                </a:ln>
              </p:spPr>
              <p:txBody>
                <a:bodyPr wrap="none" lIns="57600" tIns="64800" rIns="57600" bIns="64800">
                  <a:spAutoFit/>
                </a:bodyPr>
                <a:lstStyle/>
                <a:p>
                  <a:r>
                    <a:rPr lang="fr-FR" dirty="0" smtClean="0"/>
                    <a:t>Implication Direction</a:t>
                  </a:r>
                  <a:endParaRPr lang="fr-FR" dirty="0"/>
                </a:p>
              </p:txBody>
            </p:sp>
            <p:sp>
              <p:nvSpPr>
                <p:cNvPr id="247" name="Rectangle 246"/>
                <p:cNvSpPr>
                  <a:spLocks noChangeArrowheads="1"/>
                </p:cNvSpPr>
                <p:nvPr/>
              </p:nvSpPr>
              <p:spPr bwMode="auto">
                <a:xfrm rot="16200000">
                  <a:off x="1250271" y="2461541"/>
                  <a:ext cx="414108" cy="412750"/>
                </a:xfrm>
                <a:prstGeom prst="rect">
                  <a:avLst/>
                </a:prstGeom>
                <a:gradFill rotWithShape="1">
                  <a:gsLst>
                    <a:gs pos="0">
                      <a:srgbClr val="DAFDA7"/>
                    </a:gs>
                    <a:gs pos="35001">
                      <a:srgbClr val="E4FDC2"/>
                    </a:gs>
                    <a:gs pos="100000">
                      <a:srgbClr val="F5FFE6"/>
                    </a:gs>
                  </a:gsLst>
                  <a:lin ang="16200000" scaled="1"/>
                </a:gradFill>
                <a:ln w="9525" algn="ctr">
                  <a:solidFill>
                    <a:srgbClr val="98B954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21600" tIns="64008" rIns="57600" bIns="64008" anchor="ctr"/>
                <a:lstStyle/>
                <a:p>
                  <a:pPr algn="ctr"/>
                  <a:r>
                    <a:rPr lang="fr-FR" dirty="0"/>
                    <a:t>BDK </a:t>
                  </a:r>
                  <a:r>
                    <a:rPr lang="fr-FR" dirty="0" smtClean="0"/>
                    <a:t>COPIL</a:t>
                  </a:r>
                  <a:endParaRPr lang="fr-FR" dirty="0"/>
                </a:p>
              </p:txBody>
            </p:sp>
            <p:sp>
              <p:nvSpPr>
                <p:cNvPr id="248" name="Rectangle 134"/>
                <p:cNvSpPr>
                  <a:spLocks noChangeArrowheads="1"/>
                </p:cNvSpPr>
                <p:nvPr/>
              </p:nvSpPr>
              <p:spPr bwMode="auto">
                <a:xfrm>
                  <a:off x="795338" y="2462553"/>
                  <a:ext cx="371476" cy="394343"/>
                </a:xfrm>
                <a:prstGeom prst="rect">
                  <a:avLst/>
                </a:prstGeom>
                <a:gradFill rotWithShape="1">
                  <a:gsLst>
                    <a:gs pos="0">
                      <a:srgbClr val="DAFDA7"/>
                    </a:gs>
                    <a:gs pos="35001">
                      <a:srgbClr val="E4FDC2"/>
                    </a:gs>
                    <a:gs pos="100000">
                      <a:srgbClr val="F5FFE6"/>
                    </a:gs>
                  </a:gsLst>
                  <a:lin ang="16200000" scaled="1"/>
                </a:gradFill>
                <a:ln w="9525" algn="ctr">
                  <a:solidFill>
                    <a:srgbClr val="98B954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57600" tIns="64008" rIns="57600" bIns="64008" anchor="ctr"/>
                <a:lstStyle/>
                <a:p>
                  <a:pPr algn="ctr"/>
                  <a:r>
                    <a:rPr lang="fr-FR" dirty="0" smtClean="0"/>
                    <a:t>19</a:t>
                  </a:r>
                  <a:endParaRPr lang="fr-FR" dirty="0"/>
                </a:p>
              </p:txBody>
            </p:sp>
          </p:grpSp>
          <p:sp>
            <p:nvSpPr>
              <p:cNvPr id="245" name="Rectangle 107"/>
              <p:cNvSpPr/>
              <p:nvPr/>
            </p:nvSpPr>
            <p:spPr>
              <a:xfrm>
                <a:off x="6366262" y="2524027"/>
                <a:ext cx="536776" cy="26908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>
                  <a:defRPr/>
                </a:pPr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</p:grpSp>
      <p:sp>
        <p:nvSpPr>
          <p:cNvPr id="249" name="Rectangle 107"/>
          <p:cNvSpPr/>
          <p:nvPr/>
        </p:nvSpPr>
        <p:spPr>
          <a:xfrm>
            <a:off x="5664198" y="5826584"/>
            <a:ext cx="3950054" cy="28239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endParaRPr lang="fr-FR" sz="1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1" name="Rectangle 108"/>
          <p:cNvSpPr/>
          <p:nvPr/>
        </p:nvSpPr>
        <p:spPr>
          <a:xfrm>
            <a:off x="9622189" y="5816181"/>
            <a:ext cx="2342550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grpSp>
        <p:nvGrpSpPr>
          <p:cNvPr id="252" name="Groupe 251"/>
          <p:cNvGrpSpPr/>
          <p:nvPr/>
        </p:nvGrpSpPr>
        <p:grpSpPr>
          <a:xfrm>
            <a:off x="815167" y="7770742"/>
            <a:ext cx="7933640" cy="414234"/>
            <a:chOff x="819694" y="3045455"/>
            <a:chExt cx="7933640" cy="414234"/>
          </a:xfrm>
        </p:grpSpPr>
        <p:grpSp>
          <p:nvGrpSpPr>
            <p:cNvPr id="253" name="Groupe 252"/>
            <p:cNvGrpSpPr/>
            <p:nvPr/>
          </p:nvGrpSpPr>
          <p:grpSpPr>
            <a:xfrm>
              <a:off x="819694" y="3045455"/>
              <a:ext cx="7933640" cy="414234"/>
              <a:chOff x="819694" y="3045455"/>
              <a:chExt cx="7933640" cy="414234"/>
            </a:xfrm>
          </p:grpSpPr>
          <p:grpSp>
            <p:nvGrpSpPr>
              <p:cNvPr id="256" name="Groupe 255"/>
              <p:cNvGrpSpPr/>
              <p:nvPr/>
            </p:nvGrpSpPr>
            <p:grpSpPr>
              <a:xfrm>
                <a:off x="819694" y="3045455"/>
                <a:ext cx="2450803" cy="414234"/>
                <a:chOff x="814685" y="4657728"/>
                <a:chExt cx="2450803" cy="414234"/>
              </a:xfrm>
            </p:grpSpPr>
            <p:sp>
              <p:nvSpPr>
                <p:cNvPr id="258" name="Rectangle 257"/>
                <p:cNvSpPr/>
                <p:nvPr/>
              </p:nvSpPr>
              <p:spPr>
                <a:xfrm>
                  <a:off x="1665288" y="4657728"/>
                  <a:ext cx="1600200" cy="358774"/>
                </a:xfrm>
                <a:prstGeom prst="rect">
                  <a:avLst/>
                </a:prstGeom>
                <a:gradFill>
                  <a:gsLst>
                    <a:gs pos="0">
                      <a:srgbClr val="969696"/>
                    </a:gs>
                    <a:gs pos="35000">
                      <a:srgbClr val="969696"/>
                    </a:gs>
                    <a:gs pos="100000">
                      <a:srgbClr val="DDDDDD"/>
                    </a:gs>
                  </a:gsLst>
                </a:gradFill>
                <a:ln>
                  <a:solidFill>
                    <a:srgbClr val="969696"/>
                  </a:solidFill>
                </a:ln>
              </p:spPr>
              <p:style>
                <a:lnRef idx="1">
                  <a:schemeClr val="accent5"/>
                </a:lnRef>
                <a:fillRef idx="2">
                  <a:schemeClr val="accent5"/>
                </a:fillRef>
                <a:effectRef idx="1">
                  <a:schemeClr val="accent5"/>
                </a:effectRef>
                <a:fontRef idx="minor">
                  <a:schemeClr val="dk1"/>
                </a:fontRef>
              </p:style>
              <p:txBody>
                <a:bodyPr lIns="128016" tIns="64008" rIns="128016" bIns="64008" anchor="ctr"/>
                <a:lstStyle/>
                <a:p>
                  <a:pPr algn="ctr" defTabSz="1280160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fr-FR"/>
                </a:p>
              </p:txBody>
            </p:sp>
            <p:sp>
              <p:nvSpPr>
                <p:cNvPr id="259" name="ZoneTexte 164"/>
                <p:cNvSpPr txBox="1">
                  <a:spLocks noChangeArrowheads="1"/>
                </p:cNvSpPr>
                <p:nvPr/>
              </p:nvSpPr>
              <p:spPr bwMode="auto">
                <a:xfrm>
                  <a:off x="1714502" y="4693611"/>
                  <a:ext cx="1452562" cy="300143"/>
                </a:xfrm>
                <a:prstGeom prst="rect">
                  <a:avLst/>
                </a:prstGeom>
                <a:gradFill flip="none" rotWithShape="1">
                  <a:gsLst>
                    <a:gs pos="19000">
                      <a:schemeClr val="accent1">
                        <a:lumMod val="5000"/>
                        <a:lumOff val="95000"/>
                      </a:schemeClr>
                    </a:gs>
                    <a:gs pos="99000">
                      <a:schemeClr val="bg1">
                        <a:lumMod val="7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25400" algn="ctr">
                  <a:solidFill>
                    <a:srgbClr val="969696"/>
                  </a:solidFill>
                  <a:miter lim="800000"/>
                  <a:headEnd/>
                  <a:tailEnd/>
                </a:ln>
              </p:spPr>
              <p:txBody>
                <a:bodyPr lIns="57600" tIns="64800" rIns="57600" bIns="64800">
                  <a:spAutoFit/>
                </a:bodyPr>
                <a:lstStyle/>
                <a:p>
                  <a:r>
                    <a:rPr lang="fr-FR" dirty="0" smtClean="0"/>
                    <a:t>Suivi des actions DPS</a:t>
                  </a:r>
                  <a:endParaRPr lang="fr-FR" dirty="0"/>
                </a:p>
              </p:txBody>
            </p:sp>
            <p:sp>
              <p:nvSpPr>
                <p:cNvPr id="260" name="Rectangle 142"/>
                <p:cNvSpPr>
                  <a:spLocks noChangeArrowheads="1"/>
                </p:cNvSpPr>
                <p:nvPr/>
              </p:nvSpPr>
              <p:spPr bwMode="auto">
                <a:xfrm rot="16200000">
                  <a:off x="1233738" y="4674942"/>
                  <a:ext cx="414234" cy="379806"/>
                </a:xfrm>
                <a:prstGeom prst="rect">
                  <a:avLst/>
                </a:prstGeom>
                <a:gradFill rotWithShape="1">
                  <a:gsLst>
                    <a:gs pos="0">
                      <a:srgbClr val="969696"/>
                    </a:gs>
                    <a:gs pos="35001">
                      <a:srgbClr val="969696"/>
                    </a:gs>
                    <a:gs pos="100000">
                      <a:srgbClr val="DDDDDD"/>
                    </a:gs>
                  </a:gsLst>
                  <a:lin ang="16200000" scaled="1"/>
                </a:gradFill>
                <a:ln w="9525" algn="ctr">
                  <a:solidFill>
                    <a:srgbClr val="969696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21600" tIns="28800" rIns="21600" bIns="28800" anchor="ctr"/>
                <a:lstStyle/>
                <a:p>
                  <a:pPr algn="ctr"/>
                  <a:r>
                    <a:rPr lang="fr-FR" dirty="0" smtClean="0"/>
                    <a:t>COPIL</a:t>
                  </a:r>
                  <a:endParaRPr lang="fr-FR" dirty="0"/>
                </a:p>
              </p:txBody>
            </p:sp>
            <p:sp>
              <p:nvSpPr>
                <p:cNvPr id="261" name="Rectangle 142"/>
                <p:cNvSpPr>
                  <a:spLocks noChangeArrowheads="1"/>
                </p:cNvSpPr>
                <p:nvPr/>
              </p:nvSpPr>
              <p:spPr bwMode="auto">
                <a:xfrm>
                  <a:off x="814685" y="4669813"/>
                  <a:ext cx="358775" cy="346689"/>
                </a:xfrm>
                <a:prstGeom prst="rect">
                  <a:avLst/>
                </a:prstGeom>
                <a:gradFill rotWithShape="1">
                  <a:gsLst>
                    <a:gs pos="0">
                      <a:srgbClr val="969696"/>
                    </a:gs>
                    <a:gs pos="35001">
                      <a:srgbClr val="969696"/>
                    </a:gs>
                    <a:gs pos="100000">
                      <a:srgbClr val="DDDDDD"/>
                    </a:gs>
                  </a:gsLst>
                  <a:lin ang="16200000" scaled="1"/>
                </a:gradFill>
                <a:ln w="9525" algn="ctr">
                  <a:solidFill>
                    <a:srgbClr val="969696"/>
                  </a:solidFill>
                  <a:miter lim="800000"/>
                  <a:headEnd/>
                  <a:tailEnd/>
                </a:ln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p:spPr>
              <p:txBody>
                <a:bodyPr lIns="21600" tIns="28800" rIns="21600" bIns="28800" anchor="ctr"/>
                <a:lstStyle/>
                <a:p>
                  <a:pPr algn="ctr"/>
                  <a:r>
                    <a:rPr lang="fr-FR" dirty="0" smtClean="0"/>
                    <a:t>20</a:t>
                  </a:r>
                  <a:endParaRPr lang="fr-FR" dirty="0"/>
                </a:p>
              </p:txBody>
            </p:sp>
          </p:grpSp>
          <p:sp>
            <p:nvSpPr>
              <p:cNvPr id="257" name="Rectangle 107"/>
              <p:cNvSpPr/>
              <p:nvPr/>
            </p:nvSpPr>
            <p:spPr>
              <a:xfrm>
                <a:off x="6790297" y="3072846"/>
                <a:ext cx="1963037" cy="28779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>
                  <a:defRPr/>
                </a:pPr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</p:grpSp>
        <p:sp>
          <p:nvSpPr>
            <p:cNvPr id="255" name="Rectangle 106"/>
            <p:cNvSpPr/>
            <p:nvPr/>
          </p:nvSpPr>
          <p:spPr bwMode="auto">
            <a:xfrm>
              <a:off x="6267768" y="3087397"/>
              <a:ext cx="513497" cy="28575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</p:grpSp>
      <p:grpSp>
        <p:nvGrpSpPr>
          <p:cNvPr id="262" name="Groupe 261"/>
          <p:cNvGrpSpPr/>
          <p:nvPr/>
        </p:nvGrpSpPr>
        <p:grpSpPr>
          <a:xfrm>
            <a:off x="790576" y="8239357"/>
            <a:ext cx="5365750" cy="713723"/>
            <a:chOff x="817563" y="3544047"/>
            <a:chExt cx="5365750" cy="713723"/>
          </a:xfrm>
        </p:grpSpPr>
        <p:grpSp>
          <p:nvGrpSpPr>
            <p:cNvPr id="263" name="Groupe 262"/>
            <p:cNvGrpSpPr/>
            <p:nvPr/>
          </p:nvGrpSpPr>
          <p:grpSpPr>
            <a:xfrm>
              <a:off x="817563" y="3544047"/>
              <a:ext cx="2447925" cy="713723"/>
              <a:chOff x="817563" y="3544047"/>
              <a:chExt cx="2447925" cy="713723"/>
            </a:xfrm>
          </p:grpSpPr>
          <p:sp>
            <p:nvSpPr>
              <p:cNvPr id="268" name="Rectangle 267"/>
              <p:cNvSpPr/>
              <p:nvPr/>
            </p:nvSpPr>
            <p:spPr>
              <a:xfrm>
                <a:off x="1665288" y="3544047"/>
                <a:ext cx="1600200" cy="713723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269" name="ZoneTexte 164"/>
              <p:cNvSpPr txBox="1">
                <a:spLocks noChangeArrowheads="1"/>
              </p:cNvSpPr>
              <p:nvPr/>
            </p:nvSpPr>
            <p:spPr bwMode="auto">
              <a:xfrm>
                <a:off x="1714606" y="3583738"/>
                <a:ext cx="1452562" cy="300143"/>
              </a:xfrm>
              <a:prstGeom prst="rect">
                <a:avLst/>
              </a:prstGeom>
              <a:gradFill flip="none" rotWithShape="1">
                <a:gsLst>
                  <a:gs pos="20000">
                    <a:schemeClr val="bg1"/>
                  </a:gs>
                  <a:gs pos="100000">
                    <a:schemeClr val="bg1">
                      <a:lumMod val="75000"/>
                    </a:schemeClr>
                  </a:gs>
                </a:gsLst>
                <a:path path="rect">
                  <a:fillToRect l="50000" t="50000" r="50000" b="50000"/>
                </a:path>
                <a:tileRect/>
              </a:gradFill>
              <a:ln w="25400" algn="ctr">
                <a:solidFill>
                  <a:srgbClr val="4BACC6"/>
                </a:solidFill>
                <a:miter lim="800000"/>
                <a:headEnd/>
                <a:tailEnd/>
              </a:ln>
            </p:spPr>
            <p:txBody>
              <a:bodyPr lIns="57600" tIns="64800" rIns="57600" bIns="64800">
                <a:spAutoFit/>
              </a:bodyPr>
              <a:lstStyle/>
              <a:p>
                <a:r>
                  <a:rPr lang="fr-FR" dirty="0" smtClean="0"/>
                  <a:t>Gestion documentaire</a:t>
                </a:r>
                <a:endParaRPr lang="fr-FR" dirty="0"/>
              </a:p>
            </p:txBody>
          </p:sp>
          <p:sp>
            <p:nvSpPr>
              <p:cNvPr id="270" name="Rectangle 142"/>
              <p:cNvSpPr>
                <a:spLocks noChangeArrowheads="1"/>
              </p:cNvSpPr>
              <p:nvPr/>
            </p:nvSpPr>
            <p:spPr bwMode="auto">
              <a:xfrm rot="16200000">
                <a:off x="1098282" y="3700493"/>
                <a:ext cx="666987" cy="400050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COPIL</a:t>
                </a:r>
                <a:endParaRPr lang="fr-FR" dirty="0"/>
              </a:p>
            </p:txBody>
          </p:sp>
          <p:sp>
            <p:nvSpPr>
              <p:cNvPr id="271" name="Rectangle 142"/>
              <p:cNvSpPr>
                <a:spLocks noChangeArrowheads="1"/>
              </p:cNvSpPr>
              <p:nvPr/>
            </p:nvSpPr>
            <p:spPr bwMode="auto">
              <a:xfrm>
                <a:off x="817563" y="3564801"/>
                <a:ext cx="358775" cy="669211"/>
              </a:xfrm>
              <a:prstGeom prst="rect">
                <a:avLst/>
              </a:prstGeom>
              <a:gradFill rotWithShape="1">
                <a:gsLst>
                  <a:gs pos="0">
                    <a:srgbClr val="9EEAFF"/>
                  </a:gs>
                  <a:gs pos="35001">
                    <a:srgbClr val="BBEFFF"/>
                  </a:gs>
                  <a:gs pos="100000">
                    <a:srgbClr val="E4F9FF"/>
                  </a:gs>
                </a:gsLst>
                <a:lin ang="16200000" scaled="1"/>
              </a:gradFill>
              <a:ln w="9525" algn="ctr">
                <a:solidFill>
                  <a:srgbClr val="46AAC5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22</a:t>
                </a:r>
                <a:endParaRPr lang="fr-FR" dirty="0"/>
              </a:p>
            </p:txBody>
          </p:sp>
        </p:grpSp>
        <p:sp>
          <p:nvSpPr>
            <p:cNvPr id="266" name="Rectangle 108"/>
            <p:cNvSpPr/>
            <p:nvPr/>
          </p:nvSpPr>
          <p:spPr>
            <a:xfrm>
              <a:off x="3561221" y="3565834"/>
              <a:ext cx="2622092" cy="288925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</p:grpSp>
      <p:sp>
        <p:nvSpPr>
          <p:cNvPr id="272" name="ZoneTexte 164"/>
          <p:cNvSpPr txBox="1">
            <a:spLocks noChangeArrowheads="1"/>
          </p:cNvSpPr>
          <p:nvPr/>
        </p:nvSpPr>
        <p:spPr bwMode="auto">
          <a:xfrm>
            <a:off x="1680226" y="8613653"/>
            <a:ext cx="1452562" cy="300143"/>
          </a:xfrm>
          <a:prstGeom prst="rect">
            <a:avLst/>
          </a:prstGeom>
          <a:gradFill>
            <a:gsLst>
              <a:gs pos="91000">
                <a:schemeClr val="bg1">
                  <a:lumMod val="65000"/>
                </a:schemeClr>
              </a:gs>
              <a:gs pos="65000">
                <a:schemeClr val="bg1">
                  <a:lumMod val="85000"/>
                </a:schemeClr>
              </a:gs>
              <a:gs pos="4000">
                <a:schemeClr val="bg1"/>
              </a:gs>
            </a:gsLst>
            <a:path path="shape">
              <a:fillToRect l="50000" t="50000" r="50000" b="50000"/>
            </a:path>
          </a:gradFill>
          <a:ln w="25400" algn="ctr">
            <a:solidFill>
              <a:srgbClr val="4BACC6"/>
            </a:solidFill>
            <a:miter lim="800000"/>
            <a:headEnd/>
            <a:tailEnd/>
          </a:ln>
        </p:spPr>
        <p:txBody>
          <a:bodyPr lIns="57600" tIns="64800" rIns="57600" bIns="64800">
            <a:spAutoFit/>
          </a:bodyPr>
          <a:lstStyle/>
          <a:p>
            <a:r>
              <a:rPr lang="fr-FR" dirty="0" smtClean="0"/>
              <a:t>Communication DPS</a:t>
            </a:r>
            <a:endParaRPr lang="fr-FR" dirty="0"/>
          </a:p>
        </p:txBody>
      </p:sp>
      <p:sp>
        <p:nvSpPr>
          <p:cNvPr id="273" name="Rectangle 116"/>
          <p:cNvSpPr/>
          <p:nvPr/>
        </p:nvSpPr>
        <p:spPr>
          <a:xfrm>
            <a:off x="6162580" y="8267422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74" name="Rectangle 108"/>
          <p:cNvSpPr/>
          <p:nvPr/>
        </p:nvSpPr>
        <p:spPr>
          <a:xfrm>
            <a:off x="6668294" y="8270990"/>
            <a:ext cx="3189287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75" name="Rectangle 116"/>
          <p:cNvSpPr/>
          <p:nvPr/>
        </p:nvSpPr>
        <p:spPr>
          <a:xfrm>
            <a:off x="9876982" y="8276947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76" name="Rectangle 108"/>
          <p:cNvSpPr/>
          <p:nvPr/>
        </p:nvSpPr>
        <p:spPr>
          <a:xfrm>
            <a:off x="10383134" y="8280642"/>
            <a:ext cx="1596330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77" name="Rectangle 107"/>
          <p:cNvSpPr/>
          <p:nvPr/>
        </p:nvSpPr>
        <p:spPr>
          <a:xfrm>
            <a:off x="6743702" y="8643492"/>
            <a:ext cx="1160315" cy="2858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endParaRPr lang="fr-FR" sz="100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278" name="Groupe 277"/>
          <p:cNvGrpSpPr/>
          <p:nvPr/>
        </p:nvGrpSpPr>
        <p:grpSpPr>
          <a:xfrm>
            <a:off x="1401717" y="9091448"/>
            <a:ext cx="10867827" cy="449262"/>
            <a:chOff x="38100" y="9031288"/>
            <a:chExt cx="10867827" cy="449262"/>
          </a:xfrm>
        </p:grpSpPr>
        <p:sp>
          <p:nvSpPr>
            <p:cNvPr id="279" name="Rectangle 278"/>
            <p:cNvSpPr/>
            <p:nvPr/>
          </p:nvSpPr>
          <p:spPr>
            <a:xfrm>
              <a:off x="64096" y="9083675"/>
              <a:ext cx="10841831" cy="35877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 dirty="0"/>
            </a:p>
          </p:txBody>
        </p:sp>
        <p:grpSp>
          <p:nvGrpSpPr>
            <p:cNvPr id="280" name="Group 171"/>
            <p:cNvGrpSpPr>
              <a:grpSpLocks/>
            </p:cNvGrpSpPr>
            <p:nvPr/>
          </p:nvGrpSpPr>
          <p:grpSpPr bwMode="auto">
            <a:xfrm>
              <a:off x="1000125" y="9031288"/>
              <a:ext cx="1906588" cy="431800"/>
              <a:chOff x="1107" y="5776"/>
              <a:chExt cx="1201" cy="272"/>
            </a:xfrm>
          </p:grpSpPr>
          <p:sp>
            <p:nvSpPr>
              <p:cNvPr id="291" name="Rectangle 290"/>
              <p:cNvSpPr/>
              <p:nvPr/>
            </p:nvSpPr>
            <p:spPr>
              <a:xfrm>
                <a:off x="1107" y="5859"/>
                <a:ext cx="178" cy="154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92" name="ZoneTexte 118"/>
              <p:cNvSpPr txBox="1">
                <a:spLocks noChangeArrowheads="1"/>
              </p:cNvSpPr>
              <p:nvPr/>
            </p:nvSpPr>
            <p:spPr bwMode="auto">
              <a:xfrm>
                <a:off x="1265" y="5776"/>
                <a:ext cx="1043" cy="2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7600" tIns="64008" rIns="57600" bIns="64008">
                <a:spAutoFit/>
              </a:bodyPr>
              <a:lstStyle/>
              <a:p>
                <a:r>
                  <a:rPr lang="fr-FR" sz="1000" dirty="0">
                    <a:solidFill>
                      <a:schemeClr val="tx1"/>
                    </a:solidFill>
                  </a:rPr>
                  <a:t>Etat des lieux, documentation</a:t>
                </a:r>
              </a:p>
              <a:p>
                <a:r>
                  <a:rPr lang="fr-FR" sz="1000" dirty="0">
                    <a:solidFill>
                      <a:schemeClr val="tx1"/>
                    </a:solidFill>
                  </a:rPr>
                  <a:t>Définition du projet</a:t>
                </a:r>
              </a:p>
            </p:txBody>
          </p:sp>
        </p:grpSp>
        <p:grpSp>
          <p:nvGrpSpPr>
            <p:cNvPr id="281" name="Group 173"/>
            <p:cNvGrpSpPr>
              <a:grpSpLocks/>
            </p:cNvGrpSpPr>
            <p:nvPr/>
          </p:nvGrpSpPr>
          <p:grpSpPr bwMode="auto">
            <a:xfrm>
              <a:off x="3087688" y="9142413"/>
              <a:ext cx="1455737" cy="279400"/>
              <a:chOff x="1900" y="5846"/>
              <a:chExt cx="917" cy="176"/>
            </a:xfrm>
          </p:grpSpPr>
          <p:sp>
            <p:nvSpPr>
              <p:cNvPr id="289" name="Rectangle 288"/>
              <p:cNvSpPr/>
              <p:nvPr/>
            </p:nvSpPr>
            <p:spPr>
              <a:xfrm>
                <a:off x="1900" y="5859"/>
                <a:ext cx="189" cy="15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90" name="ZoneTexte 119"/>
              <p:cNvSpPr txBox="1">
                <a:spLocks noChangeArrowheads="1"/>
              </p:cNvSpPr>
              <p:nvPr/>
            </p:nvSpPr>
            <p:spPr bwMode="auto">
              <a:xfrm>
                <a:off x="2072" y="5846"/>
                <a:ext cx="745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7600" tIns="64008" rIns="57600" bIns="64008">
                <a:spAutoFit/>
              </a:bodyPr>
              <a:lstStyle/>
              <a:p>
                <a:r>
                  <a:rPr lang="fr-FR" sz="1000">
                    <a:solidFill>
                      <a:schemeClr val="tx1"/>
                    </a:solidFill>
                  </a:rPr>
                  <a:t>Réalisation du projet</a:t>
                </a:r>
              </a:p>
            </p:txBody>
          </p:sp>
        </p:grpSp>
        <p:sp>
          <p:nvSpPr>
            <p:cNvPr id="282" name="ZoneTexte 123"/>
            <p:cNvSpPr txBox="1">
              <a:spLocks noChangeArrowheads="1"/>
            </p:cNvSpPr>
            <p:nvPr/>
          </p:nvSpPr>
          <p:spPr bwMode="auto">
            <a:xfrm>
              <a:off x="38100" y="9093200"/>
              <a:ext cx="811213" cy="339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28016" tIns="64008" rIns="128016" bIns="64008">
              <a:spAutoFit/>
            </a:bodyPr>
            <a:lstStyle/>
            <a:p>
              <a:r>
                <a:rPr lang="fr-FR" sz="1400">
                  <a:solidFill>
                    <a:schemeClr val="tx1"/>
                  </a:solidFill>
                </a:rPr>
                <a:t>JALON :</a:t>
              </a:r>
            </a:p>
          </p:txBody>
        </p:sp>
        <p:sp>
          <p:nvSpPr>
            <p:cNvPr id="283" name="ZoneTexte 119"/>
            <p:cNvSpPr txBox="1">
              <a:spLocks noChangeArrowheads="1"/>
            </p:cNvSpPr>
            <p:nvPr/>
          </p:nvSpPr>
          <p:spPr bwMode="auto">
            <a:xfrm>
              <a:off x="4883150" y="9031288"/>
              <a:ext cx="2386013" cy="4381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21600" tIns="28800" rIns="21600" bIns="28800">
              <a:spAutoFit/>
            </a:bodyPr>
            <a:lstStyle/>
            <a:p>
              <a:r>
                <a:rPr lang="fr-FR" sz="1500">
                  <a:solidFill>
                    <a:schemeClr val="tx1"/>
                  </a:solidFill>
                </a:rPr>
                <a:t>*</a:t>
              </a:r>
              <a:r>
                <a:rPr lang="fr-FR" sz="1000">
                  <a:solidFill>
                    <a:schemeClr val="tx1"/>
                  </a:solidFill>
                </a:rPr>
                <a:t> Validation </a:t>
              </a:r>
            </a:p>
            <a:p>
              <a:r>
                <a:rPr lang="fr-FR" sz="1000">
                  <a:solidFill>
                    <a:schemeClr val="tx1"/>
                  </a:solidFill>
                </a:rPr>
                <a:t>(Direction/CMT/COPIL DPS...)</a:t>
              </a:r>
            </a:p>
          </p:txBody>
        </p:sp>
        <p:grpSp>
          <p:nvGrpSpPr>
            <p:cNvPr id="284" name="Group 174"/>
            <p:cNvGrpSpPr>
              <a:grpSpLocks/>
            </p:cNvGrpSpPr>
            <p:nvPr/>
          </p:nvGrpSpPr>
          <p:grpSpPr bwMode="auto">
            <a:xfrm>
              <a:off x="6862763" y="9142413"/>
              <a:ext cx="1955800" cy="279400"/>
              <a:chOff x="4167" y="5846"/>
              <a:chExt cx="1232" cy="176"/>
            </a:xfrm>
          </p:grpSpPr>
          <p:sp>
            <p:nvSpPr>
              <p:cNvPr id="287" name="Rectangle 286"/>
              <p:cNvSpPr/>
              <p:nvPr/>
            </p:nvSpPr>
            <p:spPr>
              <a:xfrm>
                <a:off x="4167" y="5859"/>
                <a:ext cx="189" cy="15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88" name="ZoneTexte 120"/>
              <p:cNvSpPr txBox="1">
                <a:spLocks noChangeArrowheads="1"/>
              </p:cNvSpPr>
              <p:nvPr/>
            </p:nvSpPr>
            <p:spPr bwMode="auto">
              <a:xfrm>
                <a:off x="4358" y="5846"/>
                <a:ext cx="1041" cy="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57600" tIns="64008" rIns="57600" bIns="64008">
                <a:spAutoFit/>
              </a:bodyPr>
              <a:lstStyle/>
              <a:p>
                <a:r>
                  <a:rPr lang="fr-FR" sz="1000">
                    <a:solidFill>
                      <a:schemeClr val="tx1"/>
                    </a:solidFill>
                  </a:rPr>
                  <a:t>Communication, déploiement</a:t>
                </a:r>
              </a:p>
            </p:txBody>
          </p:sp>
        </p:grpSp>
        <p:sp>
          <p:nvSpPr>
            <p:cNvPr id="285" name="Rectangle 116"/>
            <p:cNvSpPr/>
            <p:nvPr/>
          </p:nvSpPr>
          <p:spPr>
            <a:xfrm>
              <a:off x="9061450" y="9150350"/>
              <a:ext cx="300038" cy="23812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lIns="128016" tIns="64008" rIns="128016" bIns="64008" anchor="ctr"/>
            <a:lstStyle/>
            <a:p>
              <a:pPr algn="ctr" defTabSz="128016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000"/>
            </a:p>
          </p:txBody>
        </p:sp>
        <p:sp>
          <p:nvSpPr>
            <p:cNvPr id="286" name="ZoneTexte 122"/>
            <p:cNvSpPr txBox="1">
              <a:spLocks noChangeArrowheads="1"/>
            </p:cNvSpPr>
            <p:nvPr/>
          </p:nvSpPr>
          <p:spPr bwMode="auto">
            <a:xfrm>
              <a:off x="9353550" y="9048750"/>
              <a:ext cx="1295400" cy="431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57600" tIns="64008" rIns="57600" bIns="64008">
              <a:spAutoFit/>
            </a:bodyPr>
            <a:lstStyle/>
            <a:p>
              <a:r>
                <a:rPr lang="fr-FR" sz="1000">
                  <a:solidFill>
                    <a:schemeClr val="tx1"/>
                  </a:solidFill>
                </a:rPr>
                <a:t>Evaluation, bilan</a:t>
              </a:r>
            </a:p>
            <a:p>
              <a:r>
                <a:rPr lang="fr-FR" sz="1000">
                  <a:solidFill>
                    <a:schemeClr val="tx1"/>
                  </a:solidFill>
                </a:rPr>
                <a:t>+ Ajustement</a:t>
              </a:r>
            </a:p>
          </p:txBody>
        </p:sp>
      </p:grpSp>
      <p:sp>
        <p:nvSpPr>
          <p:cNvPr id="199" name="Rectangle 116"/>
          <p:cNvSpPr/>
          <p:nvPr/>
        </p:nvSpPr>
        <p:spPr>
          <a:xfrm>
            <a:off x="9893543" y="2349525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00" name="Rectangle 116"/>
          <p:cNvSpPr/>
          <p:nvPr/>
        </p:nvSpPr>
        <p:spPr>
          <a:xfrm>
            <a:off x="8327656" y="1842676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01" name="Rectangle 116"/>
          <p:cNvSpPr/>
          <p:nvPr/>
        </p:nvSpPr>
        <p:spPr>
          <a:xfrm>
            <a:off x="8873708" y="6876885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grpSp>
        <p:nvGrpSpPr>
          <p:cNvPr id="37" name="Groupe 36"/>
          <p:cNvGrpSpPr/>
          <p:nvPr/>
        </p:nvGrpSpPr>
        <p:grpSpPr>
          <a:xfrm>
            <a:off x="819354" y="3881788"/>
            <a:ext cx="11131615" cy="785813"/>
            <a:chOff x="819354" y="3881788"/>
            <a:chExt cx="11131615" cy="785813"/>
          </a:xfrm>
        </p:grpSpPr>
        <p:grpSp>
          <p:nvGrpSpPr>
            <p:cNvPr id="17497" name="Group 89"/>
            <p:cNvGrpSpPr>
              <a:grpSpLocks/>
            </p:cNvGrpSpPr>
            <p:nvPr/>
          </p:nvGrpSpPr>
          <p:grpSpPr bwMode="auto">
            <a:xfrm>
              <a:off x="819354" y="3881788"/>
              <a:ext cx="2463800" cy="785813"/>
              <a:chOff x="505" y="2768"/>
              <a:chExt cx="1552" cy="495"/>
            </a:xfrm>
          </p:grpSpPr>
          <p:sp>
            <p:nvSpPr>
              <p:cNvPr id="140" name="Rectangle 139"/>
              <p:cNvSpPr/>
              <p:nvPr/>
            </p:nvSpPr>
            <p:spPr>
              <a:xfrm>
                <a:off x="1057" y="2888"/>
                <a:ext cx="1000" cy="250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/>
              </a:p>
            </p:txBody>
          </p:sp>
          <p:sp>
            <p:nvSpPr>
              <p:cNvPr id="17499" name="ZoneTexte 140"/>
              <p:cNvSpPr txBox="1">
                <a:spLocks noChangeArrowheads="1"/>
              </p:cNvSpPr>
              <p:nvPr/>
            </p:nvSpPr>
            <p:spPr bwMode="auto">
              <a:xfrm>
                <a:off x="1105" y="2917"/>
                <a:ext cx="907" cy="189"/>
              </a:xfrm>
              <a:prstGeom prst="rect">
                <a:avLst/>
              </a:prstGeom>
              <a:gradFill flip="none" rotWithShape="1">
                <a:gsLst>
                  <a:gs pos="18000">
                    <a:schemeClr val="accent1">
                      <a:lumMod val="5000"/>
                      <a:lumOff val="95000"/>
                    </a:schemeClr>
                  </a:gs>
                  <a:gs pos="98000">
                    <a:schemeClr val="bg1">
                      <a:lumMod val="6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 w="25400" algn="ctr">
                <a:solidFill>
                  <a:srgbClr val="8064A2"/>
                </a:solidFill>
                <a:miter lim="800000"/>
                <a:headEnd/>
                <a:tailEnd/>
              </a:ln>
            </p:spPr>
            <p:txBody>
              <a:bodyPr lIns="21600" tIns="64800" rIns="21600" bIns="64800">
                <a:spAutoFit/>
              </a:bodyPr>
              <a:lstStyle/>
              <a:p>
                <a:r>
                  <a:rPr lang="fr-FR" dirty="0"/>
                  <a:t>Systèmes</a:t>
                </a:r>
                <a:r>
                  <a:rPr lang="fr-FR" dirty="0" smtClean="0"/>
                  <a:t> d’information</a:t>
                </a:r>
                <a:endParaRPr lang="fr-FR" dirty="0"/>
              </a:p>
            </p:txBody>
          </p:sp>
          <p:sp>
            <p:nvSpPr>
              <p:cNvPr id="11" name="Rectangle 139"/>
              <p:cNvSpPr>
                <a:spLocks noChangeArrowheads="1"/>
              </p:cNvSpPr>
              <p:nvPr/>
            </p:nvSpPr>
            <p:spPr bwMode="auto">
              <a:xfrm rot="16200000">
                <a:off x="654" y="2882"/>
                <a:ext cx="495" cy="267"/>
              </a:xfrm>
              <a:prstGeom prst="rect">
                <a:avLst/>
              </a:prstGeom>
              <a:gradFill rotWithShape="1">
                <a:gsLst>
                  <a:gs pos="0">
                    <a:srgbClr val="C9B5E8"/>
                  </a:gs>
                  <a:gs pos="35001">
                    <a:srgbClr val="D9CBEE"/>
                  </a:gs>
                  <a:gs pos="100000">
                    <a:srgbClr val="F0EAF9"/>
                  </a:gs>
                </a:gsLst>
                <a:lin ang="16200000" scaled="1"/>
              </a:gradFill>
              <a:ln w="9525" algn="ctr">
                <a:solidFill>
                  <a:srgbClr val="7D60A0"/>
                </a:solidFill>
                <a:miter lim="800000"/>
                <a:headEnd/>
                <a:tailEnd/>
              </a:ln>
              <a:effectLst>
                <a:outerShdw dist="20000" dir="5400000" rotWithShape="0">
                  <a:srgbClr val="000000">
                    <a:alpha val="37999"/>
                  </a:srgbClr>
                </a:outerShdw>
              </a:effectLst>
            </p:spPr>
            <p:txBody>
              <a:bodyPr lIns="21600" tIns="28800" rIns="21600" bIns="28800" anchor="ctr"/>
              <a:lstStyle/>
              <a:p>
                <a:pPr algn="ctr"/>
                <a:r>
                  <a:rPr lang="fr-FR" dirty="0" smtClean="0"/>
                  <a:t>DEG ABN  groupes</a:t>
                </a:r>
                <a:endParaRPr lang="fr-FR" dirty="0"/>
              </a:p>
            </p:txBody>
          </p:sp>
          <p:sp>
            <p:nvSpPr>
              <p:cNvPr id="15" name="Rectangle 139"/>
              <p:cNvSpPr/>
              <p:nvPr/>
            </p:nvSpPr>
            <p:spPr>
              <a:xfrm>
                <a:off x="505" y="2897"/>
                <a:ext cx="237" cy="206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/>
                <a:r>
                  <a:rPr lang="fr-FR" dirty="0">
                    <a:solidFill>
                      <a:srgbClr val="000000"/>
                    </a:solidFill>
                    <a:cs typeface="Arial" charset="0"/>
                  </a:rPr>
                  <a:t>8</a:t>
                </a:r>
              </a:p>
            </p:txBody>
          </p:sp>
        </p:grpSp>
        <p:grpSp>
          <p:nvGrpSpPr>
            <p:cNvPr id="36" name="Groupe 35"/>
            <p:cNvGrpSpPr/>
            <p:nvPr/>
          </p:nvGrpSpPr>
          <p:grpSpPr>
            <a:xfrm>
              <a:off x="7241831" y="4118617"/>
              <a:ext cx="4709138" cy="289189"/>
              <a:chOff x="7241831" y="4118617"/>
              <a:chExt cx="4709138" cy="289189"/>
            </a:xfrm>
          </p:grpSpPr>
          <p:sp>
            <p:nvSpPr>
              <p:cNvPr id="202" name="Rectangle 107"/>
              <p:cNvSpPr/>
              <p:nvPr/>
            </p:nvSpPr>
            <p:spPr>
              <a:xfrm>
                <a:off x="7767638" y="4118617"/>
                <a:ext cx="1026881" cy="287791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>
                  <a:defRPr/>
                </a:pPr>
                <a:endParaRPr lang="fr-FR" sz="1000">
                  <a:solidFill>
                    <a:srgbClr val="000000"/>
                  </a:solidFill>
                  <a:cs typeface="Arial" charset="0"/>
                </a:endParaRPr>
              </a:p>
            </p:txBody>
          </p:sp>
          <p:sp>
            <p:nvSpPr>
              <p:cNvPr id="203" name="Rectangle 106"/>
              <p:cNvSpPr/>
              <p:nvPr/>
            </p:nvSpPr>
            <p:spPr bwMode="auto">
              <a:xfrm>
                <a:off x="7241831" y="4120658"/>
                <a:ext cx="513516" cy="28575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  <p:sp>
            <p:nvSpPr>
              <p:cNvPr id="204" name="Rectangle 108"/>
              <p:cNvSpPr/>
              <p:nvPr/>
            </p:nvSpPr>
            <p:spPr>
              <a:xfrm>
                <a:off x="8804672" y="4118881"/>
                <a:ext cx="3146297" cy="2889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lIns="128016" tIns="64008" rIns="128016" bIns="64008" anchor="ctr"/>
              <a:lstStyle/>
              <a:p>
                <a:pPr algn="ctr" defTabSz="1280160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fr-FR" sz="1000"/>
              </a:p>
            </p:txBody>
          </p:sp>
        </p:grpSp>
      </p:grpSp>
      <p:sp>
        <p:nvSpPr>
          <p:cNvPr id="205" name="Rectangle 107"/>
          <p:cNvSpPr/>
          <p:nvPr/>
        </p:nvSpPr>
        <p:spPr>
          <a:xfrm>
            <a:off x="4427033" y="6379232"/>
            <a:ext cx="2884369" cy="287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endParaRPr lang="fr-FR" sz="1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6" name="Rectangle 106"/>
          <p:cNvSpPr/>
          <p:nvPr/>
        </p:nvSpPr>
        <p:spPr bwMode="auto">
          <a:xfrm>
            <a:off x="4008160" y="6381273"/>
            <a:ext cx="396689" cy="285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07" name="Rectangle 108"/>
          <p:cNvSpPr/>
          <p:nvPr/>
        </p:nvSpPr>
        <p:spPr>
          <a:xfrm>
            <a:off x="7312989" y="6366961"/>
            <a:ext cx="2055618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08" name="Rectangle 116"/>
          <p:cNvSpPr/>
          <p:nvPr/>
        </p:nvSpPr>
        <p:spPr>
          <a:xfrm>
            <a:off x="9373125" y="6366854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pic>
        <p:nvPicPr>
          <p:cNvPr id="39" name="Image 3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006" y="6366869"/>
            <a:ext cx="2146394" cy="384081"/>
          </a:xfrm>
          <a:prstGeom prst="rect">
            <a:avLst/>
          </a:prstGeom>
        </p:spPr>
      </p:pic>
      <p:sp>
        <p:nvSpPr>
          <p:cNvPr id="211" name="ZoneTexte 210"/>
          <p:cNvSpPr txBox="1">
            <a:spLocks noChangeArrowheads="1"/>
          </p:cNvSpPr>
          <p:nvPr/>
        </p:nvSpPr>
        <p:spPr bwMode="auto">
          <a:xfrm>
            <a:off x="1864296" y="0"/>
            <a:ext cx="5256583" cy="560153"/>
          </a:xfrm>
          <a:prstGeom prst="rect">
            <a:avLst/>
          </a:prstGeom>
          <a:solidFill>
            <a:srgbClr val="FFFF99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  <p:txBody>
          <a:bodyPr wrap="square" lIns="128016" tIns="64008" rIns="128016" bIns="64008">
            <a:spAutoFit/>
          </a:bodyPr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Planification globale de la </a:t>
            </a:r>
            <a:r>
              <a:rPr lang="fr-FR" sz="1400" b="1" dirty="0" smtClean="0">
                <a:solidFill>
                  <a:schemeClr val="tx1"/>
                </a:solidFill>
              </a:rPr>
              <a:t>Démarche </a:t>
            </a:r>
            <a:r>
              <a:rPr lang="fr-FR" sz="1400" b="1" dirty="0">
                <a:solidFill>
                  <a:schemeClr val="tx1"/>
                </a:solidFill>
              </a:rPr>
              <a:t>de </a:t>
            </a:r>
            <a:r>
              <a:rPr lang="fr-FR" sz="1400" b="1" dirty="0" smtClean="0">
                <a:solidFill>
                  <a:schemeClr val="tx1"/>
                </a:solidFill>
              </a:rPr>
              <a:t>Progrès </a:t>
            </a:r>
            <a:r>
              <a:rPr lang="fr-FR" sz="1400" b="1" dirty="0">
                <a:solidFill>
                  <a:schemeClr val="tx1"/>
                </a:solidFill>
              </a:rPr>
              <a:t>en </a:t>
            </a:r>
            <a:r>
              <a:rPr lang="fr-FR" sz="1400" b="1" dirty="0" smtClean="0">
                <a:solidFill>
                  <a:schemeClr val="tx1"/>
                </a:solidFill>
              </a:rPr>
              <a:t>Santé</a:t>
            </a:r>
            <a:endParaRPr lang="fr-FR" sz="1400" b="1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Pilotage : COPIL DPS</a:t>
            </a:r>
          </a:p>
        </p:txBody>
      </p:sp>
      <p:sp>
        <p:nvSpPr>
          <p:cNvPr id="212" name="ZoneTexte 211"/>
          <p:cNvSpPr txBox="1"/>
          <p:nvPr/>
        </p:nvSpPr>
        <p:spPr>
          <a:xfrm>
            <a:off x="-2626" y="9197461"/>
            <a:ext cx="981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Page 2 sur 2</a:t>
            </a:r>
            <a:endParaRPr lang="fr-FR" dirty="0"/>
          </a:p>
        </p:txBody>
      </p:sp>
      <p:sp>
        <p:nvSpPr>
          <p:cNvPr id="213" name="Rectangle 107"/>
          <p:cNvSpPr/>
          <p:nvPr/>
        </p:nvSpPr>
        <p:spPr>
          <a:xfrm>
            <a:off x="4070018" y="5303011"/>
            <a:ext cx="977740" cy="287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endParaRPr lang="fr-FR" sz="1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4" name="Rectangle 108"/>
          <p:cNvSpPr/>
          <p:nvPr/>
        </p:nvSpPr>
        <p:spPr>
          <a:xfrm>
            <a:off x="5065707" y="5313184"/>
            <a:ext cx="1157443" cy="2805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15" name="Rectangle 116"/>
          <p:cNvSpPr/>
          <p:nvPr/>
        </p:nvSpPr>
        <p:spPr>
          <a:xfrm>
            <a:off x="9864425" y="4798533"/>
            <a:ext cx="577780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16" name="ZoneTexte 119"/>
          <p:cNvSpPr txBox="1">
            <a:spLocks noChangeArrowheads="1"/>
          </p:cNvSpPr>
          <p:nvPr/>
        </p:nvSpPr>
        <p:spPr bwMode="auto">
          <a:xfrm>
            <a:off x="7282560" y="6398119"/>
            <a:ext cx="431800" cy="288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1600" tIns="28800" rIns="21600" bIns="28800">
            <a:spAutoFit/>
          </a:bodyPr>
          <a:lstStyle/>
          <a:p>
            <a:r>
              <a:rPr lang="fr-FR" sz="1500" dirty="0">
                <a:solidFill>
                  <a:schemeClr val="tx1"/>
                </a:solidFill>
              </a:rPr>
              <a:t>*</a:t>
            </a:r>
            <a:r>
              <a:rPr lang="fr-FR" sz="1000" dirty="0">
                <a:solidFill>
                  <a:schemeClr val="tx1"/>
                </a:solidFill>
              </a:rPr>
              <a:t> </a:t>
            </a:r>
            <a:r>
              <a:rPr lang="fr-FR" sz="1000" dirty="0" smtClean="0">
                <a:solidFill>
                  <a:schemeClr val="tx1"/>
                </a:solidFill>
              </a:rPr>
              <a:t>MDS</a:t>
            </a:r>
            <a:endParaRPr lang="fr-FR" sz="1000" dirty="0">
              <a:solidFill>
                <a:schemeClr val="tx1"/>
              </a:solidFill>
            </a:endParaRPr>
          </a:p>
        </p:txBody>
      </p:sp>
      <p:sp>
        <p:nvSpPr>
          <p:cNvPr id="217" name="Rectangle 107"/>
          <p:cNvSpPr/>
          <p:nvPr/>
        </p:nvSpPr>
        <p:spPr>
          <a:xfrm>
            <a:off x="7795368" y="2351212"/>
            <a:ext cx="521494" cy="3011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8000" tIns="64008" rIns="18000" bIns="64008" anchor="ctr"/>
          <a:lstStyle/>
          <a:p>
            <a:pPr algn="ctr">
              <a:defRPr/>
            </a:pPr>
            <a:endParaRPr lang="fr-FR" sz="1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8" name="Rectangle 108"/>
          <p:cNvSpPr/>
          <p:nvPr/>
        </p:nvSpPr>
        <p:spPr bwMode="auto">
          <a:xfrm>
            <a:off x="8345962" y="2366172"/>
            <a:ext cx="1535081" cy="284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20" name="Rectangle 108"/>
          <p:cNvSpPr/>
          <p:nvPr/>
        </p:nvSpPr>
        <p:spPr bwMode="auto">
          <a:xfrm>
            <a:off x="5658643" y="2338812"/>
            <a:ext cx="2112170" cy="284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22" name="Rectangle 108"/>
          <p:cNvSpPr/>
          <p:nvPr/>
        </p:nvSpPr>
        <p:spPr bwMode="auto">
          <a:xfrm>
            <a:off x="10402415" y="2354800"/>
            <a:ext cx="1548554" cy="284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54" name="Rectangle 108"/>
          <p:cNvSpPr/>
          <p:nvPr/>
        </p:nvSpPr>
        <p:spPr bwMode="auto">
          <a:xfrm>
            <a:off x="5666661" y="1842676"/>
            <a:ext cx="2665436" cy="284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64" name="Rectangle 108"/>
          <p:cNvSpPr/>
          <p:nvPr/>
        </p:nvSpPr>
        <p:spPr bwMode="auto">
          <a:xfrm>
            <a:off x="8842727" y="1853558"/>
            <a:ext cx="3122012" cy="2841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 dirty="0"/>
          </a:p>
        </p:txBody>
      </p:sp>
      <p:sp>
        <p:nvSpPr>
          <p:cNvPr id="265" name="Rectangle 108"/>
          <p:cNvSpPr/>
          <p:nvPr/>
        </p:nvSpPr>
        <p:spPr>
          <a:xfrm>
            <a:off x="8345962" y="4787264"/>
            <a:ext cx="1499075" cy="2858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67" name="Rectangle 108"/>
          <p:cNvSpPr/>
          <p:nvPr/>
        </p:nvSpPr>
        <p:spPr>
          <a:xfrm>
            <a:off x="10425006" y="4797864"/>
            <a:ext cx="1525964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3" name="Rectangle 108"/>
          <p:cNvSpPr/>
          <p:nvPr/>
        </p:nvSpPr>
        <p:spPr bwMode="auto">
          <a:xfrm>
            <a:off x="9465730" y="2874626"/>
            <a:ext cx="1961778" cy="2985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5" name="Rectangle 108"/>
          <p:cNvSpPr/>
          <p:nvPr/>
        </p:nvSpPr>
        <p:spPr>
          <a:xfrm>
            <a:off x="6876509" y="6880374"/>
            <a:ext cx="2013494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6" name="Rectangle 108"/>
          <p:cNvSpPr/>
          <p:nvPr/>
        </p:nvSpPr>
        <p:spPr>
          <a:xfrm>
            <a:off x="9369441" y="6878158"/>
            <a:ext cx="2581527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7" name="Rectangle 108"/>
          <p:cNvSpPr/>
          <p:nvPr/>
        </p:nvSpPr>
        <p:spPr>
          <a:xfrm>
            <a:off x="6904893" y="7336080"/>
            <a:ext cx="1957923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8" name="Rectangle 116"/>
          <p:cNvSpPr/>
          <p:nvPr/>
        </p:nvSpPr>
        <p:spPr>
          <a:xfrm>
            <a:off x="8864429" y="7344382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9" name="Rectangle 108"/>
          <p:cNvSpPr/>
          <p:nvPr/>
        </p:nvSpPr>
        <p:spPr>
          <a:xfrm>
            <a:off x="8773482" y="7793325"/>
            <a:ext cx="2697000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300" name="Rectangle 108"/>
          <p:cNvSpPr/>
          <p:nvPr/>
        </p:nvSpPr>
        <p:spPr>
          <a:xfrm>
            <a:off x="3561023" y="8641331"/>
            <a:ext cx="3175567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301" name="Rectangle 108"/>
          <p:cNvSpPr/>
          <p:nvPr/>
        </p:nvSpPr>
        <p:spPr>
          <a:xfrm>
            <a:off x="7911129" y="8640705"/>
            <a:ext cx="4030214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302" name="Rectangle 108"/>
          <p:cNvSpPr/>
          <p:nvPr/>
        </p:nvSpPr>
        <p:spPr>
          <a:xfrm>
            <a:off x="9396313" y="7343549"/>
            <a:ext cx="2545030" cy="2889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grpSp>
        <p:nvGrpSpPr>
          <p:cNvPr id="35" name="Groupe 34"/>
          <p:cNvGrpSpPr/>
          <p:nvPr/>
        </p:nvGrpSpPr>
        <p:grpSpPr>
          <a:xfrm>
            <a:off x="9582314" y="275587"/>
            <a:ext cx="800100" cy="8760992"/>
            <a:chOff x="8985250" y="192088"/>
            <a:chExt cx="800100" cy="8760992"/>
          </a:xfrm>
        </p:grpSpPr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8985250" y="192088"/>
              <a:ext cx="800100" cy="35877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/>
              <a:r>
                <a:rPr lang="fr-FR"/>
                <a:t>Evaluation</a:t>
              </a:r>
            </a:p>
            <a:p>
              <a:pPr algn="ctr" defTabSz="914400"/>
              <a:r>
                <a:rPr lang="fr-FR"/>
                <a:t>AMEXIST 3</a:t>
              </a:r>
            </a:p>
          </p:txBody>
        </p:sp>
        <p:sp>
          <p:nvSpPr>
            <p:cNvPr id="17476" name="Line 68"/>
            <p:cNvSpPr>
              <a:spLocks noChangeShapeType="1"/>
            </p:cNvSpPr>
            <p:nvPr/>
          </p:nvSpPr>
          <p:spPr bwMode="auto">
            <a:xfrm flipH="1">
              <a:off x="9370220" y="528217"/>
              <a:ext cx="0" cy="8424863"/>
            </a:xfrm>
            <a:prstGeom prst="line">
              <a:avLst/>
            </a:prstGeom>
            <a:noFill/>
            <a:ln w="38100" cap="rnd">
              <a:solidFill>
                <a:srgbClr val="FF0000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303" name="Rectangle 107"/>
          <p:cNvSpPr/>
          <p:nvPr/>
        </p:nvSpPr>
        <p:spPr>
          <a:xfrm>
            <a:off x="8345962" y="5302456"/>
            <a:ext cx="780227" cy="287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>
              <a:defRPr/>
            </a:pPr>
            <a:endParaRPr lang="fr-FR" sz="10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0" name="Rectangle 106"/>
          <p:cNvSpPr/>
          <p:nvPr/>
        </p:nvSpPr>
        <p:spPr bwMode="auto">
          <a:xfrm>
            <a:off x="5121796" y="5822034"/>
            <a:ext cx="513516" cy="2857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294" name="Rectangle 116"/>
          <p:cNvSpPr/>
          <p:nvPr/>
        </p:nvSpPr>
        <p:spPr>
          <a:xfrm>
            <a:off x="11452842" y="7791109"/>
            <a:ext cx="498126" cy="28556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  <p:sp>
        <p:nvSpPr>
          <p:cNvPr id="304" name="Rectangle 108"/>
          <p:cNvSpPr/>
          <p:nvPr/>
        </p:nvSpPr>
        <p:spPr bwMode="auto">
          <a:xfrm>
            <a:off x="10374923" y="1395046"/>
            <a:ext cx="1604095" cy="2854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28016" tIns="64008" rIns="128016" bIns="64008"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3559</TotalTime>
  <Words>351</Words>
  <Application>Microsoft Office PowerPoint</Application>
  <PresentationFormat>A3 (297 x 420 mm)</PresentationFormat>
  <Paragraphs>137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dgruaz@ast74.fr</dc:creator>
  <cp:lastModifiedBy>Delphine GRUAZ</cp:lastModifiedBy>
  <cp:revision>170</cp:revision>
  <cp:lastPrinted>2017-02-03T13:47:17Z</cp:lastPrinted>
  <dcterms:created xsi:type="dcterms:W3CDTF">2014-07-24T06:56:01Z</dcterms:created>
  <dcterms:modified xsi:type="dcterms:W3CDTF">2017-06-08T07:44:04Z</dcterms:modified>
</cp:coreProperties>
</file>