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tags/tag4.xml" ContentType="application/vnd.openxmlformats-officedocument.presentationml.tags+xml"/>
  <Override PartName="/ppt/theme/themeOverride2.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3014" r:id="rId2"/>
    <p:sldId id="3013" r:id="rId3"/>
    <p:sldId id="3015" r:id="rId4"/>
    <p:sldId id="790" r:id="rId5"/>
    <p:sldId id="3016" r:id="rId6"/>
    <p:sldId id="3022" r:id="rId7"/>
    <p:sldId id="3017" r:id="rId8"/>
    <p:sldId id="3019" r:id="rId9"/>
    <p:sldId id="3021" r:id="rId10"/>
    <p:sldId id="3023" r:id="rId11"/>
    <p:sldId id="3025" r:id="rId12"/>
    <p:sldId id="270" r:id="rId13"/>
    <p:sldId id="271" r:id="rId14"/>
    <p:sldId id="269" r:id="rId15"/>
    <p:sldId id="272" r:id="rId16"/>
    <p:sldId id="263" r:id="rId17"/>
  </p:sldIdLst>
  <p:sldSz cx="12192000" cy="6858000"/>
  <p:notesSz cx="6858000" cy="9144000"/>
  <p:custDataLst>
    <p:tags r:id="rId1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 initials="B" lastIdx="2" clrIdx="0">
    <p:extLst>
      <p:ext uri="{19B8F6BF-5375-455C-9EA6-DF929625EA0E}">
        <p15:presenceInfo xmlns:p15="http://schemas.microsoft.com/office/powerpoint/2012/main" userId="S-1-5-21-2675287814-4127004112-1516514520-1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00"/>
    <a:srgbClr val="ED7D31"/>
    <a:srgbClr val="0F3F93"/>
    <a:srgbClr val="009EE2"/>
    <a:srgbClr val="E94E52"/>
    <a:srgbClr val="F1D170"/>
    <a:srgbClr val="AE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28" autoAdjust="0"/>
  </p:normalViewPr>
  <p:slideViewPr>
    <p:cSldViewPr snapToGrid="0">
      <p:cViewPr varScale="1">
        <p:scale>
          <a:sx n="52" d="100"/>
          <a:sy n="52" d="100"/>
        </p:scale>
        <p:origin x="315"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2D19A-0086-44BA-BD0F-1554B6B65734}" type="datetimeFigureOut">
              <a:rPr lang="fr-FR" smtClean="0"/>
              <a:t>16/01/2020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EDCAF-2843-420D-99AE-5EEFD65402A5}" type="slidenum">
              <a:rPr lang="fr-FR" smtClean="0"/>
              <a:t>‹N°›</a:t>
            </a:fld>
            <a:endParaRPr lang="fr-FR"/>
          </a:p>
        </p:txBody>
      </p:sp>
    </p:spTree>
    <p:extLst>
      <p:ext uri="{BB962C8B-B14F-4D97-AF65-F5344CB8AC3E}">
        <p14:creationId xmlns:p14="http://schemas.microsoft.com/office/powerpoint/2010/main" val="196705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Dès l’annonce du gouvernement de reformer le système de santé au travail, </a:t>
            </a:r>
            <a:r>
              <a:rPr lang="fr-FR" dirty="0" err="1"/>
              <a:t>Présanse</a:t>
            </a:r>
            <a:r>
              <a:rPr lang="fr-FR" dirty="0"/>
              <a:t> a décidé de travailler sur le « pour quoi faire ?».  Sujet légitime pour les opérateurs que sont les SSTI, la définition de l’offre de service est en outre déterminante pour aborder les thèmes des moyens et de l’organisation du système à mettre en œuvre. Démarche constructive, proactive, évitant le piège des attitudes de repli défensif, le travail sur l’offre recherche avant tout des solutions crédibles car applicables pour la santé au travail, et permet de mettre en valeur ce qui se fait déjà et qui est méconnu.</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4A5B3-27D6-4A71-B0CF-012C81BD27F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47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Dans l’attente des arbitrages, il est important de préparer la mise œuvre en commençant par une appropriation du contenu de la proposition de cahier des charges. Cette étape nécessaire est à engager sans délai. </a:t>
            </a:r>
          </a:p>
          <a:p>
            <a:r>
              <a:rPr lang="fr-FR" dirty="0"/>
              <a:t>Par ailleurs, il constitue un document de référence dans l’élaboration ou la mise jour des projets de Service, favorisant des choix qui s’inscrivent dans une évolution cohérente des SSTI.</a:t>
            </a:r>
          </a:p>
          <a:p>
            <a:r>
              <a:rPr lang="fr-FR" dirty="0"/>
              <a:t>Chacun en fonction de son contexte pourra décider la manière d’avancer sur cette appropriation. La remontée des bonnes pratiques est attendue par </a:t>
            </a:r>
            <a:r>
              <a:rPr lang="fr-FR" dirty="0" err="1"/>
              <a:t>Présanse</a:t>
            </a:r>
            <a:r>
              <a:rPr lang="fr-FR" dirty="0"/>
              <a:t>, qui peut également être en soutien.</a:t>
            </a:r>
          </a:p>
          <a:p>
            <a:endParaRPr lang="fr-FR" dirty="0"/>
          </a:p>
        </p:txBody>
      </p:sp>
      <p:sp>
        <p:nvSpPr>
          <p:cNvPr id="4" name="Espace réservé du numéro de diapositive 3"/>
          <p:cNvSpPr>
            <a:spLocks noGrp="1"/>
          </p:cNvSpPr>
          <p:nvPr>
            <p:ph type="sldNum" sz="quarter" idx="10"/>
          </p:nvPr>
        </p:nvSpPr>
        <p:spPr/>
        <p:txBody>
          <a:bodyPr/>
          <a:lstStyle/>
          <a:p>
            <a:fld id="{807EDCAF-2843-420D-99AE-5EEFD65402A5}" type="slidenum">
              <a:rPr lang="fr-FR" smtClean="0"/>
              <a:pPr/>
              <a:t>11</a:t>
            </a:fld>
            <a:endParaRPr lang="fr-FR"/>
          </a:p>
        </p:txBody>
      </p:sp>
    </p:spTree>
    <p:extLst>
      <p:ext uri="{BB962C8B-B14F-4D97-AF65-F5344CB8AC3E}">
        <p14:creationId xmlns:p14="http://schemas.microsoft.com/office/powerpoint/2010/main" val="307361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DD632E84-5CF5-254F-B970-B456EC3E0BBC}" type="slidenum">
              <a:rPr lang="fr-FR" smtClean="0"/>
              <a:t>12</a:t>
            </a:fld>
            <a:endParaRPr lang="fr-FR"/>
          </a:p>
        </p:txBody>
      </p:sp>
      <p:sp>
        <p:nvSpPr>
          <p:cNvPr id="3" name="Espace réservé des notes 2">
            <a:extLst>
              <a:ext uri="{FF2B5EF4-FFF2-40B4-BE49-F238E27FC236}">
                <a16:creationId xmlns:a16="http://schemas.microsoft.com/office/drawing/2014/main" id="{29112D46-1E1F-401D-BAC4-ADACFE9422DC}"/>
              </a:ext>
            </a:extLst>
          </p:cNvPr>
          <p:cNvSpPr>
            <a:spLocks noGrp="1"/>
          </p:cNvSpPr>
          <p:nvPr>
            <p:ph type="body" idx="1"/>
          </p:nvPr>
        </p:nvSpPr>
        <p:spPr/>
        <p:txBody>
          <a:bodyPr/>
          <a:lstStyle/>
          <a:p>
            <a:r>
              <a:rPr lang="fr-FR" dirty="0"/>
              <a:t>Pour jalonner la mise en œuvre, la création et l’alimentation des indicateurs constituent des repères opérationnels pour les directions et les équipes. On distinguera des indicateurs « clés » (15 max), des indicateurs plus larges et utiles à la certification et d’autres pour aller plus loin dans le management et le suivi de l’activité. Un travail de définition et de déploiement du recueil des indicateurs, qui prouveront la contribution des SSTI dans le champ de la santé au travail, se poursuit. Les trois exemples suivants analysent ce qu’il y a à faire pour disposer de données d’évaluation du service rendu. Certains indicateurs sont déjà disponibles et fiables, d’autres sont à améliorer ou créer.</a:t>
            </a:r>
          </a:p>
        </p:txBody>
      </p:sp>
    </p:spTree>
    <p:extLst>
      <p:ext uri="{BB962C8B-B14F-4D97-AF65-F5344CB8AC3E}">
        <p14:creationId xmlns:p14="http://schemas.microsoft.com/office/powerpoint/2010/main" val="109813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DD632E84-5CF5-254F-B970-B456EC3E0BBC}" type="slidenum">
              <a:rPr lang="fr-FR" smtClean="0"/>
              <a:t>13</a:t>
            </a:fld>
            <a:endParaRPr lang="fr-FR"/>
          </a:p>
        </p:txBody>
      </p:sp>
    </p:spTree>
    <p:extLst>
      <p:ext uri="{BB962C8B-B14F-4D97-AF65-F5344CB8AC3E}">
        <p14:creationId xmlns:p14="http://schemas.microsoft.com/office/powerpoint/2010/main" val="596396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DD632E84-5CF5-254F-B970-B456EC3E0BBC}" type="slidenum">
              <a:rPr lang="fr-FR" smtClean="0"/>
              <a:t>14</a:t>
            </a:fld>
            <a:endParaRPr lang="fr-FR"/>
          </a:p>
        </p:txBody>
      </p:sp>
      <p:sp>
        <p:nvSpPr>
          <p:cNvPr id="3" name="Espace réservé des notes 2">
            <a:extLst>
              <a:ext uri="{FF2B5EF4-FFF2-40B4-BE49-F238E27FC236}">
                <a16:creationId xmlns:a16="http://schemas.microsoft.com/office/drawing/2014/main" id="{7407E642-3D10-487F-A81D-C97522B80C66}"/>
              </a:ext>
            </a:extLst>
          </p:cNvPr>
          <p:cNvSpPr>
            <a:spLocks noGrp="1"/>
          </p:cNvSpPr>
          <p:nvPr>
            <p:ph type="body" idx="1"/>
          </p:nvPr>
        </p:nvSpPr>
        <p:spPr/>
        <p:txBody>
          <a:bodyPr/>
          <a:lstStyle/>
          <a:p>
            <a:r>
              <a:rPr lang="fr-FR" dirty="0"/>
              <a:t>3 exemples, non stabilisés, sont ici présentés pour situer les questions à se poser pour mettre en œuvre sans griller les étapes et  pour disposer à terme d’indicateurs fiables. Certains indicateurs existent déjà, certains méritent que l’on améliore la fiabilité des données recueillies, et d’autres encore sont à créer.</a:t>
            </a:r>
          </a:p>
        </p:txBody>
      </p:sp>
    </p:spTree>
    <p:extLst>
      <p:ext uri="{BB962C8B-B14F-4D97-AF65-F5344CB8AC3E}">
        <p14:creationId xmlns:p14="http://schemas.microsoft.com/office/powerpoint/2010/main" val="1585558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DD632E84-5CF5-254F-B970-B456EC3E0BBC}" type="slidenum">
              <a:rPr lang="fr-FR" smtClean="0"/>
              <a:t>15</a:t>
            </a:fld>
            <a:endParaRPr lang="fr-FR"/>
          </a:p>
        </p:txBody>
      </p:sp>
    </p:spTree>
    <p:extLst>
      <p:ext uri="{BB962C8B-B14F-4D97-AF65-F5344CB8AC3E}">
        <p14:creationId xmlns:p14="http://schemas.microsoft.com/office/powerpoint/2010/main" val="2359395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16</a:t>
            </a:fld>
            <a:endParaRPr lang="fr-FR"/>
          </a:p>
        </p:txBody>
      </p:sp>
    </p:spTree>
    <p:extLst>
      <p:ext uri="{BB962C8B-B14F-4D97-AF65-F5344CB8AC3E}">
        <p14:creationId xmlns:p14="http://schemas.microsoft.com/office/powerpoint/2010/main" val="373758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meilleure réponse des SSTI face aux critiques réside donc dans leur capacité à mettre en œuvre un accompagnement crédible et effectif auprès de toutes les entreprises. La vérification de l’effectivité du service rendu suppose une évaluation de tierce partie, une certification métier qui prouve la maîtrise de l’organisation et la réalisation de leurs obligations de moyens. L’absence d’évaluation a exposé les SSTI à des critiques non fondées et n’a pas favorisé l’émergence et la convergence de leurs pratiques.</a:t>
            </a:r>
          </a:p>
        </p:txBody>
      </p:sp>
      <p:sp>
        <p:nvSpPr>
          <p:cNvPr id="4" name="Espace réservé du numéro de diapositive 3"/>
          <p:cNvSpPr>
            <a:spLocks noGrp="1"/>
          </p:cNvSpPr>
          <p:nvPr>
            <p:ph type="sldNum" sz="quarter" idx="5"/>
          </p:nvPr>
        </p:nvSpPr>
        <p:spPr/>
        <p:txBody>
          <a:bodyPr/>
          <a:lstStyle/>
          <a:p>
            <a:fld id="{807EDCAF-2843-420D-99AE-5EEFD65402A5}" type="slidenum">
              <a:rPr lang="fr-FR" smtClean="0"/>
              <a:t>3</a:t>
            </a:fld>
            <a:endParaRPr lang="fr-FR"/>
          </a:p>
        </p:txBody>
      </p:sp>
    </p:spTree>
    <p:extLst>
      <p:ext uri="{BB962C8B-B14F-4D97-AF65-F5344CB8AC3E}">
        <p14:creationId xmlns:p14="http://schemas.microsoft.com/office/powerpoint/2010/main" val="76919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total ce sont 270 personnes qui ont été mobilisées dans les différentes phases de ce travail en réseau et </a:t>
            </a:r>
            <a:r>
              <a:rPr lang="fr-FR" u="sng" dirty="0"/>
              <a:t>114 SSTI</a:t>
            </a:r>
          </a:p>
        </p:txBody>
      </p:sp>
      <p:sp>
        <p:nvSpPr>
          <p:cNvPr id="4" name="Espace réservé du numéro de diapositive 3"/>
          <p:cNvSpPr>
            <a:spLocks noGrp="1"/>
          </p:cNvSpPr>
          <p:nvPr>
            <p:ph type="sldNum" sz="quarter" idx="5"/>
          </p:nvPr>
        </p:nvSpPr>
        <p:spPr/>
        <p:txBody>
          <a:bodyPr/>
          <a:lstStyle/>
          <a:p>
            <a:fld id="{807EDCAF-2843-420D-99AE-5EEFD65402A5}" type="slidenum">
              <a:rPr lang="fr-FR" smtClean="0"/>
              <a:t>4</a:t>
            </a:fld>
            <a:endParaRPr lang="fr-FR"/>
          </a:p>
        </p:txBody>
      </p:sp>
    </p:spTree>
    <p:extLst>
      <p:ext uri="{BB962C8B-B14F-4D97-AF65-F5344CB8AC3E}">
        <p14:creationId xmlns:p14="http://schemas.microsoft.com/office/powerpoint/2010/main" val="388254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ceux qui ont bénéficié de la présentation « des briques », qui était le fruit d’un travail de recensement des types d’actions menées par les SSTI et  présenté dans un vocabulaire commun, il convient de préciser que cette nouvelle présentation, sous forme de parcours dynamique, moins « catalogue », permet de mieux segmenter les pans de l’offre. A l’intérieur de chaque rubrique, il est précisé ce qui est systématique et ce qui relève d’une capacité à répondre à une demande de l’entreprise, sans systématisme donc. La crédibilité de notre proposition réside in fine dans notre faculté à répondre complètement à ce cahier des charges. Il conviendra de jalonner sur 5 ans la transformation de l’action du SSTI pour être en mesure d’être certifié sur l’ensemble de ce référentiel à terme. La contribution à la traçabilité n’est pas oubliée ; elle est un moyen transversal pour rendre l’ensemble des services.</a:t>
            </a:r>
          </a:p>
        </p:txBody>
      </p:sp>
      <p:sp>
        <p:nvSpPr>
          <p:cNvPr id="4" name="Espace réservé du numéro de diapositive 3"/>
          <p:cNvSpPr>
            <a:spLocks noGrp="1"/>
          </p:cNvSpPr>
          <p:nvPr>
            <p:ph type="sldNum" sz="quarter" idx="5"/>
          </p:nvPr>
        </p:nvSpPr>
        <p:spPr/>
        <p:txBody>
          <a:bodyPr/>
          <a:lstStyle/>
          <a:p>
            <a:fld id="{807EDCAF-2843-420D-99AE-5EEFD65402A5}" type="slidenum">
              <a:rPr lang="fr-FR" smtClean="0"/>
              <a:t>5</a:t>
            </a:fld>
            <a:endParaRPr lang="fr-FR"/>
          </a:p>
        </p:txBody>
      </p:sp>
    </p:spTree>
    <p:extLst>
      <p:ext uri="{BB962C8B-B14F-4D97-AF65-F5344CB8AC3E}">
        <p14:creationId xmlns:p14="http://schemas.microsoft.com/office/powerpoint/2010/main" val="392350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 manière pouvoir rendre compte sur les grands pans de l’offre, des indicateurs, pas trop nombreux, ont été pressentis. Ils sont notamment de nature à attester globalement de l’effectivité du service rendu. D’autres indicateurs ont été identifiés pour mieux évaluer notre contribution ; ils pourront également entrer en jeu au moment de la certification. Une dernière série sera à la main des SSTI pour manager ou expérimenter. Il conviendra cependant de ne pas se « noyer » dans la production d’indicateurs</a:t>
            </a:r>
          </a:p>
        </p:txBody>
      </p:sp>
      <p:sp>
        <p:nvSpPr>
          <p:cNvPr id="4" name="Espace réservé du numéro de diapositive 3"/>
          <p:cNvSpPr>
            <a:spLocks noGrp="1"/>
          </p:cNvSpPr>
          <p:nvPr>
            <p:ph type="sldNum" sz="quarter" idx="5"/>
          </p:nvPr>
        </p:nvSpPr>
        <p:spPr/>
        <p:txBody>
          <a:bodyPr/>
          <a:lstStyle/>
          <a:p>
            <a:fld id="{807EDCAF-2843-420D-99AE-5EEFD65402A5}" type="slidenum">
              <a:rPr lang="fr-FR" smtClean="0"/>
              <a:t>6</a:t>
            </a:fld>
            <a:endParaRPr lang="fr-FR"/>
          </a:p>
        </p:txBody>
      </p:sp>
    </p:spTree>
    <p:extLst>
      <p:ext uri="{BB962C8B-B14F-4D97-AF65-F5344CB8AC3E}">
        <p14:creationId xmlns:p14="http://schemas.microsoft.com/office/powerpoint/2010/main" val="1944601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travaux ont fait émerger le souhait d’interfaces adhérents et salariés identiques partout en France, quel que soit le SSTI dans un souci de simplicité et de lisibilité pour les bénéficiaires. Les portails et logiciels métiers connectés à ces interfaces communes pourront être différents comme aujourd’hui. Il s’agit de simplifier et de mettre en cohérence le premier accès aux services fournis par les SSTI. Où que je sois sur le territoire, la présentation sera ainsi la même. La CSI de </a:t>
            </a:r>
            <a:r>
              <a:rPr lang="fr-FR" dirty="0" err="1"/>
              <a:t>Présanse</a:t>
            </a:r>
            <a:r>
              <a:rPr lang="fr-FR" dirty="0"/>
              <a:t> engage un travail pour étudier les conditions de mise en œuvre opérationnelle.</a:t>
            </a:r>
          </a:p>
        </p:txBody>
      </p:sp>
      <p:sp>
        <p:nvSpPr>
          <p:cNvPr id="4" name="Espace réservé du numéro de diapositive 3"/>
          <p:cNvSpPr>
            <a:spLocks noGrp="1"/>
          </p:cNvSpPr>
          <p:nvPr>
            <p:ph type="sldNum" sz="quarter" idx="5"/>
          </p:nvPr>
        </p:nvSpPr>
        <p:spPr/>
        <p:txBody>
          <a:bodyPr/>
          <a:lstStyle/>
          <a:p>
            <a:fld id="{807EDCAF-2843-420D-99AE-5EEFD65402A5}" type="slidenum">
              <a:rPr lang="fr-FR" smtClean="0"/>
              <a:t>7</a:t>
            </a:fld>
            <a:endParaRPr lang="fr-FR"/>
          </a:p>
        </p:txBody>
      </p:sp>
    </p:spTree>
    <p:extLst>
      <p:ext uri="{BB962C8B-B14F-4D97-AF65-F5344CB8AC3E}">
        <p14:creationId xmlns:p14="http://schemas.microsoft.com/office/powerpoint/2010/main" val="408914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être concrète et crédible, la proposition de l’offre est exprimée en objectifs, livrables, indicateurs et précise les données nécessaires à recueillir.  Au-delà de la définition d’une offre, le cahier des charges, évoque des bonnes pratiques  ou des ressources identifiées dans la phase d’élaboration par les acteurs de terrain. La mise en œuvre progressive de ce cahier des charges garantira un accompagnement homogène des SSTI à horizon de 5 ans. Il n’est pas envisagé une mise à niveau immédiate, irréaliste, mais un jalonnement de la mise en œuvre attestée par la certification métier.</a:t>
            </a:r>
          </a:p>
          <a:p>
            <a:r>
              <a:rPr lang="fr-FR" dirty="0"/>
              <a:t>Par ailleurs, la bonne mise en œuvre suppose </a:t>
            </a:r>
            <a:r>
              <a:rPr lang="fr-FR" dirty="0" err="1"/>
              <a:t>pré-requis</a:t>
            </a:r>
            <a:r>
              <a:rPr lang="fr-FR" dirty="0"/>
              <a:t> juridiques ou des moyens qui ont été listés en grandes lignes. Ils constituent des facteurs de succès qui seront soulignés aux négociateurs et décideurs de la réforme.</a:t>
            </a:r>
          </a:p>
        </p:txBody>
      </p:sp>
      <p:sp>
        <p:nvSpPr>
          <p:cNvPr id="4" name="Espace réservé du numéro de diapositive 3"/>
          <p:cNvSpPr>
            <a:spLocks noGrp="1"/>
          </p:cNvSpPr>
          <p:nvPr>
            <p:ph type="sldNum" sz="quarter" idx="5"/>
          </p:nvPr>
        </p:nvSpPr>
        <p:spPr/>
        <p:txBody>
          <a:bodyPr/>
          <a:lstStyle/>
          <a:p>
            <a:fld id="{807EDCAF-2843-420D-99AE-5EEFD65402A5}" type="slidenum">
              <a:rPr lang="fr-FR" smtClean="0"/>
              <a:t>8</a:t>
            </a:fld>
            <a:endParaRPr lang="fr-FR"/>
          </a:p>
        </p:txBody>
      </p:sp>
    </p:spTree>
    <p:extLst>
      <p:ext uri="{BB962C8B-B14F-4D97-AF65-F5344CB8AC3E}">
        <p14:creationId xmlns:p14="http://schemas.microsoft.com/office/powerpoint/2010/main" val="278163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la perspective de la réforme annoncée, in fine, ce sont les partenaires sociaux et  l’Etat qui pourront trancher sur le contenu d’un cahier des charges. La proposition des SSTI via </a:t>
            </a:r>
            <a:r>
              <a:rPr lang="fr-FR" dirty="0" err="1"/>
              <a:t>Présanse</a:t>
            </a:r>
            <a:r>
              <a:rPr lang="fr-FR" dirty="0"/>
              <a:t> est donc appelée à évoluer au fil du temps. Des tests utilisateurs sont prévus et la négociation des partenaires sociaux qui devrait être initiée prochainement, conduiront sans doute à des amendements. Dans l’attente, le document constitue une référence partagée de travail pour élaborer et mettre à jour les projets de Service. Et puisqu’évolutif, les remarques sur la lettre du cahier des charges pourront être remontées à </a:t>
            </a:r>
            <a:r>
              <a:rPr lang="fr-FR" dirty="0" err="1"/>
              <a:t>Présanse</a:t>
            </a:r>
            <a:r>
              <a:rPr lang="fr-FR" dirty="0"/>
              <a:t> sans avoir à en débattre trop longuement en interne. </a:t>
            </a:r>
          </a:p>
          <a:p>
            <a:endParaRPr lang="fr-FR" dirty="0"/>
          </a:p>
        </p:txBody>
      </p:sp>
      <p:sp>
        <p:nvSpPr>
          <p:cNvPr id="4" name="Espace réservé du numéro de diapositive 3"/>
          <p:cNvSpPr>
            <a:spLocks noGrp="1"/>
          </p:cNvSpPr>
          <p:nvPr>
            <p:ph type="sldNum" sz="quarter" idx="5"/>
          </p:nvPr>
        </p:nvSpPr>
        <p:spPr/>
        <p:txBody>
          <a:bodyPr/>
          <a:lstStyle/>
          <a:p>
            <a:fld id="{807EDCAF-2843-420D-99AE-5EEFD65402A5}" type="slidenum">
              <a:rPr lang="fr-FR" smtClean="0"/>
              <a:t>9</a:t>
            </a:fld>
            <a:endParaRPr lang="fr-FR"/>
          </a:p>
        </p:txBody>
      </p:sp>
    </p:spTree>
    <p:extLst>
      <p:ext uri="{BB962C8B-B14F-4D97-AF65-F5344CB8AC3E}">
        <p14:creationId xmlns:p14="http://schemas.microsoft.com/office/powerpoint/2010/main" val="7814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L’action performante des SSTI dépend d’abord d’eux-mêmes. Pour autant des leviers externes sont indispensables pour améliorer l’efficience du dispositif. </a:t>
            </a:r>
            <a:r>
              <a:rPr lang="fr-FR" dirty="0" err="1"/>
              <a:t>Présanse</a:t>
            </a:r>
            <a:r>
              <a:rPr lang="fr-FR" dirty="0"/>
              <a:t> défend ces points auprès de notre environnement pour mettre les SSTI et leurs professionnels en situation de réussir au mieux leurs missions.</a:t>
            </a:r>
            <a:endParaRPr lang="fr-FR" baseline="0" dirty="0"/>
          </a:p>
          <a:p>
            <a:r>
              <a:rPr lang="fr-FR" baseline="0" dirty="0"/>
              <a:t>La proposition de cahier des charges a été rédigée à périmètre constant  : mêmes bénéficiaires (employeurs et salariés d’entreprises comptant au moins un collaborateur) et même missions de prévention en lien direct avec le travail.   Si le périmètre devait évoluer, la question des moyens sera posée comme facteur de succès évident.</a:t>
            </a:r>
          </a:p>
          <a:p>
            <a:r>
              <a:rPr lang="fr-FR" baseline="0" dirty="0"/>
              <a:t>Le pouvoir de direction auprès de tous les personnels est souvent évoqué comme facteur de succès, au-delà des moyens courants existants, d’attendus clairs de la part des pouvoirs publics en termes d’objectifs et de livrables, soutenus par l’administration locale, une certification de tierce partie conditionnant l’agrément constituera un levier supplémentaire de management. </a:t>
            </a:r>
            <a:endParaRPr lang="fr-FR" dirty="0"/>
          </a:p>
        </p:txBody>
      </p:sp>
      <p:sp>
        <p:nvSpPr>
          <p:cNvPr id="4" name="Espace réservé du numéro de diapositive 3"/>
          <p:cNvSpPr>
            <a:spLocks noGrp="1"/>
          </p:cNvSpPr>
          <p:nvPr>
            <p:ph type="sldNum" sz="quarter" idx="10"/>
          </p:nvPr>
        </p:nvSpPr>
        <p:spPr/>
        <p:txBody>
          <a:bodyPr/>
          <a:lstStyle/>
          <a:p>
            <a:fld id="{807EDCAF-2843-420D-99AE-5EEFD65402A5}" type="slidenum">
              <a:rPr lang="fr-FR" smtClean="0"/>
              <a:pPr/>
              <a:t>10</a:t>
            </a:fld>
            <a:endParaRPr lang="fr-FR"/>
          </a:p>
        </p:txBody>
      </p:sp>
    </p:spTree>
    <p:extLst>
      <p:ext uri="{BB962C8B-B14F-4D97-AF65-F5344CB8AC3E}">
        <p14:creationId xmlns:p14="http://schemas.microsoft.com/office/powerpoint/2010/main" val="218779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2157815-DA31-4B69-AE51-2FDEFC45785F}" type="datetimeFigureOut">
              <a:rPr lang="fr-FR" smtClean="0"/>
              <a:t>16/01/2020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FF3F56-8746-4357-AE2B-3FA88562CDFF}" type="slidenum">
              <a:rPr lang="fr-FR" smtClean="0"/>
              <a:t>‹N°›</a:t>
            </a:fld>
            <a:endParaRPr lang="fr-FR"/>
          </a:p>
        </p:txBody>
      </p:sp>
    </p:spTree>
    <p:extLst>
      <p:ext uri="{BB962C8B-B14F-4D97-AF65-F5344CB8AC3E}">
        <p14:creationId xmlns:p14="http://schemas.microsoft.com/office/powerpoint/2010/main" val="270783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13AEDD-4111-4F6F-83DF-9B185104DD8E}" type="slidenum">
              <a:rPr lang="fr-FR" smtClean="0"/>
              <a:t>‹N°›</a:t>
            </a:fld>
            <a:endParaRPr lang="fr-FR"/>
          </a:p>
        </p:txBody>
      </p:sp>
    </p:spTree>
    <p:extLst>
      <p:ext uri="{BB962C8B-B14F-4D97-AF65-F5344CB8AC3E}">
        <p14:creationId xmlns:p14="http://schemas.microsoft.com/office/powerpoint/2010/main" val="328297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13AEDD-4111-4F6F-83DF-9B185104DD8E}" type="slidenum">
              <a:rPr lang="fr-FR" smtClean="0"/>
              <a:t>‹N°›</a:t>
            </a:fld>
            <a:endParaRPr lang="fr-FR"/>
          </a:p>
        </p:txBody>
      </p:sp>
    </p:spTree>
    <p:extLst>
      <p:ext uri="{BB962C8B-B14F-4D97-AF65-F5344CB8AC3E}">
        <p14:creationId xmlns:p14="http://schemas.microsoft.com/office/powerpoint/2010/main" val="1107304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420475" y="6356349"/>
            <a:ext cx="4114800" cy="365125"/>
          </a:xfrm>
          <a:prstGeom prst="rect">
            <a:avLst/>
          </a:prstGeom>
        </p:spPr>
        <p:txBody>
          <a:bodyPr/>
          <a:lstStyle/>
          <a:p>
            <a:endParaRPr lang="fr-FR" dirty="0"/>
          </a:p>
        </p:txBody>
      </p:sp>
      <p:sp>
        <p:nvSpPr>
          <p:cNvPr id="4" name="Espace réservé du numéro de diapositive 3"/>
          <p:cNvSpPr>
            <a:spLocks noGrp="1"/>
          </p:cNvSpPr>
          <p:nvPr>
            <p:ph type="sldNum" sz="quarter" idx="11"/>
          </p:nvPr>
        </p:nvSpPr>
        <p:spPr>
          <a:xfrm>
            <a:off x="261049" y="6356349"/>
            <a:ext cx="2743200" cy="365125"/>
          </a:xfrm>
          <a:prstGeom prst="rect">
            <a:avLst/>
          </a:prstGeom>
        </p:spPr>
        <p:txBody>
          <a:bodyPr/>
          <a:lstStyle/>
          <a:p>
            <a:fld id="{443935BB-9C05-C34E-BF02-B47196A5F45A}" type="slidenum">
              <a:rPr lang="fr-FR" smtClean="0"/>
              <a:pPr/>
              <a:t>‹N°›</a:t>
            </a:fld>
            <a:endParaRPr lang="fr-FR" dirty="0"/>
          </a:p>
        </p:txBody>
      </p:sp>
      <p:sp>
        <p:nvSpPr>
          <p:cNvPr id="5" name="Rectangle 4"/>
          <p:cNvSpPr/>
          <p:nvPr/>
        </p:nvSpPr>
        <p:spPr bwMode="auto">
          <a:xfrm>
            <a:off x="-3524"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1149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8"/>
          <p:cNvSpPr>
            <a:spLocks noGrp="1"/>
          </p:cNvSpPr>
          <p:nvPr>
            <p:ph type="body" sz="quarter" idx="13" hasCustomPrompt="1"/>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r>
              <a:rPr lang="fr-FR" dirty="0">
                <a:solidFill>
                  <a:schemeClr val="bg2"/>
                </a:solidFill>
                <a:latin typeface="Montserrat" charset="0"/>
                <a:ea typeface="Montserrat" charset="0"/>
                <a:cs typeface="Montserrat" charset="0"/>
              </a:rPr>
              <a:t>Sous-titre de la présentation</a:t>
            </a:r>
          </a:p>
        </p:txBody>
      </p:sp>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dirty="0"/>
              <a:t>TITRE DE LA PRÉSENTATION</a:t>
            </a:r>
          </a:p>
        </p:txBody>
      </p:sp>
      <p:sp>
        <p:nvSpPr>
          <p:cNvPr id="23" name="Espace réservé du texte 22"/>
          <p:cNvSpPr>
            <a:spLocks noGrp="1"/>
          </p:cNvSpPr>
          <p:nvPr>
            <p:ph type="body" sz="quarter" idx="15" hasCustomPrompt="1"/>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r>
              <a:rPr lang="fr-FR" dirty="0">
                <a:solidFill>
                  <a:schemeClr val="bg2"/>
                </a:solidFill>
                <a:latin typeface="Montserrat" charset="0"/>
                <a:ea typeface="Montserrat" charset="0"/>
                <a:cs typeface="Montserrat" charset="0"/>
              </a:rPr>
              <a:t>Responsable : Prénom Nom, Fonction / JJ.MM.AAAA</a:t>
            </a:r>
          </a:p>
          <a:p>
            <a:r>
              <a:rPr lang="fr-FR" dirty="0" err="1">
                <a:solidFill>
                  <a:schemeClr val="bg2"/>
                </a:solidFill>
                <a:latin typeface="Montserrat" charset="0"/>
                <a:ea typeface="Montserrat" charset="0"/>
                <a:cs typeface="Montserrat" charset="0"/>
              </a:rPr>
              <a:t>www.presanse.fr</a:t>
            </a:r>
            <a:endParaRPr lang="fr-FR" dirty="0">
              <a:solidFill>
                <a:schemeClr val="bg2"/>
              </a:solidFill>
              <a:latin typeface="Montserrat" charset="0"/>
              <a:ea typeface="Montserrat" charset="0"/>
              <a:cs typeface="Montserrat" charset="0"/>
            </a:endParaRPr>
          </a:p>
        </p:txBody>
      </p:sp>
    </p:spTree>
    <p:extLst>
      <p:ext uri="{BB962C8B-B14F-4D97-AF65-F5344CB8AC3E}">
        <p14:creationId xmlns:p14="http://schemas.microsoft.com/office/powerpoint/2010/main" val="291904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age contenu 1 ligne">
    <p:spTree>
      <p:nvGrpSpPr>
        <p:cNvPr id="1" name=""/>
        <p:cNvGrpSpPr/>
        <p:nvPr/>
      </p:nvGrpSpPr>
      <p:grpSpPr>
        <a:xfrm>
          <a:off x="0" y="0"/>
          <a:ext cx="0" cy="0"/>
          <a:chOff x="0" y="0"/>
          <a:chExt cx="0" cy="0"/>
        </a:xfrm>
      </p:grpSpPr>
      <p:sp>
        <p:nvSpPr>
          <p:cNvPr id="3" name="Rectangle 2"/>
          <p:cNvSpPr/>
          <p:nvPr/>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pPr/>
              <a:t>‹N°›</a:t>
            </a:fld>
            <a:endParaRPr lang="fr-FR" dirty="0"/>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dirty="0"/>
              <a:t>Titre de la </a:t>
            </a:r>
            <a:r>
              <a:rPr lang="fr-FR"/>
              <a:t>page contenu</a:t>
            </a:r>
            <a:endParaRPr lang="fr-FR" dirty="0"/>
          </a:p>
        </p:txBody>
      </p:sp>
      <p:sp>
        <p:nvSpPr>
          <p:cNvPr id="6" name="Espace réservé du texte 5"/>
          <p:cNvSpPr>
            <a:spLocks noGrp="1"/>
          </p:cNvSpPr>
          <p:nvPr>
            <p:ph type="body" sz="quarter" idx="11" hasCustomPrompt="1"/>
          </p:nvPr>
        </p:nvSpPr>
        <p:spPr>
          <a:xfrm>
            <a:off x="1678897" y="1503683"/>
            <a:ext cx="9686015" cy="4450022"/>
          </a:xfrm>
          <a:prstGeom prst="rect">
            <a:avLst/>
          </a:prstGeom>
        </p:spPr>
        <p:txBody>
          <a:bodyPr/>
          <a:lstStyle>
            <a:lvl1pPr marL="228600" indent="-228600">
              <a:buSzPct val="125000"/>
              <a:buFont typeface="Wingdings" charset="2"/>
              <a:buChar char="§"/>
              <a:defRPr sz="2000">
                <a:solidFill>
                  <a:schemeClr val="tx1"/>
                </a:solidFill>
              </a:defRPr>
            </a:lvl1pPr>
            <a:lvl2pPr marL="685800" indent="-228600">
              <a:buFont typeface="Wingdings" charset="2"/>
              <a:buChar char="§"/>
              <a:defRPr>
                <a:solidFill>
                  <a:schemeClr val="tx1"/>
                </a:solidFill>
              </a:defRPr>
            </a:lvl2pPr>
          </a:lstStyle>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742950" lvl="1" indent="-285750">
              <a:spcBef>
                <a:spcPts val="1000"/>
              </a:spcBef>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800100" lvl="1" indent="-342900">
              <a:spcBef>
                <a:spcPts val="1000"/>
              </a:spcBef>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lvl="1">
              <a:spcBef>
                <a:spcPts val="1000"/>
              </a:spcBef>
              <a:buClr>
                <a:srgbClr val="029EE3"/>
              </a:buCl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742950" lvl="1"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a:p>
            <a:pPr marL="285750"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dirty="0" err="1"/>
              <a:t>Présanse</a:t>
            </a:r>
            <a:r>
              <a:rPr lang="fr-FR" dirty="0"/>
              <a:t> </a:t>
            </a:r>
            <a:r>
              <a:rPr lang="mr-IN" dirty="0"/>
              <a:t>–</a:t>
            </a:r>
            <a:r>
              <a:rPr lang="fr-FR" dirty="0"/>
              <a:t> Masque Powerpoint / JJ.MM.AAAA</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dirty="0"/>
          </a:p>
        </p:txBody>
      </p:sp>
      <p:sp>
        <p:nvSpPr>
          <p:cNvPr id="9" name="Arc 8"/>
          <p:cNvSpPr/>
          <p:nvPr/>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474923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
        <p:nvSpPr>
          <p:cNvPr id="15" name="Espace réservé du pied de page 4"/>
          <p:cNvSpPr>
            <a:spLocks noGrp="1"/>
          </p:cNvSpPr>
          <p:nvPr>
            <p:ph type="ftr" sz="quarter" idx="3"/>
          </p:nvPr>
        </p:nvSpPr>
        <p:spPr>
          <a:xfrm>
            <a:off x="7884887" y="6356349"/>
            <a:ext cx="4114800" cy="365125"/>
          </a:xfrm>
          <a:prstGeom prst="rect">
            <a:avLst/>
          </a:prstGeom>
        </p:spPr>
        <p:txBody>
          <a:bodyPr vert="horz" lIns="91440" tIns="45720" rIns="91440" bIns="45720" rtlCol="0" anchor="ctr"/>
          <a:lstStyle>
            <a:lvl1pPr algn="r">
              <a:defRPr sz="1200">
                <a:solidFill>
                  <a:schemeClr val="tx1">
                    <a:tint val="75000"/>
                  </a:schemeClr>
                </a:solidFill>
                <a:latin typeface="Helvetica" charset="0"/>
                <a:ea typeface="Helvetica" charset="0"/>
                <a:cs typeface="Helvetica" charset="0"/>
              </a:defRPr>
            </a:lvl1pPr>
          </a:lstStyle>
          <a:p>
            <a:r>
              <a:rPr lang="fr-FR" dirty="0">
                <a:solidFill>
                  <a:srgbClr val="555654">
                    <a:tint val="75000"/>
                  </a:srgbClr>
                </a:solidFill>
              </a:rPr>
              <a:t>Présanse </a:t>
            </a:r>
            <a:r>
              <a:rPr lang="mr-IN" dirty="0">
                <a:solidFill>
                  <a:srgbClr val="555654">
                    <a:tint val="75000"/>
                  </a:srgbClr>
                </a:solidFill>
              </a:rPr>
              <a:t>–</a:t>
            </a:r>
            <a:r>
              <a:rPr lang="fr-FR" dirty="0">
                <a:solidFill>
                  <a:srgbClr val="555654">
                    <a:tint val="75000"/>
                  </a:srgbClr>
                </a:solidFill>
              </a:rPr>
              <a:t> Masque Powerpoint / JJ.MM.AAAA</a:t>
            </a: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solidFill>
                  <a:srgbClr val="555654">
                    <a:tint val="75000"/>
                  </a:srgbClr>
                </a:solidFill>
              </a:rPr>
              <a:pPr/>
              <a:t>‹N°›</a:t>
            </a:fld>
            <a:endParaRPr lang="fr-FR" dirty="0">
              <a:solidFill>
                <a:srgbClr val="555654">
                  <a:tint val="75000"/>
                </a:srgbClr>
              </a:solidFill>
            </a:endParaRPr>
          </a:p>
        </p:txBody>
      </p:sp>
      <p:sp>
        <p:nvSpPr>
          <p:cNvPr id="10" name="Arc 9"/>
          <p:cNvSpPr/>
          <p:nvPr/>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555654"/>
              </a:solidFill>
            </a:endParaRPr>
          </a:p>
        </p:txBody>
      </p:sp>
      <p:sp>
        <p:nvSpPr>
          <p:cNvPr id="4"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dirty="0"/>
              <a:t>Titre de la page contenu</a:t>
            </a:r>
          </a:p>
        </p:txBody>
      </p:sp>
      <p:sp>
        <p:nvSpPr>
          <p:cNvPr id="6" name="Espace réservé du texte 5"/>
          <p:cNvSpPr>
            <a:spLocks noGrp="1"/>
          </p:cNvSpPr>
          <p:nvPr>
            <p:ph type="body" sz="quarter" idx="11" hasCustomPrompt="1"/>
          </p:nvPr>
        </p:nvSpPr>
        <p:spPr>
          <a:xfrm>
            <a:off x="1678897" y="1516063"/>
            <a:ext cx="9686015" cy="4636543"/>
          </a:xfrm>
          <a:prstGeom prst="rect">
            <a:avLst/>
          </a:prstGeom>
        </p:spPr>
        <p:txBody>
          <a:bodyPr/>
          <a:lstStyle>
            <a:lvl1pPr>
              <a:defRPr sz="2000">
                <a:solidFill>
                  <a:schemeClr val="tx1"/>
                </a:solidFill>
              </a:defRPr>
            </a:lvl1pPr>
            <a:lvl2pPr marL="457200" indent="0">
              <a:buNone/>
              <a:defRPr>
                <a:solidFill>
                  <a:schemeClr val="tx1"/>
                </a:solidFill>
              </a:defRPr>
            </a:lvl2pPr>
          </a:lstStyle>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742950" lvl="1" indent="-285750">
              <a:spcBef>
                <a:spcPts val="1000"/>
              </a:spcBef>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800100" lvl="1" indent="-342900">
              <a:spcBef>
                <a:spcPts val="1000"/>
              </a:spcBef>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lvl="1">
              <a:spcBef>
                <a:spcPts val="1000"/>
              </a:spcBef>
              <a:buClr>
                <a:srgbClr val="029EE3"/>
              </a:buCl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742950" lvl="1"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a:p>
            <a:pPr marL="285750"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p:txBody>
      </p:sp>
    </p:spTree>
    <p:extLst>
      <p:ext uri="{BB962C8B-B14F-4D97-AF65-F5344CB8AC3E}">
        <p14:creationId xmlns:p14="http://schemas.microsoft.com/office/powerpoint/2010/main" val="2290192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re de partie">
    <p:spTree>
      <p:nvGrpSpPr>
        <p:cNvPr id="1" name=""/>
        <p:cNvGrpSpPr/>
        <p:nvPr/>
      </p:nvGrpSpPr>
      <p:grpSpPr>
        <a:xfrm>
          <a:off x="0" y="0"/>
          <a:ext cx="0" cy="0"/>
          <a:chOff x="0" y="0"/>
          <a:chExt cx="0" cy="0"/>
        </a:xfrm>
      </p:grpSpPr>
      <p:sp>
        <p:nvSpPr>
          <p:cNvPr id="4" name="Rectangle 3"/>
          <p:cNvSpPr/>
          <p:nvPr/>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solidFill>
                <a:srgbClr val="555654"/>
              </a:solidFill>
            </a:endParaRPr>
          </a:p>
        </p:txBody>
      </p:sp>
      <p:sp>
        <p:nvSpPr>
          <p:cNvPr id="3" name="Espace réservé du texte 2"/>
          <p:cNvSpPr>
            <a:spLocks noGrp="1"/>
          </p:cNvSpPr>
          <p:nvPr>
            <p:ph type="body" sz="quarter" idx="10"/>
          </p:nvPr>
        </p:nvSpPr>
        <p:spPr>
          <a:xfrm>
            <a:off x="2339101" y="2799683"/>
            <a:ext cx="7510271" cy="525463"/>
          </a:xfrm>
          <a:prstGeom prst="rect">
            <a:avLst/>
          </a:prstGeom>
        </p:spPr>
        <p:txBody>
          <a:bodyPr/>
          <a:lstStyle>
            <a:lvl1pPr marL="0" indent="0" algn="ctr">
              <a:buNone/>
              <a:defRPr sz="3600" b="1">
                <a:solidFill>
                  <a:schemeClr val="bg1"/>
                </a:solidFill>
              </a:defRPr>
            </a:lvl1pPr>
          </a:lstStyle>
          <a:p>
            <a:pPr lvl="0"/>
            <a:r>
              <a:rPr lang="fr-FR"/>
              <a:t>Modifiez les styles du texte du masque</a:t>
            </a:r>
          </a:p>
        </p:txBody>
      </p:sp>
      <p:sp>
        <p:nvSpPr>
          <p:cNvPr id="5" name="Espace réservé du texte 4"/>
          <p:cNvSpPr>
            <a:spLocks noGrp="1"/>
          </p:cNvSpPr>
          <p:nvPr>
            <p:ph type="body" sz="quarter" idx="11"/>
          </p:nvPr>
        </p:nvSpPr>
        <p:spPr>
          <a:xfrm>
            <a:off x="3590131" y="3511550"/>
            <a:ext cx="5011738" cy="633413"/>
          </a:xfrm>
          <a:prstGeom prst="rect">
            <a:avLst/>
          </a:prstGeom>
        </p:spPr>
        <p:txBody>
          <a:bodyPr/>
          <a:lstStyle>
            <a:lvl1pPr marL="0" indent="0" algn="ctr">
              <a:buNone/>
              <a:defRPr sz="2400">
                <a:solidFill>
                  <a:schemeClr val="bg1"/>
                </a:solidFill>
              </a:defRPr>
            </a:lvl1pPr>
          </a:lstStyle>
          <a:p>
            <a:pPr lvl="0"/>
            <a:r>
              <a:rPr lang="fr-FR"/>
              <a:t>Modifiez les styles du texte du masque</a:t>
            </a:r>
          </a:p>
        </p:txBody>
      </p:sp>
    </p:spTree>
    <p:extLst>
      <p:ext uri="{BB962C8B-B14F-4D97-AF65-F5344CB8AC3E}">
        <p14:creationId xmlns:p14="http://schemas.microsoft.com/office/powerpoint/2010/main" val="2716926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sp>
        <p:nvSpPr>
          <p:cNvPr id="7" name="Rectangle 6"/>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3" name="Espace réservé du pied de page 2"/>
          <p:cNvSpPr>
            <a:spLocks noGrp="1"/>
          </p:cNvSpPr>
          <p:nvPr>
            <p:ph type="ftr" sz="quarter" idx="10"/>
          </p:nvPr>
        </p:nvSpPr>
        <p:spPr>
          <a:xfrm>
            <a:off x="7884887" y="6356349"/>
            <a:ext cx="4114800" cy="365125"/>
          </a:xfrm>
          <a:prstGeom prst="rect">
            <a:avLst/>
          </a:prstGeom>
        </p:spPr>
        <p:txBody>
          <a:bodyPr/>
          <a:lstStyle/>
          <a:p>
            <a:r>
              <a:rPr lang="fr-FR"/>
              <a:t>Rapport de branche 2016 – Journée d’études Paris – 11 janvier 2018</a:t>
            </a:r>
            <a:endParaRPr lang="fr-FR" dirty="0"/>
          </a:p>
        </p:txBody>
      </p:sp>
      <p:sp>
        <p:nvSpPr>
          <p:cNvPr id="4" name="Espace réservé du numéro de diapositive 3"/>
          <p:cNvSpPr>
            <a:spLocks noGrp="1"/>
          </p:cNvSpPr>
          <p:nvPr>
            <p:ph type="sldNum" sz="quarter" idx="11"/>
          </p:nvPr>
        </p:nvSpPr>
        <p:spPr/>
        <p:txBody>
          <a:bodyPr/>
          <a:lstStyle/>
          <a:p>
            <a:fld id="{443935BB-9C05-C34E-BF02-B47196A5F45A}" type="slidenum">
              <a:rPr lang="fr-FR" smtClean="0"/>
              <a:pPr/>
              <a:t>‹N°›</a:t>
            </a:fld>
            <a:endParaRPr lang="fr-FR" dirty="0"/>
          </a:p>
        </p:txBody>
      </p:sp>
      <p:pic>
        <p:nvPicPr>
          <p:cNvPr id="8" name="Image 7"/>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932" y="0"/>
            <a:ext cx="12373607" cy="4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7852" y="1765462"/>
            <a:ext cx="5047780" cy="16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hasCustomPrompt="1"/>
          </p:nvPr>
        </p:nvSpPr>
        <p:spPr>
          <a:xfrm>
            <a:off x="4665482" y="4989439"/>
            <a:ext cx="2857500" cy="392113"/>
          </a:xfrm>
          <a:prstGeom prst="rect">
            <a:avLst/>
          </a:prstGeom>
        </p:spPr>
        <p:txBody>
          <a:bodyPr/>
          <a:lstStyle>
            <a:lvl1pPr marL="0" indent="0" algn="ctr">
              <a:buNone/>
              <a:defRPr>
                <a:solidFill>
                  <a:schemeClr val="bg1"/>
                </a:solidFill>
                <a:latin typeface="Montserrat" charset="0"/>
                <a:ea typeface="Montserrat" charset="0"/>
                <a:cs typeface="Montserrat" charset="0"/>
              </a:defRPr>
            </a:lvl1pPr>
          </a:lstStyle>
          <a:p>
            <a:pPr lvl="0"/>
            <a:r>
              <a:rPr lang="fr-FR" dirty="0"/>
              <a:t>Vous remercie</a:t>
            </a:r>
          </a:p>
        </p:txBody>
      </p:sp>
    </p:spTree>
    <p:extLst>
      <p:ext uri="{BB962C8B-B14F-4D97-AF65-F5344CB8AC3E}">
        <p14:creationId xmlns:p14="http://schemas.microsoft.com/office/powerpoint/2010/main" val="127112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13AEDD-4111-4F6F-83DF-9B185104DD8E}" type="slidenum">
              <a:rPr lang="fr-FR" smtClean="0"/>
              <a:t>‹N°›</a:t>
            </a:fld>
            <a:endParaRPr lang="fr-FR"/>
          </a:p>
        </p:txBody>
      </p:sp>
    </p:spTree>
    <p:extLst>
      <p:ext uri="{BB962C8B-B14F-4D97-AF65-F5344CB8AC3E}">
        <p14:creationId xmlns:p14="http://schemas.microsoft.com/office/powerpoint/2010/main" val="336458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13AEDD-4111-4F6F-83DF-9B185104DD8E}" type="slidenum">
              <a:rPr lang="fr-FR" smtClean="0"/>
              <a:t>‹N°›</a:t>
            </a:fld>
            <a:endParaRPr lang="fr-FR"/>
          </a:p>
        </p:txBody>
      </p:sp>
    </p:spTree>
    <p:extLst>
      <p:ext uri="{BB962C8B-B14F-4D97-AF65-F5344CB8AC3E}">
        <p14:creationId xmlns:p14="http://schemas.microsoft.com/office/powerpoint/2010/main" val="341975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13AEDD-4111-4F6F-83DF-9B185104DD8E}" type="slidenum">
              <a:rPr lang="fr-FR" smtClean="0"/>
              <a:t>‹N°›</a:t>
            </a:fld>
            <a:endParaRPr lang="fr-FR"/>
          </a:p>
        </p:txBody>
      </p:sp>
    </p:spTree>
    <p:extLst>
      <p:ext uri="{BB962C8B-B14F-4D97-AF65-F5344CB8AC3E}">
        <p14:creationId xmlns:p14="http://schemas.microsoft.com/office/powerpoint/2010/main" val="36451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213AEDD-4111-4F6F-83DF-9B185104DD8E}" type="slidenum">
              <a:rPr lang="fr-FR" smtClean="0"/>
              <a:t>‹N°›</a:t>
            </a:fld>
            <a:endParaRPr lang="fr-FR"/>
          </a:p>
        </p:txBody>
      </p:sp>
    </p:spTree>
    <p:extLst>
      <p:ext uri="{BB962C8B-B14F-4D97-AF65-F5344CB8AC3E}">
        <p14:creationId xmlns:p14="http://schemas.microsoft.com/office/powerpoint/2010/main" val="276574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213AEDD-4111-4F6F-83DF-9B185104DD8E}" type="slidenum">
              <a:rPr lang="fr-FR" smtClean="0"/>
              <a:t>‹N°›</a:t>
            </a:fld>
            <a:endParaRPr lang="fr-FR"/>
          </a:p>
        </p:txBody>
      </p:sp>
    </p:spTree>
    <p:extLst>
      <p:ext uri="{BB962C8B-B14F-4D97-AF65-F5344CB8AC3E}">
        <p14:creationId xmlns:p14="http://schemas.microsoft.com/office/powerpoint/2010/main" val="17552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213AEDD-4111-4F6F-83DF-9B185104DD8E}" type="slidenum">
              <a:rPr lang="fr-FR" smtClean="0"/>
              <a:t>‹N°›</a:t>
            </a:fld>
            <a:endParaRPr lang="fr-FR"/>
          </a:p>
        </p:txBody>
      </p:sp>
    </p:spTree>
    <p:extLst>
      <p:ext uri="{BB962C8B-B14F-4D97-AF65-F5344CB8AC3E}">
        <p14:creationId xmlns:p14="http://schemas.microsoft.com/office/powerpoint/2010/main" val="399903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13AEDD-4111-4F6F-83DF-9B185104DD8E}" type="slidenum">
              <a:rPr lang="fr-FR" smtClean="0"/>
              <a:t>‹N°›</a:t>
            </a:fld>
            <a:endParaRPr lang="fr-FR"/>
          </a:p>
        </p:txBody>
      </p:sp>
    </p:spTree>
    <p:extLst>
      <p:ext uri="{BB962C8B-B14F-4D97-AF65-F5344CB8AC3E}">
        <p14:creationId xmlns:p14="http://schemas.microsoft.com/office/powerpoint/2010/main" val="167652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13AEDD-4111-4F6F-83DF-9B185104DD8E}" type="slidenum">
              <a:rPr lang="fr-FR" smtClean="0"/>
              <a:t>‹N°›</a:t>
            </a:fld>
            <a:endParaRPr lang="fr-FR"/>
          </a:p>
        </p:txBody>
      </p:sp>
    </p:spTree>
    <p:extLst>
      <p:ext uri="{BB962C8B-B14F-4D97-AF65-F5344CB8AC3E}">
        <p14:creationId xmlns:p14="http://schemas.microsoft.com/office/powerpoint/2010/main" val="238366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87FE41C3-5008-4A21-B563-3B5C09B1D424}"/>
              </a:ext>
            </a:extLst>
          </p:cNvPr>
          <p:cNvGraphicFramePr>
            <a:graphicFrameLocks noChangeAspect="1"/>
          </p:cNvGraphicFramePr>
          <p:nvPr userDrawn="1">
            <p:custDataLst>
              <p:tags r:id="rId19"/>
            </p:custDataLst>
            <p:extLst>
              <p:ext uri="{D42A27DB-BD31-4B8C-83A1-F6EECF244321}">
                <p14:modId xmlns:p14="http://schemas.microsoft.com/office/powerpoint/2010/main" val="687330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4" name="Diapositive think-cell" r:id="rId21" imgW="395" imgH="394" progId="TCLayout.ActiveDocument.1">
                  <p:embed/>
                </p:oleObj>
              </mc:Choice>
              <mc:Fallback>
                <p:oleObj name="Diapositive think-cell" r:id="rId21" imgW="395" imgH="394"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5BD079E-4826-44FA-829A-B6665BCFCD21}"/>
              </a:ext>
            </a:extLst>
          </p:cNvPr>
          <p:cNvSpPr/>
          <p:nvPr userDrawn="1">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400" b="0" i="0" baseline="0" dirty="0">
              <a:latin typeface="Calibri Light" panose="020F0302020204030204" pitchFamily="34" charset="0"/>
              <a:ea typeface="+mj-ea"/>
              <a:cs typeface="+mj-cs"/>
              <a:sym typeface="Calibri Light" panose="020F0302020204030204" pitchFamily="34" charset="0"/>
            </a:endParaRPr>
          </a:p>
        </p:txBody>
      </p:sp>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406B4-81E9-4207-8FFB-8E31DCCF837C}" type="datetimeFigureOut">
              <a:rPr lang="fr-FR" smtClean="0"/>
              <a:t>16/01/2020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D3398-BF93-42E6-92FA-FD40E384CFBF}" type="slidenum">
              <a:rPr lang="fr-FR" smtClean="0"/>
              <a:t>‹N°›</a:t>
            </a:fld>
            <a:endParaRPr lang="fr-FR"/>
          </a:p>
        </p:txBody>
      </p:sp>
    </p:spTree>
    <p:extLst>
      <p:ext uri="{BB962C8B-B14F-4D97-AF65-F5344CB8AC3E}">
        <p14:creationId xmlns:p14="http://schemas.microsoft.com/office/powerpoint/2010/main" val="14862521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xml"/><Relationship Id="rId7" Type="http://schemas.openxmlformats.org/officeDocument/2006/relationships/oleObject" Target="../embeddings/oleObject3.bin"/><Relationship Id="rId2" Type="http://schemas.openxmlformats.org/officeDocument/2006/relationships/vmlDrawing" Target="../drawings/vmlDrawing3.vml"/><Relationship Id="rId1" Type="http://schemas.openxmlformats.org/officeDocument/2006/relationships/themeOverride" Target="../theme/themeOverride2.xml"/><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png"/><Relationship Id="rId18" Type="http://schemas.microsoft.com/office/2007/relationships/hdphoto" Target="../media/hdphoto5.wdp"/><Relationship Id="rId3" Type="http://schemas.openxmlformats.org/officeDocument/2006/relationships/slideLayout" Target="../slideLayouts/slideLayout13.xml"/><Relationship Id="rId7" Type="http://schemas.openxmlformats.org/officeDocument/2006/relationships/image" Target="../media/image4.png"/><Relationship Id="rId12" Type="http://schemas.openxmlformats.org/officeDocument/2006/relationships/image" Target="../media/image7.svg"/><Relationship Id="rId17" Type="http://schemas.openxmlformats.org/officeDocument/2006/relationships/image" Target="../media/image10.png"/><Relationship Id="rId2" Type="http://schemas.openxmlformats.org/officeDocument/2006/relationships/tags" Target="../tags/tag7.xml"/><Relationship Id="rId16" Type="http://schemas.microsoft.com/office/2007/relationships/hdphoto" Target="../media/hdphoto4.wdp"/><Relationship Id="rId1" Type="http://schemas.openxmlformats.org/officeDocument/2006/relationships/vmlDrawing" Target="../drawings/vmlDrawing4.vml"/><Relationship Id="rId6" Type="http://schemas.openxmlformats.org/officeDocument/2006/relationships/image" Target="../media/image1.emf"/><Relationship Id="rId11" Type="http://schemas.openxmlformats.org/officeDocument/2006/relationships/image" Target="../media/image6.png"/><Relationship Id="rId5" Type="http://schemas.openxmlformats.org/officeDocument/2006/relationships/oleObject" Target="../embeddings/oleObject4.bin"/><Relationship Id="rId15" Type="http://schemas.openxmlformats.org/officeDocument/2006/relationships/image" Target="../media/image9.png"/><Relationship Id="rId10" Type="http://schemas.microsoft.com/office/2007/relationships/hdphoto" Target="../media/hdphoto2.wdp"/><Relationship Id="rId4" Type="http://schemas.openxmlformats.org/officeDocument/2006/relationships/notesSlide" Target="../notesSlides/notesSlide4.xml"/><Relationship Id="rId9" Type="http://schemas.openxmlformats.org/officeDocument/2006/relationships/image" Target="../media/image5.png"/><Relationship Id="rId1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svg"/><Relationship Id="rId18" Type="http://schemas.openxmlformats.org/officeDocument/2006/relationships/image" Target="../media/image10.png"/><Relationship Id="rId3" Type="http://schemas.openxmlformats.org/officeDocument/2006/relationships/slideLayout" Target="../slideLayouts/slideLayout13.xml"/><Relationship Id="rId7" Type="http://schemas.openxmlformats.org/officeDocument/2006/relationships/image" Target="../media/image11.png"/><Relationship Id="rId12" Type="http://schemas.openxmlformats.org/officeDocument/2006/relationships/image" Target="../media/image6.png"/><Relationship Id="rId17" Type="http://schemas.microsoft.com/office/2007/relationships/hdphoto" Target="../media/hdphoto4.wdp"/><Relationship Id="rId2" Type="http://schemas.openxmlformats.org/officeDocument/2006/relationships/tags" Target="../tags/tag8.xml"/><Relationship Id="rId16" Type="http://schemas.openxmlformats.org/officeDocument/2006/relationships/image" Target="../media/image9.png"/><Relationship Id="rId1" Type="http://schemas.openxmlformats.org/officeDocument/2006/relationships/vmlDrawing" Target="../drawings/vmlDrawing5.vml"/><Relationship Id="rId6" Type="http://schemas.openxmlformats.org/officeDocument/2006/relationships/image" Target="../media/image1.emf"/><Relationship Id="rId11" Type="http://schemas.microsoft.com/office/2007/relationships/hdphoto" Target="../media/hdphoto2.wdp"/><Relationship Id="rId5" Type="http://schemas.openxmlformats.org/officeDocument/2006/relationships/oleObject" Target="../embeddings/oleObject5.bin"/><Relationship Id="rId15" Type="http://schemas.microsoft.com/office/2007/relationships/hdphoto" Target="../media/hdphoto3.wdp"/><Relationship Id="rId10" Type="http://schemas.openxmlformats.org/officeDocument/2006/relationships/image" Target="../media/image5.png"/><Relationship Id="rId19" Type="http://schemas.microsoft.com/office/2007/relationships/hdphoto" Target="../media/hdphoto5.wdp"/><Relationship Id="rId4" Type="http://schemas.openxmlformats.org/officeDocument/2006/relationships/notesSlide" Target="../notesSlides/notesSlide5.xml"/><Relationship Id="rId9" Type="http://schemas.microsoft.com/office/2007/relationships/hdphoto" Target="../media/hdphoto1.wdp"/><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3.xml"/><Relationship Id="rId7" Type="http://schemas.openxmlformats.org/officeDocument/2006/relationships/image" Target="../media/image12.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9F8F4E6-BADA-4C23-900D-E5E30818EE59}"/>
              </a:ext>
            </a:extLst>
          </p:cNvPr>
          <p:cNvGraphicFramePr>
            <a:graphicFrameLocks noChangeAspect="1"/>
          </p:cNvGraphicFramePr>
          <p:nvPr>
            <p:custDataLst>
              <p:tags r:id="rId3"/>
            </p:custDataLst>
            <p:extLst>
              <p:ext uri="{D42A27DB-BD31-4B8C-83A1-F6EECF244321}">
                <p14:modId xmlns:p14="http://schemas.microsoft.com/office/powerpoint/2010/main" val="3938404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9" name="Diapositive think-cell" r:id="rId5" imgW="395" imgH="394" progId="TCLayout.ActiveDocument.1">
                  <p:embed/>
                </p:oleObj>
              </mc:Choice>
              <mc:Fallback>
                <p:oleObj name="Diapositive think-cell"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Espace réservé du texte 3">
            <a:extLst>
              <a:ext uri="{FF2B5EF4-FFF2-40B4-BE49-F238E27FC236}">
                <a16:creationId xmlns:a16="http://schemas.microsoft.com/office/drawing/2014/main" id="{AF08ACD3-B7BB-4E08-8DF3-C70EEC527E45}"/>
              </a:ext>
            </a:extLst>
          </p:cNvPr>
          <p:cNvSpPr>
            <a:spLocks noGrp="1"/>
          </p:cNvSpPr>
          <p:nvPr>
            <p:ph type="body" sz="quarter" idx="13"/>
          </p:nvPr>
        </p:nvSpPr>
        <p:spPr/>
        <p:txBody>
          <a:bodyPr/>
          <a:lstStyle/>
          <a:p>
            <a:r>
              <a:rPr lang="fr-FR" dirty="0"/>
              <a:t>janvier 2020</a:t>
            </a:r>
          </a:p>
        </p:txBody>
      </p:sp>
      <p:sp>
        <p:nvSpPr>
          <p:cNvPr id="5" name="Espace réservé du texte 4">
            <a:extLst>
              <a:ext uri="{FF2B5EF4-FFF2-40B4-BE49-F238E27FC236}">
                <a16:creationId xmlns:a16="http://schemas.microsoft.com/office/drawing/2014/main" id="{035D2D5B-BD30-4BA1-B2B0-8CBB8BCBD32C}"/>
              </a:ext>
            </a:extLst>
          </p:cNvPr>
          <p:cNvSpPr>
            <a:spLocks noGrp="1"/>
          </p:cNvSpPr>
          <p:nvPr>
            <p:ph type="body" sz="quarter" idx="14"/>
          </p:nvPr>
        </p:nvSpPr>
        <p:spPr/>
        <p:txBody>
          <a:bodyPr>
            <a:normAutofit fontScale="92500" lnSpcReduction="20000"/>
          </a:bodyPr>
          <a:lstStyle/>
          <a:p>
            <a:r>
              <a:rPr lang="fr-FR" dirty="0"/>
              <a:t>Contribuer à définir l’offre de service des SSTI</a:t>
            </a:r>
          </a:p>
        </p:txBody>
      </p:sp>
      <p:sp>
        <p:nvSpPr>
          <p:cNvPr id="6" name="Espace réservé du texte 5">
            <a:extLst>
              <a:ext uri="{FF2B5EF4-FFF2-40B4-BE49-F238E27FC236}">
                <a16:creationId xmlns:a16="http://schemas.microsoft.com/office/drawing/2014/main" id="{892FE777-5C2B-4537-8302-C32117F1C3DA}"/>
              </a:ext>
            </a:extLst>
          </p:cNvPr>
          <p:cNvSpPr>
            <a:spLocks noGrp="1"/>
          </p:cNvSpPr>
          <p:nvPr>
            <p:ph type="body" sz="quarter" idx="15"/>
          </p:nvPr>
        </p:nvSpPr>
        <p:spPr/>
        <p:txBody>
          <a:bodyPr/>
          <a:lstStyle/>
          <a:p>
            <a:endParaRPr lang="fr-FR" dirty="0"/>
          </a:p>
        </p:txBody>
      </p:sp>
    </p:spTree>
    <p:extLst>
      <p:ext uri="{BB962C8B-B14F-4D97-AF65-F5344CB8AC3E}">
        <p14:creationId xmlns:p14="http://schemas.microsoft.com/office/powerpoint/2010/main" val="41497136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900B06E-BE94-45B0-85FE-15325456249E}"/>
              </a:ext>
            </a:extLst>
          </p:cNvPr>
          <p:cNvSpPr>
            <a:spLocks noGrp="1"/>
          </p:cNvSpPr>
          <p:nvPr>
            <p:ph type="body" sz="quarter" idx="10"/>
          </p:nvPr>
        </p:nvSpPr>
        <p:spPr>
          <a:xfrm>
            <a:off x="828446" y="169227"/>
            <a:ext cx="10536466" cy="790144"/>
          </a:xfrm>
        </p:spPr>
        <p:txBody>
          <a:bodyPr>
            <a:normAutofit/>
          </a:bodyPr>
          <a:lstStyle/>
          <a:p>
            <a:r>
              <a:rPr lang="fr-FR" dirty="0"/>
              <a:t>Des facteurs clés de succès identifiés et signalés</a:t>
            </a:r>
          </a:p>
        </p:txBody>
      </p:sp>
      <p:sp>
        <p:nvSpPr>
          <p:cNvPr id="4" name="Espace réservé du texte 3">
            <a:extLst>
              <a:ext uri="{FF2B5EF4-FFF2-40B4-BE49-F238E27FC236}">
                <a16:creationId xmlns:a16="http://schemas.microsoft.com/office/drawing/2014/main" id="{382CCC18-88F9-4F9F-8D0C-66DCB029C6CC}"/>
              </a:ext>
            </a:extLst>
          </p:cNvPr>
          <p:cNvSpPr>
            <a:spLocks noGrp="1"/>
          </p:cNvSpPr>
          <p:nvPr>
            <p:ph type="body" sz="quarter" idx="23"/>
          </p:nvPr>
        </p:nvSpPr>
        <p:spPr>
          <a:xfrm>
            <a:off x="7212674" y="6498018"/>
            <a:ext cx="3321527" cy="190756"/>
          </a:xfrm>
        </p:spPr>
        <p:txBody>
          <a:bodyPr>
            <a:normAutofit fontScale="70000" lnSpcReduction="20000"/>
          </a:bodyPr>
          <a:lstStyle/>
          <a:p>
            <a:endParaRPr lang="fr-FR"/>
          </a:p>
        </p:txBody>
      </p:sp>
      <p:sp>
        <p:nvSpPr>
          <p:cNvPr id="5" name="Espace réservé du texte 4">
            <a:extLst>
              <a:ext uri="{FF2B5EF4-FFF2-40B4-BE49-F238E27FC236}">
                <a16:creationId xmlns:a16="http://schemas.microsoft.com/office/drawing/2014/main" id="{D9A6DE95-51C4-4262-9A04-76932518FF22}"/>
              </a:ext>
            </a:extLst>
          </p:cNvPr>
          <p:cNvSpPr>
            <a:spLocks noGrp="1"/>
          </p:cNvSpPr>
          <p:nvPr>
            <p:ph type="body" sz="quarter" idx="24"/>
          </p:nvPr>
        </p:nvSpPr>
        <p:spPr/>
        <p:txBody>
          <a:bodyPr>
            <a:normAutofit fontScale="55000" lnSpcReduction="20000"/>
          </a:bodyPr>
          <a:lstStyle/>
          <a:p>
            <a:endParaRPr lang="fr-FR"/>
          </a:p>
        </p:txBody>
      </p:sp>
      <p:sp>
        <p:nvSpPr>
          <p:cNvPr id="3" name="Rectangle 2">
            <a:extLst>
              <a:ext uri="{FF2B5EF4-FFF2-40B4-BE49-F238E27FC236}">
                <a16:creationId xmlns:a16="http://schemas.microsoft.com/office/drawing/2014/main" id="{C4C44F7E-3DD5-4302-909F-9187A5D1FE82}"/>
              </a:ext>
            </a:extLst>
          </p:cNvPr>
          <p:cNvSpPr/>
          <p:nvPr/>
        </p:nvSpPr>
        <p:spPr>
          <a:xfrm>
            <a:off x="952500" y="1189441"/>
            <a:ext cx="10287000" cy="5280869"/>
          </a:xfrm>
          <a:prstGeom prst="rect">
            <a:avLst/>
          </a:prstGeom>
        </p:spPr>
        <p:txBody>
          <a:bodyPr wrap="square">
            <a:spAutoFit/>
          </a:bodyPr>
          <a:lstStyle/>
          <a:p>
            <a:pPr marL="285750" indent="-285750" algn="just">
              <a:lnSpc>
                <a:spcPct val="120000"/>
              </a:lnSpc>
              <a:spcAft>
                <a:spcPts val="1200"/>
              </a:spcAft>
              <a:buFont typeface="Arial" panose="020B0604020202020204" pitchFamily="34" charset="0"/>
              <a:buChar char="•"/>
            </a:pPr>
            <a:r>
              <a:rPr lang="fr-FR" dirty="0">
                <a:latin typeface="Segoe UI" panose="020B0502040204020203" pitchFamily="34" charset="0"/>
                <a:ea typeface="Tahoma" panose="020B0604030504040204" pitchFamily="34" charset="0"/>
                <a:cs typeface="Tahoma" panose="020B0604030504040204" pitchFamily="34" charset="0"/>
              </a:rPr>
              <a:t>Stabiliser ce qui est concrètement attendu des SSTI (objet d’un cahier des charges et d’une procédure de certification de tierce partie).</a:t>
            </a:r>
          </a:p>
          <a:p>
            <a:pPr marL="285750" indent="-285750" algn="just">
              <a:lnSpc>
                <a:spcPct val="120000"/>
              </a:lnSpc>
              <a:spcAft>
                <a:spcPts val="1200"/>
              </a:spcAft>
              <a:buFont typeface="Arial" panose="020B0604020202020204" pitchFamily="34" charset="0"/>
              <a:buChar char="•"/>
            </a:pPr>
            <a:r>
              <a:rPr lang="fr-FR" dirty="0">
                <a:latin typeface="Segoe UI" panose="020B0502040204020203" pitchFamily="34" charset="0"/>
                <a:ea typeface="Tahoma" panose="020B0604030504040204" pitchFamily="34" charset="0"/>
                <a:cs typeface="Tahoma" panose="020B0604030504040204" pitchFamily="34" charset="0"/>
              </a:rPr>
              <a:t>Mettre en place un pilotage régional tripartite définissant un plan régional santé travail avec des moyens d’élaboration, de suivi et d’évaluation cohérents au plan national,  incluant notamment en amont un diagnostic territorial qui associe les SSTI.</a:t>
            </a:r>
          </a:p>
          <a:p>
            <a:pPr marL="285750" lvl="0" indent="-285750" algn="just">
              <a:lnSpc>
                <a:spcPct val="120000"/>
              </a:lnSpc>
              <a:spcAft>
                <a:spcPts val="1200"/>
              </a:spcAft>
              <a:buFont typeface="Arial" panose="020B0604020202020204" pitchFamily="34" charset="0"/>
              <a:buChar char="•"/>
            </a:pPr>
            <a:r>
              <a:rPr lang="fr-FR" dirty="0">
                <a:effectLst/>
                <a:latin typeface="Segoe UI" panose="020B0502040204020203" pitchFamily="34" charset="0"/>
                <a:ea typeface="Tahoma" panose="020B0604030504040204" pitchFamily="34" charset="0"/>
                <a:cs typeface="Tahoma" panose="020B0604030504040204" pitchFamily="34" charset="0"/>
              </a:rPr>
              <a:t>Faire évoluer les systèmes d’information et autoriser les SSTI à utiliser l’identifiant national de santé pour suivre de manière fiable et performante les salariés.</a:t>
            </a:r>
          </a:p>
          <a:p>
            <a:pPr marL="285750" lvl="0" indent="-285750" algn="just">
              <a:lnSpc>
                <a:spcPct val="120000"/>
              </a:lnSpc>
              <a:spcAft>
                <a:spcPts val="1200"/>
              </a:spcAft>
              <a:buFont typeface="Arial" panose="020B0604020202020204" pitchFamily="34" charset="0"/>
              <a:buChar char="•"/>
            </a:pPr>
            <a:r>
              <a:rPr lang="fr-FR" dirty="0">
                <a:latin typeface="Segoe UI" panose="020B0502040204020203" pitchFamily="34" charset="0"/>
                <a:ea typeface="Tahoma" panose="020B0604030504040204" pitchFamily="34" charset="0"/>
                <a:cs typeface="Tahoma" panose="020B0604030504040204" pitchFamily="34" charset="0"/>
              </a:rPr>
              <a:t>Rendre possible l’accès des données de santé des salariés aux professionnels de santé des SSTI.</a:t>
            </a:r>
          </a:p>
          <a:p>
            <a:pPr marL="285750" lvl="0" indent="-285750" algn="just">
              <a:lnSpc>
                <a:spcPct val="120000"/>
              </a:lnSpc>
              <a:spcAft>
                <a:spcPts val="1200"/>
              </a:spcAft>
              <a:buFont typeface="Arial" panose="020B0604020202020204" pitchFamily="34" charset="0"/>
              <a:buChar char="•"/>
            </a:pPr>
            <a:r>
              <a:rPr lang="fr-FR" dirty="0">
                <a:effectLst/>
                <a:latin typeface="Segoe UI" panose="020B0502040204020203" pitchFamily="34" charset="0"/>
                <a:ea typeface="Tahoma" panose="020B0604030504040204" pitchFamily="34" charset="0"/>
                <a:cs typeface="Tahoma" panose="020B0604030504040204" pitchFamily="34" charset="0"/>
              </a:rPr>
              <a:t>Fournir aux SSTI les informations relatives aux arrêts de travail des salariés suivis.</a:t>
            </a:r>
          </a:p>
          <a:p>
            <a:pPr marL="285750" lvl="0" indent="-285750" algn="just">
              <a:lnSpc>
                <a:spcPct val="120000"/>
              </a:lnSpc>
              <a:spcAft>
                <a:spcPts val="1200"/>
              </a:spcAft>
              <a:buFont typeface="Arial" panose="020B0604020202020204" pitchFamily="34" charset="0"/>
              <a:buChar char="•"/>
            </a:pPr>
            <a:r>
              <a:rPr lang="fr-FR" dirty="0">
                <a:effectLst/>
                <a:latin typeface="Segoe UI" panose="020B0502040204020203" pitchFamily="34" charset="0"/>
                <a:ea typeface="Tahoma" panose="020B0604030504040204" pitchFamily="34" charset="0"/>
                <a:cs typeface="Tahoma" panose="020B0604030504040204" pitchFamily="34" charset="0"/>
              </a:rPr>
              <a:t>Faciliter la transformation des pratiques des professionnels des SSTI par l’expérimentation, l’évaluation et l’évolution des textes.</a:t>
            </a:r>
          </a:p>
          <a:p>
            <a:pPr marL="285750" lvl="0" indent="-285750">
              <a:lnSpc>
                <a:spcPct val="115000"/>
              </a:lnSpc>
              <a:spcAft>
                <a:spcPts val="1000"/>
              </a:spcAft>
              <a:buFont typeface="Arial" panose="020B0604020202020204" pitchFamily="34" charset="0"/>
              <a:buChar char="•"/>
            </a:pPr>
            <a:r>
              <a:rPr lang="fr-FR" dirty="0">
                <a:effectLst/>
                <a:latin typeface="Segoe UI" panose="020B0502040204020203" pitchFamily="34" charset="0"/>
                <a:ea typeface="Tahoma" panose="020B0604030504040204" pitchFamily="34" charset="0"/>
                <a:cs typeface="Tahoma" panose="020B0604030504040204" pitchFamily="34" charset="0"/>
              </a:rPr>
              <a:t>Agir concrètement en faveur de l'attractivité de la profession de médecin du travail et développer les chaires de médecine du travail en veillant à leur répartition géographique.</a:t>
            </a:r>
            <a:endParaRPr lang="fr-FR" sz="24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3344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900B06E-BE94-45B0-85FE-15325456249E}"/>
              </a:ext>
            </a:extLst>
          </p:cNvPr>
          <p:cNvSpPr>
            <a:spLocks noGrp="1"/>
          </p:cNvSpPr>
          <p:nvPr>
            <p:ph type="body" sz="quarter" idx="10"/>
          </p:nvPr>
        </p:nvSpPr>
        <p:spPr>
          <a:xfrm>
            <a:off x="828446" y="169227"/>
            <a:ext cx="10536466" cy="790144"/>
          </a:xfrm>
        </p:spPr>
        <p:txBody>
          <a:bodyPr>
            <a:normAutofit/>
          </a:bodyPr>
          <a:lstStyle/>
          <a:p>
            <a:r>
              <a:rPr lang="fr-FR" dirty="0"/>
              <a:t>Des objectifs à court terme</a:t>
            </a:r>
          </a:p>
        </p:txBody>
      </p:sp>
      <p:sp>
        <p:nvSpPr>
          <p:cNvPr id="4" name="Espace réservé du texte 3">
            <a:extLst>
              <a:ext uri="{FF2B5EF4-FFF2-40B4-BE49-F238E27FC236}">
                <a16:creationId xmlns:a16="http://schemas.microsoft.com/office/drawing/2014/main" id="{382CCC18-88F9-4F9F-8D0C-66DCB029C6CC}"/>
              </a:ext>
            </a:extLst>
          </p:cNvPr>
          <p:cNvSpPr>
            <a:spLocks noGrp="1"/>
          </p:cNvSpPr>
          <p:nvPr>
            <p:ph type="body" sz="quarter" idx="23"/>
          </p:nvPr>
        </p:nvSpPr>
        <p:spPr>
          <a:xfrm>
            <a:off x="7212674" y="6402640"/>
            <a:ext cx="3321527" cy="190756"/>
          </a:xfrm>
        </p:spPr>
        <p:txBody>
          <a:bodyPr>
            <a:normAutofit fontScale="70000" lnSpcReduction="20000"/>
          </a:bodyPr>
          <a:lstStyle/>
          <a:p>
            <a:endParaRPr lang="fr-FR"/>
          </a:p>
        </p:txBody>
      </p:sp>
      <p:sp>
        <p:nvSpPr>
          <p:cNvPr id="5" name="Espace réservé du texte 4">
            <a:extLst>
              <a:ext uri="{FF2B5EF4-FFF2-40B4-BE49-F238E27FC236}">
                <a16:creationId xmlns:a16="http://schemas.microsoft.com/office/drawing/2014/main" id="{D9A6DE95-51C4-4262-9A04-76932518FF22}"/>
              </a:ext>
            </a:extLst>
          </p:cNvPr>
          <p:cNvSpPr>
            <a:spLocks noGrp="1"/>
          </p:cNvSpPr>
          <p:nvPr>
            <p:ph type="body" sz="quarter" idx="24"/>
          </p:nvPr>
        </p:nvSpPr>
        <p:spPr/>
        <p:txBody>
          <a:bodyPr>
            <a:normAutofit fontScale="55000" lnSpcReduction="20000"/>
          </a:bodyPr>
          <a:lstStyle/>
          <a:p>
            <a:endParaRPr lang="fr-FR"/>
          </a:p>
        </p:txBody>
      </p:sp>
      <p:sp>
        <p:nvSpPr>
          <p:cNvPr id="14" name="ZoneTexte 13">
            <a:extLst>
              <a:ext uri="{FF2B5EF4-FFF2-40B4-BE49-F238E27FC236}">
                <a16:creationId xmlns:a16="http://schemas.microsoft.com/office/drawing/2014/main" id="{29D06295-2EDA-4BD4-BAA9-1E353F192CBA}"/>
              </a:ext>
            </a:extLst>
          </p:cNvPr>
          <p:cNvSpPr txBox="1"/>
          <p:nvPr/>
        </p:nvSpPr>
        <p:spPr>
          <a:xfrm>
            <a:off x="1574799" y="1661147"/>
            <a:ext cx="8871527" cy="1015663"/>
          </a:xfrm>
          <a:prstGeom prst="rect">
            <a:avLst/>
          </a:prstGeom>
          <a:noFill/>
        </p:spPr>
        <p:txBody>
          <a:bodyPr wrap="square" rtlCol="0">
            <a:spAutoFit/>
          </a:bodyPr>
          <a:lstStyle/>
          <a:p>
            <a:r>
              <a:rPr lang="fr-FR" sz="2000" b="1" dirty="0"/>
              <a:t>Faciliter la compréhension de la proposition de cahier des charges par les acteurs, donner des perspectives,  favoriser la cohérence des projets de Service en cours d’écriture.</a:t>
            </a:r>
          </a:p>
        </p:txBody>
      </p:sp>
      <p:sp>
        <p:nvSpPr>
          <p:cNvPr id="21" name="ZoneTexte 20">
            <a:extLst>
              <a:ext uri="{FF2B5EF4-FFF2-40B4-BE49-F238E27FC236}">
                <a16:creationId xmlns:a16="http://schemas.microsoft.com/office/drawing/2014/main" id="{6B7946E4-1EE4-4477-9C3A-554F7676C6FA}"/>
              </a:ext>
            </a:extLst>
          </p:cNvPr>
          <p:cNvSpPr txBox="1"/>
          <p:nvPr/>
        </p:nvSpPr>
        <p:spPr>
          <a:xfrm>
            <a:off x="1574799" y="3166695"/>
            <a:ext cx="8959401" cy="707886"/>
          </a:xfrm>
          <a:prstGeom prst="rect">
            <a:avLst/>
          </a:prstGeom>
          <a:noFill/>
        </p:spPr>
        <p:txBody>
          <a:bodyPr wrap="square" rtlCol="0">
            <a:spAutoFit/>
          </a:bodyPr>
          <a:lstStyle/>
          <a:p>
            <a:r>
              <a:rPr lang="fr-FR" sz="2000" b="1" dirty="0"/>
              <a:t>Anticiper une mise en œuvre, évaluer les moyens nécessaires, éviter les initiatives locales mettant en échec la cohérence de l’action collective. </a:t>
            </a:r>
          </a:p>
        </p:txBody>
      </p:sp>
      <p:sp>
        <p:nvSpPr>
          <p:cNvPr id="24" name="ZoneTexte 23">
            <a:extLst>
              <a:ext uri="{FF2B5EF4-FFF2-40B4-BE49-F238E27FC236}">
                <a16:creationId xmlns:a16="http://schemas.microsoft.com/office/drawing/2014/main" id="{9419B9D2-4CCA-4AFF-9626-DC7024BDCD04}"/>
              </a:ext>
            </a:extLst>
          </p:cNvPr>
          <p:cNvSpPr txBox="1"/>
          <p:nvPr/>
        </p:nvSpPr>
        <p:spPr>
          <a:xfrm>
            <a:off x="1574800" y="4832356"/>
            <a:ext cx="10118436" cy="707886"/>
          </a:xfrm>
          <a:prstGeom prst="rect">
            <a:avLst/>
          </a:prstGeom>
          <a:noFill/>
        </p:spPr>
        <p:txBody>
          <a:bodyPr wrap="square" rtlCol="0">
            <a:spAutoFit/>
          </a:bodyPr>
          <a:lstStyle/>
          <a:p>
            <a:r>
              <a:rPr lang="fr-FR" sz="2000" b="1" dirty="0"/>
              <a:t>Faire remonter vos démarches pour anticiper la mise en œuvre d’une offre commune à tous les SSTI de manière à identifier les bonnes pratiques (au niveau local et régional).</a:t>
            </a:r>
          </a:p>
        </p:txBody>
      </p:sp>
    </p:spTree>
    <p:extLst>
      <p:ext uri="{BB962C8B-B14F-4D97-AF65-F5344CB8AC3E}">
        <p14:creationId xmlns:p14="http://schemas.microsoft.com/office/powerpoint/2010/main" val="2836192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061F6DF9-6B81-407A-9485-91D79DCADB1C}"/>
              </a:ext>
            </a:extLst>
          </p:cNvPr>
          <p:cNvSpPr txBox="1">
            <a:spLocks noChangeArrowheads="1"/>
          </p:cNvSpPr>
          <p:nvPr/>
        </p:nvSpPr>
        <p:spPr bwMode="auto">
          <a:xfrm>
            <a:off x="1231056" y="2099676"/>
            <a:ext cx="2692551" cy="2279368"/>
          </a:xfrm>
          <a:prstGeom prst="rect">
            <a:avLst/>
          </a:prstGeom>
          <a:noFill/>
          <a:ln>
            <a:solidFill>
              <a:schemeClr val="bg1">
                <a:lumMod val="50000"/>
              </a:schemeClr>
            </a:solid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spcBef>
                <a:spcPts val="1200"/>
              </a:spcBef>
              <a:buNone/>
              <a:defRPr/>
            </a:pPr>
            <a:r>
              <a:rPr lang="fr-FR" altLang="fr-FR" sz="1600" b="1" kern="0" dirty="0">
                <a:solidFill>
                  <a:schemeClr val="bg1">
                    <a:lumMod val="50000"/>
                  </a:schemeClr>
                </a:solidFill>
                <a:latin typeface="Montserrat" panose="00000500000000000000" pitchFamily="2" charset="0"/>
              </a:rPr>
              <a:t>15 indicateurs clés</a:t>
            </a:r>
          </a:p>
          <a:p>
            <a:pPr marL="0" indent="0" eaLnBrk="1" hangingPunct="1">
              <a:spcBef>
                <a:spcPts val="1200"/>
              </a:spcBef>
              <a:buNone/>
              <a:defRPr/>
            </a:pPr>
            <a:r>
              <a:rPr lang="fr-FR" sz="1600" b="1" kern="0" dirty="0">
                <a:solidFill>
                  <a:schemeClr val="bg1">
                    <a:lumMod val="50000"/>
                  </a:schemeClr>
                </a:solidFill>
                <a:latin typeface="Montserrat" panose="00000500000000000000" pitchFamily="2" charset="0"/>
              </a:rPr>
              <a:t>Un ensemble d’indicateurs « de certification »</a:t>
            </a:r>
          </a:p>
          <a:p>
            <a:pPr marL="0" indent="0" eaLnBrk="1" hangingPunct="1">
              <a:spcBef>
                <a:spcPts val="1200"/>
              </a:spcBef>
              <a:buNone/>
              <a:defRPr/>
            </a:pPr>
            <a:r>
              <a:rPr lang="fr-FR" sz="1600" b="1" kern="0" dirty="0">
                <a:solidFill>
                  <a:schemeClr val="bg1">
                    <a:lumMod val="50000"/>
                  </a:schemeClr>
                </a:solidFill>
                <a:latin typeface="Montserrat" panose="00000500000000000000" pitchFamily="2" charset="0"/>
              </a:rPr>
              <a:t>Des indicateurs « pour aller plus loin »</a:t>
            </a:r>
            <a:endParaRPr lang="fr-FR" altLang="fr-FR" sz="1600" kern="0" dirty="0">
              <a:solidFill>
                <a:schemeClr val="bg1">
                  <a:lumMod val="50000"/>
                </a:schemeClr>
              </a:solidFill>
              <a:latin typeface="Montserrat" panose="00000500000000000000" pitchFamily="2" charset="0"/>
            </a:endParaRPr>
          </a:p>
        </p:txBody>
      </p:sp>
      <p:sp>
        <p:nvSpPr>
          <p:cNvPr id="2" name="Espace réservé du texte 1"/>
          <p:cNvSpPr>
            <a:spLocks noGrp="1"/>
          </p:cNvSpPr>
          <p:nvPr>
            <p:ph type="body" sz="quarter" idx="10"/>
          </p:nvPr>
        </p:nvSpPr>
        <p:spPr>
          <a:xfrm>
            <a:off x="828445" y="463463"/>
            <a:ext cx="8640675" cy="545381"/>
          </a:xfrm>
        </p:spPr>
        <p:txBody>
          <a:bodyPr/>
          <a:lstStyle/>
          <a:p>
            <a:r>
              <a:rPr lang="fr-FR" dirty="0"/>
              <a:t>ETAPES ET MÉTHODOLOGIE</a:t>
            </a:r>
          </a:p>
        </p:txBody>
      </p:sp>
      <p:sp>
        <p:nvSpPr>
          <p:cNvPr id="10" name="Rectangle 3">
            <a:extLst>
              <a:ext uri="{FF2B5EF4-FFF2-40B4-BE49-F238E27FC236}">
                <a16:creationId xmlns:a16="http://schemas.microsoft.com/office/drawing/2014/main" id="{E487869D-04AE-4490-A349-1809BB5F73E9}"/>
              </a:ext>
            </a:extLst>
          </p:cNvPr>
          <p:cNvSpPr txBox="1">
            <a:spLocks noChangeArrowheads="1"/>
          </p:cNvSpPr>
          <p:nvPr/>
        </p:nvSpPr>
        <p:spPr bwMode="auto">
          <a:xfrm>
            <a:off x="4509044" y="2034262"/>
            <a:ext cx="4036443" cy="2344783"/>
          </a:xfrm>
          <a:prstGeom prst="rect">
            <a:avLst/>
          </a:prstGeom>
          <a:noFill/>
          <a:ln>
            <a:solidFill>
              <a:schemeClr val="bg1">
                <a:lumMod val="50000"/>
              </a:schemeClr>
            </a:solid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spcBef>
                <a:spcPts val="1200"/>
              </a:spcBef>
              <a:buNone/>
              <a:defRPr/>
            </a:pPr>
            <a:r>
              <a:rPr lang="fr-FR" altLang="fr-FR" sz="1600" b="1" kern="0" dirty="0">
                <a:solidFill>
                  <a:schemeClr val="bg1">
                    <a:lumMod val="50000"/>
                  </a:schemeClr>
                </a:solidFill>
                <a:latin typeface="Montserrat" panose="00000500000000000000" pitchFamily="2" charset="0"/>
              </a:rPr>
              <a:t>Créer un indicateur qui n’existe pas encore</a:t>
            </a:r>
          </a:p>
          <a:p>
            <a:pPr marL="0" indent="0" eaLnBrk="1" hangingPunct="1">
              <a:spcBef>
                <a:spcPts val="1200"/>
              </a:spcBef>
              <a:buNone/>
              <a:defRPr/>
            </a:pPr>
            <a:r>
              <a:rPr lang="fr-FR" sz="1600" b="1" kern="0" dirty="0">
                <a:solidFill>
                  <a:schemeClr val="bg1">
                    <a:lumMod val="50000"/>
                  </a:schemeClr>
                </a:solidFill>
                <a:latin typeface="Montserrat" panose="00000500000000000000" pitchFamily="2" charset="0"/>
              </a:rPr>
              <a:t>Améliorer la traçabilité d’un indicateur qui existe mais dont le reporting est partiel</a:t>
            </a:r>
          </a:p>
          <a:p>
            <a:pPr marL="0" indent="0" eaLnBrk="1" hangingPunct="1">
              <a:spcBef>
                <a:spcPts val="1200"/>
              </a:spcBef>
              <a:buNone/>
              <a:defRPr/>
            </a:pPr>
            <a:r>
              <a:rPr lang="fr-FR" sz="1600" b="1" kern="0" dirty="0">
                <a:solidFill>
                  <a:schemeClr val="bg1">
                    <a:lumMod val="50000"/>
                  </a:schemeClr>
                </a:solidFill>
                <a:latin typeface="Montserrat" panose="00000500000000000000" pitchFamily="2" charset="0"/>
              </a:rPr>
              <a:t>Améliorer les résultats d’un indicateur existant et correctement tracé</a:t>
            </a:r>
            <a:endParaRPr lang="fr-FR" altLang="fr-FR" sz="1600" kern="0" dirty="0">
              <a:solidFill>
                <a:schemeClr val="bg1">
                  <a:lumMod val="50000"/>
                </a:schemeClr>
              </a:solidFill>
              <a:latin typeface="Montserrat" panose="00000500000000000000" pitchFamily="2" charset="0"/>
            </a:endParaRPr>
          </a:p>
        </p:txBody>
      </p:sp>
      <p:sp>
        <p:nvSpPr>
          <p:cNvPr id="11" name="Rectangle 3">
            <a:extLst>
              <a:ext uri="{FF2B5EF4-FFF2-40B4-BE49-F238E27FC236}">
                <a16:creationId xmlns:a16="http://schemas.microsoft.com/office/drawing/2014/main" id="{8203EB4D-1939-447F-B1D5-C34F949B76DC}"/>
              </a:ext>
            </a:extLst>
          </p:cNvPr>
          <p:cNvSpPr txBox="1">
            <a:spLocks noChangeArrowheads="1"/>
          </p:cNvSpPr>
          <p:nvPr/>
        </p:nvSpPr>
        <p:spPr bwMode="auto">
          <a:xfrm>
            <a:off x="4504887" y="1462963"/>
            <a:ext cx="4040599" cy="5701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spcBef>
                <a:spcPts val="1200"/>
              </a:spcBef>
              <a:buNone/>
              <a:defRPr/>
            </a:pPr>
            <a:r>
              <a:rPr lang="fr-FR" altLang="fr-FR" sz="1600" b="1" kern="0" dirty="0">
                <a:solidFill>
                  <a:schemeClr val="accent3">
                    <a:lumMod val="75000"/>
                  </a:schemeClr>
                </a:solidFill>
                <a:latin typeface="Montserrat" panose="00000500000000000000" pitchFamily="2" charset="0"/>
              </a:rPr>
              <a:t>Des étapes pré requises</a:t>
            </a:r>
            <a:endParaRPr lang="fr-FR" altLang="fr-FR" sz="1600" kern="0" dirty="0">
              <a:solidFill>
                <a:schemeClr val="accent3">
                  <a:lumMod val="75000"/>
                </a:schemeClr>
              </a:solidFill>
              <a:latin typeface="Montserrat" panose="00000500000000000000" pitchFamily="2" charset="0"/>
            </a:endParaRPr>
          </a:p>
        </p:txBody>
      </p:sp>
      <p:sp>
        <p:nvSpPr>
          <p:cNvPr id="12" name="Rectangle 3">
            <a:extLst>
              <a:ext uri="{FF2B5EF4-FFF2-40B4-BE49-F238E27FC236}">
                <a16:creationId xmlns:a16="http://schemas.microsoft.com/office/drawing/2014/main" id="{7ADBE241-E513-4CE9-8610-4EE4ED76B1EE}"/>
              </a:ext>
            </a:extLst>
          </p:cNvPr>
          <p:cNvSpPr txBox="1">
            <a:spLocks noChangeArrowheads="1"/>
          </p:cNvSpPr>
          <p:nvPr/>
        </p:nvSpPr>
        <p:spPr bwMode="auto">
          <a:xfrm>
            <a:off x="1232269" y="1529464"/>
            <a:ext cx="2691338" cy="5701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spcBef>
                <a:spcPts val="1200"/>
              </a:spcBef>
              <a:buNone/>
              <a:defRPr/>
            </a:pPr>
            <a:r>
              <a:rPr lang="fr-FR" altLang="fr-FR" sz="1600" b="1" kern="0" dirty="0">
                <a:solidFill>
                  <a:schemeClr val="accent3">
                    <a:lumMod val="75000"/>
                  </a:schemeClr>
                </a:solidFill>
                <a:latin typeface="Montserrat" panose="00000500000000000000" pitchFamily="2" charset="0"/>
              </a:rPr>
              <a:t>Une hiérarchisation des indicateurs</a:t>
            </a:r>
            <a:endParaRPr lang="fr-FR" altLang="fr-FR" sz="1600" kern="0" dirty="0">
              <a:solidFill>
                <a:schemeClr val="accent3">
                  <a:lumMod val="75000"/>
                </a:schemeClr>
              </a:solidFill>
              <a:latin typeface="Montserrat" panose="00000500000000000000" pitchFamily="2" charset="0"/>
            </a:endParaRPr>
          </a:p>
        </p:txBody>
      </p:sp>
      <p:sp>
        <p:nvSpPr>
          <p:cNvPr id="13" name="Rectangle 3">
            <a:extLst>
              <a:ext uri="{FF2B5EF4-FFF2-40B4-BE49-F238E27FC236}">
                <a16:creationId xmlns:a16="http://schemas.microsoft.com/office/drawing/2014/main" id="{31F4B52D-FC7E-4739-B0DD-CD9846EC9BA3}"/>
              </a:ext>
            </a:extLst>
          </p:cNvPr>
          <p:cNvSpPr txBox="1">
            <a:spLocks noChangeArrowheads="1"/>
          </p:cNvSpPr>
          <p:nvPr/>
        </p:nvSpPr>
        <p:spPr bwMode="auto">
          <a:xfrm>
            <a:off x="9197422" y="2035607"/>
            <a:ext cx="2448709" cy="2343437"/>
          </a:xfrm>
          <a:prstGeom prst="rect">
            <a:avLst/>
          </a:prstGeom>
          <a:noFill/>
          <a:ln>
            <a:solidFill>
              <a:schemeClr val="bg1">
                <a:lumMod val="50000"/>
              </a:schemeClr>
            </a:solid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spcBef>
                <a:spcPts val="1200"/>
              </a:spcBef>
              <a:buNone/>
              <a:defRPr/>
            </a:pPr>
            <a:r>
              <a:rPr lang="fr-FR" altLang="fr-FR" sz="1600" b="1" kern="0" dirty="0">
                <a:solidFill>
                  <a:schemeClr val="bg1">
                    <a:lumMod val="50000"/>
                  </a:schemeClr>
                </a:solidFill>
                <a:latin typeface="Montserrat" panose="00000500000000000000" pitchFamily="2" charset="0"/>
              </a:rPr>
              <a:t>Evaluation / positionnement de chaque SSTI</a:t>
            </a:r>
          </a:p>
          <a:p>
            <a:pPr marL="0" indent="0" eaLnBrk="1" hangingPunct="1">
              <a:spcBef>
                <a:spcPts val="1200"/>
              </a:spcBef>
              <a:buNone/>
              <a:defRPr/>
            </a:pPr>
            <a:r>
              <a:rPr lang="fr-FR" altLang="fr-FR" sz="1600" b="1" kern="0" dirty="0">
                <a:solidFill>
                  <a:schemeClr val="bg1">
                    <a:lumMod val="50000"/>
                  </a:schemeClr>
                </a:solidFill>
                <a:latin typeface="Montserrat" panose="00000500000000000000" pitchFamily="2" charset="0"/>
              </a:rPr>
              <a:t>Reporting national et régional</a:t>
            </a:r>
            <a:endParaRPr lang="fr-FR" altLang="fr-FR" sz="1600" kern="0" dirty="0">
              <a:solidFill>
                <a:schemeClr val="bg1">
                  <a:lumMod val="50000"/>
                </a:schemeClr>
              </a:solidFill>
              <a:latin typeface="Montserrat" panose="00000500000000000000" pitchFamily="2" charset="0"/>
            </a:endParaRPr>
          </a:p>
        </p:txBody>
      </p:sp>
      <p:sp>
        <p:nvSpPr>
          <p:cNvPr id="14" name="Rectangle 3">
            <a:extLst>
              <a:ext uri="{FF2B5EF4-FFF2-40B4-BE49-F238E27FC236}">
                <a16:creationId xmlns:a16="http://schemas.microsoft.com/office/drawing/2014/main" id="{1A59FC04-9F3A-41A6-B4CC-29C948AE083C}"/>
              </a:ext>
            </a:extLst>
          </p:cNvPr>
          <p:cNvSpPr txBox="1">
            <a:spLocks noChangeArrowheads="1"/>
          </p:cNvSpPr>
          <p:nvPr/>
        </p:nvSpPr>
        <p:spPr bwMode="auto">
          <a:xfrm>
            <a:off x="9194651" y="1462964"/>
            <a:ext cx="2451480" cy="5701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spcBef>
                <a:spcPts val="0"/>
              </a:spcBef>
              <a:spcAft>
                <a:spcPts val="0"/>
              </a:spcAft>
              <a:buNone/>
              <a:defRPr/>
            </a:pPr>
            <a:endParaRPr lang="fr-FR" altLang="fr-FR" sz="800" b="1" kern="0" dirty="0">
              <a:solidFill>
                <a:schemeClr val="accent3">
                  <a:lumMod val="75000"/>
                </a:schemeClr>
              </a:solidFill>
              <a:latin typeface="Montserrat" panose="00000500000000000000" pitchFamily="2" charset="0"/>
            </a:endParaRPr>
          </a:p>
          <a:p>
            <a:pPr marL="0" indent="0" algn="ctr" eaLnBrk="1" hangingPunct="1">
              <a:spcBef>
                <a:spcPts val="0"/>
              </a:spcBef>
              <a:spcAft>
                <a:spcPts val="0"/>
              </a:spcAft>
              <a:buNone/>
              <a:defRPr/>
            </a:pPr>
            <a:r>
              <a:rPr lang="fr-FR" altLang="fr-FR" sz="1600" b="1" kern="0" dirty="0">
                <a:solidFill>
                  <a:schemeClr val="accent3">
                    <a:lumMod val="75000"/>
                  </a:schemeClr>
                </a:solidFill>
                <a:latin typeface="Montserrat" panose="00000500000000000000" pitchFamily="2" charset="0"/>
              </a:rPr>
              <a:t>Des résultats</a:t>
            </a:r>
          </a:p>
        </p:txBody>
      </p:sp>
      <p:sp>
        <p:nvSpPr>
          <p:cNvPr id="3" name="Flèche : haut 2">
            <a:extLst>
              <a:ext uri="{FF2B5EF4-FFF2-40B4-BE49-F238E27FC236}">
                <a16:creationId xmlns:a16="http://schemas.microsoft.com/office/drawing/2014/main" id="{1C6162A1-4A52-47DC-96F8-4EE2346C3D23}"/>
              </a:ext>
            </a:extLst>
          </p:cNvPr>
          <p:cNvSpPr/>
          <p:nvPr/>
        </p:nvSpPr>
        <p:spPr>
          <a:xfrm>
            <a:off x="2418468" y="4418373"/>
            <a:ext cx="315884" cy="593053"/>
          </a:xfrm>
          <a:prstGeom prst="upArrow">
            <a:avLst/>
          </a:prstGeom>
          <a:solidFill>
            <a:srgbClr val="019EE3"/>
          </a:solidFill>
          <a:ln>
            <a:solidFill>
              <a:srgbClr val="53C0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haut 17">
            <a:extLst>
              <a:ext uri="{FF2B5EF4-FFF2-40B4-BE49-F238E27FC236}">
                <a16:creationId xmlns:a16="http://schemas.microsoft.com/office/drawing/2014/main" id="{B4CD9255-A8DD-4CC0-B9B8-C604919E1ADB}"/>
              </a:ext>
            </a:extLst>
          </p:cNvPr>
          <p:cNvSpPr/>
          <p:nvPr/>
        </p:nvSpPr>
        <p:spPr>
          <a:xfrm>
            <a:off x="6228006" y="4418373"/>
            <a:ext cx="315884" cy="593053"/>
          </a:xfrm>
          <a:prstGeom prst="upArrow">
            <a:avLst/>
          </a:prstGeom>
          <a:solidFill>
            <a:srgbClr val="019EE3"/>
          </a:solidFill>
          <a:ln>
            <a:solidFill>
              <a:srgbClr val="53C0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courbe vers le bas 3">
            <a:extLst>
              <a:ext uri="{FF2B5EF4-FFF2-40B4-BE49-F238E27FC236}">
                <a16:creationId xmlns:a16="http://schemas.microsoft.com/office/drawing/2014/main" id="{BF689219-8659-4176-A493-F979CE2C6BDC}"/>
              </a:ext>
            </a:extLst>
          </p:cNvPr>
          <p:cNvSpPr/>
          <p:nvPr/>
        </p:nvSpPr>
        <p:spPr>
          <a:xfrm>
            <a:off x="3524596" y="1214875"/>
            <a:ext cx="1487979" cy="248088"/>
          </a:xfrm>
          <a:prstGeom prst="curved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 courbe vers le bas 20">
            <a:extLst>
              <a:ext uri="{FF2B5EF4-FFF2-40B4-BE49-F238E27FC236}">
                <a16:creationId xmlns:a16="http://schemas.microsoft.com/office/drawing/2014/main" id="{5E9EB646-7683-41DA-B604-78AF00614081}"/>
              </a:ext>
            </a:extLst>
          </p:cNvPr>
          <p:cNvSpPr/>
          <p:nvPr/>
        </p:nvSpPr>
        <p:spPr>
          <a:xfrm>
            <a:off x="8282246" y="1167177"/>
            <a:ext cx="1487979" cy="248088"/>
          </a:xfrm>
          <a:prstGeom prst="curved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Rectangle : coins arrondis 21">
            <a:extLst>
              <a:ext uri="{FF2B5EF4-FFF2-40B4-BE49-F238E27FC236}">
                <a16:creationId xmlns:a16="http://schemas.microsoft.com/office/drawing/2014/main" id="{AE384061-0457-4190-A8FE-EDB0AA630FD9}"/>
              </a:ext>
            </a:extLst>
          </p:cNvPr>
          <p:cNvSpPr/>
          <p:nvPr/>
        </p:nvSpPr>
        <p:spPr>
          <a:xfrm>
            <a:off x="1578814" y="5011881"/>
            <a:ext cx="2016112" cy="1071587"/>
          </a:xfrm>
          <a:prstGeom prst="roundRect">
            <a:avLst/>
          </a:prstGeom>
          <a:solidFill>
            <a:srgbClr val="019EE3"/>
          </a:solidFill>
          <a:ln>
            <a:solidFill>
              <a:srgbClr val="019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Cahier des charges de l’offre de services</a:t>
            </a:r>
          </a:p>
        </p:txBody>
      </p:sp>
      <p:sp>
        <p:nvSpPr>
          <p:cNvPr id="23" name="Rectangle : coins arrondis 22">
            <a:extLst>
              <a:ext uri="{FF2B5EF4-FFF2-40B4-BE49-F238E27FC236}">
                <a16:creationId xmlns:a16="http://schemas.microsoft.com/office/drawing/2014/main" id="{27353DF7-72CE-4075-A591-8860F99D04F8}"/>
              </a:ext>
            </a:extLst>
          </p:cNvPr>
          <p:cNvSpPr/>
          <p:nvPr/>
        </p:nvSpPr>
        <p:spPr>
          <a:xfrm>
            <a:off x="5244388" y="5011426"/>
            <a:ext cx="2292540" cy="1168176"/>
          </a:xfrm>
          <a:prstGeom prst="roundRect">
            <a:avLst/>
          </a:prstGeom>
          <a:solidFill>
            <a:srgbClr val="019EE3"/>
          </a:solidFill>
          <a:ln>
            <a:solidFill>
              <a:srgbClr val="019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Guides méthodologiques (pré requis, collecte des données…)</a:t>
            </a:r>
          </a:p>
        </p:txBody>
      </p:sp>
      <p:pic>
        <p:nvPicPr>
          <p:cNvPr id="25" name="Image 26">
            <a:extLst>
              <a:ext uri="{FF2B5EF4-FFF2-40B4-BE49-F238E27FC236}">
                <a16:creationId xmlns:a16="http://schemas.microsoft.com/office/drawing/2014/main" id="{87394893-6A27-4C45-8E74-AAA5047C9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6584" y="3504457"/>
            <a:ext cx="868719" cy="80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uble vague 4">
            <a:extLst>
              <a:ext uri="{FF2B5EF4-FFF2-40B4-BE49-F238E27FC236}">
                <a16:creationId xmlns:a16="http://schemas.microsoft.com/office/drawing/2014/main" id="{E06AB151-E2AF-4D43-9845-655EFB337781}"/>
              </a:ext>
            </a:extLst>
          </p:cNvPr>
          <p:cNvSpPr/>
          <p:nvPr/>
        </p:nvSpPr>
        <p:spPr>
          <a:xfrm>
            <a:off x="1232269" y="2146436"/>
            <a:ext cx="2292327" cy="223139"/>
          </a:xfrm>
          <a:prstGeom prst="doubleWave">
            <a:avLst/>
          </a:prstGeom>
          <a:solidFill>
            <a:schemeClr val="accent3">
              <a:lumMod val="75000"/>
              <a:alpha val="50000"/>
            </a:schemeClr>
          </a:solidFill>
          <a:ln>
            <a:solidFill>
              <a:schemeClr val="accent3">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3">
                  <a:lumMod val="75000"/>
                </a:schemeClr>
              </a:solidFill>
            </a:endParaRPr>
          </a:p>
        </p:txBody>
      </p:sp>
    </p:spTree>
    <p:extLst>
      <p:ext uri="{BB962C8B-B14F-4D97-AF65-F5344CB8AC3E}">
        <p14:creationId xmlns:p14="http://schemas.microsoft.com/office/powerpoint/2010/main" val="10609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04567" y="208287"/>
            <a:ext cx="10009239" cy="775181"/>
          </a:xfrm>
        </p:spPr>
        <p:txBody>
          <a:bodyPr/>
          <a:lstStyle/>
          <a:p>
            <a:r>
              <a:rPr lang="fr-FR" sz="1800" b="1" dirty="0"/>
              <a:t>Indicateur clé n°5 </a:t>
            </a:r>
          </a:p>
          <a:p>
            <a:r>
              <a:rPr lang="fr-FR" sz="1800" b="1" dirty="0"/>
              <a:t>% de salariés distincts vus dans une période de 5 ans</a:t>
            </a:r>
          </a:p>
        </p:txBody>
      </p:sp>
      <p:graphicFrame>
        <p:nvGraphicFramePr>
          <p:cNvPr id="26" name="Tableau 25">
            <a:extLst>
              <a:ext uri="{FF2B5EF4-FFF2-40B4-BE49-F238E27FC236}">
                <a16:creationId xmlns:a16="http://schemas.microsoft.com/office/drawing/2014/main" id="{2B8C9EF6-1F44-4290-A974-F3C64E27C8B4}"/>
              </a:ext>
            </a:extLst>
          </p:cNvPr>
          <p:cNvGraphicFramePr>
            <a:graphicFrameLocks noGrp="1"/>
          </p:cNvGraphicFramePr>
          <p:nvPr/>
        </p:nvGraphicFramePr>
        <p:xfrm>
          <a:off x="946068" y="1180548"/>
          <a:ext cx="10845662" cy="1060450"/>
        </p:xfrm>
        <a:graphic>
          <a:graphicData uri="http://schemas.openxmlformats.org/drawingml/2006/table">
            <a:tbl>
              <a:tblPr firstRow="1" firstCol="1" bandRow="1">
                <a:tableStyleId>{5C22544A-7EE6-4342-B048-85BDC9FD1C3A}</a:tableStyleId>
              </a:tblPr>
              <a:tblGrid>
                <a:gridCol w="3763850">
                  <a:extLst>
                    <a:ext uri="{9D8B030D-6E8A-4147-A177-3AD203B41FA5}">
                      <a16:colId xmlns:a16="http://schemas.microsoft.com/office/drawing/2014/main" val="116845568"/>
                    </a:ext>
                  </a:extLst>
                </a:gridCol>
                <a:gridCol w="2470483">
                  <a:extLst>
                    <a:ext uri="{9D8B030D-6E8A-4147-A177-3AD203B41FA5}">
                      <a16:colId xmlns:a16="http://schemas.microsoft.com/office/drawing/2014/main" val="3066270669"/>
                    </a:ext>
                  </a:extLst>
                </a:gridCol>
                <a:gridCol w="2143432">
                  <a:extLst>
                    <a:ext uri="{9D8B030D-6E8A-4147-A177-3AD203B41FA5}">
                      <a16:colId xmlns:a16="http://schemas.microsoft.com/office/drawing/2014/main" val="3796727057"/>
                    </a:ext>
                  </a:extLst>
                </a:gridCol>
                <a:gridCol w="2467897">
                  <a:extLst>
                    <a:ext uri="{9D8B030D-6E8A-4147-A177-3AD203B41FA5}">
                      <a16:colId xmlns:a16="http://schemas.microsoft.com/office/drawing/2014/main" val="301417628"/>
                    </a:ext>
                  </a:extLst>
                </a:gridCol>
              </a:tblGrid>
              <a:tr h="0">
                <a:tc>
                  <a:txBody>
                    <a:bodyPr/>
                    <a:lstStyle/>
                    <a:p>
                      <a:pPr algn="ctr">
                        <a:lnSpc>
                          <a:spcPct val="107000"/>
                        </a:lnSpc>
                        <a:spcAft>
                          <a:spcPts val="0"/>
                        </a:spcAft>
                      </a:pPr>
                      <a:r>
                        <a:rPr lang="fr-FR" sz="1100" dirty="0">
                          <a:effectLst/>
                          <a:latin typeface="Montserrat" panose="00000500000000000000" pitchFamily="2" charset="0"/>
                        </a:rPr>
                        <a:t>Indicateur, Définition</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9EE3"/>
                    </a:solidFill>
                  </a:tcPr>
                </a:tc>
                <a:tc>
                  <a:txBody>
                    <a:bodyPr/>
                    <a:lstStyle/>
                    <a:p>
                      <a:pPr algn="ctr">
                        <a:lnSpc>
                          <a:spcPct val="107000"/>
                        </a:lnSpc>
                        <a:spcAft>
                          <a:spcPts val="0"/>
                        </a:spcAft>
                      </a:pPr>
                      <a:r>
                        <a:rPr lang="fr-FR" sz="1100" dirty="0">
                          <a:effectLst/>
                          <a:latin typeface="Montserrat" panose="00000500000000000000" pitchFamily="2" charset="0"/>
                        </a:rPr>
                        <a:t>Données à collecter par le SSTI</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9EE3"/>
                    </a:solidFill>
                  </a:tcPr>
                </a:tc>
                <a:tc>
                  <a:txBody>
                    <a:bodyPr/>
                    <a:lstStyle/>
                    <a:p>
                      <a:pPr algn="ctr">
                        <a:lnSpc>
                          <a:spcPct val="107000"/>
                        </a:lnSpc>
                        <a:spcAft>
                          <a:spcPts val="0"/>
                        </a:spcAft>
                      </a:pPr>
                      <a:r>
                        <a:rPr lang="fr-FR" sz="1100" dirty="0">
                          <a:effectLst/>
                          <a:latin typeface="Montserrat" panose="00000500000000000000" pitchFamily="2" charset="0"/>
                        </a:rPr>
                        <a:t>Codification des données</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9EE3"/>
                    </a:solidFill>
                  </a:tcPr>
                </a:tc>
                <a:tc>
                  <a:txBody>
                    <a:bodyPr/>
                    <a:lstStyle/>
                    <a:p>
                      <a:pPr algn="ctr">
                        <a:lnSpc>
                          <a:spcPct val="107000"/>
                        </a:lnSpc>
                        <a:spcAft>
                          <a:spcPts val="0"/>
                        </a:spcAft>
                      </a:pPr>
                      <a:r>
                        <a:rPr lang="fr-FR" sz="1100" dirty="0">
                          <a:effectLst/>
                          <a:latin typeface="Montserrat" panose="00000500000000000000" pitchFamily="2" charset="0"/>
                        </a:rPr>
                        <a:t>Etat de la collecte par Présanse</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9EE3"/>
                    </a:solidFill>
                  </a:tcPr>
                </a:tc>
                <a:extLst>
                  <a:ext uri="{0D108BD9-81ED-4DB2-BD59-A6C34878D82A}">
                    <a16:rowId xmlns:a16="http://schemas.microsoft.com/office/drawing/2014/main" val="2537006354"/>
                  </a:ext>
                </a:extLst>
              </a:tr>
              <a:tr h="0">
                <a:tc>
                  <a:txBody>
                    <a:bodyPr/>
                    <a:lstStyle/>
                    <a:p>
                      <a:pPr>
                        <a:lnSpc>
                          <a:spcPct val="107000"/>
                        </a:lnSpc>
                        <a:spcAft>
                          <a:spcPts val="0"/>
                        </a:spcAft>
                      </a:pPr>
                      <a:r>
                        <a:rPr lang="fr-FR" sz="1100" b="0" dirty="0">
                          <a:solidFill>
                            <a:schemeClr val="tx1"/>
                          </a:solidFill>
                          <a:effectLst/>
                          <a:latin typeface="Montserrat" panose="00000500000000000000" pitchFamily="2" charset="0"/>
                        </a:rPr>
                        <a:t>Reformulation ? Précisions ?</a:t>
                      </a:r>
                    </a:p>
                    <a:p>
                      <a:pPr>
                        <a:lnSpc>
                          <a:spcPct val="107000"/>
                        </a:lnSpc>
                        <a:spcAft>
                          <a:spcPts val="0"/>
                        </a:spcAft>
                      </a:pPr>
                      <a:r>
                        <a:rPr lang="fr-FR" sz="1100" b="0" dirty="0">
                          <a:solidFill>
                            <a:schemeClr val="tx1"/>
                          </a:solidFill>
                          <a:effectLst/>
                          <a:latin typeface="Montserrat" panose="00000500000000000000" pitchFamily="2" charset="0"/>
                        </a:rPr>
                        <a:t>Nombre de salariés SHR ayant été vus dans les 5 dernières années,  Salariés SR ayant été vus dans les 2/3 dernières années (selon règlementation) …</a:t>
                      </a:r>
                    </a:p>
                    <a:p>
                      <a:pPr>
                        <a:lnSpc>
                          <a:spcPct val="107000"/>
                        </a:lnSpc>
                        <a:spcAft>
                          <a:spcPts val="0"/>
                        </a:spcAft>
                      </a:pPr>
                      <a:r>
                        <a:rPr lang="fr-FR" sz="1100" b="0" dirty="0">
                          <a:solidFill>
                            <a:schemeClr val="tx1"/>
                          </a:solidFill>
                          <a:effectLst/>
                          <a:latin typeface="Montserrat" panose="00000500000000000000" pitchFamily="2" charset="0"/>
                        </a:rPr>
                        <a:t>Au niveau de la branche : somme / ratio / extrapolation</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FF4"/>
                    </a:solidFill>
                  </a:tcPr>
                </a:tc>
                <a:tc>
                  <a:txBody>
                    <a:bodyPr/>
                    <a:lstStyle/>
                    <a:p>
                      <a:pPr marL="342900" lvl="0" indent="-254000">
                        <a:lnSpc>
                          <a:spcPct val="107000"/>
                        </a:lnSpc>
                        <a:spcAft>
                          <a:spcPts val="0"/>
                        </a:spcAft>
                        <a:buClr>
                          <a:srgbClr val="00B0F0"/>
                        </a:buClr>
                        <a:buFont typeface="Wingdings 2" panose="05020102010507070707" pitchFamily="18" charset="2"/>
                        <a:buChar char="¾"/>
                      </a:pPr>
                      <a:r>
                        <a:rPr lang="fr-FR" sz="1100" dirty="0">
                          <a:effectLst/>
                          <a:latin typeface="Montserrat" panose="00000500000000000000" pitchFamily="2" charset="0"/>
                        </a:rPr>
                        <a:t>Salarié actif oui/non (ou date)</a:t>
                      </a:r>
                    </a:p>
                    <a:p>
                      <a:pPr marL="342900" lvl="0" indent="-254000">
                        <a:lnSpc>
                          <a:spcPct val="107000"/>
                        </a:lnSpc>
                        <a:spcAft>
                          <a:spcPts val="0"/>
                        </a:spcAft>
                        <a:buClr>
                          <a:srgbClr val="00B0F0"/>
                        </a:buClr>
                        <a:buFont typeface="Wingdings 2" panose="05020102010507070707" pitchFamily="18" charset="2"/>
                        <a:buChar char="¾"/>
                      </a:pPr>
                      <a:r>
                        <a:rPr lang="fr-FR" sz="1100" dirty="0">
                          <a:effectLst/>
                          <a:latin typeface="Montserrat" panose="00000500000000000000" pitchFamily="2" charset="0"/>
                        </a:rPr>
                        <a:t>Salarié type</a:t>
                      </a:r>
                    </a:p>
                    <a:p>
                      <a:pPr marL="342900" lvl="0" indent="-254000">
                        <a:lnSpc>
                          <a:spcPct val="107000"/>
                        </a:lnSpc>
                        <a:spcAft>
                          <a:spcPts val="0"/>
                        </a:spcAft>
                        <a:buClr>
                          <a:srgbClr val="00B0F0"/>
                        </a:buClr>
                        <a:buFont typeface="Wingdings 2" panose="05020102010507070707" pitchFamily="18" charset="2"/>
                        <a:buChar char="¾"/>
                      </a:pPr>
                      <a:r>
                        <a:rPr lang="fr-FR" sz="1100" dirty="0">
                          <a:effectLst/>
                          <a:latin typeface="Montserrat" panose="00000500000000000000" pitchFamily="2" charset="0"/>
                        </a:rPr>
                        <a:t>Salarié dernière visite type</a:t>
                      </a:r>
                    </a:p>
                    <a:p>
                      <a:pPr marL="342900" lvl="0" indent="-254000">
                        <a:lnSpc>
                          <a:spcPct val="107000"/>
                        </a:lnSpc>
                        <a:spcAft>
                          <a:spcPts val="0"/>
                        </a:spcAft>
                        <a:buClr>
                          <a:srgbClr val="00B0F0"/>
                        </a:buClr>
                        <a:buFont typeface="Wingdings 2" panose="05020102010507070707" pitchFamily="18" charset="2"/>
                        <a:buChar char="¾"/>
                      </a:pPr>
                      <a:r>
                        <a:rPr lang="fr-FR" sz="1100" dirty="0">
                          <a:effectLst/>
                          <a:latin typeface="Montserrat" panose="00000500000000000000" pitchFamily="2" charset="0"/>
                        </a:rPr>
                        <a:t>Salarié dernière visite date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FF4"/>
                    </a:solidFill>
                  </a:tcPr>
                </a:tc>
                <a:tc>
                  <a:txBody>
                    <a:bodyPr/>
                    <a:lstStyle/>
                    <a:p>
                      <a:pPr>
                        <a:lnSpc>
                          <a:spcPct val="107000"/>
                        </a:lnSpc>
                        <a:spcAft>
                          <a:spcPts val="0"/>
                        </a:spcAft>
                      </a:pPr>
                      <a:r>
                        <a:rPr lang="fr-FR" sz="1100" dirty="0">
                          <a:effectLst/>
                          <a:latin typeface="Montserrat" panose="00000500000000000000" pitchFamily="2" charset="0"/>
                        </a:rPr>
                        <a:t>TH des types de visites</a:t>
                      </a:r>
                    </a:p>
                    <a:p>
                      <a:pPr>
                        <a:lnSpc>
                          <a:spcPct val="107000"/>
                        </a:lnSpc>
                        <a:spcAft>
                          <a:spcPts val="0"/>
                        </a:spcAft>
                      </a:pPr>
                      <a:r>
                        <a:rPr lang="fr-FR" sz="1100" dirty="0">
                          <a:effectLst/>
                          <a:latin typeface="Montserrat" panose="00000500000000000000" pitchFamily="2" charset="0"/>
                        </a:rPr>
                        <a:t>Requête : Nb sal dernière visite par type de visite avec date &lt;= 5 ans</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fr-FR" sz="1100" dirty="0">
                          <a:effectLst/>
                          <a:latin typeface="Montserrat" panose="00000500000000000000" pitchFamily="2" charset="0"/>
                        </a:rPr>
                        <a:t>Nombre de salariés distincts vus dans l’année par un médecin du travail (tout type de visite)</a:t>
                      </a:r>
                    </a:p>
                    <a:p>
                      <a:pPr>
                        <a:lnSpc>
                          <a:spcPct val="107000"/>
                        </a:lnSpc>
                        <a:spcAft>
                          <a:spcPts val="0"/>
                        </a:spcAft>
                      </a:pPr>
                      <a:r>
                        <a:rPr lang="fr-FR" sz="1100" dirty="0">
                          <a:effectLst/>
                          <a:latin typeface="Montserrat" panose="00000500000000000000" pitchFamily="2" charset="0"/>
                        </a:rPr>
                        <a:t>Nombre de salariés distincts vus dans l’année par un infirmier</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575525"/>
                  </a:ext>
                </a:extLst>
              </a:tr>
            </a:tbl>
          </a:graphicData>
        </a:graphic>
      </p:graphicFrame>
      <p:sp>
        <p:nvSpPr>
          <p:cNvPr id="44" name="Rectangle 18">
            <a:extLst>
              <a:ext uri="{FF2B5EF4-FFF2-40B4-BE49-F238E27FC236}">
                <a16:creationId xmlns:a16="http://schemas.microsoft.com/office/drawing/2014/main" id="{C4B00179-DE1E-4B0D-BD29-11FF3B5012B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24">
            <a:extLst>
              <a:ext uri="{FF2B5EF4-FFF2-40B4-BE49-F238E27FC236}">
                <a16:creationId xmlns:a16="http://schemas.microsoft.com/office/drawing/2014/main" id="{3BB9FE7D-8FDA-443B-8971-2A4FE0019A3F}"/>
              </a:ext>
            </a:extLst>
          </p:cNvPr>
          <p:cNvSpPr>
            <a:spLocks noChangeArrowheads="1"/>
          </p:cNvSpPr>
          <p:nvPr/>
        </p:nvSpPr>
        <p:spPr bwMode="auto">
          <a:xfrm>
            <a:off x="968863" y="2553182"/>
            <a:ext cx="4087393"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sz="1400" b="1" dirty="0">
                <a:latin typeface="Montserrat" panose="00000500000000000000" pitchFamily="2" charset="0"/>
              </a:rPr>
              <a:t>Etapes pré requises </a:t>
            </a:r>
            <a:endParaRPr lang="fr-FR" sz="1400" dirty="0">
              <a:latin typeface="Montserrat" panose="00000500000000000000" pitchFamily="2" charset="0"/>
            </a:endParaRPr>
          </a:p>
          <a:p>
            <a:pPr marL="285750" lvl="0" indent="-285750">
              <a:buClr>
                <a:srgbClr val="019EE3"/>
              </a:buClr>
              <a:buFont typeface="Wingdings 2" panose="05020102010507070707" pitchFamily="18" charset="2"/>
              <a:buChar char="¾"/>
            </a:pPr>
            <a:r>
              <a:rPr lang="fr-FR" altLang="fr-FR" sz="1400" dirty="0">
                <a:latin typeface="Montserrat" panose="00000500000000000000" pitchFamily="2" charset="0"/>
                <a:ea typeface="Calibri" panose="020F0502020204030204" pitchFamily="34" charset="0"/>
                <a:cs typeface="Times New Roman" panose="02020603050405020304" pitchFamily="18" charset="0"/>
              </a:rPr>
              <a:t>Réflexion sur la population de base : nombre de salariés actifs à date vs nombre de salariés actifs sur les 5 ans (Risque de doublons au niveau de la branche)</a:t>
            </a:r>
          </a:p>
          <a:p>
            <a:pPr marL="285750" lvl="0" indent="-285750">
              <a:buClr>
                <a:srgbClr val="019EE3"/>
              </a:buClr>
              <a:buFont typeface="Wingdings 2" panose="05020102010507070707" pitchFamily="18" charset="2"/>
              <a:buChar char="¾"/>
            </a:pPr>
            <a:r>
              <a:rPr lang="fr-FR" altLang="fr-FR" sz="1400" dirty="0">
                <a:latin typeface="Montserrat" panose="00000500000000000000" pitchFamily="2" charset="0"/>
                <a:ea typeface="Calibri" panose="020F0502020204030204" pitchFamily="34" charset="0"/>
                <a:cs typeface="Times New Roman" panose="02020603050405020304" pitchFamily="18" charset="0"/>
              </a:rPr>
              <a:t>Réflexion sur le type de visite : par qui médecin / infirmier ? Dans quel cadre : embauche + périodique et/ou + reprise, préreprise, à la demande</a:t>
            </a:r>
          </a:p>
          <a:p>
            <a:pPr marL="285750" lvl="0" indent="-285750">
              <a:buClr>
                <a:srgbClr val="019EE3"/>
              </a:buClr>
              <a:buFont typeface="Wingdings 2" panose="05020102010507070707" pitchFamily="18" charset="2"/>
              <a:buChar char="¾"/>
            </a:pPr>
            <a:r>
              <a:rPr lang="fr-FR" altLang="fr-FR" sz="1400" dirty="0">
                <a:latin typeface="Montserrat" panose="00000500000000000000" pitchFamily="2" charset="0"/>
                <a:cs typeface="Times New Roman" panose="02020603050405020304" pitchFamily="18" charset="0"/>
              </a:rPr>
              <a:t>Adaptation du SI</a:t>
            </a:r>
          </a:p>
          <a:p>
            <a:pPr marL="285750" lvl="0" indent="-285750">
              <a:buClr>
                <a:srgbClr val="019EE3"/>
              </a:buClr>
              <a:buFont typeface="Wingdings 2" panose="05020102010507070707" pitchFamily="18" charset="2"/>
              <a:buChar char="¾"/>
            </a:pPr>
            <a:endParaRPr lang="fr-FR" altLang="fr-FR" sz="1400" dirty="0">
              <a:latin typeface="Montserrat" panose="00000500000000000000" pitchFamily="2"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
                <a:srgbClr val="019EE3"/>
              </a:buClr>
              <a:buSzTx/>
              <a:tabLst/>
            </a:pPr>
            <a:r>
              <a:rPr lang="fr-FR" altLang="fr-FR" sz="1400" b="1" dirty="0">
                <a:latin typeface="Montserrat" panose="00000500000000000000" pitchFamily="2" charset="0"/>
                <a:ea typeface="Calibri" panose="020F0502020204030204" pitchFamily="34" charset="0"/>
                <a:cs typeface="Times New Roman" panose="02020603050405020304" pitchFamily="18" charset="0"/>
              </a:rPr>
              <a:t>Collecte des données par Présanse</a:t>
            </a:r>
          </a:p>
          <a:p>
            <a:pPr marL="285750" lvl="0" indent="-285750">
              <a:buClr>
                <a:srgbClr val="019EE3"/>
              </a:buClr>
              <a:buFont typeface="Wingdings 2" panose="05020102010507070707" pitchFamily="18" charset="2"/>
              <a:buChar char="¾"/>
            </a:pPr>
            <a:r>
              <a:rPr lang="fr-FR" altLang="fr-FR" sz="1400" dirty="0">
                <a:latin typeface="Montserrat" panose="00000500000000000000" pitchFamily="2" charset="0"/>
                <a:ea typeface="Calibri" panose="020F0502020204030204" pitchFamily="34" charset="0"/>
                <a:cs typeface="Times New Roman" panose="02020603050405020304" pitchFamily="18" charset="0"/>
              </a:rPr>
              <a:t>Salariés distincts vus dans l’année</a:t>
            </a:r>
          </a:p>
          <a:p>
            <a:pPr marL="285750" lvl="0" indent="-285750">
              <a:buClr>
                <a:srgbClr val="019EE3"/>
              </a:buClr>
              <a:buFont typeface="Wingdings 2" panose="05020102010507070707" pitchFamily="18" charset="2"/>
              <a:buChar char="¾"/>
            </a:pPr>
            <a:r>
              <a:rPr lang="fr-FR" altLang="fr-FR" sz="1400" dirty="0">
                <a:latin typeface="Montserrat" panose="00000500000000000000" pitchFamily="2" charset="0"/>
                <a:ea typeface="Calibri" panose="020F0502020204030204" pitchFamily="34" charset="0"/>
                <a:cs typeface="Times New Roman" panose="02020603050405020304" pitchFamily="18" charset="0"/>
              </a:rPr>
              <a:t>Salariés distincts vus en 5 ans</a:t>
            </a:r>
          </a:p>
        </p:txBody>
      </p:sp>
      <p:sp>
        <p:nvSpPr>
          <p:cNvPr id="57" name="Rectangle 56">
            <a:extLst>
              <a:ext uri="{FF2B5EF4-FFF2-40B4-BE49-F238E27FC236}">
                <a16:creationId xmlns:a16="http://schemas.microsoft.com/office/drawing/2014/main" id="{9B658DF0-549A-4C03-BC8E-160CB77838FE}"/>
              </a:ext>
            </a:extLst>
          </p:cNvPr>
          <p:cNvSpPr/>
          <p:nvPr/>
        </p:nvSpPr>
        <p:spPr>
          <a:xfrm>
            <a:off x="968863" y="5984873"/>
            <a:ext cx="7221408" cy="374718"/>
          </a:xfrm>
          <a:prstGeom prst="rect">
            <a:avLst/>
          </a:prstGeom>
        </p:spPr>
        <p:txBody>
          <a:bodyPr wrap="square">
            <a:spAutoFit/>
          </a:bodyPr>
          <a:lstStyle/>
          <a:p>
            <a:pPr marL="342900" lvl="0" indent="-342900">
              <a:lnSpc>
                <a:spcPct val="107000"/>
              </a:lnSpc>
              <a:spcAft>
                <a:spcPts val="0"/>
              </a:spcAft>
              <a:buClr>
                <a:srgbClr val="92D050"/>
              </a:buClr>
              <a:buSzPts val="2200"/>
              <a:buFont typeface="Wingdings" panose="05000000000000000000" pitchFamily="2" charset="2"/>
              <a:buChar char="è"/>
            </a:pPr>
            <a:r>
              <a:rPr lang="fr-FR" b="1" dirty="0">
                <a:solidFill>
                  <a:srgbClr val="92D050"/>
                </a:solidFill>
                <a:latin typeface="Montserrat" panose="00000500000000000000" pitchFamily="2" charset="0"/>
                <a:ea typeface="Calibri" panose="020F0502020204030204" pitchFamily="34" charset="0"/>
                <a:cs typeface="Times New Roman" panose="02020603050405020304" pitchFamily="18" charset="0"/>
              </a:rPr>
              <a:t>OBJECTIF : Sensibiliser à des objectifs de résultats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24">
            <a:extLst>
              <a:ext uri="{FF2B5EF4-FFF2-40B4-BE49-F238E27FC236}">
                <a16:creationId xmlns:a16="http://schemas.microsoft.com/office/drawing/2014/main" id="{2223EA67-D271-4102-9707-5CE077A76F88}"/>
              </a:ext>
            </a:extLst>
          </p:cNvPr>
          <p:cNvSpPr>
            <a:spLocks noChangeArrowheads="1"/>
          </p:cNvSpPr>
          <p:nvPr/>
        </p:nvSpPr>
        <p:spPr bwMode="auto">
          <a:xfrm>
            <a:off x="6956599" y="2626857"/>
            <a:ext cx="23486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Planification à 5 ans </a:t>
            </a:r>
            <a:endParaRPr kumimoji="0" lang="fr-FR" altLang="fr-FR" sz="1400" b="0" i="0" u="none" strike="noStrike" cap="none" normalizeH="0" baseline="0" dirty="0">
              <a:ln>
                <a:noFill/>
              </a:ln>
              <a:solidFill>
                <a:schemeClr val="tx1"/>
              </a:solidFill>
              <a:effectLst/>
              <a:latin typeface="Montserrat" panose="00000500000000000000" pitchFamily="2" charset="0"/>
            </a:endParaRPr>
          </a:p>
        </p:txBody>
      </p:sp>
      <p:grpSp>
        <p:nvGrpSpPr>
          <p:cNvPr id="4" name="Groupe 3">
            <a:extLst>
              <a:ext uri="{FF2B5EF4-FFF2-40B4-BE49-F238E27FC236}">
                <a16:creationId xmlns:a16="http://schemas.microsoft.com/office/drawing/2014/main" id="{44B39DCB-56CE-4558-B5E6-21D12924BABC}"/>
              </a:ext>
            </a:extLst>
          </p:cNvPr>
          <p:cNvGrpSpPr/>
          <p:nvPr/>
        </p:nvGrpSpPr>
        <p:grpSpPr>
          <a:xfrm>
            <a:off x="4990223" y="5374185"/>
            <a:ext cx="6229350" cy="120650"/>
            <a:chOff x="4990223" y="5275862"/>
            <a:chExt cx="6229350" cy="120650"/>
          </a:xfrm>
        </p:grpSpPr>
        <p:cxnSp>
          <p:nvCxnSpPr>
            <p:cNvPr id="43" name="Connecteur droit avec flèche 42">
              <a:extLst>
                <a:ext uri="{FF2B5EF4-FFF2-40B4-BE49-F238E27FC236}">
                  <a16:creationId xmlns:a16="http://schemas.microsoft.com/office/drawing/2014/main" id="{D98524ED-C257-4A88-BDD6-92D608FF143A}"/>
                </a:ext>
              </a:extLst>
            </p:cNvPr>
            <p:cNvCxnSpPr/>
            <p:nvPr/>
          </p:nvCxnSpPr>
          <p:spPr>
            <a:xfrm>
              <a:off x="4990223" y="5353332"/>
              <a:ext cx="6229350" cy="0"/>
            </a:xfrm>
            <a:prstGeom prst="straightConnector1">
              <a:avLst/>
            </a:prstGeom>
            <a:ln w="317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Ellipse 46">
              <a:extLst>
                <a:ext uri="{FF2B5EF4-FFF2-40B4-BE49-F238E27FC236}">
                  <a16:creationId xmlns:a16="http://schemas.microsoft.com/office/drawing/2014/main" id="{14951C37-107C-4B5D-AD57-D4A25F24866A}"/>
                </a:ext>
              </a:extLst>
            </p:cNvPr>
            <p:cNvSpPr/>
            <p:nvPr/>
          </p:nvSpPr>
          <p:spPr>
            <a:xfrm>
              <a:off x="7152398" y="5275862"/>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8" name="Ellipse 47">
              <a:extLst>
                <a:ext uri="{FF2B5EF4-FFF2-40B4-BE49-F238E27FC236}">
                  <a16:creationId xmlns:a16="http://schemas.microsoft.com/office/drawing/2014/main" id="{DC69F916-C5EC-4B6A-B967-61FCBA66F0DC}"/>
                </a:ext>
              </a:extLst>
            </p:cNvPr>
            <p:cNvSpPr/>
            <p:nvPr/>
          </p:nvSpPr>
          <p:spPr>
            <a:xfrm>
              <a:off x="5885573" y="5282212"/>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9" name="Ellipse 48">
              <a:extLst>
                <a:ext uri="{FF2B5EF4-FFF2-40B4-BE49-F238E27FC236}">
                  <a16:creationId xmlns:a16="http://schemas.microsoft.com/office/drawing/2014/main" id="{1BB61C58-A505-4A80-A7CA-CA43D8B125D2}"/>
                </a:ext>
              </a:extLst>
            </p:cNvPr>
            <p:cNvSpPr/>
            <p:nvPr/>
          </p:nvSpPr>
          <p:spPr>
            <a:xfrm>
              <a:off x="8362073" y="5282212"/>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3" name="Groupe 2">
            <a:extLst>
              <a:ext uri="{FF2B5EF4-FFF2-40B4-BE49-F238E27FC236}">
                <a16:creationId xmlns:a16="http://schemas.microsoft.com/office/drawing/2014/main" id="{048D6239-D2DF-4951-878C-6CDC3A92F21D}"/>
              </a:ext>
            </a:extLst>
          </p:cNvPr>
          <p:cNvGrpSpPr/>
          <p:nvPr/>
        </p:nvGrpSpPr>
        <p:grpSpPr>
          <a:xfrm>
            <a:off x="4993398" y="5708688"/>
            <a:ext cx="6178550" cy="120650"/>
            <a:chOff x="4993398" y="5472712"/>
            <a:chExt cx="6178550" cy="120650"/>
          </a:xfrm>
        </p:grpSpPr>
        <p:cxnSp>
          <p:nvCxnSpPr>
            <p:cNvPr id="46" name="Connecteur droit avec flèche 45">
              <a:extLst>
                <a:ext uri="{FF2B5EF4-FFF2-40B4-BE49-F238E27FC236}">
                  <a16:creationId xmlns:a16="http://schemas.microsoft.com/office/drawing/2014/main" id="{CB6DE867-71DF-4F72-8542-E84CE591E466}"/>
                </a:ext>
              </a:extLst>
            </p:cNvPr>
            <p:cNvCxnSpPr/>
            <p:nvPr/>
          </p:nvCxnSpPr>
          <p:spPr>
            <a:xfrm>
              <a:off x="4993398" y="5517797"/>
              <a:ext cx="6178550" cy="0"/>
            </a:xfrm>
            <a:prstGeom prst="straightConnector1">
              <a:avLst/>
            </a:prstGeom>
            <a:ln w="317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Ellipse 49">
              <a:extLst>
                <a:ext uri="{FF2B5EF4-FFF2-40B4-BE49-F238E27FC236}">
                  <a16:creationId xmlns:a16="http://schemas.microsoft.com/office/drawing/2014/main" id="{B6A265AF-7BA6-4363-A437-23E8B094B29E}"/>
                </a:ext>
              </a:extLst>
            </p:cNvPr>
            <p:cNvSpPr/>
            <p:nvPr/>
          </p:nvSpPr>
          <p:spPr>
            <a:xfrm>
              <a:off x="8355723" y="5472712"/>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1" name="Ellipse 50">
              <a:extLst>
                <a:ext uri="{FF2B5EF4-FFF2-40B4-BE49-F238E27FC236}">
                  <a16:creationId xmlns:a16="http://schemas.microsoft.com/office/drawing/2014/main" id="{019B53F1-B0A7-409A-8AC7-C1406447AE94}"/>
                </a:ext>
              </a:extLst>
            </p:cNvPr>
            <p:cNvSpPr/>
            <p:nvPr/>
          </p:nvSpPr>
          <p:spPr>
            <a:xfrm>
              <a:off x="9625723" y="5472712"/>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4" name="Ellipse 53">
              <a:extLst>
                <a:ext uri="{FF2B5EF4-FFF2-40B4-BE49-F238E27FC236}">
                  <a16:creationId xmlns:a16="http://schemas.microsoft.com/office/drawing/2014/main" id="{F0169AE9-27D5-47A8-A438-86AF6180E339}"/>
                </a:ext>
              </a:extLst>
            </p:cNvPr>
            <p:cNvSpPr/>
            <p:nvPr/>
          </p:nvSpPr>
          <p:spPr>
            <a:xfrm>
              <a:off x="10844923" y="5479062"/>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56" name="Zone de texte 404">
            <a:extLst>
              <a:ext uri="{FF2B5EF4-FFF2-40B4-BE49-F238E27FC236}">
                <a16:creationId xmlns:a16="http://schemas.microsoft.com/office/drawing/2014/main" id="{E57A8A27-84A5-401C-809D-3F53B1E648FF}"/>
              </a:ext>
            </a:extLst>
          </p:cNvPr>
          <p:cNvSpPr txBox="1"/>
          <p:nvPr/>
        </p:nvSpPr>
        <p:spPr>
          <a:xfrm rot="19642233">
            <a:off x="9650277" y="4159373"/>
            <a:ext cx="1197610" cy="384810"/>
          </a:xfrm>
          <a:prstGeom prst="rect">
            <a:avLst/>
          </a:prstGeom>
          <a:solidFill>
            <a:schemeClr val="bg1">
              <a:lumMod val="95000"/>
            </a:schemeClr>
          </a:solidFill>
          <a:ln w="28575">
            <a:noFill/>
          </a:ln>
          <a:effectLst/>
          <a:scene3d>
            <a:camera prst="orthographicFront">
              <a:rot lat="0" lon="0" rev="0"/>
            </a:camera>
            <a:lightRig rig="chilly" dir="t">
              <a:rot lat="0" lon="0" rev="18480000"/>
            </a:lightRig>
          </a:scene3d>
          <a:sp3d prstMaterial="clear">
            <a:bevelT h="63500"/>
          </a:sp3d>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07000"/>
              </a:lnSpc>
              <a:spcAft>
                <a:spcPts val="0"/>
              </a:spcAft>
            </a:pPr>
            <a:r>
              <a:rPr lang="fr-FR" sz="1400" b="1" dirty="0">
                <a:ln>
                  <a:noFill/>
                </a:ln>
                <a:solidFill>
                  <a:srgbClr val="FF0000"/>
                </a:solidFill>
                <a:effectLst/>
                <a:latin typeface="Montserrat" panose="00000500000000000000" pitchFamily="2" charset="0"/>
                <a:ea typeface="Calibri" panose="020F0502020204030204" pitchFamily="34" charset="0"/>
                <a:cs typeface="Times New Roman" panose="02020603050405020304" pitchFamily="18" charset="0"/>
              </a:rPr>
              <a:t>A créer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9" name="Groupe 58">
            <a:extLst>
              <a:ext uri="{FF2B5EF4-FFF2-40B4-BE49-F238E27FC236}">
                <a16:creationId xmlns:a16="http://schemas.microsoft.com/office/drawing/2014/main" id="{FC244B48-DF19-4E65-996B-35695E3060D4}"/>
              </a:ext>
            </a:extLst>
          </p:cNvPr>
          <p:cNvGrpSpPr/>
          <p:nvPr/>
        </p:nvGrpSpPr>
        <p:grpSpPr>
          <a:xfrm>
            <a:off x="5209297" y="2934634"/>
            <a:ext cx="6343605" cy="2949896"/>
            <a:chOff x="0" y="0"/>
            <a:chExt cx="5962650" cy="1691311"/>
          </a:xfrm>
        </p:grpSpPr>
        <p:sp>
          <p:nvSpPr>
            <p:cNvPr id="60" name="Zone de texte 2">
              <a:extLst>
                <a:ext uri="{FF2B5EF4-FFF2-40B4-BE49-F238E27FC236}">
                  <a16:creationId xmlns:a16="http://schemas.microsoft.com/office/drawing/2014/main" id="{E2EA41FE-1636-44C8-8E21-6611A6A0E3B6}"/>
                </a:ext>
              </a:extLst>
            </p:cNvPr>
            <p:cNvSpPr txBox="1">
              <a:spLocks noChangeArrowheads="1"/>
            </p:cNvSpPr>
            <p:nvPr/>
          </p:nvSpPr>
          <p:spPr bwMode="auto">
            <a:xfrm>
              <a:off x="21590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Zone de texte 279">
              <a:extLst>
                <a:ext uri="{FF2B5EF4-FFF2-40B4-BE49-F238E27FC236}">
                  <a16:creationId xmlns:a16="http://schemas.microsoft.com/office/drawing/2014/main" id="{FC1A0EB3-C150-43A8-BC05-C10431145419}"/>
                </a:ext>
              </a:extLst>
            </p:cNvPr>
            <p:cNvSpPr txBox="1">
              <a:spLocks noChangeArrowheads="1"/>
            </p:cNvSpPr>
            <p:nvPr/>
          </p:nvSpPr>
          <p:spPr bwMode="auto">
            <a:xfrm>
              <a:off x="142875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Zone de texte 280">
              <a:extLst>
                <a:ext uri="{FF2B5EF4-FFF2-40B4-BE49-F238E27FC236}">
                  <a16:creationId xmlns:a16="http://schemas.microsoft.com/office/drawing/2014/main" id="{CC8753AE-D4CF-40E4-8D49-FEA61639801E}"/>
                </a:ext>
              </a:extLst>
            </p:cNvPr>
            <p:cNvSpPr txBox="1">
              <a:spLocks noChangeArrowheads="1"/>
            </p:cNvSpPr>
            <p:nvPr/>
          </p:nvSpPr>
          <p:spPr bwMode="auto">
            <a:xfrm>
              <a:off x="262890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Zone de texte 281">
              <a:extLst>
                <a:ext uri="{FF2B5EF4-FFF2-40B4-BE49-F238E27FC236}">
                  <a16:creationId xmlns:a16="http://schemas.microsoft.com/office/drawing/2014/main" id="{8DF9A5DF-B8E3-4278-AF96-9B9BA9E912E0}"/>
                </a:ext>
              </a:extLst>
            </p:cNvPr>
            <p:cNvSpPr txBox="1">
              <a:spLocks noChangeArrowheads="1"/>
            </p:cNvSpPr>
            <p:nvPr/>
          </p:nvSpPr>
          <p:spPr bwMode="auto">
            <a:xfrm>
              <a:off x="388620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Zone de texte 282">
              <a:extLst>
                <a:ext uri="{FF2B5EF4-FFF2-40B4-BE49-F238E27FC236}">
                  <a16:creationId xmlns:a16="http://schemas.microsoft.com/office/drawing/2014/main" id="{FB23DC82-522A-48D3-A952-6ED61918883E}"/>
                </a:ext>
              </a:extLst>
            </p:cNvPr>
            <p:cNvSpPr txBox="1">
              <a:spLocks noChangeArrowheads="1"/>
            </p:cNvSpPr>
            <p:nvPr/>
          </p:nvSpPr>
          <p:spPr bwMode="auto">
            <a:xfrm>
              <a:off x="513080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Rectangle : coins arrondis 64">
              <a:extLst>
                <a:ext uri="{FF2B5EF4-FFF2-40B4-BE49-F238E27FC236}">
                  <a16:creationId xmlns:a16="http://schemas.microsoft.com/office/drawing/2014/main" id="{EC50358D-499A-400B-B11E-BC2523505B74}"/>
                </a:ext>
              </a:extLst>
            </p:cNvPr>
            <p:cNvSpPr/>
            <p:nvPr/>
          </p:nvSpPr>
          <p:spPr>
            <a:xfrm>
              <a:off x="0" y="0"/>
              <a:ext cx="5962650" cy="16913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66" name="Connecteur droit 65">
              <a:extLst>
                <a:ext uri="{FF2B5EF4-FFF2-40B4-BE49-F238E27FC236}">
                  <a16:creationId xmlns:a16="http://schemas.microsoft.com/office/drawing/2014/main" id="{9CAAE054-3011-415C-BFDF-6BB2C73F319E}"/>
                </a:ext>
              </a:extLst>
            </p:cNvPr>
            <p:cNvCxnSpPr/>
            <p:nvPr/>
          </p:nvCxnSpPr>
          <p:spPr>
            <a:xfrm>
              <a:off x="0" y="192514"/>
              <a:ext cx="5962650"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5DDD2BD4-C0F0-48A0-980F-AC4BA8319E56}"/>
                </a:ext>
              </a:extLst>
            </p:cNvPr>
            <p:cNvSpPr/>
            <p:nvPr/>
          </p:nvSpPr>
          <p:spPr>
            <a:xfrm>
              <a:off x="0" y="449382"/>
              <a:ext cx="1219200" cy="107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8" name="Rectangle 67">
              <a:extLst>
                <a:ext uri="{FF2B5EF4-FFF2-40B4-BE49-F238E27FC236}">
                  <a16:creationId xmlns:a16="http://schemas.microsoft.com/office/drawing/2014/main" id="{C82A5F9F-3788-4FF1-85EC-EFF1ADA79469}"/>
                </a:ext>
              </a:extLst>
            </p:cNvPr>
            <p:cNvSpPr/>
            <p:nvPr/>
          </p:nvSpPr>
          <p:spPr>
            <a:xfrm>
              <a:off x="0" y="832047"/>
              <a:ext cx="1219200" cy="9454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9" name="Rectangle 68">
              <a:extLst>
                <a:ext uri="{FF2B5EF4-FFF2-40B4-BE49-F238E27FC236}">
                  <a16:creationId xmlns:a16="http://schemas.microsoft.com/office/drawing/2014/main" id="{F0B225C9-2C39-4035-A4EE-4134690C9DE0}"/>
                </a:ext>
              </a:extLst>
            </p:cNvPr>
            <p:cNvSpPr/>
            <p:nvPr/>
          </p:nvSpPr>
          <p:spPr>
            <a:xfrm>
              <a:off x="0" y="1084405"/>
              <a:ext cx="2584450" cy="9337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Tree>
    <p:extLst>
      <p:ext uri="{BB962C8B-B14F-4D97-AF65-F5344CB8AC3E}">
        <p14:creationId xmlns:p14="http://schemas.microsoft.com/office/powerpoint/2010/main" val="350023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04567" y="208287"/>
            <a:ext cx="10009239" cy="775181"/>
          </a:xfrm>
        </p:spPr>
        <p:txBody>
          <a:bodyPr/>
          <a:lstStyle/>
          <a:p>
            <a:r>
              <a:rPr lang="fr-FR" sz="1800" b="1" dirty="0"/>
              <a:t>Indicateur clé n°3 </a:t>
            </a:r>
          </a:p>
          <a:p>
            <a:r>
              <a:rPr lang="fr-FR" sz="1800" b="1" dirty="0"/>
              <a:t>% d’entreprises couvertes par une fiche d’entreprise sur une période de 5 ans</a:t>
            </a:r>
          </a:p>
        </p:txBody>
      </p:sp>
      <p:graphicFrame>
        <p:nvGraphicFramePr>
          <p:cNvPr id="26" name="Tableau 25">
            <a:extLst>
              <a:ext uri="{FF2B5EF4-FFF2-40B4-BE49-F238E27FC236}">
                <a16:creationId xmlns:a16="http://schemas.microsoft.com/office/drawing/2014/main" id="{2B8C9EF6-1F44-4290-A974-F3C64E27C8B4}"/>
              </a:ext>
            </a:extLst>
          </p:cNvPr>
          <p:cNvGraphicFramePr>
            <a:graphicFrameLocks noGrp="1"/>
          </p:cNvGraphicFramePr>
          <p:nvPr/>
        </p:nvGraphicFramePr>
        <p:xfrm>
          <a:off x="904567" y="1269923"/>
          <a:ext cx="10539501" cy="1060450"/>
        </p:xfrm>
        <a:graphic>
          <a:graphicData uri="http://schemas.openxmlformats.org/drawingml/2006/table">
            <a:tbl>
              <a:tblPr firstRow="1" firstCol="1" bandRow="1">
                <a:tableStyleId>{5C22544A-7EE6-4342-B048-85BDC9FD1C3A}</a:tableStyleId>
              </a:tblPr>
              <a:tblGrid>
                <a:gridCol w="3008467">
                  <a:extLst>
                    <a:ext uri="{9D8B030D-6E8A-4147-A177-3AD203B41FA5}">
                      <a16:colId xmlns:a16="http://schemas.microsoft.com/office/drawing/2014/main" val="116845568"/>
                    </a:ext>
                  </a:extLst>
                </a:gridCol>
                <a:gridCol w="2689709">
                  <a:extLst>
                    <a:ext uri="{9D8B030D-6E8A-4147-A177-3AD203B41FA5}">
                      <a16:colId xmlns:a16="http://schemas.microsoft.com/office/drawing/2014/main" val="3066270669"/>
                    </a:ext>
                  </a:extLst>
                </a:gridCol>
                <a:gridCol w="2367157">
                  <a:extLst>
                    <a:ext uri="{9D8B030D-6E8A-4147-A177-3AD203B41FA5}">
                      <a16:colId xmlns:a16="http://schemas.microsoft.com/office/drawing/2014/main" val="3796727057"/>
                    </a:ext>
                  </a:extLst>
                </a:gridCol>
                <a:gridCol w="2474168">
                  <a:extLst>
                    <a:ext uri="{9D8B030D-6E8A-4147-A177-3AD203B41FA5}">
                      <a16:colId xmlns:a16="http://schemas.microsoft.com/office/drawing/2014/main" val="301417628"/>
                    </a:ext>
                  </a:extLst>
                </a:gridCol>
              </a:tblGrid>
              <a:tr h="0">
                <a:tc>
                  <a:txBody>
                    <a:bodyPr/>
                    <a:lstStyle/>
                    <a:p>
                      <a:pPr algn="ctr">
                        <a:lnSpc>
                          <a:spcPct val="107000"/>
                        </a:lnSpc>
                        <a:spcAft>
                          <a:spcPts val="0"/>
                        </a:spcAft>
                      </a:pPr>
                      <a:r>
                        <a:rPr lang="fr-FR" sz="1100" dirty="0">
                          <a:effectLst/>
                          <a:latin typeface="Montserrat" panose="00000500000000000000" pitchFamily="2" charset="0"/>
                        </a:rPr>
                        <a:t>Indicateur, Définition</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9EE3"/>
                    </a:solidFill>
                  </a:tcPr>
                </a:tc>
                <a:tc>
                  <a:txBody>
                    <a:bodyPr/>
                    <a:lstStyle/>
                    <a:p>
                      <a:pPr algn="ctr">
                        <a:lnSpc>
                          <a:spcPct val="107000"/>
                        </a:lnSpc>
                        <a:spcAft>
                          <a:spcPts val="0"/>
                        </a:spcAft>
                      </a:pPr>
                      <a:r>
                        <a:rPr lang="fr-FR" sz="1100" dirty="0">
                          <a:effectLst/>
                          <a:latin typeface="Montserrat" panose="00000500000000000000" pitchFamily="2" charset="0"/>
                        </a:rPr>
                        <a:t>Données à collecter par le SSTI</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9EE3"/>
                    </a:solidFill>
                  </a:tcPr>
                </a:tc>
                <a:tc>
                  <a:txBody>
                    <a:bodyPr/>
                    <a:lstStyle/>
                    <a:p>
                      <a:pPr algn="ctr">
                        <a:lnSpc>
                          <a:spcPct val="107000"/>
                        </a:lnSpc>
                        <a:spcAft>
                          <a:spcPts val="0"/>
                        </a:spcAft>
                      </a:pPr>
                      <a:r>
                        <a:rPr lang="fr-FR" sz="1100" dirty="0">
                          <a:effectLst/>
                          <a:latin typeface="Montserrat" panose="00000500000000000000" pitchFamily="2" charset="0"/>
                        </a:rPr>
                        <a:t>Codification des données</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9EE3"/>
                    </a:solidFill>
                  </a:tcPr>
                </a:tc>
                <a:tc>
                  <a:txBody>
                    <a:bodyPr/>
                    <a:lstStyle/>
                    <a:p>
                      <a:pPr algn="ctr">
                        <a:lnSpc>
                          <a:spcPct val="107000"/>
                        </a:lnSpc>
                        <a:spcAft>
                          <a:spcPts val="0"/>
                        </a:spcAft>
                      </a:pPr>
                      <a:r>
                        <a:rPr lang="fr-FR" sz="1100" dirty="0">
                          <a:effectLst/>
                          <a:latin typeface="Montserrat" panose="00000500000000000000" pitchFamily="2" charset="0"/>
                        </a:rPr>
                        <a:t>Etat de la collecte par Présanse</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9EE3"/>
                    </a:solidFill>
                  </a:tcPr>
                </a:tc>
                <a:extLst>
                  <a:ext uri="{0D108BD9-81ED-4DB2-BD59-A6C34878D82A}">
                    <a16:rowId xmlns:a16="http://schemas.microsoft.com/office/drawing/2014/main" val="2537006354"/>
                  </a:ext>
                </a:extLst>
              </a:tr>
              <a:tr h="0">
                <a:tc>
                  <a:txBody>
                    <a:bodyPr/>
                    <a:lstStyle/>
                    <a:p>
                      <a:pPr>
                        <a:lnSpc>
                          <a:spcPct val="107000"/>
                        </a:lnSpc>
                        <a:spcAft>
                          <a:spcPts val="0"/>
                        </a:spcAft>
                      </a:pPr>
                      <a:r>
                        <a:rPr lang="fr-FR" sz="1100" b="0" dirty="0">
                          <a:solidFill>
                            <a:schemeClr val="tx1"/>
                          </a:solidFill>
                          <a:effectLst/>
                          <a:latin typeface="Montserrat" panose="00000500000000000000" pitchFamily="2" charset="0"/>
                        </a:rPr>
                        <a:t>Reformulation ? :  Nombre d’entreprises couvertes par une fiche d’entreprise de moins de 5 ans</a:t>
                      </a:r>
                    </a:p>
                    <a:p>
                      <a:pPr>
                        <a:lnSpc>
                          <a:spcPct val="107000"/>
                        </a:lnSpc>
                        <a:spcAft>
                          <a:spcPts val="0"/>
                        </a:spcAft>
                      </a:pPr>
                      <a:r>
                        <a:rPr lang="fr-FR" sz="1100" b="0" dirty="0">
                          <a:solidFill>
                            <a:schemeClr val="tx1"/>
                          </a:solidFill>
                          <a:effectLst/>
                          <a:latin typeface="Montserrat" panose="00000500000000000000" pitchFamily="2" charset="0"/>
                        </a:rPr>
                        <a:t>Au niveau de la branche : somme / ratio / extrapolation</a:t>
                      </a:r>
                      <a:endParaRPr lang="fr-FR" sz="1100" b="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FF4"/>
                    </a:solidFill>
                  </a:tcPr>
                </a:tc>
                <a:tc>
                  <a:txBody>
                    <a:bodyPr/>
                    <a:lstStyle/>
                    <a:p>
                      <a:pPr marL="342900" lvl="0" indent="-254000">
                        <a:lnSpc>
                          <a:spcPct val="107000"/>
                        </a:lnSpc>
                        <a:spcAft>
                          <a:spcPts val="0"/>
                        </a:spcAft>
                        <a:buClr>
                          <a:srgbClr val="00B0F0"/>
                        </a:buClr>
                        <a:buFont typeface="Wingdings 2" panose="05020102010507070707" pitchFamily="18" charset="2"/>
                        <a:buChar char="¾"/>
                      </a:pPr>
                      <a:r>
                        <a:rPr lang="fr-FR" sz="1100" dirty="0">
                          <a:effectLst/>
                          <a:latin typeface="Montserrat" panose="00000500000000000000" pitchFamily="2" charset="0"/>
                        </a:rPr>
                        <a:t>Adhérent actif oui/non</a:t>
                      </a:r>
                    </a:p>
                    <a:p>
                      <a:pPr marL="342900" lvl="0" indent="-254000">
                        <a:lnSpc>
                          <a:spcPct val="107000"/>
                        </a:lnSpc>
                        <a:spcAft>
                          <a:spcPts val="0"/>
                        </a:spcAft>
                        <a:buClr>
                          <a:srgbClr val="00B0F0"/>
                        </a:buClr>
                        <a:buFont typeface="Wingdings 2" panose="05020102010507070707" pitchFamily="18" charset="2"/>
                        <a:buChar char="¾"/>
                      </a:pPr>
                      <a:r>
                        <a:rPr lang="fr-FR" sz="1100" dirty="0">
                          <a:effectLst/>
                          <a:latin typeface="Montserrat" panose="00000500000000000000" pitchFamily="2" charset="0"/>
                        </a:rPr>
                        <a:t>Fiche d’entreprise existe Oui/non</a:t>
                      </a:r>
                    </a:p>
                    <a:p>
                      <a:pPr marL="342900" lvl="0" indent="-254000">
                        <a:lnSpc>
                          <a:spcPct val="107000"/>
                        </a:lnSpc>
                        <a:spcAft>
                          <a:spcPts val="0"/>
                        </a:spcAft>
                        <a:buClr>
                          <a:srgbClr val="00B0F0"/>
                        </a:buClr>
                        <a:buFont typeface="Wingdings 2" panose="05020102010507070707" pitchFamily="18" charset="2"/>
                        <a:buChar char="¾"/>
                      </a:pPr>
                      <a:r>
                        <a:rPr lang="fr-FR" sz="1100" dirty="0">
                          <a:effectLst/>
                          <a:latin typeface="Montserrat" panose="00000500000000000000" pitchFamily="2" charset="0"/>
                        </a:rPr>
                        <a:t>Date de la dernière version (création ou mise à jour)</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FF4"/>
                    </a:solidFill>
                  </a:tcPr>
                </a:tc>
                <a:tc>
                  <a:txBody>
                    <a:bodyPr/>
                    <a:lstStyle/>
                    <a:p>
                      <a:pPr>
                        <a:lnSpc>
                          <a:spcPct val="107000"/>
                        </a:lnSpc>
                        <a:spcAft>
                          <a:spcPts val="0"/>
                        </a:spcAft>
                      </a:pPr>
                      <a:r>
                        <a:rPr lang="fr-FR" sz="1100" dirty="0">
                          <a:effectLst/>
                          <a:latin typeface="Montserrat" panose="00000500000000000000" pitchFamily="2" charset="0"/>
                        </a:rPr>
                        <a:t>CODE TH à utiliser MAMT41, MAMT42, MAMT4</a:t>
                      </a:r>
                    </a:p>
                    <a:p>
                      <a:pPr>
                        <a:lnSpc>
                          <a:spcPct val="107000"/>
                        </a:lnSpc>
                        <a:spcAft>
                          <a:spcPts val="0"/>
                        </a:spcAft>
                      </a:pPr>
                      <a:r>
                        <a:rPr lang="fr-FR" sz="1100" dirty="0">
                          <a:effectLst/>
                          <a:latin typeface="Montserrat" panose="00000500000000000000" pitchFamily="2" charset="0"/>
                        </a:rPr>
                        <a:t>Requête : nb FE date dernière maj &lt; 5 ans </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fr-FR" sz="1100" dirty="0">
                          <a:effectLst/>
                          <a:latin typeface="Montserrat" panose="00000500000000000000" pitchFamily="2" charset="0"/>
                        </a:rPr>
                        <a:t>Données collectées, mais 45 % des établissements seulement disposent d’une FE et 64 % seulement ont moins de 5 ans</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575525"/>
                  </a:ext>
                </a:extLst>
              </a:tr>
            </a:tbl>
          </a:graphicData>
        </a:graphic>
      </p:graphicFrame>
      <p:grpSp>
        <p:nvGrpSpPr>
          <p:cNvPr id="53" name="Groupe 52">
            <a:extLst>
              <a:ext uri="{FF2B5EF4-FFF2-40B4-BE49-F238E27FC236}">
                <a16:creationId xmlns:a16="http://schemas.microsoft.com/office/drawing/2014/main" id="{2D936D3C-B0AC-401D-B6BD-570CB07BD357}"/>
              </a:ext>
            </a:extLst>
          </p:cNvPr>
          <p:cNvGrpSpPr/>
          <p:nvPr/>
        </p:nvGrpSpPr>
        <p:grpSpPr>
          <a:xfrm>
            <a:off x="4532802" y="2843378"/>
            <a:ext cx="6911266" cy="2603210"/>
            <a:chOff x="3466465" y="2628265"/>
            <a:chExt cx="6185535" cy="2355850"/>
          </a:xfrm>
        </p:grpSpPr>
        <p:grpSp>
          <p:nvGrpSpPr>
            <p:cNvPr id="52" name="Groupe 51">
              <a:extLst>
                <a:ext uri="{FF2B5EF4-FFF2-40B4-BE49-F238E27FC236}">
                  <a16:creationId xmlns:a16="http://schemas.microsoft.com/office/drawing/2014/main" id="{2B50849B-EAD2-419D-88A7-80E120F16F21}"/>
                </a:ext>
              </a:extLst>
            </p:cNvPr>
            <p:cNvGrpSpPr/>
            <p:nvPr/>
          </p:nvGrpSpPr>
          <p:grpSpPr>
            <a:xfrm>
              <a:off x="3466465" y="2628265"/>
              <a:ext cx="6185535" cy="2355850"/>
              <a:chOff x="3466465" y="2628265"/>
              <a:chExt cx="6185535" cy="2355850"/>
            </a:xfrm>
          </p:grpSpPr>
          <p:grpSp>
            <p:nvGrpSpPr>
              <p:cNvPr id="27" name="Groupe 26">
                <a:extLst>
                  <a:ext uri="{FF2B5EF4-FFF2-40B4-BE49-F238E27FC236}">
                    <a16:creationId xmlns:a16="http://schemas.microsoft.com/office/drawing/2014/main" id="{FA5BB47C-CB70-4976-9266-11670EC78349}"/>
                  </a:ext>
                </a:extLst>
              </p:cNvPr>
              <p:cNvGrpSpPr/>
              <p:nvPr/>
            </p:nvGrpSpPr>
            <p:grpSpPr>
              <a:xfrm>
                <a:off x="3689350" y="2628265"/>
                <a:ext cx="5962650" cy="2355850"/>
                <a:chOff x="0" y="0"/>
                <a:chExt cx="5962650" cy="1691311"/>
              </a:xfrm>
            </p:grpSpPr>
            <p:sp>
              <p:nvSpPr>
                <p:cNvPr id="28" name="Zone de texte 2">
                  <a:extLst>
                    <a:ext uri="{FF2B5EF4-FFF2-40B4-BE49-F238E27FC236}">
                      <a16:creationId xmlns:a16="http://schemas.microsoft.com/office/drawing/2014/main" id="{FF182363-D8D0-4389-A7F9-6C5088436540}"/>
                    </a:ext>
                  </a:extLst>
                </p:cNvPr>
                <p:cNvSpPr txBox="1">
                  <a:spLocks noChangeArrowheads="1"/>
                </p:cNvSpPr>
                <p:nvPr/>
              </p:nvSpPr>
              <p:spPr bwMode="auto">
                <a:xfrm>
                  <a:off x="21590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Zone de texte 248">
                  <a:extLst>
                    <a:ext uri="{FF2B5EF4-FFF2-40B4-BE49-F238E27FC236}">
                      <a16:creationId xmlns:a16="http://schemas.microsoft.com/office/drawing/2014/main" id="{4C047EDD-FEAE-412A-B295-C415AE9F3758}"/>
                    </a:ext>
                  </a:extLst>
                </p:cNvPr>
                <p:cNvSpPr txBox="1">
                  <a:spLocks noChangeArrowheads="1"/>
                </p:cNvSpPr>
                <p:nvPr/>
              </p:nvSpPr>
              <p:spPr bwMode="auto">
                <a:xfrm>
                  <a:off x="142875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Zone de texte 249">
                  <a:extLst>
                    <a:ext uri="{FF2B5EF4-FFF2-40B4-BE49-F238E27FC236}">
                      <a16:creationId xmlns:a16="http://schemas.microsoft.com/office/drawing/2014/main" id="{0339E37C-E39C-4290-814B-27340316414C}"/>
                    </a:ext>
                  </a:extLst>
                </p:cNvPr>
                <p:cNvSpPr txBox="1">
                  <a:spLocks noChangeArrowheads="1"/>
                </p:cNvSpPr>
                <p:nvPr/>
              </p:nvSpPr>
              <p:spPr bwMode="auto">
                <a:xfrm>
                  <a:off x="262890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Zone de texte 250">
                  <a:extLst>
                    <a:ext uri="{FF2B5EF4-FFF2-40B4-BE49-F238E27FC236}">
                      <a16:creationId xmlns:a16="http://schemas.microsoft.com/office/drawing/2014/main" id="{6F6A984D-992D-471C-8D17-B82BF5C0B45A}"/>
                    </a:ext>
                  </a:extLst>
                </p:cNvPr>
                <p:cNvSpPr txBox="1">
                  <a:spLocks noChangeArrowheads="1"/>
                </p:cNvSpPr>
                <p:nvPr/>
              </p:nvSpPr>
              <p:spPr bwMode="auto">
                <a:xfrm>
                  <a:off x="388620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Zone de texte 251">
                  <a:extLst>
                    <a:ext uri="{FF2B5EF4-FFF2-40B4-BE49-F238E27FC236}">
                      <a16:creationId xmlns:a16="http://schemas.microsoft.com/office/drawing/2014/main" id="{AC06FD30-8C13-4C93-9BF4-00B078F9E2A1}"/>
                    </a:ext>
                  </a:extLst>
                </p:cNvPr>
                <p:cNvSpPr txBox="1">
                  <a:spLocks noChangeArrowheads="1"/>
                </p:cNvSpPr>
                <p:nvPr/>
              </p:nvSpPr>
              <p:spPr bwMode="auto">
                <a:xfrm>
                  <a:off x="513080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 coins arrondis 32">
                  <a:extLst>
                    <a:ext uri="{FF2B5EF4-FFF2-40B4-BE49-F238E27FC236}">
                      <a16:creationId xmlns:a16="http://schemas.microsoft.com/office/drawing/2014/main" id="{BB18EBD8-270E-4B4F-983D-3A40236D14AF}"/>
                    </a:ext>
                  </a:extLst>
                </p:cNvPr>
                <p:cNvSpPr/>
                <p:nvPr/>
              </p:nvSpPr>
              <p:spPr>
                <a:xfrm>
                  <a:off x="0" y="0"/>
                  <a:ext cx="5962650" cy="16913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34" name="Connecteur droit 33">
                  <a:extLst>
                    <a:ext uri="{FF2B5EF4-FFF2-40B4-BE49-F238E27FC236}">
                      <a16:creationId xmlns:a16="http://schemas.microsoft.com/office/drawing/2014/main" id="{8F0BF5BF-BB56-4CB6-87D4-4E9910A23851}"/>
                    </a:ext>
                  </a:extLst>
                </p:cNvPr>
                <p:cNvCxnSpPr/>
                <p:nvPr/>
              </p:nvCxnSpPr>
              <p:spPr>
                <a:xfrm>
                  <a:off x="0" y="192514"/>
                  <a:ext cx="596265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D25D4C7-FED9-41CD-8CE7-323EA9ADA7E8}"/>
                    </a:ext>
                  </a:extLst>
                </p:cNvPr>
                <p:cNvSpPr/>
                <p:nvPr/>
              </p:nvSpPr>
              <p:spPr>
                <a:xfrm>
                  <a:off x="254000" y="461253"/>
                  <a:ext cx="1955800" cy="107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6" name="Rectangle 35">
                  <a:extLst>
                    <a:ext uri="{FF2B5EF4-FFF2-40B4-BE49-F238E27FC236}">
                      <a16:creationId xmlns:a16="http://schemas.microsoft.com/office/drawing/2014/main" id="{03F9C17D-EDCC-457B-BE7A-7E52BDCB3D1C}"/>
                    </a:ext>
                  </a:extLst>
                </p:cNvPr>
                <p:cNvSpPr/>
                <p:nvPr/>
              </p:nvSpPr>
              <p:spPr>
                <a:xfrm>
                  <a:off x="254000" y="833127"/>
                  <a:ext cx="1955800" cy="107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cxnSp>
            <p:nvCxnSpPr>
              <p:cNvPr id="37" name="Connecteur droit avec flèche 36">
                <a:extLst>
                  <a:ext uri="{FF2B5EF4-FFF2-40B4-BE49-F238E27FC236}">
                    <a16:creationId xmlns:a16="http://schemas.microsoft.com/office/drawing/2014/main" id="{399CEE3F-3825-44D6-A84D-27AC8D7DE434}"/>
                  </a:ext>
                </a:extLst>
              </p:cNvPr>
              <p:cNvCxnSpPr/>
              <p:nvPr/>
            </p:nvCxnSpPr>
            <p:spPr>
              <a:xfrm>
                <a:off x="3466465" y="4657090"/>
                <a:ext cx="5991225" cy="0"/>
              </a:xfrm>
              <a:prstGeom prst="straightConnector1">
                <a:avLst/>
              </a:prstGeom>
              <a:ln w="317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8" name="Ellipse 37">
              <a:extLst>
                <a:ext uri="{FF2B5EF4-FFF2-40B4-BE49-F238E27FC236}">
                  <a16:creationId xmlns:a16="http://schemas.microsoft.com/office/drawing/2014/main" id="{89F95959-64F3-4AB8-9B4C-5C434EF7F5CE}"/>
                </a:ext>
              </a:extLst>
            </p:cNvPr>
            <p:cNvSpPr/>
            <p:nvPr/>
          </p:nvSpPr>
          <p:spPr>
            <a:xfrm>
              <a:off x="5394325" y="4598670"/>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9" name="Ellipse 38">
              <a:extLst>
                <a:ext uri="{FF2B5EF4-FFF2-40B4-BE49-F238E27FC236}">
                  <a16:creationId xmlns:a16="http://schemas.microsoft.com/office/drawing/2014/main" id="{F35C074B-54D4-4BB9-828A-DF42D20CC0E5}"/>
                </a:ext>
              </a:extLst>
            </p:cNvPr>
            <p:cNvSpPr/>
            <p:nvPr/>
          </p:nvSpPr>
          <p:spPr>
            <a:xfrm>
              <a:off x="4127500" y="4605020"/>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0" name="Ellipse 39">
              <a:extLst>
                <a:ext uri="{FF2B5EF4-FFF2-40B4-BE49-F238E27FC236}">
                  <a16:creationId xmlns:a16="http://schemas.microsoft.com/office/drawing/2014/main" id="{E3376E2C-7408-4E97-BAFF-E514F22C1D34}"/>
                </a:ext>
              </a:extLst>
            </p:cNvPr>
            <p:cNvSpPr/>
            <p:nvPr/>
          </p:nvSpPr>
          <p:spPr>
            <a:xfrm>
              <a:off x="6604000" y="4605020"/>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1" name="Ellipse 40">
              <a:extLst>
                <a:ext uri="{FF2B5EF4-FFF2-40B4-BE49-F238E27FC236}">
                  <a16:creationId xmlns:a16="http://schemas.microsoft.com/office/drawing/2014/main" id="{C13B82DD-CB80-4D81-B6E5-71F2BC58B018}"/>
                </a:ext>
              </a:extLst>
            </p:cNvPr>
            <p:cNvSpPr/>
            <p:nvPr/>
          </p:nvSpPr>
          <p:spPr>
            <a:xfrm>
              <a:off x="7867650" y="4605020"/>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2" name="Ellipse 41">
              <a:extLst>
                <a:ext uri="{FF2B5EF4-FFF2-40B4-BE49-F238E27FC236}">
                  <a16:creationId xmlns:a16="http://schemas.microsoft.com/office/drawing/2014/main" id="{A92F3288-3118-4EFD-A433-EB7165CC8A12}"/>
                </a:ext>
              </a:extLst>
            </p:cNvPr>
            <p:cNvSpPr/>
            <p:nvPr/>
          </p:nvSpPr>
          <p:spPr>
            <a:xfrm>
              <a:off x="9086850" y="4598670"/>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44" name="Rectangle 18">
            <a:extLst>
              <a:ext uri="{FF2B5EF4-FFF2-40B4-BE49-F238E27FC236}">
                <a16:creationId xmlns:a16="http://schemas.microsoft.com/office/drawing/2014/main" id="{C4B00179-DE1E-4B0D-BD29-11FF3B5012B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24">
            <a:extLst>
              <a:ext uri="{FF2B5EF4-FFF2-40B4-BE49-F238E27FC236}">
                <a16:creationId xmlns:a16="http://schemas.microsoft.com/office/drawing/2014/main" id="{3BB9FE7D-8FDA-443B-8971-2A4FE0019A3F}"/>
              </a:ext>
            </a:extLst>
          </p:cNvPr>
          <p:cNvSpPr>
            <a:spLocks noChangeArrowheads="1"/>
          </p:cNvSpPr>
          <p:nvPr/>
        </p:nvSpPr>
        <p:spPr bwMode="auto">
          <a:xfrm>
            <a:off x="972427" y="2629673"/>
            <a:ext cx="361784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400" b="1" dirty="0">
              <a:latin typeface="Montserrat" panose="00000500000000000000" pitchFamily="2" charset="0"/>
              <a:ea typeface="Calibri" panose="020F0502020204030204" pitchFamily="34" charset="0"/>
              <a:cs typeface="Times New Roman" panose="02020603050405020304" pitchFamily="18" charset="0"/>
            </a:endParaRPr>
          </a:p>
          <a:p>
            <a:r>
              <a:rPr lang="fr-FR" sz="1400" b="1" dirty="0">
                <a:latin typeface="Montserrat" panose="00000500000000000000" pitchFamily="2" charset="0"/>
              </a:rPr>
              <a:t>Etapes pré requises </a:t>
            </a:r>
            <a:endParaRPr lang="fr-FR" sz="1400" dirty="0">
              <a:latin typeface="Montserrat" panose="00000500000000000000" pitchFamily="2" charset="0"/>
            </a:endParaRPr>
          </a:p>
          <a:p>
            <a:pPr marL="285750" marR="0" lvl="0" indent="-285750" algn="l" defTabSz="914400" rtl="0" eaLnBrk="0" fontAlgn="base" latinLnBrk="0" hangingPunct="0">
              <a:lnSpc>
                <a:spcPct val="100000"/>
              </a:lnSpc>
              <a:spcBef>
                <a:spcPct val="0"/>
              </a:spcBef>
              <a:spcAft>
                <a:spcPct val="0"/>
              </a:spcAft>
              <a:buClr>
                <a:srgbClr val="019EE3"/>
              </a:buClr>
              <a:buSzTx/>
              <a:buFont typeface="Wingdings 2" panose="05020102010507070707" pitchFamily="18" charset="2"/>
              <a:buChar char="¾"/>
              <a:tabLst/>
            </a:pPr>
            <a:r>
              <a:rPr kumimoji="0" lang="fr-FR" altLang="fr-FR" sz="1400" i="0" u="none" strike="noStrike" cap="none" normalizeH="0" baseline="0" dirty="0">
                <a:ln>
                  <a:noFill/>
                </a:ln>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Réflexion sur la réalisation des FE pour augmenter le taux (simplifier : considérer qu’une FE est à jour si elle a moins de 5 ans)</a:t>
            </a:r>
          </a:p>
          <a:p>
            <a:pPr marL="285750" marR="0" lvl="0" indent="-285750" algn="l" defTabSz="914400" rtl="0" eaLnBrk="0" fontAlgn="base" latinLnBrk="0" hangingPunct="0">
              <a:lnSpc>
                <a:spcPct val="100000"/>
              </a:lnSpc>
              <a:spcBef>
                <a:spcPct val="0"/>
              </a:spcBef>
              <a:spcAft>
                <a:spcPct val="0"/>
              </a:spcAft>
              <a:buClr>
                <a:srgbClr val="019EE3"/>
              </a:buClr>
              <a:buSzTx/>
              <a:buFont typeface="Wingdings 2" panose="05020102010507070707" pitchFamily="18" charset="2"/>
              <a:buChar char="¾"/>
              <a:tabLst/>
            </a:pPr>
            <a:r>
              <a:rPr lang="fr-FR" altLang="fr-FR" sz="1400" dirty="0">
                <a:latin typeface="Montserrat" panose="00000500000000000000" pitchFamily="2" charset="0"/>
                <a:ea typeface="Calibri" panose="020F0502020204030204" pitchFamily="34" charset="0"/>
                <a:cs typeface="Times New Roman" panose="02020603050405020304" pitchFamily="18" charset="0"/>
              </a:rPr>
              <a:t>Précisions, préconisations sur la saisie de la traçabilité de la FE (thésaurus), requêtage dans le SI…</a:t>
            </a:r>
          </a:p>
          <a:p>
            <a:pPr marL="285750" marR="0" lvl="0" indent="-285750" algn="l" defTabSz="914400" rtl="0" eaLnBrk="0" fontAlgn="base" latinLnBrk="0" hangingPunct="0">
              <a:lnSpc>
                <a:spcPct val="100000"/>
              </a:lnSpc>
              <a:spcBef>
                <a:spcPct val="0"/>
              </a:spcBef>
              <a:spcAft>
                <a:spcPct val="0"/>
              </a:spcAft>
              <a:buClr>
                <a:srgbClr val="019EE3"/>
              </a:buClr>
              <a:buSzTx/>
              <a:buFont typeface="Wingdings" panose="05000000000000000000" pitchFamily="2" charset="2"/>
              <a:buChar char="§"/>
              <a:tabLst/>
            </a:pPr>
            <a:endParaRPr kumimoji="0" lang="fr-FR" altLang="fr-FR" sz="1400" b="1" i="0" u="none" strike="noStrike" cap="none" normalizeH="0" baseline="0" dirty="0">
              <a:ln>
                <a:noFill/>
              </a:ln>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
                <a:srgbClr val="019EE3"/>
              </a:buClr>
              <a:buSzTx/>
              <a:tabLst/>
            </a:pPr>
            <a:r>
              <a:rPr lang="fr-FR" altLang="fr-FR" sz="1400" b="1" dirty="0">
                <a:latin typeface="Montserrat" panose="00000500000000000000" pitchFamily="2" charset="0"/>
                <a:ea typeface="Calibri" panose="020F0502020204030204" pitchFamily="34" charset="0"/>
                <a:cs typeface="Times New Roman" panose="02020603050405020304" pitchFamily="18" charset="0"/>
              </a:rPr>
              <a:t>Collecte des données par Présanse</a:t>
            </a:r>
          </a:p>
          <a:p>
            <a:pPr marL="285750" marR="0" lvl="0" indent="-285750" algn="l" defTabSz="914400" rtl="0" eaLnBrk="0" fontAlgn="base" latinLnBrk="0" hangingPunct="0">
              <a:lnSpc>
                <a:spcPct val="100000"/>
              </a:lnSpc>
              <a:spcBef>
                <a:spcPct val="0"/>
              </a:spcBef>
              <a:spcAft>
                <a:spcPct val="0"/>
              </a:spcAft>
              <a:buClr>
                <a:srgbClr val="019EE3"/>
              </a:buClr>
              <a:buSzTx/>
              <a:buFont typeface="Wingdings 2" panose="05020102010507070707" pitchFamily="18" charset="2"/>
              <a:buChar char="¾"/>
              <a:tabLst/>
            </a:pPr>
            <a:r>
              <a:rPr kumimoji="0" lang="fr-FR" altLang="fr-FR" sz="1400" i="0" u="none" strike="noStrike" cap="none" normalizeH="0" baseline="0" dirty="0">
                <a:ln>
                  <a:noFill/>
                </a:ln>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Collecte du nombre d’établissements</a:t>
            </a:r>
          </a:p>
        </p:txBody>
      </p:sp>
      <p:sp>
        <p:nvSpPr>
          <p:cNvPr id="55" name="Zone de texte 406">
            <a:extLst>
              <a:ext uri="{FF2B5EF4-FFF2-40B4-BE49-F238E27FC236}">
                <a16:creationId xmlns:a16="http://schemas.microsoft.com/office/drawing/2014/main" id="{9B8E222E-8B71-449C-991D-1BA0B31BFED1}"/>
              </a:ext>
            </a:extLst>
          </p:cNvPr>
          <p:cNvSpPr txBox="1">
            <a:spLocks noChangeArrowheads="1"/>
          </p:cNvSpPr>
          <p:nvPr/>
        </p:nvSpPr>
        <p:spPr bwMode="auto">
          <a:xfrm rot="-1957767">
            <a:off x="9814762" y="3679877"/>
            <a:ext cx="1196975" cy="822325"/>
          </a:xfrm>
          <a:prstGeom prst="rect">
            <a:avLst/>
          </a:prstGeom>
          <a:solidFill>
            <a:srgbClr val="F2F2F2"/>
          </a:solidFill>
          <a:ln>
            <a:noFill/>
          </a:ln>
          <a:extLs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3B415"/>
                </a:solidFill>
                <a:effectLst/>
                <a:latin typeface="Montserrat" panose="00000500000000000000" pitchFamily="2" charset="0"/>
                <a:ea typeface="Calibri" panose="020F0502020204030204" pitchFamily="34" charset="0"/>
                <a:cs typeface="Times New Roman" panose="02020603050405020304" pitchFamily="18" charset="0"/>
              </a:rPr>
              <a:t>Existant, </a:t>
            </a:r>
            <a:r>
              <a:rPr kumimoji="0" lang="fr-FR" altLang="fr-FR" sz="1400" b="1" i="0" u="none" strike="noStrike" cap="none" normalizeH="0" baseline="0" dirty="0">
                <a:ln>
                  <a:noFill/>
                </a:ln>
                <a:solidFill>
                  <a:srgbClr val="F3B415"/>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400" b="1" i="0" u="none" strike="noStrike" cap="none" normalizeH="0" baseline="0" dirty="0">
                <a:ln>
                  <a:noFill/>
                </a:ln>
                <a:solidFill>
                  <a:srgbClr val="F3B415"/>
                </a:solidFill>
                <a:effectLst/>
                <a:latin typeface="Montserrat" panose="00000500000000000000" pitchFamily="2" charset="0"/>
                <a:ea typeface="Calibri" panose="020F0502020204030204" pitchFamily="34" charset="0"/>
                <a:cs typeface="Times New Roman" panose="02020603050405020304" pitchFamily="18" charset="0"/>
              </a:rPr>
              <a:t> affiner et fiabiliser</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7" name="Rectangle 56">
            <a:extLst>
              <a:ext uri="{FF2B5EF4-FFF2-40B4-BE49-F238E27FC236}">
                <a16:creationId xmlns:a16="http://schemas.microsoft.com/office/drawing/2014/main" id="{9B658DF0-549A-4C03-BC8E-160CB77838FE}"/>
              </a:ext>
            </a:extLst>
          </p:cNvPr>
          <p:cNvSpPr/>
          <p:nvPr/>
        </p:nvSpPr>
        <p:spPr>
          <a:xfrm>
            <a:off x="6174317" y="5657603"/>
            <a:ext cx="3882794" cy="374718"/>
          </a:xfrm>
          <a:prstGeom prst="rect">
            <a:avLst/>
          </a:prstGeom>
        </p:spPr>
        <p:txBody>
          <a:bodyPr wrap="none">
            <a:spAutoFit/>
          </a:bodyPr>
          <a:lstStyle/>
          <a:p>
            <a:pPr marL="342900" lvl="0" indent="-342900">
              <a:lnSpc>
                <a:spcPct val="107000"/>
              </a:lnSpc>
              <a:spcAft>
                <a:spcPts val="0"/>
              </a:spcAft>
              <a:buClr>
                <a:srgbClr val="92D050"/>
              </a:buClr>
              <a:buSzPts val="2200"/>
              <a:buFont typeface="Wingdings" panose="05000000000000000000" pitchFamily="2" charset="2"/>
              <a:buChar char="è"/>
            </a:pPr>
            <a:r>
              <a:rPr lang="fr-FR" b="1" dirty="0">
                <a:solidFill>
                  <a:srgbClr val="92D050"/>
                </a:solidFill>
                <a:latin typeface="Montserrat" panose="00000500000000000000" pitchFamily="2" charset="0"/>
                <a:ea typeface="Calibri" panose="020F0502020204030204" pitchFamily="34" charset="0"/>
                <a:cs typeface="Times New Roman" panose="02020603050405020304" pitchFamily="18" charset="0"/>
              </a:rPr>
              <a:t>OBJECTIF : 100 % traçabilité</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24">
            <a:extLst>
              <a:ext uri="{FF2B5EF4-FFF2-40B4-BE49-F238E27FC236}">
                <a16:creationId xmlns:a16="http://schemas.microsoft.com/office/drawing/2014/main" id="{2223EA67-D271-4102-9707-5CE077A76F88}"/>
              </a:ext>
            </a:extLst>
          </p:cNvPr>
          <p:cNvSpPr>
            <a:spLocks noChangeArrowheads="1"/>
          </p:cNvSpPr>
          <p:nvPr/>
        </p:nvSpPr>
        <p:spPr bwMode="auto">
          <a:xfrm>
            <a:off x="6938631" y="2498946"/>
            <a:ext cx="23486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Planification à 5 ans </a:t>
            </a:r>
            <a:endParaRPr kumimoji="0" lang="fr-FR" altLang="fr-FR" sz="1400" b="0" i="0" u="none" strike="noStrike" cap="none" normalizeH="0" baseline="0" dirty="0">
              <a:ln>
                <a:noFill/>
              </a:ln>
              <a:solidFill>
                <a:schemeClr val="tx1"/>
              </a:solidFill>
              <a:effectLst/>
              <a:latin typeface="Montserrat" panose="00000500000000000000" pitchFamily="2" charset="0"/>
            </a:endParaRPr>
          </a:p>
        </p:txBody>
      </p:sp>
    </p:spTree>
    <p:extLst>
      <p:ext uri="{BB962C8B-B14F-4D97-AF65-F5344CB8AC3E}">
        <p14:creationId xmlns:p14="http://schemas.microsoft.com/office/powerpoint/2010/main" val="43556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04567" y="208287"/>
            <a:ext cx="11041627" cy="775181"/>
          </a:xfrm>
        </p:spPr>
        <p:txBody>
          <a:bodyPr/>
          <a:lstStyle/>
          <a:p>
            <a:r>
              <a:rPr lang="fr-FR" sz="1800" b="1" dirty="0"/>
              <a:t>Indicateur clé n°10 </a:t>
            </a:r>
          </a:p>
          <a:p>
            <a:r>
              <a:rPr lang="fr-FR" sz="1800" b="1" dirty="0"/>
              <a:t>Nombre de demandes d’aménagement de poste (An.4) émises par le médecin du travail</a:t>
            </a:r>
          </a:p>
        </p:txBody>
      </p:sp>
      <p:graphicFrame>
        <p:nvGraphicFramePr>
          <p:cNvPr id="26" name="Tableau 25">
            <a:extLst>
              <a:ext uri="{FF2B5EF4-FFF2-40B4-BE49-F238E27FC236}">
                <a16:creationId xmlns:a16="http://schemas.microsoft.com/office/drawing/2014/main" id="{2B8C9EF6-1F44-4290-A974-F3C64E27C8B4}"/>
              </a:ext>
            </a:extLst>
          </p:cNvPr>
          <p:cNvGraphicFramePr>
            <a:graphicFrameLocks noGrp="1"/>
          </p:cNvGraphicFramePr>
          <p:nvPr/>
        </p:nvGraphicFramePr>
        <p:xfrm>
          <a:off x="904567" y="1501300"/>
          <a:ext cx="10539501" cy="522288"/>
        </p:xfrm>
        <a:graphic>
          <a:graphicData uri="http://schemas.openxmlformats.org/drawingml/2006/table">
            <a:tbl>
              <a:tblPr firstRow="1" firstCol="1" bandRow="1">
                <a:tableStyleId>{5C22544A-7EE6-4342-B048-85BDC9FD1C3A}</a:tableStyleId>
              </a:tblPr>
              <a:tblGrid>
                <a:gridCol w="3156156">
                  <a:extLst>
                    <a:ext uri="{9D8B030D-6E8A-4147-A177-3AD203B41FA5}">
                      <a16:colId xmlns:a16="http://schemas.microsoft.com/office/drawing/2014/main" val="116845568"/>
                    </a:ext>
                  </a:extLst>
                </a:gridCol>
                <a:gridCol w="2542020">
                  <a:extLst>
                    <a:ext uri="{9D8B030D-6E8A-4147-A177-3AD203B41FA5}">
                      <a16:colId xmlns:a16="http://schemas.microsoft.com/office/drawing/2014/main" val="3066270669"/>
                    </a:ext>
                  </a:extLst>
                </a:gridCol>
                <a:gridCol w="2367157">
                  <a:extLst>
                    <a:ext uri="{9D8B030D-6E8A-4147-A177-3AD203B41FA5}">
                      <a16:colId xmlns:a16="http://schemas.microsoft.com/office/drawing/2014/main" val="3796727057"/>
                    </a:ext>
                  </a:extLst>
                </a:gridCol>
                <a:gridCol w="2474168">
                  <a:extLst>
                    <a:ext uri="{9D8B030D-6E8A-4147-A177-3AD203B41FA5}">
                      <a16:colId xmlns:a16="http://schemas.microsoft.com/office/drawing/2014/main" val="301417628"/>
                    </a:ext>
                  </a:extLst>
                </a:gridCol>
              </a:tblGrid>
              <a:tr h="0">
                <a:tc>
                  <a:txBody>
                    <a:bodyPr/>
                    <a:lstStyle/>
                    <a:p>
                      <a:pPr algn="ctr">
                        <a:lnSpc>
                          <a:spcPct val="107000"/>
                        </a:lnSpc>
                        <a:spcAft>
                          <a:spcPts val="0"/>
                        </a:spcAft>
                      </a:pPr>
                      <a:r>
                        <a:rPr lang="fr-FR" sz="1100" dirty="0">
                          <a:effectLst/>
                          <a:latin typeface="Montserrat" panose="00000500000000000000" pitchFamily="2" charset="0"/>
                        </a:rPr>
                        <a:t>Indicateur, Définition</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9EE3"/>
                    </a:solidFill>
                  </a:tcPr>
                </a:tc>
                <a:tc>
                  <a:txBody>
                    <a:bodyPr/>
                    <a:lstStyle/>
                    <a:p>
                      <a:pPr algn="ctr">
                        <a:lnSpc>
                          <a:spcPct val="107000"/>
                        </a:lnSpc>
                        <a:spcAft>
                          <a:spcPts val="0"/>
                        </a:spcAft>
                      </a:pPr>
                      <a:r>
                        <a:rPr lang="fr-FR" sz="1100" dirty="0">
                          <a:effectLst/>
                          <a:latin typeface="Montserrat" panose="00000500000000000000" pitchFamily="2" charset="0"/>
                        </a:rPr>
                        <a:t>Données à collecter par le SSTI</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9EE3"/>
                    </a:solidFill>
                  </a:tcPr>
                </a:tc>
                <a:tc>
                  <a:txBody>
                    <a:bodyPr/>
                    <a:lstStyle/>
                    <a:p>
                      <a:pPr algn="ctr">
                        <a:lnSpc>
                          <a:spcPct val="107000"/>
                        </a:lnSpc>
                        <a:spcAft>
                          <a:spcPts val="0"/>
                        </a:spcAft>
                      </a:pPr>
                      <a:r>
                        <a:rPr lang="fr-FR" sz="1100" dirty="0">
                          <a:effectLst/>
                          <a:latin typeface="Montserrat" panose="00000500000000000000" pitchFamily="2" charset="0"/>
                        </a:rPr>
                        <a:t>Codification des données</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9EE3"/>
                    </a:solidFill>
                  </a:tcPr>
                </a:tc>
                <a:tc>
                  <a:txBody>
                    <a:bodyPr/>
                    <a:lstStyle/>
                    <a:p>
                      <a:pPr algn="ctr">
                        <a:lnSpc>
                          <a:spcPct val="107000"/>
                        </a:lnSpc>
                        <a:spcAft>
                          <a:spcPts val="0"/>
                        </a:spcAft>
                      </a:pPr>
                      <a:r>
                        <a:rPr lang="fr-FR" sz="1100" dirty="0">
                          <a:effectLst/>
                          <a:latin typeface="Montserrat" panose="00000500000000000000" pitchFamily="2" charset="0"/>
                        </a:rPr>
                        <a:t>Etat de la collecte par Présanse</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9EE3"/>
                    </a:solidFill>
                  </a:tcPr>
                </a:tc>
                <a:extLst>
                  <a:ext uri="{0D108BD9-81ED-4DB2-BD59-A6C34878D82A}">
                    <a16:rowId xmlns:a16="http://schemas.microsoft.com/office/drawing/2014/main" val="2537006354"/>
                  </a:ext>
                </a:extLst>
              </a:tr>
              <a:tr h="0">
                <a:tc>
                  <a:txBody>
                    <a:bodyPr/>
                    <a:lstStyle/>
                    <a:p>
                      <a:pPr>
                        <a:lnSpc>
                          <a:spcPct val="107000"/>
                        </a:lnSpc>
                        <a:spcAft>
                          <a:spcPts val="0"/>
                        </a:spcAft>
                      </a:pPr>
                      <a:r>
                        <a:rPr lang="fr-FR" sz="1100" b="0" dirty="0">
                          <a:solidFill>
                            <a:schemeClr val="tx1"/>
                          </a:solidFill>
                          <a:effectLst/>
                          <a:latin typeface="Montserrat" panose="00000500000000000000" pitchFamily="2" charset="0"/>
                        </a:rPr>
                        <a:t>Nombre de demande d’aménagement de poste émises par le médecin du travail</a:t>
                      </a:r>
                      <a:endParaRPr lang="fr-FR" sz="1100" b="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FF4"/>
                    </a:solidFill>
                  </a:tcPr>
                </a:tc>
                <a:tc>
                  <a:txBody>
                    <a:bodyPr/>
                    <a:lstStyle/>
                    <a:p>
                      <a:pPr marL="342900" lvl="0" indent="-254000">
                        <a:lnSpc>
                          <a:spcPct val="107000"/>
                        </a:lnSpc>
                        <a:spcAft>
                          <a:spcPts val="0"/>
                        </a:spcAft>
                        <a:buClr>
                          <a:srgbClr val="00B0F0"/>
                        </a:buClr>
                        <a:buFont typeface="Wingdings 2" panose="05020102010507070707" pitchFamily="18" charset="2"/>
                        <a:buChar char="¾"/>
                      </a:pPr>
                      <a:r>
                        <a:rPr lang="fr-FR" sz="1100" dirty="0">
                          <a:effectLst/>
                          <a:latin typeface="Montserrat" panose="00000500000000000000" pitchFamily="2" charset="0"/>
                        </a:rPr>
                        <a:t>Annexe 4</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FF4"/>
                    </a:solidFill>
                  </a:tcPr>
                </a:tc>
                <a:tc>
                  <a:txBody>
                    <a:bodyPr/>
                    <a:lstStyle/>
                    <a:p>
                      <a:pPr>
                        <a:lnSpc>
                          <a:spcPct val="107000"/>
                        </a:lnSpc>
                        <a:spcAft>
                          <a:spcPts val="0"/>
                        </a:spcAft>
                      </a:pPr>
                      <a:r>
                        <a:rPr lang="fr-FR" sz="1100" dirty="0">
                          <a:effectLst/>
                          <a:latin typeface="Montserrat" panose="00000500000000000000" pitchFamily="2" charset="0"/>
                        </a:rPr>
                        <a:t>CODE TH MAMT76</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fr-FR" sz="1100" dirty="0">
                          <a:effectLst/>
                          <a:latin typeface="Montserrat" panose="00000500000000000000" pitchFamily="2" charset="0"/>
                        </a:rPr>
                        <a:t>Donnée collectée</a:t>
                      </a:r>
                      <a:endParaRPr lang="fr-FR" sz="1100" dirty="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575525"/>
                  </a:ext>
                </a:extLst>
              </a:tr>
            </a:tbl>
          </a:graphicData>
        </a:graphic>
      </p:graphicFrame>
      <p:grpSp>
        <p:nvGrpSpPr>
          <p:cNvPr id="53" name="Groupe 52">
            <a:extLst>
              <a:ext uri="{FF2B5EF4-FFF2-40B4-BE49-F238E27FC236}">
                <a16:creationId xmlns:a16="http://schemas.microsoft.com/office/drawing/2014/main" id="{2D936D3C-B0AC-401D-B6BD-570CB07BD357}"/>
              </a:ext>
            </a:extLst>
          </p:cNvPr>
          <p:cNvGrpSpPr/>
          <p:nvPr/>
        </p:nvGrpSpPr>
        <p:grpSpPr>
          <a:xfrm>
            <a:off x="4532802" y="2843378"/>
            <a:ext cx="6911266" cy="2220235"/>
            <a:chOff x="3466465" y="2628265"/>
            <a:chExt cx="6185535" cy="2355850"/>
          </a:xfrm>
        </p:grpSpPr>
        <p:grpSp>
          <p:nvGrpSpPr>
            <p:cNvPr id="52" name="Groupe 51">
              <a:extLst>
                <a:ext uri="{FF2B5EF4-FFF2-40B4-BE49-F238E27FC236}">
                  <a16:creationId xmlns:a16="http://schemas.microsoft.com/office/drawing/2014/main" id="{2B50849B-EAD2-419D-88A7-80E120F16F21}"/>
                </a:ext>
              </a:extLst>
            </p:cNvPr>
            <p:cNvGrpSpPr/>
            <p:nvPr/>
          </p:nvGrpSpPr>
          <p:grpSpPr>
            <a:xfrm>
              <a:off x="3466465" y="2628265"/>
              <a:ext cx="6185535" cy="2355850"/>
              <a:chOff x="3466465" y="2628265"/>
              <a:chExt cx="6185535" cy="2355850"/>
            </a:xfrm>
          </p:grpSpPr>
          <p:grpSp>
            <p:nvGrpSpPr>
              <p:cNvPr id="27" name="Groupe 26">
                <a:extLst>
                  <a:ext uri="{FF2B5EF4-FFF2-40B4-BE49-F238E27FC236}">
                    <a16:creationId xmlns:a16="http://schemas.microsoft.com/office/drawing/2014/main" id="{FA5BB47C-CB70-4976-9266-11670EC78349}"/>
                  </a:ext>
                </a:extLst>
              </p:cNvPr>
              <p:cNvGrpSpPr/>
              <p:nvPr/>
            </p:nvGrpSpPr>
            <p:grpSpPr>
              <a:xfrm>
                <a:off x="3689350" y="2628265"/>
                <a:ext cx="5962650" cy="2355850"/>
                <a:chOff x="0" y="0"/>
                <a:chExt cx="5962650" cy="1691311"/>
              </a:xfrm>
            </p:grpSpPr>
            <p:sp>
              <p:nvSpPr>
                <p:cNvPr id="28" name="Zone de texte 2">
                  <a:extLst>
                    <a:ext uri="{FF2B5EF4-FFF2-40B4-BE49-F238E27FC236}">
                      <a16:creationId xmlns:a16="http://schemas.microsoft.com/office/drawing/2014/main" id="{FF182363-D8D0-4389-A7F9-6C5088436540}"/>
                    </a:ext>
                  </a:extLst>
                </p:cNvPr>
                <p:cNvSpPr txBox="1">
                  <a:spLocks noChangeArrowheads="1"/>
                </p:cNvSpPr>
                <p:nvPr/>
              </p:nvSpPr>
              <p:spPr bwMode="auto">
                <a:xfrm>
                  <a:off x="21590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Zone de texte 248">
                  <a:extLst>
                    <a:ext uri="{FF2B5EF4-FFF2-40B4-BE49-F238E27FC236}">
                      <a16:creationId xmlns:a16="http://schemas.microsoft.com/office/drawing/2014/main" id="{4C047EDD-FEAE-412A-B295-C415AE9F3758}"/>
                    </a:ext>
                  </a:extLst>
                </p:cNvPr>
                <p:cNvSpPr txBox="1">
                  <a:spLocks noChangeArrowheads="1"/>
                </p:cNvSpPr>
                <p:nvPr/>
              </p:nvSpPr>
              <p:spPr bwMode="auto">
                <a:xfrm>
                  <a:off x="142875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Zone de texte 249">
                  <a:extLst>
                    <a:ext uri="{FF2B5EF4-FFF2-40B4-BE49-F238E27FC236}">
                      <a16:creationId xmlns:a16="http://schemas.microsoft.com/office/drawing/2014/main" id="{0339E37C-E39C-4290-814B-27340316414C}"/>
                    </a:ext>
                  </a:extLst>
                </p:cNvPr>
                <p:cNvSpPr txBox="1">
                  <a:spLocks noChangeArrowheads="1"/>
                </p:cNvSpPr>
                <p:nvPr/>
              </p:nvSpPr>
              <p:spPr bwMode="auto">
                <a:xfrm>
                  <a:off x="262890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Zone de texte 250">
                  <a:extLst>
                    <a:ext uri="{FF2B5EF4-FFF2-40B4-BE49-F238E27FC236}">
                      <a16:creationId xmlns:a16="http://schemas.microsoft.com/office/drawing/2014/main" id="{6F6A984D-992D-471C-8D17-B82BF5C0B45A}"/>
                    </a:ext>
                  </a:extLst>
                </p:cNvPr>
                <p:cNvSpPr txBox="1">
                  <a:spLocks noChangeArrowheads="1"/>
                </p:cNvSpPr>
                <p:nvPr/>
              </p:nvSpPr>
              <p:spPr bwMode="auto">
                <a:xfrm>
                  <a:off x="388620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Zone de texte 251">
                  <a:extLst>
                    <a:ext uri="{FF2B5EF4-FFF2-40B4-BE49-F238E27FC236}">
                      <a16:creationId xmlns:a16="http://schemas.microsoft.com/office/drawing/2014/main" id="{AC06FD30-8C13-4C93-9BF4-00B078F9E2A1}"/>
                    </a:ext>
                  </a:extLst>
                </p:cNvPr>
                <p:cNvSpPr txBox="1">
                  <a:spLocks noChangeArrowheads="1"/>
                </p:cNvSpPr>
                <p:nvPr/>
              </p:nvSpPr>
              <p:spPr bwMode="auto">
                <a:xfrm>
                  <a:off x="5130800" y="6350"/>
                  <a:ext cx="558800" cy="186164"/>
                </a:xfrm>
                <a:prstGeom prst="roundRect">
                  <a:avLst/>
                </a:prstGeom>
                <a:solidFill>
                  <a:srgbClr val="00B0F0">
                    <a:alpha val="38000"/>
                  </a:srgbClr>
                </a:solidFill>
                <a:ln w="9525" cap="rnd">
                  <a:noFill/>
                  <a:round/>
                  <a:headEnd/>
                  <a:tailEnd/>
                </a:ln>
                <a:effectLst/>
              </p:spPr>
              <p:txBody>
                <a:bodyPr rot="0" vert="horz" wrap="square" lIns="91440" tIns="45720" rIns="91440" bIns="45720" anchor="t" anchorCtr="0">
                  <a:noAutofit/>
                </a:bodyPr>
                <a:lstStyle/>
                <a:p>
                  <a:pPr algn="ctr">
                    <a:lnSpc>
                      <a:spcPct val="107000"/>
                    </a:lnSpc>
                    <a:spcAft>
                      <a:spcPts val="800"/>
                    </a:spcAft>
                  </a:pPr>
                  <a:r>
                    <a:rPr lang="fr-FR" sz="900" b="1">
                      <a:solidFill>
                        <a:srgbClr val="3B3838">
                          <a:alpha val="95000"/>
                        </a:srgbClr>
                      </a:solidFill>
                      <a:effectLst/>
                      <a:latin typeface="Calibri" panose="020F0502020204030204" pitchFamily="34" charset="0"/>
                      <a:ea typeface="Calibri" panose="020F0502020204030204" pitchFamily="34" charset="0"/>
                      <a:cs typeface="Times New Roman" panose="02020603050405020304" pitchFamily="18" charset="0"/>
                    </a:rPr>
                    <a:t>2024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 coins arrondis 32">
                  <a:extLst>
                    <a:ext uri="{FF2B5EF4-FFF2-40B4-BE49-F238E27FC236}">
                      <a16:creationId xmlns:a16="http://schemas.microsoft.com/office/drawing/2014/main" id="{BB18EBD8-270E-4B4F-983D-3A40236D14AF}"/>
                    </a:ext>
                  </a:extLst>
                </p:cNvPr>
                <p:cNvSpPr/>
                <p:nvPr/>
              </p:nvSpPr>
              <p:spPr>
                <a:xfrm>
                  <a:off x="0" y="0"/>
                  <a:ext cx="5962650" cy="16913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34" name="Connecteur droit 33">
                  <a:extLst>
                    <a:ext uri="{FF2B5EF4-FFF2-40B4-BE49-F238E27FC236}">
                      <a16:creationId xmlns:a16="http://schemas.microsoft.com/office/drawing/2014/main" id="{8F0BF5BF-BB56-4CB6-87D4-4E9910A23851}"/>
                    </a:ext>
                  </a:extLst>
                </p:cNvPr>
                <p:cNvCxnSpPr/>
                <p:nvPr/>
              </p:nvCxnSpPr>
              <p:spPr>
                <a:xfrm>
                  <a:off x="0" y="192514"/>
                  <a:ext cx="596265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7" name="Connecteur droit avec flèche 36">
                <a:extLst>
                  <a:ext uri="{FF2B5EF4-FFF2-40B4-BE49-F238E27FC236}">
                    <a16:creationId xmlns:a16="http://schemas.microsoft.com/office/drawing/2014/main" id="{399CEE3F-3825-44D6-A84D-27AC8D7DE434}"/>
                  </a:ext>
                </a:extLst>
              </p:cNvPr>
              <p:cNvCxnSpPr/>
              <p:nvPr/>
            </p:nvCxnSpPr>
            <p:spPr>
              <a:xfrm>
                <a:off x="3466465" y="4339235"/>
                <a:ext cx="5991225" cy="0"/>
              </a:xfrm>
              <a:prstGeom prst="straightConnector1">
                <a:avLst/>
              </a:prstGeom>
              <a:ln w="317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8" name="Ellipse 37">
              <a:extLst>
                <a:ext uri="{FF2B5EF4-FFF2-40B4-BE49-F238E27FC236}">
                  <a16:creationId xmlns:a16="http://schemas.microsoft.com/office/drawing/2014/main" id="{89F95959-64F3-4AB8-9B4C-5C434EF7F5CE}"/>
                </a:ext>
              </a:extLst>
            </p:cNvPr>
            <p:cNvSpPr/>
            <p:nvPr/>
          </p:nvSpPr>
          <p:spPr>
            <a:xfrm>
              <a:off x="5394325" y="4280814"/>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9" name="Ellipse 38">
              <a:extLst>
                <a:ext uri="{FF2B5EF4-FFF2-40B4-BE49-F238E27FC236}">
                  <a16:creationId xmlns:a16="http://schemas.microsoft.com/office/drawing/2014/main" id="{F35C074B-54D4-4BB9-828A-DF42D20CC0E5}"/>
                </a:ext>
              </a:extLst>
            </p:cNvPr>
            <p:cNvSpPr/>
            <p:nvPr/>
          </p:nvSpPr>
          <p:spPr>
            <a:xfrm>
              <a:off x="4127500" y="4287167"/>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0" name="Ellipse 39">
              <a:extLst>
                <a:ext uri="{FF2B5EF4-FFF2-40B4-BE49-F238E27FC236}">
                  <a16:creationId xmlns:a16="http://schemas.microsoft.com/office/drawing/2014/main" id="{E3376E2C-7408-4E97-BAFF-E514F22C1D34}"/>
                </a:ext>
              </a:extLst>
            </p:cNvPr>
            <p:cNvSpPr/>
            <p:nvPr/>
          </p:nvSpPr>
          <p:spPr>
            <a:xfrm>
              <a:off x="6604000" y="4287167"/>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1" name="Ellipse 40">
              <a:extLst>
                <a:ext uri="{FF2B5EF4-FFF2-40B4-BE49-F238E27FC236}">
                  <a16:creationId xmlns:a16="http://schemas.microsoft.com/office/drawing/2014/main" id="{C13B82DD-CB80-4D81-B6E5-71F2BC58B018}"/>
                </a:ext>
              </a:extLst>
            </p:cNvPr>
            <p:cNvSpPr/>
            <p:nvPr/>
          </p:nvSpPr>
          <p:spPr>
            <a:xfrm>
              <a:off x="7867650" y="4287167"/>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2" name="Ellipse 41">
              <a:extLst>
                <a:ext uri="{FF2B5EF4-FFF2-40B4-BE49-F238E27FC236}">
                  <a16:creationId xmlns:a16="http://schemas.microsoft.com/office/drawing/2014/main" id="{A92F3288-3118-4EFD-A433-EB7165CC8A12}"/>
                </a:ext>
              </a:extLst>
            </p:cNvPr>
            <p:cNvSpPr/>
            <p:nvPr/>
          </p:nvSpPr>
          <p:spPr>
            <a:xfrm>
              <a:off x="9086850" y="4280814"/>
              <a:ext cx="1397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44" name="Rectangle 18">
            <a:extLst>
              <a:ext uri="{FF2B5EF4-FFF2-40B4-BE49-F238E27FC236}">
                <a16:creationId xmlns:a16="http://schemas.microsoft.com/office/drawing/2014/main" id="{C4B00179-DE1E-4B0D-BD29-11FF3B5012B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5" name="Rectangle 24">
            <a:extLst>
              <a:ext uri="{FF2B5EF4-FFF2-40B4-BE49-F238E27FC236}">
                <a16:creationId xmlns:a16="http://schemas.microsoft.com/office/drawing/2014/main" id="{3BB9FE7D-8FDA-443B-8971-2A4FE0019A3F}"/>
              </a:ext>
            </a:extLst>
          </p:cNvPr>
          <p:cNvSpPr>
            <a:spLocks noChangeArrowheads="1"/>
          </p:cNvSpPr>
          <p:nvPr/>
        </p:nvSpPr>
        <p:spPr bwMode="auto">
          <a:xfrm>
            <a:off x="972427" y="3383725"/>
            <a:ext cx="361784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400" b="1" dirty="0">
              <a:latin typeface="Montserrat" panose="00000500000000000000" pitchFamily="2" charset="0"/>
              <a:ea typeface="Calibri" panose="020F0502020204030204" pitchFamily="34" charset="0"/>
              <a:cs typeface="Times New Roman" panose="02020603050405020304" pitchFamily="18" charset="0"/>
            </a:endParaRPr>
          </a:p>
          <a:p>
            <a:r>
              <a:rPr lang="fr-FR" sz="1400" b="1" dirty="0">
                <a:latin typeface="Montserrat" panose="00000500000000000000" pitchFamily="2" charset="0"/>
              </a:rPr>
              <a:t>Etapes pré requises </a:t>
            </a:r>
            <a:endParaRPr lang="fr-FR" sz="1400" dirty="0">
              <a:latin typeface="Montserrat" panose="00000500000000000000" pitchFamily="2" charset="0"/>
            </a:endParaRPr>
          </a:p>
          <a:p>
            <a:pPr marR="0" lvl="0" algn="l" defTabSz="914400" rtl="0" eaLnBrk="0" fontAlgn="base" latinLnBrk="0" hangingPunct="0">
              <a:lnSpc>
                <a:spcPct val="100000"/>
              </a:lnSpc>
              <a:spcBef>
                <a:spcPct val="0"/>
              </a:spcBef>
              <a:spcAft>
                <a:spcPct val="0"/>
              </a:spcAft>
              <a:buClr>
                <a:srgbClr val="019EE3"/>
              </a:buClr>
              <a:buSzTx/>
              <a:tabLst/>
            </a:pPr>
            <a:endParaRPr kumimoji="0" lang="fr-FR" altLang="fr-FR" sz="1400" b="1" i="0" u="none" strike="noStrike" cap="none" normalizeH="0" baseline="0" dirty="0">
              <a:ln>
                <a:noFill/>
              </a:ln>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
                <a:srgbClr val="019EE3"/>
              </a:buClr>
              <a:buSzTx/>
              <a:tabLst/>
            </a:pPr>
            <a:r>
              <a:rPr lang="fr-FR" altLang="fr-FR" sz="1400" b="1" dirty="0">
                <a:latin typeface="Montserrat" panose="00000500000000000000" pitchFamily="2" charset="0"/>
                <a:ea typeface="Calibri" panose="020F0502020204030204" pitchFamily="34" charset="0"/>
                <a:cs typeface="Times New Roman" panose="02020603050405020304" pitchFamily="18" charset="0"/>
              </a:rPr>
              <a:t>Collecte des données par Présanse</a:t>
            </a:r>
          </a:p>
          <a:p>
            <a:pPr marL="285750" marR="0" lvl="0" indent="-285750" algn="l" defTabSz="914400" rtl="0" eaLnBrk="0" fontAlgn="base" latinLnBrk="0" hangingPunct="0">
              <a:lnSpc>
                <a:spcPct val="100000"/>
              </a:lnSpc>
              <a:spcBef>
                <a:spcPct val="0"/>
              </a:spcBef>
              <a:spcAft>
                <a:spcPct val="0"/>
              </a:spcAft>
              <a:buClr>
                <a:srgbClr val="019EE3"/>
              </a:buClr>
              <a:buSzTx/>
              <a:buFont typeface="Wingdings 2" panose="05020102010507070707" pitchFamily="18" charset="2"/>
              <a:buChar char="¾"/>
              <a:tabLst/>
            </a:pPr>
            <a:r>
              <a:rPr kumimoji="0" lang="fr-FR" altLang="fr-FR" sz="1400" i="0" u="none" strike="noStrike" cap="none" normalizeH="0" baseline="0" dirty="0">
                <a:ln>
                  <a:noFill/>
                </a:ln>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Nombre de demande d’aménagement de poste</a:t>
            </a:r>
          </a:p>
        </p:txBody>
      </p:sp>
      <p:sp>
        <p:nvSpPr>
          <p:cNvPr id="57" name="Rectangle 56">
            <a:extLst>
              <a:ext uri="{FF2B5EF4-FFF2-40B4-BE49-F238E27FC236}">
                <a16:creationId xmlns:a16="http://schemas.microsoft.com/office/drawing/2014/main" id="{9B658DF0-549A-4C03-BC8E-160CB77838FE}"/>
              </a:ext>
            </a:extLst>
          </p:cNvPr>
          <p:cNvSpPr/>
          <p:nvPr/>
        </p:nvSpPr>
        <p:spPr>
          <a:xfrm>
            <a:off x="5714058" y="5476379"/>
            <a:ext cx="4634602" cy="374718"/>
          </a:xfrm>
          <a:prstGeom prst="rect">
            <a:avLst/>
          </a:prstGeom>
        </p:spPr>
        <p:txBody>
          <a:bodyPr wrap="none">
            <a:spAutoFit/>
          </a:bodyPr>
          <a:lstStyle/>
          <a:p>
            <a:pPr marL="342900" lvl="0" indent="-342900">
              <a:lnSpc>
                <a:spcPct val="107000"/>
              </a:lnSpc>
              <a:spcAft>
                <a:spcPts val="0"/>
              </a:spcAft>
              <a:buClr>
                <a:srgbClr val="92D050"/>
              </a:buClr>
              <a:buSzPts val="2200"/>
              <a:buFont typeface="Wingdings" panose="05000000000000000000" pitchFamily="2" charset="2"/>
              <a:buChar char="è"/>
            </a:pPr>
            <a:r>
              <a:rPr lang="fr-FR" b="1" dirty="0">
                <a:solidFill>
                  <a:srgbClr val="92D050"/>
                </a:solidFill>
                <a:latin typeface="Montserrat" panose="00000500000000000000" pitchFamily="2" charset="0"/>
                <a:ea typeface="Calibri" panose="020F0502020204030204" pitchFamily="34" charset="0"/>
                <a:cs typeface="Times New Roman" panose="02020603050405020304" pitchFamily="18" charset="0"/>
              </a:rPr>
              <a:t>OBJECTIF : Amélioration continue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24">
            <a:extLst>
              <a:ext uri="{FF2B5EF4-FFF2-40B4-BE49-F238E27FC236}">
                <a16:creationId xmlns:a16="http://schemas.microsoft.com/office/drawing/2014/main" id="{2223EA67-D271-4102-9707-5CE077A76F88}"/>
              </a:ext>
            </a:extLst>
          </p:cNvPr>
          <p:cNvSpPr>
            <a:spLocks noChangeArrowheads="1"/>
          </p:cNvSpPr>
          <p:nvPr/>
        </p:nvSpPr>
        <p:spPr bwMode="auto">
          <a:xfrm>
            <a:off x="6938631" y="2498946"/>
            <a:ext cx="23486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Planification à 5 ans </a:t>
            </a:r>
            <a:endParaRPr kumimoji="0" lang="fr-FR" altLang="fr-FR" sz="1400" b="0" i="0" u="none" strike="noStrike" cap="none" normalizeH="0" baseline="0" dirty="0">
              <a:ln>
                <a:noFill/>
              </a:ln>
              <a:solidFill>
                <a:schemeClr val="tx1"/>
              </a:solidFill>
              <a:effectLst/>
              <a:latin typeface="Montserrat" panose="00000500000000000000" pitchFamily="2" charset="0"/>
            </a:endParaRPr>
          </a:p>
        </p:txBody>
      </p:sp>
      <p:sp>
        <p:nvSpPr>
          <p:cNvPr id="43" name="Zone de texte 399">
            <a:extLst>
              <a:ext uri="{FF2B5EF4-FFF2-40B4-BE49-F238E27FC236}">
                <a16:creationId xmlns:a16="http://schemas.microsoft.com/office/drawing/2014/main" id="{A591F9C0-3F50-46DB-850C-8E9E985DE70D}"/>
              </a:ext>
            </a:extLst>
          </p:cNvPr>
          <p:cNvSpPr txBox="1"/>
          <p:nvPr/>
        </p:nvSpPr>
        <p:spPr>
          <a:xfrm rot="19642233">
            <a:off x="9915813" y="3549587"/>
            <a:ext cx="1197610" cy="349885"/>
          </a:xfrm>
          <a:prstGeom prst="rect">
            <a:avLst/>
          </a:prstGeom>
          <a:solidFill>
            <a:schemeClr val="bg1">
              <a:lumMod val="95000"/>
            </a:schemeClr>
          </a:solidFill>
          <a:ln w="28575">
            <a:noFill/>
          </a:ln>
          <a:effectLst/>
          <a:scene3d>
            <a:camera prst="orthographicFront">
              <a:rot lat="0" lon="0" rev="0"/>
            </a:camera>
            <a:lightRig rig="chilly" dir="t">
              <a:rot lat="0" lon="0" rev="18480000"/>
            </a:lightRig>
          </a:scene3d>
          <a:sp3d prstMaterial="clear">
            <a:bevelT h="63500"/>
          </a:sp3d>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07000"/>
              </a:lnSpc>
              <a:spcAft>
                <a:spcPts val="0"/>
              </a:spcAft>
            </a:pPr>
            <a:r>
              <a:rPr lang="fr-FR" sz="1400" b="1">
                <a:ln>
                  <a:noFill/>
                </a:ln>
                <a:solidFill>
                  <a:srgbClr val="00B050"/>
                </a:solidFill>
                <a:effectLst/>
                <a:latin typeface="Montserrat" panose="00000500000000000000" pitchFamily="2" charset="0"/>
                <a:ea typeface="Calibri" panose="020F0502020204030204" pitchFamily="34" charset="0"/>
                <a:cs typeface="Times New Roman" panose="02020603050405020304" pitchFamily="18" charset="0"/>
              </a:rPr>
              <a:t>Ok</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182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a:extLst>
              <a:ext uri="{FF2B5EF4-FFF2-40B4-BE49-F238E27FC236}">
                <a16:creationId xmlns:a16="http://schemas.microsoft.com/office/drawing/2014/main" id="{F2B71641-4F9C-47C6-8391-455D2431695D}"/>
              </a:ext>
            </a:extLst>
          </p:cNvPr>
          <p:cNvSpPr txBox="1">
            <a:spLocks noChangeArrowheads="1"/>
          </p:cNvSpPr>
          <p:nvPr/>
        </p:nvSpPr>
        <p:spPr bwMode="auto">
          <a:xfrm>
            <a:off x="3143463" y="5277861"/>
            <a:ext cx="6091977" cy="584775"/>
          </a:xfrm>
          <a:prstGeom prst="rect">
            <a:avLst/>
          </a:prstGeom>
          <a:noFill/>
          <a:ln>
            <a:noFill/>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algn="ctr">
              <a:spcBef>
                <a:spcPct val="0"/>
              </a:spcBef>
              <a:spcAft>
                <a:spcPts val="600"/>
              </a:spcAft>
              <a:buNone/>
              <a:defRPr/>
            </a:pPr>
            <a:r>
              <a:rPr lang="fr-FR" altLang="fr-FR" sz="3200" b="1" dirty="0">
                <a:solidFill>
                  <a:schemeClr val="bg1"/>
                </a:solidFill>
              </a:rPr>
              <a:t>MERCI</a:t>
            </a:r>
            <a:endParaRPr lang="fr-FR" altLang="fr-FR" sz="2200" dirty="0">
              <a:solidFill>
                <a:schemeClr val="bg1"/>
              </a:solidFill>
            </a:endParaRPr>
          </a:p>
        </p:txBody>
      </p:sp>
    </p:spTree>
    <p:extLst>
      <p:ext uri="{BB962C8B-B14F-4D97-AF65-F5344CB8AC3E}">
        <p14:creationId xmlns:p14="http://schemas.microsoft.com/office/powerpoint/2010/main" val="73675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26FFDAB7-0D5D-4971-9E2D-58A494C39C6E}"/>
              </a:ext>
            </a:extLst>
          </p:cNvPr>
          <p:cNvGraphicFramePr>
            <a:graphicFrameLocks noChangeAspect="1"/>
          </p:cNvGraphicFramePr>
          <p:nvPr>
            <p:custDataLst>
              <p:tags r:id="rId3"/>
            </p:custDataLst>
            <p:extLst>
              <p:ext uri="{D42A27DB-BD31-4B8C-83A1-F6EECF244321}">
                <p14:modId xmlns:p14="http://schemas.microsoft.com/office/powerpoint/2010/main" val="382104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80" name="Diapositive think-cell" r:id="rId7" imgW="395" imgH="394" progId="TCLayout.ActiveDocument.1">
                  <p:embed/>
                </p:oleObj>
              </mc:Choice>
              <mc:Fallback>
                <p:oleObj name="Diapositive think-cell" r:id="rId7" imgW="395" imgH="39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C0DD03-B255-4025-8772-EFBEC3C40587}"/>
              </a:ext>
            </a:extLst>
          </p:cNvPr>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4400" dirty="0">
              <a:latin typeface="Calibri Light" panose="020F0302020204030204" pitchFamily="34" charset="0"/>
              <a:ea typeface="+mj-ea"/>
              <a:cs typeface="+mj-cs"/>
              <a:sym typeface="Calibri Light" panose="020F0302020204030204" pitchFamily="34" charset="0"/>
            </a:endParaRPr>
          </a:p>
        </p:txBody>
      </p:sp>
      <p:sp>
        <p:nvSpPr>
          <p:cNvPr id="50" name="Freeform 2">
            <a:extLst>
              <a:ext uri="{FF2B5EF4-FFF2-40B4-BE49-F238E27FC236}">
                <a16:creationId xmlns:a16="http://schemas.microsoft.com/office/drawing/2014/main" id="{85F653D7-8528-48BB-8027-8B952C7AC895}"/>
              </a:ext>
            </a:extLst>
          </p:cNvPr>
          <p:cNvSpPr/>
          <p:nvPr/>
        </p:nvSpPr>
        <p:spPr>
          <a:xfrm>
            <a:off x="817956" y="4008380"/>
            <a:ext cx="11958236" cy="2849620"/>
          </a:xfrm>
          <a:custGeom>
            <a:avLst/>
            <a:gdLst>
              <a:gd name="connsiteX0" fmla="*/ 9448800 w 10533204"/>
              <a:gd name="connsiteY0" fmla="*/ 2245294 h 2421734"/>
              <a:gd name="connsiteX1" fmla="*/ 0 w 10533204"/>
              <a:gd name="connsiteY1" fmla="*/ 858 h 2421734"/>
              <a:gd name="connsiteX2" fmla="*/ 9795164 w 10533204"/>
              <a:gd name="connsiteY2" fmla="*/ 1982058 h 2421734"/>
              <a:gd name="connsiteX3" fmla="*/ 9795164 w 10533204"/>
              <a:gd name="connsiteY3" fmla="*/ 2245294 h 2421734"/>
              <a:gd name="connsiteX4" fmla="*/ 9448800 w 10533204"/>
              <a:gd name="connsiteY4" fmla="*/ 2245294 h 2421734"/>
              <a:gd name="connsiteX0" fmla="*/ 9448800 w 10533204"/>
              <a:gd name="connsiteY0" fmla="*/ 2244436 h 2420876"/>
              <a:gd name="connsiteX1" fmla="*/ 0 w 10533204"/>
              <a:gd name="connsiteY1" fmla="*/ 0 h 2420876"/>
              <a:gd name="connsiteX2" fmla="*/ 9795164 w 10533204"/>
              <a:gd name="connsiteY2" fmla="*/ 1981200 h 2420876"/>
              <a:gd name="connsiteX3" fmla="*/ 9795164 w 10533204"/>
              <a:gd name="connsiteY3" fmla="*/ 2244436 h 2420876"/>
              <a:gd name="connsiteX4" fmla="*/ 9448800 w 10533204"/>
              <a:gd name="connsiteY4" fmla="*/ 2244436 h 2420876"/>
              <a:gd name="connsiteX0" fmla="*/ 9448800 w 10261355"/>
              <a:gd name="connsiteY0" fmla="*/ 2244436 h 2420876"/>
              <a:gd name="connsiteX1" fmla="*/ 0 w 10261355"/>
              <a:gd name="connsiteY1" fmla="*/ 0 h 2420876"/>
              <a:gd name="connsiteX2" fmla="*/ 9795164 w 10261355"/>
              <a:gd name="connsiteY2" fmla="*/ 1981200 h 2420876"/>
              <a:gd name="connsiteX3" fmla="*/ 9795164 w 10261355"/>
              <a:gd name="connsiteY3" fmla="*/ 2244436 h 2420876"/>
              <a:gd name="connsiteX4" fmla="*/ 9448800 w 10261355"/>
              <a:gd name="connsiteY4" fmla="*/ 2244436 h 2420876"/>
              <a:gd name="connsiteX0" fmla="*/ 9448800 w 9795164"/>
              <a:gd name="connsiteY0" fmla="*/ 2244436 h 2244436"/>
              <a:gd name="connsiteX1" fmla="*/ 0 w 9795164"/>
              <a:gd name="connsiteY1" fmla="*/ 0 h 2244436"/>
              <a:gd name="connsiteX2" fmla="*/ 9795164 w 9795164"/>
              <a:gd name="connsiteY2" fmla="*/ 1981200 h 2244436"/>
              <a:gd name="connsiteX3" fmla="*/ 9795164 w 9795164"/>
              <a:gd name="connsiteY3" fmla="*/ 2244436 h 2244436"/>
              <a:gd name="connsiteX4" fmla="*/ 9448800 w 9795164"/>
              <a:gd name="connsiteY4" fmla="*/ 2244436 h 2244436"/>
              <a:gd name="connsiteX0" fmla="*/ 9448800 w 9795164"/>
              <a:gd name="connsiteY0" fmla="*/ 2244436 h 2244436"/>
              <a:gd name="connsiteX1" fmla="*/ 0 w 9795164"/>
              <a:gd name="connsiteY1" fmla="*/ 0 h 2244436"/>
              <a:gd name="connsiteX2" fmla="*/ 9795164 w 9795164"/>
              <a:gd name="connsiteY2" fmla="*/ 2244436 h 2244436"/>
              <a:gd name="connsiteX3" fmla="*/ 9448800 w 9795164"/>
              <a:gd name="connsiteY3" fmla="*/ 2244436 h 2244436"/>
              <a:gd name="connsiteX0" fmla="*/ 9452006 w 10561970"/>
              <a:gd name="connsiteY0" fmla="*/ 2244436 h 2410690"/>
              <a:gd name="connsiteX1" fmla="*/ 3206 w 10561970"/>
              <a:gd name="connsiteY1" fmla="*/ 0 h 2410690"/>
              <a:gd name="connsiteX2" fmla="*/ 10561969 w 10561970"/>
              <a:gd name="connsiteY2" fmla="*/ 2244436 h 2410690"/>
              <a:gd name="connsiteX3" fmla="*/ 9452006 w 10561970"/>
              <a:gd name="connsiteY3" fmla="*/ 2244436 h 2410690"/>
              <a:gd name="connsiteX0" fmla="*/ 9452006 w 10561969"/>
              <a:gd name="connsiteY0" fmla="*/ 2244436 h 2244436"/>
              <a:gd name="connsiteX1" fmla="*/ 3206 w 10561969"/>
              <a:gd name="connsiteY1" fmla="*/ 0 h 2244436"/>
              <a:gd name="connsiteX2" fmla="*/ 10561969 w 10561969"/>
              <a:gd name="connsiteY2" fmla="*/ 2244436 h 2244436"/>
              <a:gd name="connsiteX3" fmla="*/ 9452006 w 10561969"/>
              <a:gd name="connsiteY3" fmla="*/ 2244436 h 2244436"/>
              <a:gd name="connsiteX0" fmla="*/ 9452006 w 10561969"/>
              <a:gd name="connsiteY0" fmla="*/ 2244436 h 2244436"/>
              <a:gd name="connsiteX1" fmla="*/ 3206 w 10561969"/>
              <a:gd name="connsiteY1" fmla="*/ 0 h 2244436"/>
              <a:gd name="connsiteX2" fmla="*/ 10561969 w 10561969"/>
              <a:gd name="connsiteY2" fmla="*/ 2244436 h 2244436"/>
              <a:gd name="connsiteX3" fmla="*/ 9452006 w 10561969"/>
              <a:gd name="connsiteY3" fmla="*/ 2244436 h 2244436"/>
              <a:gd name="connsiteX0" fmla="*/ 9448800 w 10558763"/>
              <a:gd name="connsiteY0" fmla="*/ 2244436 h 2271177"/>
              <a:gd name="connsiteX1" fmla="*/ 8531326 w 10558763"/>
              <a:gd name="connsiteY1" fmla="*/ 2042586 h 2271177"/>
              <a:gd name="connsiteX2" fmla="*/ 0 w 10558763"/>
              <a:gd name="connsiteY2" fmla="*/ 0 h 2271177"/>
              <a:gd name="connsiteX3" fmla="*/ 10558763 w 10558763"/>
              <a:gd name="connsiteY3" fmla="*/ 2244436 h 2271177"/>
              <a:gd name="connsiteX4" fmla="*/ 9448800 w 10558763"/>
              <a:gd name="connsiteY4" fmla="*/ 2244436 h 2271177"/>
              <a:gd name="connsiteX0" fmla="*/ 9448800 w 10558763"/>
              <a:gd name="connsiteY0" fmla="*/ 2244436 h 2271177"/>
              <a:gd name="connsiteX1" fmla="*/ 8531326 w 10558763"/>
              <a:gd name="connsiteY1" fmla="*/ 2042586 h 2271177"/>
              <a:gd name="connsiteX2" fmla="*/ 0 w 10558763"/>
              <a:gd name="connsiteY2" fmla="*/ 0 h 2271177"/>
              <a:gd name="connsiteX3" fmla="*/ 9580325 w 10558763"/>
              <a:gd name="connsiteY3" fmla="*/ 2042586 h 2271177"/>
              <a:gd name="connsiteX4" fmla="*/ 10558763 w 10558763"/>
              <a:gd name="connsiteY4" fmla="*/ 2244436 h 2271177"/>
              <a:gd name="connsiteX5" fmla="*/ 9448800 w 10558763"/>
              <a:gd name="connsiteY5" fmla="*/ 2244436 h 2271177"/>
              <a:gd name="connsiteX0" fmla="*/ 10558763 w 10558763"/>
              <a:gd name="connsiteY0" fmla="*/ 2244436 h 2244436"/>
              <a:gd name="connsiteX1" fmla="*/ 8531326 w 10558763"/>
              <a:gd name="connsiteY1" fmla="*/ 2042586 h 2244436"/>
              <a:gd name="connsiteX2" fmla="*/ 0 w 10558763"/>
              <a:gd name="connsiteY2" fmla="*/ 0 h 2244436"/>
              <a:gd name="connsiteX3" fmla="*/ 9580325 w 10558763"/>
              <a:gd name="connsiteY3" fmla="*/ 2042586 h 2244436"/>
              <a:gd name="connsiteX4" fmla="*/ 10558763 w 10558763"/>
              <a:gd name="connsiteY4" fmla="*/ 2244436 h 2244436"/>
              <a:gd name="connsiteX0" fmla="*/ 9580325 w 9580325"/>
              <a:gd name="connsiteY0" fmla="*/ 2042586 h 2042586"/>
              <a:gd name="connsiteX1" fmla="*/ 8531326 w 9580325"/>
              <a:gd name="connsiteY1" fmla="*/ 2042586 h 2042586"/>
              <a:gd name="connsiteX2" fmla="*/ 0 w 9580325"/>
              <a:gd name="connsiteY2" fmla="*/ 0 h 2042586"/>
              <a:gd name="connsiteX3" fmla="*/ 9580325 w 9580325"/>
              <a:gd name="connsiteY3" fmla="*/ 2042586 h 2042586"/>
            </a:gdLst>
            <a:ahLst/>
            <a:cxnLst>
              <a:cxn ang="0">
                <a:pos x="connsiteX0" y="connsiteY0"/>
              </a:cxn>
              <a:cxn ang="0">
                <a:pos x="connsiteX1" y="connsiteY1"/>
              </a:cxn>
              <a:cxn ang="0">
                <a:pos x="connsiteX2" y="connsiteY2"/>
              </a:cxn>
              <a:cxn ang="0">
                <a:pos x="connsiteX3" y="connsiteY3"/>
              </a:cxn>
            </a:cxnLst>
            <a:rect l="l" t="t" r="r" b="b"/>
            <a:pathLst>
              <a:path w="9580325" h="2042586">
                <a:moveTo>
                  <a:pt x="9580325" y="2042586"/>
                </a:moveTo>
                <a:lnTo>
                  <a:pt x="8531326" y="2042586"/>
                </a:lnTo>
                <a:lnTo>
                  <a:pt x="0" y="0"/>
                </a:lnTo>
                <a:lnTo>
                  <a:pt x="9580325" y="204258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5" name="Espace réservé du texte 4">
            <a:extLst>
              <a:ext uri="{FF2B5EF4-FFF2-40B4-BE49-F238E27FC236}">
                <a16:creationId xmlns:a16="http://schemas.microsoft.com/office/drawing/2014/main" id="{E6335235-9A3A-44F4-8AB0-7DB00A300048}"/>
              </a:ext>
            </a:extLst>
          </p:cNvPr>
          <p:cNvSpPr>
            <a:spLocks noGrp="1"/>
          </p:cNvSpPr>
          <p:nvPr>
            <p:ph type="body" sz="quarter" idx="10"/>
          </p:nvPr>
        </p:nvSpPr>
        <p:spPr>
          <a:xfrm>
            <a:off x="831714" y="165542"/>
            <a:ext cx="11245985" cy="963860"/>
          </a:xfrm>
        </p:spPr>
        <p:txBody>
          <a:bodyPr>
            <a:normAutofit/>
          </a:bodyPr>
          <a:lstStyle/>
          <a:p>
            <a:r>
              <a:rPr lang="fr-FR" sz="2400" dirty="0"/>
              <a:t>Suite aux intentions réformatrices du gouvernement, Présanse a choisi de mettre en valeur l'offre des SSTI et d'être force de proposition</a:t>
            </a:r>
          </a:p>
        </p:txBody>
      </p:sp>
      <p:sp>
        <p:nvSpPr>
          <p:cNvPr id="11" name="Espace réservé du texte 10">
            <a:extLst>
              <a:ext uri="{FF2B5EF4-FFF2-40B4-BE49-F238E27FC236}">
                <a16:creationId xmlns:a16="http://schemas.microsoft.com/office/drawing/2014/main" id="{F5769BB8-3F6D-4531-9F29-11C7C6A88E32}"/>
              </a:ext>
            </a:extLst>
          </p:cNvPr>
          <p:cNvSpPr>
            <a:spLocks noGrp="1"/>
          </p:cNvSpPr>
          <p:nvPr>
            <p:ph type="body" sz="quarter" idx="23"/>
          </p:nvPr>
        </p:nvSpPr>
        <p:spPr/>
        <p:txBody>
          <a:bodyPr>
            <a:normAutofit fontScale="70000" lnSpcReduction="20000"/>
          </a:bodyPr>
          <a:lstStyle/>
          <a:p>
            <a:endParaRPr lang="fr-FR"/>
          </a:p>
        </p:txBody>
      </p:sp>
      <p:sp>
        <p:nvSpPr>
          <p:cNvPr id="12" name="Espace réservé du texte 11">
            <a:extLst>
              <a:ext uri="{FF2B5EF4-FFF2-40B4-BE49-F238E27FC236}">
                <a16:creationId xmlns:a16="http://schemas.microsoft.com/office/drawing/2014/main" id="{66B945EC-A4E5-457B-A27B-8B6A6EE919F3}"/>
              </a:ext>
            </a:extLst>
          </p:cNvPr>
          <p:cNvSpPr>
            <a:spLocks noGrp="1"/>
          </p:cNvSpPr>
          <p:nvPr>
            <p:ph type="body" sz="quarter" idx="24"/>
          </p:nvPr>
        </p:nvSpPr>
        <p:spPr>
          <a:xfrm>
            <a:off x="545503" y="6498018"/>
            <a:ext cx="3321527" cy="190756"/>
          </a:xfrm>
        </p:spPr>
        <p:txBody>
          <a:bodyPr>
            <a:normAutofit fontScale="55000" lnSpcReduction="20000"/>
          </a:bodyPr>
          <a:lstStyle/>
          <a:p>
            <a:endParaRPr lang="fr-FR"/>
          </a:p>
        </p:txBody>
      </p:sp>
      <p:sp>
        <p:nvSpPr>
          <p:cNvPr id="51" name="Rounded Rectangle 28">
            <a:extLst>
              <a:ext uri="{FF2B5EF4-FFF2-40B4-BE49-F238E27FC236}">
                <a16:creationId xmlns:a16="http://schemas.microsoft.com/office/drawing/2014/main" id="{521C3F91-9CAF-4C9B-A9D5-5A9038D9027A}"/>
              </a:ext>
            </a:extLst>
          </p:cNvPr>
          <p:cNvSpPr/>
          <p:nvPr/>
        </p:nvSpPr>
        <p:spPr>
          <a:xfrm rot="20495601">
            <a:off x="10972854" y="6363524"/>
            <a:ext cx="936104" cy="66937"/>
          </a:xfrm>
          <a:prstGeom prst="roundRect">
            <a:avLst>
              <a:gd name="adj" fmla="val 50000"/>
            </a:avLst>
          </a:prstGeom>
          <a:gradFill flip="none" rotWithShape="1">
            <a:gsLst>
              <a:gs pos="0">
                <a:schemeClr val="tx1">
                  <a:lumMod val="85000"/>
                  <a:lumOff val="15000"/>
                  <a:alpha val="37000"/>
                </a:schemeClr>
              </a:gs>
              <a:gs pos="100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52" name="Rounded Rectangle 29">
            <a:extLst>
              <a:ext uri="{FF2B5EF4-FFF2-40B4-BE49-F238E27FC236}">
                <a16:creationId xmlns:a16="http://schemas.microsoft.com/office/drawing/2014/main" id="{1A996824-944F-46EA-B14A-C15CA62ECBF8}"/>
              </a:ext>
            </a:extLst>
          </p:cNvPr>
          <p:cNvSpPr/>
          <p:nvPr/>
        </p:nvSpPr>
        <p:spPr>
          <a:xfrm rot="20495601">
            <a:off x="9306717" y="5966543"/>
            <a:ext cx="936104" cy="45719"/>
          </a:xfrm>
          <a:prstGeom prst="roundRect">
            <a:avLst>
              <a:gd name="adj" fmla="val 50000"/>
            </a:avLst>
          </a:prstGeom>
          <a:gradFill flip="none" rotWithShape="1">
            <a:gsLst>
              <a:gs pos="0">
                <a:schemeClr val="tx1">
                  <a:lumMod val="85000"/>
                  <a:lumOff val="15000"/>
                  <a:alpha val="37000"/>
                </a:schemeClr>
              </a:gs>
              <a:gs pos="100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53" name="Rounded Rectangle 30">
            <a:extLst>
              <a:ext uri="{FF2B5EF4-FFF2-40B4-BE49-F238E27FC236}">
                <a16:creationId xmlns:a16="http://schemas.microsoft.com/office/drawing/2014/main" id="{DE8F3D10-E0E4-473E-9215-00AB6253F8BD}"/>
              </a:ext>
            </a:extLst>
          </p:cNvPr>
          <p:cNvSpPr/>
          <p:nvPr/>
        </p:nvSpPr>
        <p:spPr>
          <a:xfrm rot="20495601">
            <a:off x="7649379" y="5544925"/>
            <a:ext cx="936104" cy="45719"/>
          </a:xfrm>
          <a:prstGeom prst="roundRect">
            <a:avLst>
              <a:gd name="adj" fmla="val 50000"/>
            </a:avLst>
          </a:prstGeom>
          <a:gradFill flip="none" rotWithShape="1">
            <a:gsLst>
              <a:gs pos="0">
                <a:schemeClr val="tx1">
                  <a:lumMod val="85000"/>
                  <a:lumOff val="15000"/>
                  <a:alpha val="20000"/>
                </a:schemeClr>
              </a:gs>
              <a:gs pos="100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54" name="Rounded Rectangle 31">
            <a:extLst>
              <a:ext uri="{FF2B5EF4-FFF2-40B4-BE49-F238E27FC236}">
                <a16:creationId xmlns:a16="http://schemas.microsoft.com/office/drawing/2014/main" id="{5FC400DA-7D75-40FD-94EF-48F124DC7B39}"/>
              </a:ext>
            </a:extLst>
          </p:cNvPr>
          <p:cNvSpPr/>
          <p:nvPr/>
        </p:nvSpPr>
        <p:spPr>
          <a:xfrm rot="20495601">
            <a:off x="5898367" y="5105094"/>
            <a:ext cx="936104" cy="45719"/>
          </a:xfrm>
          <a:prstGeom prst="roundRect">
            <a:avLst>
              <a:gd name="adj" fmla="val 50000"/>
            </a:avLst>
          </a:prstGeom>
          <a:gradFill flip="none" rotWithShape="1">
            <a:gsLst>
              <a:gs pos="0">
                <a:schemeClr val="tx1">
                  <a:lumMod val="85000"/>
                  <a:lumOff val="15000"/>
                  <a:alpha val="14000"/>
                </a:schemeClr>
              </a:gs>
              <a:gs pos="89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55" name="Rounded Rectangle 32">
            <a:extLst>
              <a:ext uri="{FF2B5EF4-FFF2-40B4-BE49-F238E27FC236}">
                <a16:creationId xmlns:a16="http://schemas.microsoft.com/office/drawing/2014/main" id="{03FEE057-5CFB-466D-81CD-6DD578BFAA9E}"/>
              </a:ext>
            </a:extLst>
          </p:cNvPr>
          <p:cNvSpPr/>
          <p:nvPr/>
        </p:nvSpPr>
        <p:spPr>
          <a:xfrm rot="20495601">
            <a:off x="4022786" y="4605848"/>
            <a:ext cx="936104" cy="45719"/>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57" name="Oval 3">
            <a:extLst>
              <a:ext uri="{FF2B5EF4-FFF2-40B4-BE49-F238E27FC236}">
                <a16:creationId xmlns:a16="http://schemas.microsoft.com/office/drawing/2014/main" id="{0A972048-50DD-4BE6-9F09-8F25C9140446}"/>
              </a:ext>
            </a:extLst>
          </p:cNvPr>
          <p:cNvSpPr/>
          <p:nvPr/>
        </p:nvSpPr>
        <p:spPr>
          <a:xfrm>
            <a:off x="10570635" y="6396994"/>
            <a:ext cx="870272" cy="354368"/>
          </a:xfrm>
          <a:prstGeom prst="ellipse">
            <a:avLst/>
          </a:prstGeom>
          <a:noFill/>
          <a:ln w="19050">
            <a:solidFill>
              <a:srgbClr val="E94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58" name="Oval 4">
            <a:extLst>
              <a:ext uri="{FF2B5EF4-FFF2-40B4-BE49-F238E27FC236}">
                <a16:creationId xmlns:a16="http://schemas.microsoft.com/office/drawing/2014/main" id="{F76C60AC-7325-4D68-821D-F1232ABB1DCA}"/>
              </a:ext>
            </a:extLst>
          </p:cNvPr>
          <p:cNvSpPr/>
          <p:nvPr/>
        </p:nvSpPr>
        <p:spPr>
          <a:xfrm>
            <a:off x="10858217" y="6493391"/>
            <a:ext cx="302766" cy="123284"/>
          </a:xfrm>
          <a:prstGeom prst="ellipse">
            <a:avLst/>
          </a:prstGeom>
          <a:solidFill>
            <a:srgbClr val="E94E52"/>
          </a:solidFill>
          <a:ln>
            <a:solidFill>
              <a:srgbClr val="E94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60" name="Oval 7">
            <a:extLst>
              <a:ext uri="{FF2B5EF4-FFF2-40B4-BE49-F238E27FC236}">
                <a16:creationId xmlns:a16="http://schemas.microsoft.com/office/drawing/2014/main" id="{42FE2A44-3A2F-4200-AB3A-0D917F5E58BE}"/>
              </a:ext>
            </a:extLst>
          </p:cNvPr>
          <p:cNvSpPr/>
          <p:nvPr/>
        </p:nvSpPr>
        <p:spPr>
          <a:xfrm>
            <a:off x="8980215" y="6004804"/>
            <a:ext cx="715148" cy="291202"/>
          </a:xfrm>
          <a:prstGeom prst="ellipse">
            <a:avLst/>
          </a:prstGeom>
          <a:noFill/>
          <a:ln w="19050">
            <a:solidFill>
              <a:srgbClr val="009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61" name="Oval 8">
            <a:extLst>
              <a:ext uri="{FF2B5EF4-FFF2-40B4-BE49-F238E27FC236}">
                <a16:creationId xmlns:a16="http://schemas.microsoft.com/office/drawing/2014/main" id="{222668EB-D69F-43FF-99C7-6A3951DC23EE}"/>
              </a:ext>
            </a:extLst>
          </p:cNvPr>
          <p:cNvSpPr/>
          <p:nvPr/>
        </p:nvSpPr>
        <p:spPr>
          <a:xfrm>
            <a:off x="9216536" y="6084018"/>
            <a:ext cx="248798" cy="101308"/>
          </a:xfrm>
          <a:prstGeom prst="ellipse">
            <a:avLst/>
          </a:prstGeom>
          <a:solidFill>
            <a:srgbClr val="009EE2"/>
          </a:solidFill>
          <a:ln>
            <a:solidFill>
              <a:srgbClr val="009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63" name="Oval 10">
            <a:extLst>
              <a:ext uri="{FF2B5EF4-FFF2-40B4-BE49-F238E27FC236}">
                <a16:creationId xmlns:a16="http://schemas.microsoft.com/office/drawing/2014/main" id="{5AE40C7A-4657-412D-A9FA-AA9B7DCCA93D}"/>
              </a:ext>
            </a:extLst>
          </p:cNvPr>
          <p:cNvSpPr/>
          <p:nvPr/>
        </p:nvSpPr>
        <p:spPr>
          <a:xfrm>
            <a:off x="7401849" y="5610105"/>
            <a:ext cx="572412" cy="233082"/>
          </a:xfrm>
          <a:prstGeom prst="ellipse">
            <a:avLst/>
          </a:prstGeom>
          <a:noFill/>
          <a:ln w="19050">
            <a:solidFill>
              <a:srgbClr val="FFC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64" name="Oval 11">
            <a:extLst>
              <a:ext uri="{FF2B5EF4-FFF2-40B4-BE49-F238E27FC236}">
                <a16:creationId xmlns:a16="http://schemas.microsoft.com/office/drawing/2014/main" id="{840FEF1C-B3A2-43E9-A4EB-3458C4B492EC}"/>
              </a:ext>
            </a:extLst>
          </p:cNvPr>
          <p:cNvSpPr/>
          <p:nvPr/>
        </p:nvSpPr>
        <p:spPr>
          <a:xfrm>
            <a:off x="7591003" y="5673509"/>
            <a:ext cx="199141" cy="81089"/>
          </a:xfrm>
          <a:prstGeom prst="ellipse">
            <a:avLst/>
          </a:prstGeom>
          <a:solidFill>
            <a:srgbClr val="FFCB00"/>
          </a:solidFill>
          <a:ln>
            <a:solidFill>
              <a:srgbClr val="FFC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66" name="Oval 13">
            <a:extLst>
              <a:ext uri="{FF2B5EF4-FFF2-40B4-BE49-F238E27FC236}">
                <a16:creationId xmlns:a16="http://schemas.microsoft.com/office/drawing/2014/main" id="{EC70D0E5-D02E-43B7-BDD6-9191E45CF700}"/>
              </a:ext>
            </a:extLst>
          </p:cNvPr>
          <p:cNvSpPr/>
          <p:nvPr/>
        </p:nvSpPr>
        <p:spPr>
          <a:xfrm>
            <a:off x="5692428" y="5188398"/>
            <a:ext cx="463570" cy="188762"/>
          </a:xfrm>
          <a:prstGeom prst="ellipse">
            <a:avLst/>
          </a:prstGeom>
          <a:noFill/>
          <a:ln w="19050">
            <a:solidFill>
              <a:srgbClr val="AE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67" name="Oval 14">
            <a:extLst>
              <a:ext uri="{FF2B5EF4-FFF2-40B4-BE49-F238E27FC236}">
                <a16:creationId xmlns:a16="http://schemas.microsoft.com/office/drawing/2014/main" id="{4A36B7A7-5C65-47E1-B5E4-22D1AF65901F}"/>
              </a:ext>
            </a:extLst>
          </p:cNvPr>
          <p:cNvSpPr/>
          <p:nvPr/>
        </p:nvSpPr>
        <p:spPr>
          <a:xfrm>
            <a:off x="5845615" y="5239746"/>
            <a:ext cx="161275" cy="65670"/>
          </a:xfrm>
          <a:prstGeom prst="ellipse">
            <a:avLst/>
          </a:prstGeom>
          <a:solidFill>
            <a:srgbClr val="AECA00"/>
          </a:solidFill>
          <a:ln>
            <a:solidFill>
              <a:srgbClr val="AE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69" name="Oval 16">
            <a:extLst>
              <a:ext uri="{FF2B5EF4-FFF2-40B4-BE49-F238E27FC236}">
                <a16:creationId xmlns:a16="http://schemas.microsoft.com/office/drawing/2014/main" id="{F3E05F82-7042-436C-8B62-88FC32884A17}"/>
              </a:ext>
            </a:extLst>
          </p:cNvPr>
          <p:cNvSpPr/>
          <p:nvPr/>
        </p:nvSpPr>
        <p:spPr>
          <a:xfrm>
            <a:off x="3880555" y="4703760"/>
            <a:ext cx="363418" cy="147980"/>
          </a:xfrm>
          <a:prstGeom prst="ellipse">
            <a:avLst/>
          </a:prstGeom>
          <a:noFill/>
          <a:ln w="19050">
            <a:solidFill>
              <a:srgbClr val="0F3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70" name="Oval 17">
            <a:extLst>
              <a:ext uri="{FF2B5EF4-FFF2-40B4-BE49-F238E27FC236}">
                <a16:creationId xmlns:a16="http://schemas.microsoft.com/office/drawing/2014/main" id="{C1B1DBB0-581A-4FEE-8BEB-6DC1BBB1EF57}"/>
              </a:ext>
            </a:extLst>
          </p:cNvPr>
          <p:cNvSpPr/>
          <p:nvPr/>
        </p:nvSpPr>
        <p:spPr>
          <a:xfrm>
            <a:off x="4000647" y="4744014"/>
            <a:ext cx="126432" cy="51482"/>
          </a:xfrm>
          <a:prstGeom prst="ellipse">
            <a:avLst/>
          </a:prstGeom>
          <a:solidFill>
            <a:srgbClr val="0F3F93"/>
          </a:solidFill>
          <a:ln>
            <a:solidFill>
              <a:srgbClr val="0F3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cxnSp>
        <p:nvCxnSpPr>
          <p:cNvPr id="71" name="Straight Connector 19">
            <a:extLst>
              <a:ext uri="{FF2B5EF4-FFF2-40B4-BE49-F238E27FC236}">
                <a16:creationId xmlns:a16="http://schemas.microsoft.com/office/drawing/2014/main" id="{F6F6CAC3-5A09-4268-ABF1-F96E57B9DC69}"/>
              </a:ext>
            </a:extLst>
          </p:cNvPr>
          <p:cNvCxnSpPr>
            <a:cxnSpLocks/>
          </p:cNvCxnSpPr>
          <p:nvPr/>
        </p:nvCxnSpPr>
        <p:spPr>
          <a:xfrm flipV="1">
            <a:off x="4060065" y="4313924"/>
            <a:ext cx="0" cy="454514"/>
          </a:xfrm>
          <a:prstGeom prst="line">
            <a:avLst/>
          </a:prstGeom>
          <a:ln w="19050">
            <a:solidFill>
              <a:srgbClr val="0F3F93"/>
            </a:solidFill>
          </a:ln>
        </p:spPr>
        <p:style>
          <a:lnRef idx="1">
            <a:schemeClr val="accent1"/>
          </a:lnRef>
          <a:fillRef idx="0">
            <a:schemeClr val="accent1"/>
          </a:fillRef>
          <a:effectRef idx="0">
            <a:schemeClr val="accent1"/>
          </a:effectRef>
          <a:fontRef idx="minor">
            <a:schemeClr val="tx1"/>
          </a:fontRef>
        </p:style>
      </p:cxnSp>
      <p:cxnSp>
        <p:nvCxnSpPr>
          <p:cNvPr id="72" name="Straight Connector 21">
            <a:extLst>
              <a:ext uri="{FF2B5EF4-FFF2-40B4-BE49-F238E27FC236}">
                <a16:creationId xmlns:a16="http://schemas.microsoft.com/office/drawing/2014/main" id="{A3AE2DDC-0D62-48F3-9A9B-E94A58CB5FF6}"/>
              </a:ext>
            </a:extLst>
          </p:cNvPr>
          <p:cNvCxnSpPr>
            <a:cxnSpLocks/>
          </p:cNvCxnSpPr>
          <p:nvPr/>
        </p:nvCxnSpPr>
        <p:spPr>
          <a:xfrm flipH="1" flipV="1">
            <a:off x="5925740" y="3701944"/>
            <a:ext cx="0" cy="1537802"/>
          </a:xfrm>
          <a:prstGeom prst="line">
            <a:avLst/>
          </a:prstGeom>
          <a:ln w="19050">
            <a:solidFill>
              <a:srgbClr val="AECA00"/>
            </a:solidFill>
          </a:ln>
        </p:spPr>
        <p:style>
          <a:lnRef idx="1">
            <a:schemeClr val="accent1"/>
          </a:lnRef>
          <a:fillRef idx="0">
            <a:schemeClr val="accent1"/>
          </a:fillRef>
          <a:effectRef idx="0">
            <a:schemeClr val="accent1"/>
          </a:effectRef>
          <a:fontRef idx="minor">
            <a:schemeClr val="tx1"/>
          </a:fontRef>
        </p:style>
      </p:cxnSp>
      <p:cxnSp>
        <p:nvCxnSpPr>
          <p:cNvPr id="73" name="Straight Connector 23">
            <a:extLst>
              <a:ext uri="{FF2B5EF4-FFF2-40B4-BE49-F238E27FC236}">
                <a16:creationId xmlns:a16="http://schemas.microsoft.com/office/drawing/2014/main" id="{3D275731-224F-43AF-B1C1-32AB0C50F421}"/>
              </a:ext>
            </a:extLst>
          </p:cNvPr>
          <p:cNvCxnSpPr>
            <a:cxnSpLocks/>
          </p:cNvCxnSpPr>
          <p:nvPr/>
        </p:nvCxnSpPr>
        <p:spPr>
          <a:xfrm flipV="1">
            <a:off x="7695460" y="5216364"/>
            <a:ext cx="0" cy="498753"/>
          </a:xfrm>
          <a:prstGeom prst="line">
            <a:avLst/>
          </a:prstGeom>
          <a:ln w="19050">
            <a:solidFill>
              <a:srgbClr val="FFCB00"/>
            </a:solidFill>
          </a:ln>
        </p:spPr>
        <p:style>
          <a:lnRef idx="1">
            <a:schemeClr val="accent1"/>
          </a:lnRef>
          <a:fillRef idx="0">
            <a:schemeClr val="accent1"/>
          </a:fillRef>
          <a:effectRef idx="0">
            <a:schemeClr val="accent1"/>
          </a:effectRef>
          <a:fontRef idx="minor">
            <a:schemeClr val="tx1"/>
          </a:fontRef>
        </p:style>
      </p:cxnSp>
      <p:cxnSp>
        <p:nvCxnSpPr>
          <p:cNvPr id="74" name="Straight Connector 25">
            <a:extLst>
              <a:ext uri="{FF2B5EF4-FFF2-40B4-BE49-F238E27FC236}">
                <a16:creationId xmlns:a16="http://schemas.microsoft.com/office/drawing/2014/main" id="{5AA27B0E-5EB9-4C0E-B5CD-DB0242072F07}"/>
              </a:ext>
            </a:extLst>
          </p:cNvPr>
          <p:cNvCxnSpPr>
            <a:cxnSpLocks/>
          </p:cNvCxnSpPr>
          <p:nvPr/>
        </p:nvCxnSpPr>
        <p:spPr>
          <a:xfrm flipV="1">
            <a:off x="9342442" y="3580278"/>
            <a:ext cx="0" cy="2529923"/>
          </a:xfrm>
          <a:prstGeom prst="line">
            <a:avLst/>
          </a:prstGeom>
          <a:ln w="19050">
            <a:solidFill>
              <a:srgbClr val="009EE2"/>
            </a:solidFill>
          </a:ln>
        </p:spPr>
        <p:style>
          <a:lnRef idx="1">
            <a:schemeClr val="accent1"/>
          </a:lnRef>
          <a:fillRef idx="0">
            <a:schemeClr val="accent1"/>
          </a:fillRef>
          <a:effectRef idx="0">
            <a:schemeClr val="accent1"/>
          </a:effectRef>
          <a:fontRef idx="minor">
            <a:schemeClr val="tx1"/>
          </a:fontRef>
        </p:style>
      </p:cxnSp>
      <p:cxnSp>
        <p:nvCxnSpPr>
          <p:cNvPr id="75" name="Straight Connector 27">
            <a:extLst>
              <a:ext uri="{FF2B5EF4-FFF2-40B4-BE49-F238E27FC236}">
                <a16:creationId xmlns:a16="http://schemas.microsoft.com/office/drawing/2014/main" id="{560C770E-1DC1-47ED-876E-2CE5D331942A}"/>
              </a:ext>
            </a:extLst>
          </p:cNvPr>
          <p:cNvCxnSpPr>
            <a:cxnSpLocks/>
          </p:cNvCxnSpPr>
          <p:nvPr/>
        </p:nvCxnSpPr>
        <p:spPr>
          <a:xfrm flipV="1">
            <a:off x="11005771" y="5679645"/>
            <a:ext cx="0" cy="846429"/>
          </a:xfrm>
          <a:prstGeom prst="line">
            <a:avLst/>
          </a:prstGeom>
          <a:ln w="19050">
            <a:solidFill>
              <a:srgbClr val="E94E52"/>
            </a:solidFill>
          </a:ln>
        </p:spPr>
        <p:style>
          <a:lnRef idx="1">
            <a:schemeClr val="accent1"/>
          </a:lnRef>
          <a:fillRef idx="0">
            <a:schemeClr val="accent1"/>
          </a:fillRef>
          <a:effectRef idx="0">
            <a:schemeClr val="accent1"/>
          </a:effectRef>
          <a:fontRef idx="minor">
            <a:schemeClr val="tx1"/>
          </a:fontRef>
        </p:style>
      </p:cxnSp>
      <p:sp>
        <p:nvSpPr>
          <p:cNvPr id="77" name="TextBox 35">
            <a:extLst>
              <a:ext uri="{FF2B5EF4-FFF2-40B4-BE49-F238E27FC236}">
                <a16:creationId xmlns:a16="http://schemas.microsoft.com/office/drawing/2014/main" id="{81795A0B-9EBD-4F75-9E72-DCD0D330EC9D}"/>
              </a:ext>
            </a:extLst>
          </p:cNvPr>
          <p:cNvSpPr txBox="1"/>
          <p:nvPr/>
        </p:nvSpPr>
        <p:spPr>
          <a:xfrm>
            <a:off x="9772593" y="3604590"/>
            <a:ext cx="2390210"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94E52"/>
                </a:solidFill>
                <a:effectLst/>
                <a:uLnTx/>
                <a:uFillTx/>
                <a:latin typeface="Segoe UI"/>
                <a:ea typeface="+mn-ea"/>
                <a:cs typeface="Arial" pitchFamily="34" charset="0"/>
              </a:rPr>
              <a:t>Validation d’une proposition de cahier des charges </a:t>
            </a:r>
            <a:r>
              <a:rPr kumimoji="0" lang="fr-FR" sz="1400" b="1" i="0" u="none" strike="noStrike" kern="1200" cap="none" spc="0" normalizeH="0" baseline="0" noProof="0">
                <a:ln>
                  <a:noFill/>
                </a:ln>
                <a:solidFill>
                  <a:srgbClr val="E94E52"/>
                </a:solidFill>
                <a:effectLst/>
                <a:uLnTx/>
                <a:uFillTx/>
                <a:latin typeface="Segoe UI"/>
                <a:ea typeface="+mn-ea"/>
                <a:cs typeface="Arial" pitchFamily="34" charset="0"/>
              </a:rPr>
              <a:t>de l’offre</a:t>
            </a:r>
            <a:endParaRPr kumimoji="0" lang="fr-FR" sz="1400" b="1" i="0" u="none" strike="noStrike" kern="1200" cap="none" spc="0" normalizeH="0" baseline="0" noProof="0" dirty="0">
              <a:ln>
                <a:noFill/>
              </a:ln>
              <a:solidFill>
                <a:srgbClr val="E94E52"/>
              </a:solidFill>
              <a:effectLst/>
              <a:uLnTx/>
              <a:uFillTx/>
              <a:latin typeface="Segoe UI"/>
              <a:ea typeface="+mn-ea"/>
              <a:cs typeface="Arial" pitchFamily="34" charset="0"/>
            </a:endParaRPr>
          </a:p>
        </p:txBody>
      </p:sp>
      <p:sp>
        <p:nvSpPr>
          <p:cNvPr id="78" name="TextBox 37">
            <a:extLst>
              <a:ext uri="{FF2B5EF4-FFF2-40B4-BE49-F238E27FC236}">
                <a16:creationId xmlns:a16="http://schemas.microsoft.com/office/drawing/2014/main" id="{2FD55001-CF4A-4625-91EA-BA97DCF0DED0}"/>
              </a:ext>
            </a:extLst>
          </p:cNvPr>
          <p:cNvSpPr txBox="1"/>
          <p:nvPr/>
        </p:nvSpPr>
        <p:spPr>
          <a:xfrm>
            <a:off x="9811225" y="4343650"/>
            <a:ext cx="2390210"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E94E52"/>
                </a:solidFill>
                <a:latin typeface="Segoe UI"/>
                <a:cs typeface="Arial" pitchFamily="34" charset="0"/>
              </a:rPr>
              <a:t>8 janvier 2020</a:t>
            </a:r>
            <a:endParaRPr kumimoji="0" lang="fr-FR" sz="1200" b="1" i="0" u="none" strike="noStrike" kern="1200" cap="none" spc="0" normalizeH="0" baseline="0" noProof="0" dirty="0">
              <a:ln>
                <a:noFill/>
              </a:ln>
              <a:solidFill>
                <a:srgbClr val="E94E52"/>
              </a:solidFill>
              <a:effectLst/>
              <a:uLnTx/>
              <a:uFillTx/>
              <a:latin typeface="Segoe UI"/>
              <a:cs typeface="Arial" pitchFamily="34" charset="0"/>
            </a:endParaRPr>
          </a:p>
        </p:txBody>
      </p:sp>
      <p:sp>
        <p:nvSpPr>
          <p:cNvPr id="79" name="TextBox 38">
            <a:extLst>
              <a:ext uri="{FF2B5EF4-FFF2-40B4-BE49-F238E27FC236}">
                <a16:creationId xmlns:a16="http://schemas.microsoft.com/office/drawing/2014/main" id="{9C7E4E4A-344C-4317-9B65-B8C6CEC276D1}"/>
              </a:ext>
            </a:extLst>
          </p:cNvPr>
          <p:cNvSpPr txBox="1"/>
          <p:nvPr/>
        </p:nvSpPr>
        <p:spPr>
          <a:xfrm>
            <a:off x="9811225" y="4718481"/>
            <a:ext cx="2336621"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323748"/>
                </a:solidFill>
                <a:effectLst/>
                <a:uLnTx/>
                <a:uFillTx/>
                <a:latin typeface="Segoe UI"/>
                <a:ea typeface="+mn-ea"/>
                <a:cs typeface="Arial" pitchFamily="34" charset="0"/>
              </a:rPr>
              <a:t>Validation d’une proposition de cahier des charges de l’offre des SSTI en CA de Présanse</a:t>
            </a:r>
          </a:p>
        </p:txBody>
      </p:sp>
      <p:sp>
        <p:nvSpPr>
          <p:cNvPr id="85" name="TextBox 46">
            <a:extLst>
              <a:ext uri="{FF2B5EF4-FFF2-40B4-BE49-F238E27FC236}">
                <a16:creationId xmlns:a16="http://schemas.microsoft.com/office/drawing/2014/main" id="{CBD738A7-503C-4855-9021-BD7D959846AA}"/>
              </a:ext>
            </a:extLst>
          </p:cNvPr>
          <p:cNvSpPr txBox="1"/>
          <p:nvPr/>
        </p:nvSpPr>
        <p:spPr>
          <a:xfrm>
            <a:off x="6503537" y="3693742"/>
            <a:ext cx="2388714"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CB00"/>
                </a:solidFill>
                <a:effectLst/>
                <a:uLnTx/>
                <a:uFillTx/>
                <a:latin typeface="Segoe UI"/>
                <a:ea typeface="+mn-ea"/>
                <a:cs typeface="Arial" pitchFamily="34" charset="0"/>
              </a:rPr>
              <a:t>Assemblée Générale de Présanse</a:t>
            </a:r>
          </a:p>
        </p:txBody>
      </p:sp>
      <p:sp>
        <p:nvSpPr>
          <p:cNvPr id="86" name="TextBox 47">
            <a:extLst>
              <a:ext uri="{FF2B5EF4-FFF2-40B4-BE49-F238E27FC236}">
                <a16:creationId xmlns:a16="http://schemas.microsoft.com/office/drawing/2014/main" id="{18D8CAE2-1CF6-463B-B6F3-761730AC7035}"/>
              </a:ext>
            </a:extLst>
          </p:cNvPr>
          <p:cNvSpPr txBox="1"/>
          <p:nvPr/>
        </p:nvSpPr>
        <p:spPr>
          <a:xfrm>
            <a:off x="6503538" y="4157005"/>
            <a:ext cx="2388714"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CB00"/>
                </a:solidFill>
                <a:effectLst/>
                <a:uLnTx/>
                <a:uFillTx/>
                <a:latin typeface="Segoe UI"/>
                <a:ea typeface="+mn-ea"/>
                <a:cs typeface="Arial" pitchFamily="34" charset="0"/>
              </a:rPr>
              <a:t>Avril 2019</a:t>
            </a:r>
          </a:p>
        </p:txBody>
      </p:sp>
      <p:sp>
        <p:nvSpPr>
          <p:cNvPr id="87" name="TextBox 48">
            <a:extLst>
              <a:ext uri="{FF2B5EF4-FFF2-40B4-BE49-F238E27FC236}">
                <a16:creationId xmlns:a16="http://schemas.microsoft.com/office/drawing/2014/main" id="{CCA1EF07-A6F9-441D-BFCB-0F67CCFDBCC4}"/>
              </a:ext>
            </a:extLst>
          </p:cNvPr>
          <p:cNvSpPr txBox="1"/>
          <p:nvPr/>
        </p:nvSpPr>
        <p:spPr>
          <a:xfrm>
            <a:off x="6503537" y="4531836"/>
            <a:ext cx="2664665"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323748"/>
                </a:solidFill>
                <a:effectLst/>
                <a:uLnTx/>
                <a:uFillTx/>
                <a:latin typeface="Segoe UI"/>
                <a:ea typeface="+mn-ea"/>
                <a:cs typeface="Arial" pitchFamily="34" charset="0"/>
              </a:rPr>
              <a:t>Présentation d’éléments</a:t>
            </a:r>
            <a:r>
              <a:rPr kumimoji="0" lang="fr-FR" sz="1050" b="0" i="0" u="none" strike="noStrike" kern="0" cap="none" spc="0" normalizeH="0" noProof="0" dirty="0">
                <a:ln>
                  <a:noFill/>
                </a:ln>
                <a:solidFill>
                  <a:srgbClr val="323748"/>
                </a:solidFill>
                <a:effectLst/>
                <a:uLnTx/>
                <a:uFillTx/>
                <a:latin typeface="Segoe UI"/>
                <a:ea typeface="+mn-ea"/>
                <a:cs typeface="Arial" pitchFamily="34" charset="0"/>
              </a:rPr>
              <a:t> </a:t>
            </a:r>
            <a:r>
              <a:rPr kumimoji="0" lang="fr-FR" sz="1050" b="0" i="0" u="none" strike="noStrike" kern="0" cap="none" spc="0" normalizeH="0" baseline="0" noProof="0" dirty="0">
                <a:ln>
                  <a:noFill/>
                </a:ln>
                <a:solidFill>
                  <a:srgbClr val="323748"/>
                </a:solidFill>
                <a:effectLst/>
                <a:uLnTx/>
                <a:uFillTx/>
                <a:latin typeface="Segoe UI"/>
                <a:ea typeface="+mn-ea"/>
                <a:cs typeface="Arial" pitchFamily="34" charset="0"/>
              </a:rPr>
              <a:t>de l’offre des SSTI en réponse aux besoins des entreprises et des salariés</a:t>
            </a:r>
          </a:p>
        </p:txBody>
      </p:sp>
      <p:sp>
        <p:nvSpPr>
          <p:cNvPr id="89" name="TextBox 56">
            <a:extLst>
              <a:ext uri="{FF2B5EF4-FFF2-40B4-BE49-F238E27FC236}">
                <a16:creationId xmlns:a16="http://schemas.microsoft.com/office/drawing/2014/main" id="{9871598D-76A4-43AB-8E96-F6408F539161}"/>
              </a:ext>
            </a:extLst>
          </p:cNvPr>
          <p:cNvSpPr txBox="1"/>
          <p:nvPr/>
        </p:nvSpPr>
        <p:spPr>
          <a:xfrm>
            <a:off x="4814968" y="2107049"/>
            <a:ext cx="2388714"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AECA00"/>
                </a:solidFill>
                <a:effectLst/>
                <a:uLnTx/>
                <a:uFillTx/>
                <a:latin typeface="Segoe UI"/>
                <a:ea typeface="+mn-ea"/>
                <a:cs typeface="Arial" pitchFamily="34" charset="0"/>
              </a:rPr>
              <a:t>Réflexion prospective</a:t>
            </a:r>
          </a:p>
        </p:txBody>
      </p:sp>
      <p:sp>
        <p:nvSpPr>
          <p:cNvPr id="90" name="TextBox 57">
            <a:extLst>
              <a:ext uri="{FF2B5EF4-FFF2-40B4-BE49-F238E27FC236}">
                <a16:creationId xmlns:a16="http://schemas.microsoft.com/office/drawing/2014/main" id="{DF2A2033-2C0B-42D7-A547-59A892A5389E}"/>
              </a:ext>
            </a:extLst>
          </p:cNvPr>
          <p:cNvSpPr txBox="1"/>
          <p:nvPr/>
        </p:nvSpPr>
        <p:spPr>
          <a:xfrm>
            <a:off x="4814968" y="2441550"/>
            <a:ext cx="2388714"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AECA00"/>
                </a:solidFill>
                <a:effectLst/>
                <a:uLnTx/>
                <a:uFillTx/>
                <a:latin typeface="Segoe UI"/>
                <a:ea typeface="+mn-ea"/>
                <a:cs typeface="Arial" pitchFamily="34" charset="0"/>
              </a:rPr>
              <a:t>Novembre 2018</a:t>
            </a:r>
          </a:p>
        </p:txBody>
      </p:sp>
      <p:sp>
        <p:nvSpPr>
          <p:cNvPr id="91" name="TextBox 58">
            <a:extLst>
              <a:ext uri="{FF2B5EF4-FFF2-40B4-BE49-F238E27FC236}">
                <a16:creationId xmlns:a16="http://schemas.microsoft.com/office/drawing/2014/main" id="{B61793E2-FC77-4C93-9B39-427840F50495}"/>
              </a:ext>
            </a:extLst>
          </p:cNvPr>
          <p:cNvSpPr txBox="1"/>
          <p:nvPr/>
        </p:nvSpPr>
        <p:spPr>
          <a:xfrm>
            <a:off x="4814968" y="2816381"/>
            <a:ext cx="2445750"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323748"/>
                </a:solidFill>
                <a:effectLst/>
                <a:uLnTx/>
                <a:uFillTx/>
                <a:latin typeface="Segoe UI"/>
                <a:ea typeface="+mn-ea"/>
                <a:cs typeface="Arial" pitchFamily="34" charset="0"/>
              </a:rPr>
              <a:t>Présanse souhaite que la refonte</a:t>
            </a:r>
            <a:r>
              <a:rPr kumimoji="0" lang="fr-FR" sz="1050" b="0" i="0" u="none" strike="noStrike" kern="0" cap="none" spc="0" normalizeH="0" noProof="0" dirty="0">
                <a:ln>
                  <a:noFill/>
                </a:ln>
                <a:solidFill>
                  <a:srgbClr val="323748"/>
                </a:solidFill>
                <a:effectLst/>
                <a:uLnTx/>
                <a:uFillTx/>
                <a:latin typeface="Segoe UI"/>
                <a:ea typeface="+mn-ea"/>
                <a:cs typeface="Arial" pitchFamily="34" charset="0"/>
              </a:rPr>
              <a:t> du modèle s’engage</a:t>
            </a:r>
            <a:r>
              <a:rPr kumimoji="0" lang="fr-FR" sz="1050" b="0" i="0" u="none" strike="noStrike" kern="0" cap="none" spc="0" normalizeH="0" baseline="0" noProof="0" dirty="0">
                <a:ln>
                  <a:noFill/>
                </a:ln>
                <a:solidFill>
                  <a:srgbClr val="323748"/>
                </a:solidFill>
                <a:effectLst/>
                <a:uLnTx/>
                <a:uFillTx/>
                <a:latin typeface="Segoe UI"/>
                <a:ea typeface="+mn-ea"/>
                <a:cs typeface="Arial" pitchFamily="34" charset="0"/>
              </a:rPr>
              <a:t> par une réflexion sur l’offre de service, qui devra ensuite permettre de travailler les autres déterminants du système</a:t>
            </a:r>
          </a:p>
        </p:txBody>
      </p:sp>
      <p:sp>
        <p:nvSpPr>
          <p:cNvPr id="93" name="TextBox 60">
            <a:extLst>
              <a:ext uri="{FF2B5EF4-FFF2-40B4-BE49-F238E27FC236}">
                <a16:creationId xmlns:a16="http://schemas.microsoft.com/office/drawing/2014/main" id="{E2508C0A-44E0-4317-B0E9-D43540FF3EED}"/>
              </a:ext>
            </a:extLst>
          </p:cNvPr>
          <p:cNvSpPr txBox="1"/>
          <p:nvPr/>
        </p:nvSpPr>
        <p:spPr>
          <a:xfrm>
            <a:off x="2893209" y="3065947"/>
            <a:ext cx="239021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F3F93"/>
                </a:solidFill>
                <a:effectLst/>
                <a:uLnTx/>
                <a:uFillTx/>
                <a:latin typeface="Segoe UI"/>
                <a:ea typeface="+mn-ea"/>
                <a:cs typeface="Arial" pitchFamily="34" charset="0"/>
              </a:rPr>
              <a:t>Rapport Lecocq</a:t>
            </a:r>
          </a:p>
        </p:txBody>
      </p:sp>
      <p:sp>
        <p:nvSpPr>
          <p:cNvPr id="94" name="TextBox 61">
            <a:extLst>
              <a:ext uri="{FF2B5EF4-FFF2-40B4-BE49-F238E27FC236}">
                <a16:creationId xmlns:a16="http://schemas.microsoft.com/office/drawing/2014/main" id="{DB65466B-DFCB-4FCA-9035-E88F2003F7EB}"/>
              </a:ext>
            </a:extLst>
          </p:cNvPr>
          <p:cNvSpPr txBox="1"/>
          <p:nvPr/>
        </p:nvSpPr>
        <p:spPr>
          <a:xfrm>
            <a:off x="2893209" y="3382906"/>
            <a:ext cx="2390210"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F3F93"/>
                </a:solidFill>
                <a:effectLst/>
                <a:uLnTx/>
                <a:uFillTx/>
                <a:latin typeface="Segoe UI"/>
                <a:ea typeface="+mn-ea"/>
                <a:cs typeface="Arial" pitchFamily="34" charset="0"/>
              </a:rPr>
              <a:t>Septembre 2018</a:t>
            </a:r>
          </a:p>
        </p:txBody>
      </p:sp>
      <p:sp>
        <p:nvSpPr>
          <p:cNvPr id="95" name="TextBox 62">
            <a:extLst>
              <a:ext uri="{FF2B5EF4-FFF2-40B4-BE49-F238E27FC236}">
                <a16:creationId xmlns:a16="http://schemas.microsoft.com/office/drawing/2014/main" id="{38479740-DB88-4A78-B6A7-18F3075FAC57}"/>
              </a:ext>
            </a:extLst>
          </p:cNvPr>
          <p:cNvSpPr txBox="1"/>
          <p:nvPr/>
        </p:nvSpPr>
        <p:spPr>
          <a:xfrm>
            <a:off x="2893209" y="3757737"/>
            <a:ext cx="2390210"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323748"/>
                </a:solidFill>
                <a:effectLst/>
                <a:uLnTx/>
                <a:uFillTx/>
                <a:latin typeface="Segoe UI"/>
                <a:ea typeface="+mn-ea"/>
                <a:cs typeface="Arial" pitchFamily="34" charset="0"/>
              </a:rPr>
              <a:t>Remise en question du modèle actuel de la santé au travail du secteur privé</a:t>
            </a:r>
          </a:p>
        </p:txBody>
      </p:sp>
      <p:sp>
        <p:nvSpPr>
          <p:cNvPr id="97" name="TextBox 35">
            <a:extLst>
              <a:ext uri="{FF2B5EF4-FFF2-40B4-BE49-F238E27FC236}">
                <a16:creationId xmlns:a16="http://schemas.microsoft.com/office/drawing/2014/main" id="{1684E973-EE0C-4B5B-8640-D23A217073DF}"/>
              </a:ext>
            </a:extLst>
          </p:cNvPr>
          <p:cNvSpPr txBox="1"/>
          <p:nvPr/>
        </p:nvSpPr>
        <p:spPr>
          <a:xfrm>
            <a:off x="8380282" y="1804461"/>
            <a:ext cx="2390210"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9EE2"/>
                </a:solidFill>
                <a:effectLst/>
                <a:uLnTx/>
                <a:uFillTx/>
                <a:latin typeface="Segoe UI"/>
                <a:ea typeface="+mn-ea"/>
                <a:cs typeface="Arial" pitchFamily="34" charset="0"/>
              </a:rPr>
              <a:t>Journée d’étude de Présanse</a:t>
            </a:r>
          </a:p>
        </p:txBody>
      </p:sp>
      <p:sp>
        <p:nvSpPr>
          <p:cNvPr id="98" name="TextBox 37">
            <a:extLst>
              <a:ext uri="{FF2B5EF4-FFF2-40B4-BE49-F238E27FC236}">
                <a16:creationId xmlns:a16="http://schemas.microsoft.com/office/drawing/2014/main" id="{888750BC-2D6C-41D3-AD25-E20AF7D22906}"/>
              </a:ext>
            </a:extLst>
          </p:cNvPr>
          <p:cNvSpPr txBox="1"/>
          <p:nvPr/>
        </p:nvSpPr>
        <p:spPr>
          <a:xfrm>
            <a:off x="8377218" y="2306315"/>
            <a:ext cx="1146770"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9EE2"/>
                </a:solidFill>
                <a:effectLst/>
                <a:uLnTx/>
                <a:uFillTx/>
                <a:latin typeface="Segoe UI"/>
                <a:ea typeface="+mn-ea"/>
                <a:cs typeface="Arial" pitchFamily="34" charset="0"/>
              </a:rPr>
              <a:t>Juin 2019</a:t>
            </a:r>
          </a:p>
        </p:txBody>
      </p:sp>
      <p:sp>
        <p:nvSpPr>
          <p:cNvPr id="99" name="TextBox 38">
            <a:extLst>
              <a:ext uri="{FF2B5EF4-FFF2-40B4-BE49-F238E27FC236}">
                <a16:creationId xmlns:a16="http://schemas.microsoft.com/office/drawing/2014/main" id="{F0A5D100-6F41-4C44-B642-F727B2FF16EF}"/>
              </a:ext>
            </a:extLst>
          </p:cNvPr>
          <p:cNvSpPr txBox="1"/>
          <p:nvPr/>
        </p:nvSpPr>
        <p:spPr>
          <a:xfrm>
            <a:off x="8362477" y="2594698"/>
            <a:ext cx="1954898"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323748"/>
                </a:solidFill>
                <a:effectLst/>
                <a:uLnTx/>
                <a:uFillTx/>
                <a:latin typeface="Segoe UI"/>
                <a:ea typeface="+mn-ea"/>
                <a:cs typeface="Arial" pitchFamily="34" charset="0"/>
              </a:rPr>
              <a:t>Présentation de la démarche  participative de construction d’un</a:t>
            </a:r>
            <a:r>
              <a:rPr kumimoji="0" lang="fr-FR" sz="1050" b="0" i="0" u="none" strike="noStrike" kern="0" cap="none" spc="0" normalizeH="0" noProof="0" dirty="0">
                <a:ln>
                  <a:noFill/>
                </a:ln>
                <a:solidFill>
                  <a:srgbClr val="323748"/>
                </a:solidFill>
                <a:effectLst/>
                <a:uLnTx/>
                <a:uFillTx/>
                <a:latin typeface="Segoe UI"/>
                <a:ea typeface="+mn-ea"/>
                <a:cs typeface="Arial" pitchFamily="34" charset="0"/>
              </a:rPr>
              <a:t> cahier des charges de l’offre </a:t>
            </a:r>
            <a:r>
              <a:rPr kumimoji="0" lang="fr-FR" sz="1050" b="0" i="0" u="none" strike="noStrike" kern="0" cap="none" spc="0" normalizeH="0" baseline="0" noProof="0" dirty="0">
                <a:ln>
                  <a:noFill/>
                </a:ln>
                <a:solidFill>
                  <a:srgbClr val="323748"/>
                </a:solidFill>
                <a:effectLst/>
                <a:uLnTx/>
                <a:uFillTx/>
                <a:latin typeface="Segoe UI"/>
                <a:ea typeface="+mn-ea"/>
                <a:cs typeface="Arial" pitchFamily="34" charset="0"/>
              </a:rPr>
              <a:t> menée au</a:t>
            </a:r>
            <a:r>
              <a:rPr kumimoji="0" lang="fr-FR" sz="1050" b="0" i="0" u="none" strike="noStrike" kern="0" cap="none" spc="0" normalizeH="0" noProof="0" dirty="0">
                <a:ln>
                  <a:noFill/>
                </a:ln>
                <a:solidFill>
                  <a:srgbClr val="323748"/>
                </a:solidFill>
                <a:effectLst/>
                <a:uLnTx/>
                <a:uFillTx/>
                <a:latin typeface="Segoe UI"/>
                <a:ea typeface="+mn-ea"/>
                <a:cs typeface="Arial" pitchFamily="34" charset="0"/>
              </a:rPr>
              <a:t> </a:t>
            </a:r>
            <a:r>
              <a:rPr kumimoji="0" lang="fr-FR" sz="1050" b="0" i="0" u="none" strike="noStrike" kern="0" cap="none" spc="0" normalizeH="0" baseline="0" noProof="0" dirty="0">
                <a:ln>
                  <a:noFill/>
                </a:ln>
                <a:solidFill>
                  <a:srgbClr val="323748"/>
                </a:solidFill>
                <a:effectLst/>
                <a:uLnTx/>
                <a:uFillTx/>
                <a:latin typeface="Segoe UI"/>
                <a:ea typeface="+mn-ea"/>
                <a:cs typeface="Arial" pitchFamily="34" charset="0"/>
              </a:rPr>
              <a:t> deuxième semestre 2019 au sein des SSTI</a:t>
            </a:r>
          </a:p>
        </p:txBody>
      </p:sp>
      <p:sp>
        <p:nvSpPr>
          <p:cNvPr id="59" name="Rounded Rectangle 29">
            <a:extLst>
              <a:ext uri="{FF2B5EF4-FFF2-40B4-BE49-F238E27FC236}">
                <a16:creationId xmlns:a16="http://schemas.microsoft.com/office/drawing/2014/main" id="{9BAF8235-E160-4094-8A50-0A3706B6CB19}"/>
              </a:ext>
            </a:extLst>
          </p:cNvPr>
          <p:cNvSpPr/>
          <p:nvPr/>
        </p:nvSpPr>
        <p:spPr>
          <a:xfrm rot="20495601" flipV="1">
            <a:off x="2034839" y="4136518"/>
            <a:ext cx="468814" cy="45719"/>
          </a:xfrm>
          <a:prstGeom prst="roundRect">
            <a:avLst>
              <a:gd name="adj" fmla="val 50000"/>
            </a:avLst>
          </a:prstGeom>
          <a:gradFill flip="none" rotWithShape="1">
            <a:gsLst>
              <a:gs pos="0">
                <a:schemeClr val="tx1">
                  <a:lumMod val="85000"/>
                  <a:lumOff val="15000"/>
                  <a:alpha val="37000"/>
                </a:schemeClr>
              </a:gs>
              <a:gs pos="100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80" name="Oval 7">
            <a:extLst>
              <a:ext uri="{FF2B5EF4-FFF2-40B4-BE49-F238E27FC236}">
                <a16:creationId xmlns:a16="http://schemas.microsoft.com/office/drawing/2014/main" id="{78F8D673-8C98-4BEA-9DE1-482843364927}"/>
              </a:ext>
            </a:extLst>
          </p:cNvPr>
          <p:cNvSpPr/>
          <p:nvPr/>
        </p:nvSpPr>
        <p:spPr>
          <a:xfrm>
            <a:off x="1756645" y="4176163"/>
            <a:ext cx="285701" cy="167091"/>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sp>
        <p:nvSpPr>
          <p:cNvPr id="81" name="Oval 8">
            <a:extLst>
              <a:ext uri="{FF2B5EF4-FFF2-40B4-BE49-F238E27FC236}">
                <a16:creationId xmlns:a16="http://schemas.microsoft.com/office/drawing/2014/main" id="{2A0D08F0-4082-4C54-85AE-91194AAEB643}"/>
              </a:ext>
            </a:extLst>
          </p:cNvPr>
          <p:cNvSpPr/>
          <p:nvPr/>
        </p:nvSpPr>
        <p:spPr>
          <a:xfrm>
            <a:off x="1847353" y="4232118"/>
            <a:ext cx="111111" cy="519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Segoe UI"/>
              <a:ea typeface="+mn-ea"/>
              <a:cs typeface="+mn-cs"/>
            </a:endParaRPr>
          </a:p>
        </p:txBody>
      </p:sp>
      <p:cxnSp>
        <p:nvCxnSpPr>
          <p:cNvPr id="82" name="Straight Connector 25">
            <a:extLst>
              <a:ext uri="{FF2B5EF4-FFF2-40B4-BE49-F238E27FC236}">
                <a16:creationId xmlns:a16="http://schemas.microsoft.com/office/drawing/2014/main" id="{C8E3A14F-31FC-48AF-9176-0C449A1B50E1}"/>
              </a:ext>
            </a:extLst>
          </p:cNvPr>
          <p:cNvCxnSpPr>
            <a:cxnSpLocks/>
          </p:cNvCxnSpPr>
          <p:nvPr/>
        </p:nvCxnSpPr>
        <p:spPr>
          <a:xfrm flipH="1" flipV="1">
            <a:off x="1889760" y="3383280"/>
            <a:ext cx="5887" cy="85544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3" name="TextBox 41">
            <a:extLst>
              <a:ext uri="{FF2B5EF4-FFF2-40B4-BE49-F238E27FC236}">
                <a16:creationId xmlns:a16="http://schemas.microsoft.com/office/drawing/2014/main" id="{EA0BF473-C6E2-4DF1-A25A-63148B6B78B3}"/>
              </a:ext>
            </a:extLst>
          </p:cNvPr>
          <p:cNvSpPr txBox="1"/>
          <p:nvPr/>
        </p:nvSpPr>
        <p:spPr>
          <a:xfrm>
            <a:off x="1167430" y="1856267"/>
            <a:ext cx="2354352"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D7D31"/>
                </a:solidFill>
                <a:effectLst/>
                <a:uLnTx/>
                <a:uFillTx/>
                <a:latin typeface="Segoe UI"/>
                <a:ea typeface="+mn-ea"/>
                <a:cs typeface="Arial" pitchFamily="34" charset="0"/>
              </a:rPr>
              <a:t>10 engagements</a:t>
            </a:r>
          </a:p>
        </p:txBody>
      </p:sp>
      <p:sp>
        <p:nvSpPr>
          <p:cNvPr id="84" name="TextBox 42">
            <a:extLst>
              <a:ext uri="{FF2B5EF4-FFF2-40B4-BE49-F238E27FC236}">
                <a16:creationId xmlns:a16="http://schemas.microsoft.com/office/drawing/2014/main" id="{7A0082A2-995F-4B48-8848-D7A2488A38BF}"/>
              </a:ext>
            </a:extLst>
          </p:cNvPr>
          <p:cNvSpPr txBox="1"/>
          <p:nvPr/>
        </p:nvSpPr>
        <p:spPr>
          <a:xfrm>
            <a:off x="1190771" y="2174555"/>
            <a:ext cx="2354352" cy="27699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ED7D31"/>
                </a:solidFill>
                <a:effectLst/>
                <a:uLnTx/>
                <a:uFillTx/>
                <a:latin typeface="Segoe UI"/>
                <a:ea typeface="+mn-ea"/>
                <a:cs typeface="Arial" pitchFamily="34" charset="0"/>
              </a:rPr>
              <a:t>Juin 2018</a:t>
            </a:r>
          </a:p>
        </p:txBody>
      </p:sp>
      <p:sp>
        <p:nvSpPr>
          <p:cNvPr id="88" name="TextBox 43">
            <a:extLst>
              <a:ext uri="{FF2B5EF4-FFF2-40B4-BE49-F238E27FC236}">
                <a16:creationId xmlns:a16="http://schemas.microsoft.com/office/drawing/2014/main" id="{A1AD5090-44DB-4CF1-B21B-5537AED9D388}"/>
              </a:ext>
            </a:extLst>
          </p:cNvPr>
          <p:cNvSpPr txBox="1"/>
          <p:nvPr/>
        </p:nvSpPr>
        <p:spPr>
          <a:xfrm>
            <a:off x="1190771" y="2475252"/>
            <a:ext cx="2354352"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rgbClr val="323748"/>
                </a:solidFill>
                <a:effectLst/>
                <a:uLnTx/>
                <a:uFillTx/>
                <a:latin typeface="Segoe UI"/>
                <a:ea typeface="+mn-ea"/>
                <a:cs typeface="Arial" pitchFamily="34" charset="0"/>
              </a:rPr>
              <a:t>Formulation par les SSTI </a:t>
            </a:r>
            <a:r>
              <a:rPr lang="fr-FR" sz="1050" kern="0" dirty="0">
                <a:solidFill>
                  <a:srgbClr val="323748"/>
                </a:solidFill>
                <a:latin typeface="Segoe UI"/>
                <a:cs typeface="Arial" pitchFamily="34" charset="0"/>
              </a:rPr>
              <a:t>via </a:t>
            </a:r>
            <a:r>
              <a:rPr lang="fr-FR" sz="1050" kern="0" dirty="0" err="1">
                <a:solidFill>
                  <a:srgbClr val="323748"/>
                </a:solidFill>
                <a:latin typeface="Segoe UI"/>
                <a:cs typeface="Arial" pitchFamily="34" charset="0"/>
              </a:rPr>
              <a:t>Présanse</a:t>
            </a:r>
            <a:r>
              <a:rPr lang="fr-FR" sz="1050" kern="0" dirty="0">
                <a:solidFill>
                  <a:srgbClr val="323748"/>
                </a:solidFill>
                <a:latin typeface="Segoe UI"/>
                <a:cs typeface="Arial" pitchFamily="34" charset="0"/>
              </a:rPr>
              <a:t> </a:t>
            </a:r>
            <a:r>
              <a:rPr kumimoji="0" lang="fr-FR" sz="1050" b="0" i="0" u="none" strike="noStrike" kern="0" cap="none" spc="0" normalizeH="0" baseline="0" noProof="0" dirty="0">
                <a:ln>
                  <a:noFill/>
                </a:ln>
                <a:solidFill>
                  <a:srgbClr val="323748"/>
                </a:solidFill>
                <a:effectLst/>
                <a:uLnTx/>
                <a:uFillTx/>
                <a:latin typeface="Segoe UI"/>
                <a:ea typeface="+mn-ea"/>
                <a:cs typeface="Arial" pitchFamily="34" charset="0"/>
              </a:rPr>
              <a:t>de</a:t>
            </a:r>
            <a:r>
              <a:rPr kumimoji="0" lang="fr-FR" sz="1050" b="0" i="0" u="none" strike="noStrike" kern="0" cap="none" spc="0" normalizeH="0" noProof="0" dirty="0">
                <a:ln>
                  <a:noFill/>
                </a:ln>
                <a:solidFill>
                  <a:srgbClr val="323748"/>
                </a:solidFill>
                <a:effectLst/>
                <a:uLnTx/>
                <a:uFillTx/>
                <a:latin typeface="Segoe UI"/>
                <a:ea typeface="+mn-ea"/>
                <a:cs typeface="Arial" pitchFamily="34" charset="0"/>
              </a:rPr>
              <a:t> 10 engagements pour améliorer la santé au travail</a:t>
            </a:r>
            <a:endParaRPr kumimoji="0" lang="fr-FR" sz="1050" b="0" i="0" u="none" strike="noStrike" kern="0" cap="none" spc="0" normalizeH="0" baseline="0" noProof="0" dirty="0">
              <a:ln>
                <a:noFill/>
              </a:ln>
              <a:solidFill>
                <a:srgbClr val="323748"/>
              </a:solidFill>
              <a:effectLst/>
              <a:uLnTx/>
              <a:uFillTx/>
              <a:latin typeface="Segoe UI"/>
              <a:ea typeface="+mn-ea"/>
              <a:cs typeface="Arial" pitchFamily="34" charset="0"/>
            </a:endParaRPr>
          </a:p>
        </p:txBody>
      </p:sp>
    </p:spTree>
    <p:extLst>
      <p:ext uri="{BB962C8B-B14F-4D97-AF65-F5344CB8AC3E}">
        <p14:creationId xmlns:p14="http://schemas.microsoft.com/office/powerpoint/2010/main" val="22374237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7" grpId="0" animBg="1"/>
      <p:bldP spid="58" grpId="0" animBg="1"/>
      <p:bldP spid="60" grpId="0" animBg="1"/>
      <p:bldP spid="61" grpId="0" animBg="1"/>
      <p:bldP spid="63" grpId="0" animBg="1"/>
      <p:bldP spid="64" grpId="0" animBg="1"/>
      <p:bldP spid="66" grpId="0" animBg="1"/>
      <p:bldP spid="67" grpId="0" animBg="1"/>
      <p:bldP spid="69" grpId="0" animBg="1"/>
      <p:bldP spid="70" grpId="0" animBg="1"/>
      <p:bldP spid="77" grpId="0"/>
      <p:bldP spid="78" grpId="0"/>
      <p:bldP spid="79" grpId="0"/>
      <p:bldP spid="85" grpId="0"/>
      <p:bldP spid="86" grpId="0"/>
      <p:bldP spid="87" grpId="0"/>
      <p:bldP spid="89" grpId="0"/>
      <p:bldP spid="90" grpId="0"/>
      <p:bldP spid="91" grpId="0"/>
      <p:bldP spid="93" grpId="0"/>
      <p:bldP spid="94" grpId="0"/>
      <p:bldP spid="95" grpId="0"/>
      <p:bldP spid="97" grpId="0"/>
      <p:bldP spid="98" grpId="0"/>
      <p:bldP spid="99" grpId="0"/>
      <p:bldP spid="59" grpId="0" animBg="1"/>
      <p:bldP spid="80" grpId="0" animBg="1"/>
      <p:bldP spid="81" grpId="0" animBg="1"/>
      <p:bldP spid="83" grpId="0"/>
      <p:bldP spid="84" grpId="0"/>
      <p:bldP spid="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B372017-3088-4411-AB57-E61AD084AE9F}"/>
              </a:ext>
            </a:extLst>
          </p:cNvPr>
          <p:cNvSpPr>
            <a:spLocks noGrp="1"/>
          </p:cNvSpPr>
          <p:nvPr>
            <p:ph type="body" sz="quarter" idx="10"/>
          </p:nvPr>
        </p:nvSpPr>
        <p:spPr/>
        <p:txBody>
          <a:bodyPr>
            <a:normAutofit fontScale="92500"/>
          </a:bodyPr>
          <a:lstStyle/>
          <a:p>
            <a:r>
              <a:rPr lang="fr-FR" dirty="0"/>
              <a:t>Un fil rouge : répondre aux besoins des adhérents et des salariés</a:t>
            </a:r>
          </a:p>
        </p:txBody>
      </p:sp>
      <p:sp>
        <p:nvSpPr>
          <p:cNvPr id="4" name="Espace réservé du texte 3">
            <a:extLst>
              <a:ext uri="{FF2B5EF4-FFF2-40B4-BE49-F238E27FC236}">
                <a16:creationId xmlns:a16="http://schemas.microsoft.com/office/drawing/2014/main" id="{07F3E1A3-71FF-49BD-A693-320342025274}"/>
              </a:ext>
            </a:extLst>
          </p:cNvPr>
          <p:cNvSpPr>
            <a:spLocks noGrp="1"/>
          </p:cNvSpPr>
          <p:nvPr>
            <p:ph type="body" sz="quarter" idx="23"/>
          </p:nvPr>
        </p:nvSpPr>
        <p:spPr/>
        <p:txBody>
          <a:bodyPr>
            <a:normAutofit fontScale="70000" lnSpcReduction="20000"/>
          </a:bodyPr>
          <a:lstStyle/>
          <a:p>
            <a:endParaRPr lang="fr-FR"/>
          </a:p>
        </p:txBody>
      </p:sp>
      <p:sp>
        <p:nvSpPr>
          <p:cNvPr id="5" name="Espace réservé du texte 4">
            <a:extLst>
              <a:ext uri="{FF2B5EF4-FFF2-40B4-BE49-F238E27FC236}">
                <a16:creationId xmlns:a16="http://schemas.microsoft.com/office/drawing/2014/main" id="{73004C78-1B89-48E1-B417-2F81A15AC3D5}"/>
              </a:ext>
            </a:extLst>
          </p:cNvPr>
          <p:cNvSpPr>
            <a:spLocks noGrp="1"/>
          </p:cNvSpPr>
          <p:nvPr>
            <p:ph type="body" sz="quarter" idx="24"/>
          </p:nvPr>
        </p:nvSpPr>
        <p:spPr/>
        <p:txBody>
          <a:bodyPr>
            <a:normAutofit fontScale="55000" lnSpcReduction="20000"/>
          </a:bodyPr>
          <a:lstStyle/>
          <a:p>
            <a:endParaRPr lang="fr-FR"/>
          </a:p>
        </p:txBody>
      </p:sp>
      <p:sp>
        <p:nvSpPr>
          <p:cNvPr id="6" name="ZoneTexte 5">
            <a:extLst>
              <a:ext uri="{FF2B5EF4-FFF2-40B4-BE49-F238E27FC236}">
                <a16:creationId xmlns:a16="http://schemas.microsoft.com/office/drawing/2014/main" id="{3E207E66-7FCC-4B97-AFB9-5326324CD76D}"/>
              </a:ext>
            </a:extLst>
          </p:cNvPr>
          <p:cNvSpPr txBox="1"/>
          <p:nvPr/>
        </p:nvSpPr>
        <p:spPr>
          <a:xfrm>
            <a:off x="1143000" y="2147683"/>
            <a:ext cx="2514600" cy="1384995"/>
          </a:xfrm>
          <a:prstGeom prst="rect">
            <a:avLst/>
          </a:prstGeom>
          <a:noFill/>
        </p:spPr>
        <p:txBody>
          <a:bodyPr wrap="square" rtlCol="0">
            <a:spAutoFit/>
          </a:bodyPr>
          <a:lstStyle/>
          <a:p>
            <a:r>
              <a:rPr lang="fr-FR" sz="2800" b="1" dirty="0">
                <a:solidFill>
                  <a:srgbClr val="E94E52"/>
                </a:solidFill>
              </a:rPr>
              <a:t>Structurer</a:t>
            </a:r>
          </a:p>
          <a:p>
            <a:r>
              <a:rPr lang="fr-FR" sz="2800" b="1" dirty="0">
                <a:solidFill>
                  <a:srgbClr val="E94E52"/>
                </a:solidFill>
              </a:rPr>
              <a:t>Harmoniser</a:t>
            </a:r>
          </a:p>
          <a:p>
            <a:r>
              <a:rPr lang="fr-FR" sz="2800" b="1" dirty="0">
                <a:solidFill>
                  <a:srgbClr val="E94E52"/>
                </a:solidFill>
              </a:rPr>
              <a:t>Rendre lisible</a:t>
            </a:r>
          </a:p>
        </p:txBody>
      </p:sp>
      <p:sp>
        <p:nvSpPr>
          <p:cNvPr id="7" name="ZoneTexte 6">
            <a:extLst>
              <a:ext uri="{FF2B5EF4-FFF2-40B4-BE49-F238E27FC236}">
                <a16:creationId xmlns:a16="http://schemas.microsoft.com/office/drawing/2014/main" id="{98952031-BFE6-42A8-85C3-9931E4AD4EF1}"/>
              </a:ext>
            </a:extLst>
          </p:cNvPr>
          <p:cNvSpPr txBox="1"/>
          <p:nvPr/>
        </p:nvSpPr>
        <p:spPr>
          <a:xfrm>
            <a:off x="1143000" y="4640590"/>
            <a:ext cx="4737100" cy="523220"/>
          </a:xfrm>
          <a:prstGeom prst="rect">
            <a:avLst/>
          </a:prstGeom>
          <a:noFill/>
        </p:spPr>
        <p:txBody>
          <a:bodyPr wrap="square" rtlCol="0">
            <a:spAutoFit/>
          </a:bodyPr>
          <a:lstStyle/>
          <a:p>
            <a:r>
              <a:rPr lang="fr-FR" sz="2800" b="1" dirty="0">
                <a:solidFill>
                  <a:srgbClr val="0F3F93"/>
                </a:solidFill>
              </a:rPr>
              <a:t>Prouver</a:t>
            </a:r>
          </a:p>
        </p:txBody>
      </p:sp>
      <p:sp>
        <p:nvSpPr>
          <p:cNvPr id="8" name="ZoneTexte 7">
            <a:extLst>
              <a:ext uri="{FF2B5EF4-FFF2-40B4-BE49-F238E27FC236}">
                <a16:creationId xmlns:a16="http://schemas.microsoft.com/office/drawing/2014/main" id="{FCD0D417-ADD5-42BE-B3A1-4380CA0B759C}"/>
              </a:ext>
            </a:extLst>
          </p:cNvPr>
          <p:cNvSpPr txBox="1"/>
          <p:nvPr/>
        </p:nvSpPr>
        <p:spPr>
          <a:xfrm>
            <a:off x="3657600" y="2575903"/>
            <a:ext cx="2959100" cy="510778"/>
          </a:xfrm>
          <a:prstGeom prst="roundRect">
            <a:avLst/>
          </a:prstGeom>
          <a:solidFill>
            <a:srgbClr val="E94E52"/>
          </a:solidFill>
        </p:spPr>
        <p:txBody>
          <a:bodyPr wrap="square" rtlCol="0">
            <a:spAutoFit/>
          </a:bodyPr>
          <a:lstStyle/>
          <a:p>
            <a:pPr algn="ctr"/>
            <a:r>
              <a:rPr lang="fr-FR" sz="2400" b="1" dirty="0">
                <a:solidFill>
                  <a:schemeClr val="bg1"/>
                </a:solidFill>
              </a:rPr>
              <a:t>le service rendu</a:t>
            </a:r>
          </a:p>
        </p:txBody>
      </p:sp>
      <p:sp>
        <p:nvSpPr>
          <p:cNvPr id="9" name="Rectangle : coins arrondis 8">
            <a:extLst>
              <a:ext uri="{FF2B5EF4-FFF2-40B4-BE49-F238E27FC236}">
                <a16:creationId xmlns:a16="http://schemas.microsoft.com/office/drawing/2014/main" id="{88F1E4BF-BC11-404E-B290-6B8E66B61DF6}"/>
              </a:ext>
            </a:extLst>
          </p:cNvPr>
          <p:cNvSpPr/>
          <p:nvPr/>
        </p:nvSpPr>
        <p:spPr>
          <a:xfrm>
            <a:off x="3262630" y="4442499"/>
            <a:ext cx="3749040" cy="919401"/>
          </a:xfrm>
          <a:prstGeom prst="roundRect">
            <a:avLst/>
          </a:prstGeom>
          <a:solidFill>
            <a:srgbClr val="0F3F93"/>
          </a:solidFill>
        </p:spPr>
        <p:txBody>
          <a:bodyPr wrap="square" rtlCol="0">
            <a:spAutoFit/>
          </a:bodyPr>
          <a:lstStyle/>
          <a:p>
            <a:r>
              <a:rPr lang="fr-FR" sz="2400" b="1" dirty="0">
                <a:solidFill>
                  <a:schemeClr val="bg1"/>
                </a:solidFill>
              </a:rPr>
              <a:t>l’effectivité de l’action pour toutes les entreprises</a:t>
            </a:r>
          </a:p>
        </p:txBody>
      </p:sp>
      <p:sp>
        <p:nvSpPr>
          <p:cNvPr id="10" name="Rectangle 9">
            <a:extLst>
              <a:ext uri="{FF2B5EF4-FFF2-40B4-BE49-F238E27FC236}">
                <a16:creationId xmlns:a16="http://schemas.microsoft.com/office/drawing/2014/main" id="{79E82405-A69C-4981-923D-A6218B44172C}"/>
              </a:ext>
            </a:extLst>
          </p:cNvPr>
          <p:cNvSpPr/>
          <p:nvPr/>
        </p:nvSpPr>
        <p:spPr>
          <a:xfrm>
            <a:off x="7212674" y="2324443"/>
            <a:ext cx="75945" cy="2867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D73A170-B26E-4029-9504-4A862E3EC8C9}"/>
              </a:ext>
            </a:extLst>
          </p:cNvPr>
          <p:cNvSpPr txBox="1"/>
          <p:nvPr/>
        </p:nvSpPr>
        <p:spPr>
          <a:xfrm>
            <a:off x="7698511" y="2203770"/>
            <a:ext cx="4089368" cy="3108543"/>
          </a:xfrm>
          <a:prstGeom prst="rect">
            <a:avLst/>
          </a:prstGeom>
          <a:noFill/>
        </p:spPr>
        <p:txBody>
          <a:bodyPr wrap="square" rtlCol="0">
            <a:spAutoFit/>
          </a:bodyPr>
          <a:lstStyle/>
          <a:p>
            <a:r>
              <a:rPr lang="fr-FR" sz="2800" b="1" dirty="0">
                <a:solidFill>
                  <a:schemeClr val="tx2"/>
                </a:solidFill>
              </a:rPr>
              <a:t>En déduire les critères d’une </a:t>
            </a:r>
            <a:r>
              <a:rPr lang="fr-FR" sz="2800" b="1" u="sng" dirty="0">
                <a:solidFill>
                  <a:schemeClr val="tx2"/>
                </a:solidFill>
              </a:rPr>
              <a:t>certification métier des SSTI, élément essentiel de l’agrément </a:t>
            </a:r>
          </a:p>
          <a:p>
            <a:r>
              <a:rPr lang="fr-FR" sz="2800" b="1" dirty="0">
                <a:solidFill>
                  <a:schemeClr val="tx2"/>
                </a:solidFill>
              </a:rPr>
              <a:t>de l’administration, et levier puissant de progrès mesurables</a:t>
            </a:r>
          </a:p>
        </p:txBody>
      </p:sp>
      <p:sp>
        <p:nvSpPr>
          <p:cNvPr id="12" name="ZoneTexte 11">
            <a:extLst>
              <a:ext uri="{FF2B5EF4-FFF2-40B4-BE49-F238E27FC236}">
                <a16:creationId xmlns:a16="http://schemas.microsoft.com/office/drawing/2014/main" id="{7D5FE9ED-D0AB-48AA-9732-FB10F0E4994D}"/>
              </a:ext>
            </a:extLst>
          </p:cNvPr>
          <p:cNvSpPr txBox="1"/>
          <p:nvPr/>
        </p:nvSpPr>
        <p:spPr>
          <a:xfrm>
            <a:off x="1049482" y="5765302"/>
            <a:ext cx="4737100" cy="523220"/>
          </a:xfrm>
          <a:prstGeom prst="rect">
            <a:avLst/>
          </a:prstGeom>
          <a:noFill/>
        </p:spPr>
        <p:txBody>
          <a:bodyPr wrap="square" rtlCol="0">
            <a:spAutoFit/>
          </a:bodyPr>
          <a:lstStyle/>
          <a:p>
            <a:r>
              <a:rPr lang="fr-FR" sz="2800" b="1" dirty="0">
                <a:solidFill>
                  <a:srgbClr val="00B050"/>
                </a:solidFill>
              </a:rPr>
              <a:t>=&gt; Conditions de la crédibilité </a:t>
            </a:r>
          </a:p>
        </p:txBody>
      </p:sp>
    </p:spTree>
    <p:extLst>
      <p:ext uri="{BB962C8B-B14F-4D97-AF65-F5344CB8AC3E}">
        <p14:creationId xmlns:p14="http://schemas.microsoft.com/office/powerpoint/2010/main" val="6856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 coins arrondis 30">
            <a:extLst>
              <a:ext uri="{FF2B5EF4-FFF2-40B4-BE49-F238E27FC236}">
                <a16:creationId xmlns:a16="http://schemas.microsoft.com/office/drawing/2014/main" id="{51948291-789A-4503-8A2C-5E27D8B1A639}"/>
              </a:ext>
            </a:extLst>
          </p:cNvPr>
          <p:cNvSpPr/>
          <p:nvPr/>
        </p:nvSpPr>
        <p:spPr>
          <a:xfrm>
            <a:off x="10163256" y="1008609"/>
            <a:ext cx="496500" cy="511199"/>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 coins arrondis 29">
            <a:extLst>
              <a:ext uri="{FF2B5EF4-FFF2-40B4-BE49-F238E27FC236}">
                <a16:creationId xmlns:a16="http://schemas.microsoft.com/office/drawing/2014/main" id="{EDC6E24C-0377-48C8-8B6B-17567468A50D}"/>
              </a:ext>
            </a:extLst>
          </p:cNvPr>
          <p:cNvSpPr/>
          <p:nvPr/>
        </p:nvSpPr>
        <p:spPr>
          <a:xfrm>
            <a:off x="7060149" y="1042774"/>
            <a:ext cx="660842" cy="511199"/>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B179A187-4A0E-44F3-823F-0E3FE92E22C8}"/>
              </a:ext>
            </a:extLst>
          </p:cNvPr>
          <p:cNvSpPr>
            <a:spLocks noGrp="1"/>
          </p:cNvSpPr>
          <p:nvPr>
            <p:ph type="body" sz="quarter" idx="10"/>
          </p:nvPr>
        </p:nvSpPr>
        <p:spPr>
          <a:xfrm>
            <a:off x="530738" y="112590"/>
            <a:ext cx="11504379" cy="925472"/>
          </a:xfrm>
        </p:spPr>
        <p:txBody>
          <a:bodyPr>
            <a:normAutofit fontScale="70000" lnSpcReduction="20000"/>
          </a:bodyPr>
          <a:lstStyle/>
          <a:p>
            <a:r>
              <a:rPr lang="fr-FR" dirty="0"/>
              <a:t>Une démarche qui a mobilisé, ne serait-ce que dans sa phase interrégionale, près de 200 professionnels de terrain, représentant les différentes fonctions présentes dans les SSTI</a:t>
            </a:r>
          </a:p>
        </p:txBody>
      </p:sp>
      <p:sp>
        <p:nvSpPr>
          <p:cNvPr id="4" name="Espace réservé du texte 3">
            <a:extLst>
              <a:ext uri="{FF2B5EF4-FFF2-40B4-BE49-F238E27FC236}">
                <a16:creationId xmlns:a16="http://schemas.microsoft.com/office/drawing/2014/main" id="{240067BB-93FF-4E5A-B994-753FD13C6FB7}"/>
              </a:ext>
            </a:extLst>
          </p:cNvPr>
          <p:cNvSpPr>
            <a:spLocks noGrp="1"/>
          </p:cNvSpPr>
          <p:nvPr>
            <p:ph type="body" sz="quarter" idx="23"/>
          </p:nvPr>
        </p:nvSpPr>
        <p:spPr>
          <a:xfrm>
            <a:off x="7221636" y="6498018"/>
            <a:ext cx="3321527" cy="190756"/>
          </a:xfrm>
        </p:spPr>
        <p:txBody>
          <a:bodyPr>
            <a:normAutofit fontScale="70000" lnSpcReduction="20000"/>
          </a:bodyPr>
          <a:lstStyle/>
          <a:p>
            <a:endParaRPr lang="fr-FR"/>
          </a:p>
        </p:txBody>
      </p:sp>
      <p:sp>
        <p:nvSpPr>
          <p:cNvPr id="5" name="Espace réservé du texte 4">
            <a:extLst>
              <a:ext uri="{FF2B5EF4-FFF2-40B4-BE49-F238E27FC236}">
                <a16:creationId xmlns:a16="http://schemas.microsoft.com/office/drawing/2014/main" id="{F2C7E831-8676-42C2-A83C-5C095AE67184}"/>
              </a:ext>
            </a:extLst>
          </p:cNvPr>
          <p:cNvSpPr>
            <a:spLocks noGrp="1"/>
          </p:cNvSpPr>
          <p:nvPr>
            <p:ph type="body" sz="quarter" idx="24"/>
          </p:nvPr>
        </p:nvSpPr>
        <p:spPr/>
        <p:txBody>
          <a:bodyPr>
            <a:normAutofit fontScale="55000" lnSpcReduction="20000"/>
          </a:bodyPr>
          <a:lstStyle/>
          <a:p>
            <a:endParaRPr lang="fr-FR"/>
          </a:p>
        </p:txBody>
      </p:sp>
      <p:grpSp>
        <p:nvGrpSpPr>
          <p:cNvPr id="18" name="Groupe 17">
            <a:extLst>
              <a:ext uri="{FF2B5EF4-FFF2-40B4-BE49-F238E27FC236}">
                <a16:creationId xmlns:a16="http://schemas.microsoft.com/office/drawing/2014/main" id="{60F2319B-8CD0-4794-A56A-50B0A5F9B7B1}"/>
              </a:ext>
            </a:extLst>
          </p:cNvPr>
          <p:cNvGrpSpPr/>
          <p:nvPr/>
        </p:nvGrpSpPr>
        <p:grpSpPr>
          <a:xfrm>
            <a:off x="1231047" y="1553973"/>
            <a:ext cx="5006073" cy="4893809"/>
            <a:chOff x="1203338" y="1521243"/>
            <a:chExt cx="5006073" cy="4893809"/>
          </a:xfrm>
        </p:grpSpPr>
        <p:sp>
          <p:nvSpPr>
            <p:cNvPr id="14" name="Trapèze 13">
              <a:extLst>
                <a:ext uri="{FF2B5EF4-FFF2-40B4-BE49-F238E27FC236}">
                  <a16:creationId xmlns:a16="http://schemas.microsoft.com/office/drawing/2014/main" id="{B9F5222A-5826-4575-AB1B-130BBB5404FE}"/>
                </a:ext>
              </a:extLst>
            </p:cNvPr>
            <p:cNvSpPr/>
            <p:nvPr/>
          </p:nvSpPr>
          <p:spPr>
            <a:xfrm rot="10800000">
              <a:off x="2093265" y="3125829"/>
              <a:ext cx="3231125" cy="1267327"/>
            </a:xfrm>
            <a:prstGeom prst="trapezoid">
              <a:avLst>
                <a:gd name="adj" fmla="val 58737"/>
              </a:avLst>
            </a:prstGeom>
            <a:gradFill>
              <a:gsLst>
                <a:gs pos="0">
                  <a:srgbClr val="E31D22"/>
                </a:gs>
                <a:gs pos="100000">
                  <a:srgbClr val="EC5E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rapèze 9">
              <a:extLst>
                <a:ext uri="{FF2B5EF4-FFF2-40B4-BE49-F238E27FC236}">
                  <a16:creationId xmlns:a16="http://schemas.microsoft.com/office/drawing/2014/main" id="{E410E4FB-ACDF-402A-9AB6-E7EAED9A7758}"/>
                </a:ext>
              </a:extLst>
            </p:cNvPr>
            <p:cNvSpPr/>
            <p:nvPr/>
          </p:nvSpPr>
          <p:spPr>
            <a:xfrm rot="10800000">
              <a:off x="1203338" y="1604209"/>
              <a:ext cx="5006073" cy="1267327"/>
            </a:xfrm>
            <a:prstGeom prst="trapezoid">
              <a:avLst>
                <a:gd name="adj" fmla="val 57941"/>
              </a:avLst>
            </a:prstGeom>
            <a:gradFill>
              <a:gsLst>
                <a:gs pos="0">
                  <a:srgbClr val="EC5E61"/>
                </a:gs>
                <a:gs pos="100000">
                  <a:srgbClr val="F7BB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8B4ECDC2-6C53-4189-BC0E-692C68C07EC2}"/>
                </a:ext>
              </a:extLst>
            </p:cNvPr>
            <p:cNvSpPr txBox="1"/>
            <p:nvPr/>
          </p:nvSpPr>
          <p:spPr>
            <a:xfrm>
              <a:off x="1841012" y="1521243"/>
              <a:ext cx="3737811" cy="1261884"/>
            </a:xfrm>
            <a:prstGeom prst="rect">
              <a:avLst/>
            </a:prstGeom>
            <a:noFill/>
          </p:spPr>
          <p:txBody>
            <a:bodyPr wrap="square" rtlCol="0">
              <a:spAutoFit/>
            </a:bodyPr>
            <a:lstStyle/>
            <a:p>
              <a:pPr algn="ctr"/>
              <a:r>
                <a:rPr lang="fr-FR" sz="4800" b="1" dirty="0">
                  <a:solidFill>
                    <a:schemeClr val="bg1"/>
                  </a:solidFill>
                </a:rPr>
                <a:t>12</a:t>
              </a:r>
              <a:r>
                <a:rPr lang="fr-FR" sz="2800" b="1" dirty="0">
                  <a:solidFill>
                    <a:schemeClr val="bg1"/>
                  </a:solidFill>
                </a:rPr>
                <a:t> ateliers régionaux d’une journée</a:t>
              </a:r>
            </a:p>
          </p:txBody>
        </p:sp>
        <p:sp>
          <p:nvSpPr>
            <p:cNvPr id="13" name="ZoneTexte 12">
              <a:extLst>
                <a:ext uri="{FF2B5EF4-FFF2-40B4-BE49-F238E27FC236}">
                  <a16:creationId xmlns:a16="http://schemas.microsoft.com/office/drawing/2014/main" id="{A4DF0FE5-C4AE-41D8-BBB5-20C4E76C6970}"/>
                </a:ext>
              </a:extLst>
            </p:cNvPr>
            <p:cNvSpPr txBox="1"/>
            <p:nvPr/>
          </p:nvSpPr>
          <p:spPr>
            <a:xfrm>
              <a:off x="2093264" y="2965058"/>
              <a:ext cx="3223647" cy="1508105"/>
            </a:xfrm>
            <a:prstGeom prst="rect">
              <a:avLst/>
            </a:prstGeom>
            <a:noFill/>
          </p:spPr>
          <p:txBody>
            <a:bodyPr wrap="square" rtlCol="0">
              <a:noAutofit/>
            </a:bodyPr>
            <a:lstStyle/>
            <a:p>
              <a:pPr algn="ctr"/>
              <a:r>
                <a:rPr lang="fr-FR" sz="4400" b="1" dirty="0">
                  <a:solidFill>
                    <a:schemeClr val="bg1"/>
                  </a:solidFill>
                </a:rPr>
                <a:t>4</a:t>
              </a:r>
              <a:r>
                <a:rPr lang="fr-FR" sz="2400" b="1" dirty="0">
                  <a:solidFill>
                    <a:schemeClr val="bg1"/>
                  </a:solidFill>
                </a:rPr>
                <a:t> ateliers interrégionaux </a:t>
              </a:r>
            </a:p>
            <a:p>
              <a:pPr algn="ctr"/>
              <a:r>
                <a:rPr lang="fr-FR" sz="2400" b="1" dirty="0">
                  <a:solidFill>
                    <a:schemeClr val="bg1"/>
                  </a:solidFill>
                </a:rPr>
                <a:t>de 2 jours</a:t>
              </a:r>
            </a:p>
          </p:txBody>
        </p:sp>
        <p:sp>
          <p:nvSpPr>
            <p:cNvPr id="15" name="Trapèze 14">
              <a:extLst>
                <a:ext uri="{FF2B5EF4-FFF2-40B4-BE49-F238E27FC236}">
                  <a16:creationId xmlns:a16="http://schemas.microsoft.com/office/drawing/2014/main" id="{0C1B8577-3A3B-48C4-B92C-1C2F49CD33E3}"/>
                </a:ext>
              </a:extLst>
            </p:cNvPr>
            <p:cNvSpPr/>
            <p:nvPr/>
          </p:nvSpPr>
          <p:spPr>
            <a:xfrm rot="10800000">
              <a:off x="2966146" y="4633934"/>
              <a:ext cx="1487544" cy="1267327"/>
            </a:xfrm>
            <a:prstGeom prst="trapezoid">
              <a:avLst>
                <a:gd name="adj" fmla="val 58688"/>
              </a:avLst>
            </a:prstGeom>
            <a:gradFill>
              <a:gsLst>
                <a:gs pos="0">
                  <a:srgbClr val="A41417"/>
                </a:gs>
                <a:gs pos="100000">
                  <a:srgbClr val="E31D2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593A7250-852C-485E-9FDE-53FCFB5C42C3}"/>
                </a:ext>
              </a:extLst>
            </p:cNvPr>
            <p:cNvSpPr txBox="1"/>
            <p:nvPr/>
          </p:nvSpPr>
          <p:spPr>
            <a:xfrm>
              <a:off x="2100743" y="4906947"/>
              <a:ext cx="3223647" cy="1508105"/>
            </a:xfrm>
            <a:prstGeom prst="rect">
              <a:avLst/>
            </a:prstGeom>
            <a:noFill/>
          </p:spPr>
          <p:txBody>
            <a:bodyPr wrap="square" rtlCol="0">
              <a:noAutofit/>
            </a:bodyPr>
            <a:lstStyle/>
            <a:p>
              <a:pPr algn="ctr"/>
              <a:r>
                <a:rPr lang="fr-FR" sz="2400" b="1" dirty="0">
                  <a:solidFill>
                    <a:srgbClr val="A41417"/>
                  </a:solidFill>
                </a:rPr>
                <a:t>Co</a:t>
              </a:r>
              <a:r>
                <a:rPr lang="fr-FR" sz="2400" b="1" dirty="0">
                  <a:solidFill>
                    <a:schemeClr val="bg1"/>
                  </a:solidFill>
                </a:rPr>
                <a:t>mmissi</a:t>
              </a:r>
              <a:r>
                <a:rPr lang="fr-FR" sz="2400" b="1" dirty="0">
                  <a:solidFill>
                    <a:srgbClr val="A41417"/>
                  </a:solidFill>
                </a:rPr>
                <a:t>ons</a:t>
              </a:r>
            </a:p>
            <a:p>
              <a:pPr algn="ctr"/>
              <a:r>
                <a:rPr lang="fr-FR" sz="2400" b="1" dirty="0">
                  <a:solidFill>
                    <a:srgbClr val="A41417"/>
                  </a:solidFill>
                </a:rPr>
                <a:t>Nat</a:t>
              </a:r>
              <a:r>
                <a:rPr lang="fr-FR" sz="2400" b="1" dirty="0">
                  <a:solidFill>
                    <a:schemeClr val="bg1"/>
                  </a:solidFill>
                </a:rPr>
                <a:t>ion</a:t>
              </a:r>
              <a:r>
                <a:rPr lang="fr-FR" sz="2400" b="1" dirty="0">
                  <a:solidFill>
                    <a:srgbClr val="A41417"/>
                  </a:solidFill>
                </a:rPr>
                <a:t>ales</a:t>
              </a:r>
            </a:p>
          </p:txBody>
        </p:sp>
        <p:sp>
          <p:nvSpPr>
            <p:cNvPr id="17" name="Rectangle 16">
              <a:extLst>
                <a:ext uri="{FF2B5EF4-FFF2-40B4-BE49-F238E27FC236}">
                  <a16:creationId xmlns:a16="http://schemas.microsoft.com/office/drawing/2014/main" id="{DF93B685-B401-4109-BCCC-D5C35CE4F942}"/>
                </a:ext>
              </a:extLst>
            </p:cNvPr>
            <p:cNvSpPr/>
            <p:nvPr/>
          </p:nvSpPr>
          <p:spPr>
            <a:xfrm>
              <a:off x="3516038" y="4540413"/>
              <a:ext cx="393056" cy="584775"/>
            </a:xfrm>
            <a:prstGeom prst="rect">
              <a:avLst/>
            </a:prstGeom>
          </p:spPr>
          <p:txBody>
            <a:bodyPr wrap="none">
              <a:spAutoFit/>
            </a:bodyPr>
            <a:lstStyle/>
            <a:p>
              <a:r>
                <a:rPr lang="fr-FR" sz="3200" b="1" dirty="0">
                  <a:solidFill>
                    <a:schemeClr val="bg1"/>
                  </a:solidFill>
                </a:rPr>
                <a:t>5</a:t>
              </a:r>
              <a:endParaRPr lang="fr-FR" sz="3200" dirty="0"/>
            </a:p>
          </p:txBody>
        </p:sp>
      </p:grpSp>
      <p:grpSp>
        <p:nvGrpSpPr>
          <p:cNvPr id="37" name="Groupe 36">
            <a:extLst>
              <a:ext uri="{FF2B5EF4-FFF2-40B4-BE49-F238E27FC236}">
                <a16:creationId xmlns:a16="http://schemas.microsoft.com/office/drawing/2014/main" id="{71B8C089-53C3-4CDD-8921-BB5EB0B17562}"/>
              </a:ext>
            </a:extLst>
          </p:cNvPr>
          <p:cNvGrpSpPr/>
          <p:nvPr/>
        </p:nvGrpSpPr>
        <p:grpSpPr>
          <a:xfrm flipH="1" flipV="1">
            <a:off x="6495487" y="1427793"/>
            <a:ext cx="464288" cy="4582633"/>
            <a:chOff x="6096000" y="1414130"/>
            <a:chExt cx="464288" cy="4582633"/>
          </a:xfrm>
        </p:grpSpPr>
        <p:cxnSp>
          <p:nvCxnSpPr>
            <p:cNvPr id="20" name="Connecteur droit 19">
              <a:extLst>
                <a:ext uri="{FF2B5EF4-FFF2-40B4-BE49-F238E27FC236}">
                  <a16:creationId xmlns:a16="http://schemas.microsoft.com/office/drawing/2014/main" id="{3AF990B9-D55D-4CFF-B920-6FBA20B13A2E}"/>
                </a:ext>
              </a:extLst>
            </p:cNvPr>
            <p:cNvCxnSpPr/>
            <p:nvPr/>
          </p:nvCxnSpPr>
          <p:spPr>
            <a:xfrm>
              <a:off x="6096000" y="1414130"/>
              <a:ext cx="464288" cy="0"/>
            </a:xfrm>
            <a:prstGeom prst="line">
              <a:avLst/>
            </a:prstGeom>
            <a:ln w="19050">
              <a:solidFill>
                <a:srgbClr val="555554"/>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2A88C09F-5341-4F23-9180-A8212A5298D0}"/>
                </a:ext>
              </a:extLst>
            </p:cNvPr>
            <p:cNvCxnSpPr/>
            <p:nvPr/>
          </p:nvCxnSpPr>
          <p:spPr>
            <a:xfrm>
              <a:off x="6096000" y="5996763"/>
              <a:ext cx="464288" cy="0"/>
            </a:xfrm>
            <a:prstGeom prst="line">
              <a:avLst/>
            </a:prstGeom>
            <a:ln w="19050">
              <a:solidFill>
                <a:srgbClr val="555554"/>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B7414019-2F7E-4652-A96A-97AE5CA592ED}"/>
                </a:ext>
              </a:extLst>
            </p:cNvPr>
            <p:cNvCxnSpPr>
              <a:cxnSpLocks/>
            </p:cNvCxnSpPr>
            <p:nvPr/>
          </p:nvCxnSpPr>
          <p:spPr>
            <a:xfrm>
              <a:off x="6560288" y="1414130"/>
              <a:ext cx="0" cy="4582633"/>
            </a:xfrm>
            <a:prstGeom prst="line">
              <a:avLst/>
            </a:prstGeom>
            <a:ln w="19050">
              <a:solidFill>
                <a:srgbClr val="555554"/>
              </a:solidFill>
            </a:ln>
          </p:spPr>
          <p:style>
            <a:lnRef idx="1">
              <a:schemeClr val="accent1"/>
            </a:lnRef>
            <a:fillRef idx="0">
              <a:schemeClr val="accent1"/>
            </a:fillRef>
            <a:effectRef idx="0">
              <a:schemeClr val="accent1"/>
            </a:effectRef>
            <a:fontRef idx="minor">
              <a:schemeClr val="tx1"/>
            </a:fontRef>
          </p:style>
        </p:cxnSp>
      </p:grpSp>
      <p:sp>
        <p:nvSpPr>
          <p:cNvPr id="24" name="ZoneTexte 23">
            <a:extLst>
              <a:ext uri="{FF2B5EF4-FFF2-40B4-BE49-F238E27FC236}">
                <a16:creationId xmlns:a16="http://schemas.microsoft.com/office/drawing/2014/main" id="{730ADCF9-F2A2-4CAA-835A-B04D7A63A3C2}"/>
              </a:ext>
            </a:extLst>
          </p:cNvPr>
          <p:cNvSpPr txBox="1"/>
          <p:nvPr/>
        </p:nvSpPr>
        <p:spPr>
          <a:xfrm>
            <a:off x="7010399" y="1030753"/>
            <a:ext cx="4475729" cy="523220"/>
          </a:xfrm>
          <a:prstGeom prst="rect">
            <a:avLst/>
          </a:prstGeom>
          <a:noFill/>
        </p:spPr>
        <p:txBody>
          <a:bodyPr wrap="square" rtlCol="0">
            <a:spAutoFit/>
          </a:bodyPr>
          <a:lstStyle/>
          <a:p>
            <a:r>
              <a:rPr lang="fr-FR" sz="2800" b="1" dirty="0">
                <a:solidFill>
                  <a:schemeClr val="bg1"/>
                </a:solidFill>
              </a:rPr>
              <a:t>186</a:t>
            </a:r>
            <a:r>
              <a:rPr lang="fr-FR" sz="2800" b="1" dirty="0"/>
              <a:t> participants</a:t>
            </a:r>
          </a:p>
        </p:txBody>
      </p:sp>
      <p:sp>
        <p:nvSpPr>
          <p:cNvPr id="25" name="ZoneTexte 24">
            <a:extLst>
              <a:ext uri="{FF2B5EF4-FFF2-40B4-BE49-F238E27FC236}">
                <a16:creationId xmlns:a16="http://schemas.microsoft.com/office/drawing/2014/main" id="{4818FFBC-D627-4085-800C-8086E3B199C9}"/>
              </a:ext>
            </a:extLst>
          </p:cNvPr>
          <p:cNvSpPr txBox="1"/>
          <p:nvPr/>
        </p:nvSpPr>
        <p:spPr>
          <a:xfrm>
            <a:off x="10152623" y="1014774"/>
            <a:ext cx="4475729" cy="523220"/>
          </a:xfrm>
          <a:prstGeom prst="rect">
            <a:avLst/>
          </a:prstGeom>
          <a:noFill/>
        </p:spPr>
        <p:txBody>
          <a:bodyPr wrap="square" rtlCol="0">
            <a:spAutoFit/>
          </a:bodyPr>
          <a:lstStyle/>
          <a:p>
            <a:r>
              <a:rPr lang="fr-FR" sz="2800" b="1" dirty="0">
                <a:solidFill>
                  <a:schemeClr val="bg1"/>
                </a:solidFill>
              </a:rPr>
              <a:t>74</a:t>
            </a:r>
            <a:r>
              <a:rPr lang="fr-FR" sz="2800" b="1" dirty="0"/>
              <a:t> services</a:t>
            </a:r>
          </a:p>
        </p:txBody>
      </p:sp>
      <p:grpSp>
        <p:nvGrpSpPr>
          <p:cNvPr id="6" name="Groupe 5">
            <a:extLst>
              <a:ext uri="{FF2B5EF4-FFF2-40B4-BE49-F238E27FC236}">
                <a16:creationId xmlns:a16="http://schemas.microsoft.com/office/drawing/2014/main" id="{CF223BEF-9B0B-4D3D-8718-BE3DB4B885AE}"/>
              </a:ext>
            </a:extLst>
          </p:cNvPr>
          <p:cNvGrpSpPr/>
          <p:nvPr/>
        </p:nvGrpSpPr>
        <p:grpSpPr>
          <a:xfrm>
            <a:off x="7010399" y="5976561"/>
            <a:ext cx="3744000" cy="539829"/>
            <a:chOff x="7010399" y="2623228"/>
            <a:chExt cx="3744000" cy="539829"/>
          </a:xfrm>
        </p:grpSpPr>
        <p:sp>
          <p:nvSpPr>
            <p:cNvPr id="32" name="Rectangle : coins arrondis 31">
              <a:extLst>
                <a:ext uri="{FF2B5EF4-FFF2-40B4-BE49-F238E27FC236}">
                  <a16:creationId xmlns:a16="http://schemas.microsoft.com/office/drawing/2014/main" id="{6799086D-7451-41F3-8A04-02541C55D324}"/>
                </a:ext>
              </a:extLst>
            </p:cNvPr>
            <p:cNvSpPr/>
            <p:nvPr/>
          </p:nvSpPr>
          <p:spPr>
            <a:xfrm>
              <a:off x="7061619" y="2623228"/>
              <a:ext cx="451364" cy="511199"/>
            </a:xfrm>
            <a:prstGeom prst="roundRect">
              <a:avLst/>
            </a:prstGeom>
            <a:solidFill>
              <a:srgbClr val="AE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D4763314-25A4-4596-B604-56E6A6FD44E8}"/>
                </a:ext>
              </a:extLst>
            </p:cNvPr>
            <p:cNvSpPr txBox="1"/>
            <p:nvPr/>
          </p:nvSpPr>
          <p:spPr>
            <a:xfrm>
              <a:off x="7010399" y="2639837"/>
              <a:ext cx="3744000" cy="523220"/>
            </a:xfrm>
            <a:prstGeom prst="rect">
              <a:avLst/>
            </a:prstGeom>
            <a:noFill/>
          </p:spPr>
          <p:txBody>
            <a:bodyPr wrap="square" rtlCol="0">
              <a:spAutoFit/>
            </a:bodyPr>
            <a:lstStyle/>
            <a:p>
              <a:r>
                <a:rPr lang="fr-FR" sz="2800" b="1" dirty="0">
                  <a:solidFill>
                    <a:schemeClr val="bg1"/>
                  </a:solidFill>
                </a:rPr>
                <a:t> 5   </a:t>
              </a:r>
              <a:r>
                <a:rPr lang="fr-FR" sz="2800" b="1" dirty="0"/>
                <a:t>Présidents</a:t>
              </a:r>
            </a:p>
          </p:txBody>
        </p:sp>
      </p:grpSp>
      <p:grpSp>
        <p:nvGrpSpPr>
          <p:cNvPr id="7" name="Groupe 6">
            <a:extLst>
              <a:ext uri="{FF2B5EF4-FFF2-40B4-BE49-F238E27FC236}">
                <a16:creationId xmlns:a16="http://schemas.microsoft.com/office/drawing/2014/main" id="{60B8A9CF-BB66-4DAE-BDDF-BF505BA8D9BC}"/>
              </a:ext>
            </a:extLst>
          </p:cNvPr>
          <p:cNvGrpSpPr/>
          <p:nvPr/>
        </p:nvGrpSpPr>
        <p:grpSpPr>
          <a:xfrm>
            <a:off x="7010399" y="2493841"/>
            <a:ext cx="3744000" cy="534293"/>
            <a:chOff x="7010399" y="3433306"/>
            <a:chExt cx="3744000" cy="534293"/>
          </a:xfrm>
        </p:grpSpPr>
        <p:sp>
          <p:nvSpPr>
            <p:cNvPr id="33" name="Rectangle : coins arrondis 32">
              <a:extLst>
                <a:ext uri="{FF2B5EF4-FFF2-40B4-BE49-F238E27FC236}">
                  <a16:creationId xmlns:a16="http://schemas.microsoft.com/office/drawing/2014/main" id="{286F28E9-2F2F-43A6-858F-D306122504EC}"/>
                </a:ext>
              </a:extLst>
            </p:cNvPr>
            <p:cNvSpPr/>
            <p:nvPr/>
          </p:nvSpPr>
          <p:spPr>
            <a:xfrm>
              <a:off x="7061619" y="3433306"/>
              <a:ext cx="451364" cy="511199"/>
            </a:xfrm>
            <a:prstGeom prst="roundRect">
              <a:avLst/>
            </a:prstGeom>
            <a:solidFill>
              <a:srgbClr val="AE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5F1227BB-81EE-4D3E-80CD-BA0B3D64802D}"/>
                </a:ext>
              </a:extLst>
            </p:cNvPr>
            <p:cNvSpPr txBox="1"/>
            <p:nvPr/>
          </p:nvSpPr>
          <p:spPr>
            <a:xfrm>
              <a:off x="7010399" y="3444379"/>
              <a:ext cx="3744000" cy="523220"/>
            </a:xfrm>
            <a:prstGeom prst="rect">
              <a:avLst/>
            </a:prstGeom>
            <a:noFill/>
          </p:spPr>
          <p:txBody>
            <a:bodyPr wrap="square" rtlCol="0">
              <a:spAutoFit/>
            </a:bodyPr>
            <a:lstStyle/>
            <a:p>
              <a:r>
                <a:rPr lang="fr-FR" sz="2800" b="1" dirty="0">
                  <a:solidFill>
                    <a:schemeClr val="bg1"/>
                  </a:solidFill>
                </a:rPr>
                <a:t>47</a:t>
              </a:r>
              <a:r>
                <a:rPr lang="fr-FR" sz="2800" b="1" dirty="0"/>
                <a:t> IPRP</a:t>
              </a:r>
            </a:p>
          </p:txBody>
        </p:sp>
      </p:grpSp>
      <p:grpSp>
        <p:nvGrpSpPr>
          <p:cNvPr id="8" name="Groupe 7">
            <a:extLst>
              <a:ext uri="{FF2B5EF4-FFF2-40B4-BE49-F238E27FC236}">
                <a16:creationId xmlns:a16="http://schemas.microsoft.com/office/drawing/2014/main" id="{8F1BB72C-93FE-41AE-B736-71135D49A6BE}"/>
              </a:ext>
            </a:extLst>
          </p:cNvPr>
          <p:cNvGrpSpPr/>
          <p:nvPr/>
        </p:nvGrpSpPr>
        <p:grpSpPr>
          <a:xfrm>
            <a:off x="7010399" y="3198136"/>
            <a:ext cx="3744000" cy="528757"/>
            <a:chOff x="7010399" y="4243384"/>
            <a:chExt cx="3744000" cy="528757"/>
          </a:xfrm>
        </p:grpSpPr>
        <p:sp>
          <p:nvSpPr>
            <p:cNvPr id="34" name="Rectangle : coins arrondis 33">
              <a:extLst>
                <a:ext uri="{FF2B5EF4-FFF2-40B4-BE49-F238E27FC236}">
                  <a16:creationId xmlns:a16="http://schemas.microsoft.com/office/drawing/2014/main" id="{2FC1A8D5-D839-4C4C-A600-4323B7FB2D98}"/>
                </a:ext>
              </a:extLst>
            </p:cNvPr>
            <p:cNvSpPr/>
            <p:nvPr/>
          </p:nvSpPr>
          <p:spPr>
            <a:xfrm>
              <a:off x="7061619" y="4243384"/>
              <a:ext cx="451364" cy="511199"/>
            </a:xfrm>
            <a:prstGeom prst="roundRect">
              <a:avLst/>
            </a:prstGeom>
            <a:solidFill>
              <a:srgbClr val="AE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6C21E205-A206-4AE2-949F-341DC983A5BD}"/>
                </a:ext>
              </a:extLst>
            </p:cNvPr>
            <p:cNvSpPr txBox="1"/>
            <p:nvPr/>
          </p:nvSpPr>
          <p:spPr>
            <a:xfrm>
              <a:off x="7010399" y="4248921"/>
              <a:ext cx="3744000" cy="523220"/>
            </a:xfrm>
            <a:prstGeom prst="rect">
              <a:avLst/>
            </a:prstGeom>
            <a:noFill/>
          </p:spPr>
          <p:txBody>
            <a:bodyPr wrap="square" rtlCol="0">
              <a:spAutoFit/>
            </a:bodyPr>
            <a:lstStyle/>
            <a:p>
              <a:r>
                <a:rPr lang="fr-FR" sz="2800" b="1" dirty="0">
                  <a:solidFill>
                    <a:schemeClr val="bg1"/>
                  </a:solidFill>
                </a:rPr>
                <a:t>39</a:t>
              </a:r>
              <a:r>
                <a:rPr lang="fr-FR" sz="2800" b="1" dirty="0"/>
                <a:t> Médecins du travail</a:t>
              </a:r>
            </a:p>
          </p:txBody>
        </p:sp>
      </p:grpSp>
      <p:grpSp>
        <p:nvGrpSpPr>
          <p:cNvPr id="9" name="Groupe 8">
            <a:extLst>
              <a:ext uri="{FF2B5EF4-FFF2-40B4-BE49-F238E27FC236}">
                <a16:creationId xmlns:a16="http://schemas.microsoft.com/office/drawing/2014/main" id="{0B4D14C8-2006-4B77-BE78-7E79E68B5E49}"/>
              </a:ext>
            </a:extLst>
          </p:cNvPr>
          <p:cNvGrpSpPr/>
          <p:nvPr/>
        </p:nvGrpSpPr>
        <p:grpSpPr>
          <a:xfrm>
            <a:off x="7010399" y="3896895"/>
            <a:ext cx="3744000" cy="523220"/>
            <a:chOff x="7010399" y="5053461"/>
            <a:chExt cx="3744000" cy="523220"/>
          </a:xfrm>
        </p:grpSpPr>
        <p:sp>
          <p:nvSpPr>
            <p:cNvPr id="35" name="Rectangle : coins arrondis 34">
              <a:extLst>
                <a:ext uri="{FF2B5EF4-FFF2-40B4-BE49-F238E27FC236}">
                  <a16:creationId xmlns:a16="http://schemas.microsoft.com/office/drawing/2014/main" id="{2045BE6A-3EEE-4DEB-9915-5E68C47AEF91}"/>
                </a:ext>
              </a:extLst>
            </p:cNvPr>
            <p:cNvSpPr/>
            <p:nvPr/>
          </p:nvSpPr>
          <p:spPr>
            <a:xfrm>
              <a:off x="7061619" y="5053461"/>
              <a:ext cx="451364" cy="511199"/>
            </a:xfrm>
            <a:prstGeom prst="roundRect">
              <a:avLst/>
            </a:prstGeom>
            <a:solidFill>
              <a:srgbClr val="AE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7F85E595-4147-45A9-A7C4-969261351804}"/>
                </a:ext>
              </a:extLst>
            </p:cNvPr>
            <p:cNvSpPr txBox="1"/>
            <p:nvPr/>
          </p:nvSpPr>
          <p:spPr>
            <a:xfrm>
              <a:off x="7010399" y="5053461"/>
              <a:ext cx="3744000" cy="523220"/>
            </a:xfrm>
            <a:prstGeom prst="rect">
              <a:avLst/>
            </a:prstGeom>
            <a:noFill/>
          </p:spPr>
          <p:txBody>
            <a:bodyPr wrap="square" rtlCol="0">
              <a:spAutoFit/>
            </a:bodyPr>
            <a:lstStyle/>
            <a:p>
              <a:r>
                <a:rPr lang="fr-FR" sz="2800" b="1" dirty="0">
                  <a:solidFill>
                    <a:schemeClr val="bg1"/>
                  </a:solidFill>
                </a:rPr>
                <a:t>19</a:t>
              </a:r>
              <a:r>
                <a:rPr lang="fr-FR" sz="2800" b="1" dirty="0"/>
                <a:t> IDEST</a:t>
              </a:r>
            </a:p>
          </p:txBody>
        </p:sp>
      </p:grpSp>
      <p:grpSp>
        <p:nvGrpSpPr>
          <p:cNvPr id="12" name="Groupe 11">
            <a:extLst>
              <a:ext uri="{FF2B5EF4-FFF2-40B4-BE49-F238E27FC236}">
                <a16:creationId xmlns:a16="http://schemas.microsoft.com/office/drawing/2014/main" id="{6D37143D-0936-41BF-ACD0-915225FBFB8D}"/>
              </a:ext>
            </a:extLst>
          </p:cNvPr>
          <p:cNvGrpSpPr/>
          <p:nvPr/>
        </p:nvGrpSpPr>
        <p:grpSpPr>
          <a:xfrm>
            <a:off x="7010399" y="4590117"/>
            <a:ext cx="3744000" cy="523220"/>
            <a:chOff x="7010399" y="5675920"/>
            <a:chExt cx="3744000" cy="523220"/>
          </a:xfrm>
        </p:grpSpPr>
        <p:sp>
          <p:nvSpPr>
            <p:cNvPr id="38" name="Rectangle : coins arrondis 37">
              <a:extLst>
                <a:ext uri="{FF2B5EF4-FFF2-40B4-BE49-F238E27FC236}">
                  <a16:creationId xmlns:a16="http://schemas.microsoft.com/office/drawing/2014/main" id="{07D1BB63-74C9-4298-A561-5A650A466464}"/>
                </a:ext>
              </a:extLst>
            </p:cNvPr>
            <p:cNvSpPr/>
            <p:nvPr/>
          </p:nvSpPr>
          <p:spPr>
            <a:xfrm>
              <a:off x="7061619" y="5675920"/>
              <a:ext cx="451364" cy="511199"/>
            </a:xfrm>
            <a:prstGeom prst="roundRect">
              <a:avLst/>
            </a:prstGeom>
            <a:solidFill>
              <a:srgbClr val="AE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66B967EB-893F-455C-B29C-F0F6143B17A3}"/>
                </a:ext>
              </a:extLst>
            </p:cNvPr>
            <p:cNvSpPr txBox="1"/>
            <p:nvPr/>
          </p:nvSpPr>
          <p:spPr>
            <a:xfrm>
              <a:off x="7010399" y="5675920"/>
              <a:ext cx="3744000" cy="523220"/>
            </a:xfrm>
            <a:prstGeom prst="rect">
              <a:avLst/>
            </a:prstGeom>
            <a:noFill/>
          </p:spPr>
          <p:txBody>
            <a:bodyPr wrap="square" rtlCol="0">
              <a:spAutoFit/>
            </a:bodyPr>
            <a:lstStyle/>
            <a:p>
              <a:r>
                <a:rPr lang="fr-FR" sz="2800" b="1" dirty="0">
                  <a:solidFill>
                    <a:schemeClr val="bg1"/>
                  </a:solidFill>
                </a:rPr>
                <a:t>14</a:t>
              </a:r>
              <a:r>
                <a:rPr lang="fr-FR" sz="2800" b="1" dirty="0"/>
                <a:t> ASST</a:t>
              </a:r>
            </a:p>
          </p:txBody>
        </p:sp>
      </p:grpSp>
      <p:grpSp>
        <p:nvGrpSpPr>
          <p:cNvPr id="19" name="Groupe 18">
            <a:extLst>
              <a:ext uri="{FF2B5EF4-FFF2-40B4-BE49-F238E27FC236}">
                <a16:creationId xmlns:a16="http://schemas.microsoft.com/office/drawing/2014/main" id="{3F108BD8-F28B-43D4-BF11-CAD9721A3B7A}"/>
              </a:ext>
            </a:extLst>
          </p:cNvPr>
          <p:cNvGrpSpPr/>
          <p:nvPr/>
        </p:nvGrpSpPr>
        <p:grpSpPr>
          <a:xfrm>
            <a:off x="7010399" y="5283339"/>
            <a:ext cx="5514754" cy="523220"/>
            <a:chOff x="7010399" y="5901262"/>
            <a:chExt cx="5514754" cy="523220"/>
          </a:xfrm>
        </p:grpSpPr>
        <p:sp>
          <p:nvSpPr>
            <p:cNvPr id="40" name="Rectangle : coins arrondis 39">
              <a:extLst>
                <a:ext uri="{FF2B5EF4-FFF2-40B4-BE49-F238E27FC236}">
                  <a16:creationId xmlns:a16="http://schemas.microsoft.com/office/drawing/2014/main" id="{2DFC3BF1-262F-48B0-BCE5-D21C53A48627}"/>
                </a:ext>
              </a:extLst>
            </p:cNvPr>
            <p:cNvSpPr/>
            <p:nvPr/>
          </p:nvSpPr>
          <p:spPr>
            <a:xfrm>
              <a:off x="7061619" y="5901262"/>
              <a:ext cx="451364" cy="511199"/>
            </a:xfrm>
            <a:prstGeom prst="roundRect">
              <a:avLst/>
            </a:prstGeom>
            <a:solidFill>
              <a:srgbClr val="AE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6D5273BC-B2DC-49D8-ACCE-9C2E626EE0AA}"/>
                </a:ext>
              </a:extLst>
            </p:cNvPr>
            <p:cNvSpPr txBox="1"/>
            <p:nvPr/>
          </p:nvSpPr>
          <p:spPr>
            <a:xfrm>
              <a:off x="7010399" y="5901262"/>
              <a:ext cx="5514754" cy="523220"/>
            </a:xfrm>
            <a:prstGeom prst="rect">
              <a:avLst/>
            </a:prstGeom>
            <a:noFill/>
          </p:spPr>
          <p:txBody>
            <a:bodyPr wrap="square" rtlCol="0">
              <a:spAutoFit/>
            </a:bodyPr>
            <a:lstStyle/>
            <a:p>
              <a:r>
                <a:rPr lang="fr-FR" sz="2800" b="1" dirty="0">
                  <a:solidFill>
                    <a:schemeClr val="bg1"/>
                  </a:solidFill>
                </a:rPr>
                <a:t>10</a:t>
              </a:r>
              <a:r>
                <a:rPr lang="fr-FR" sz="2800" b="1" dirty="0"/>
                <a:t> Responsables informatiques</a:t>
              </a:r>
            </a:p>
          </p:txBody>
        </p:sp>
      </p:grpSp>
      <p:grpSp>
        <p:nvGrpSpPr>
          <p:cNvPr id="42" name="Groupe 41">
            <a:extLst>
              <a:ext uri="{FF2B5EF4-FFF2-40B4-BE49-F238E27FC236}">
                <a16:creationId xmlns:a16="http://schemas.microsoft.com/office/drawing/2014/main" id="{EA6FEAA4-CFF1-4C72-8B39-F53BAB089F0C}"/>
              </a:ext>
            </a:extLst>
          </p:cNvPr>
          <p:cNvGrpSpPr/>
          <p:nvPr/>
        </p:nvGrpSpPr>
        <p:grpSpPr>
          <a:xfrm>
            <a:off x="7010399" y="1784010"/>
            <a:ext cx="3744000" cy="539829"/>
            <a:chOff x="7010399" y="2623228"/>
            <a:chExt cx="3744000" cy="539829"/>
          </a:xfrm>
        </p:grpSpPr>
        <p:sp>
          <p:nvSpPr>
            <p:cNvPr id="43" name="Rectangle : coins arrondis 42">
              <a:extLst>
                <a:ext uri="{FF2B5EF4-FFF2-40B4-BE49-F238E27FC236}">
                  <a16:creationId xmlns:a16="http://schemas.microsoft.com/office/drawing/2014/main" id="{E314F95E-7BFB-4C72-A246-F7A907597C71}"/>
                </a:ext>
              </a:extLst>
            </p:cNvPr>
            <p:cNvSpPr/>
            <p:nvPr/>
          </p:nvSpPr>
          <p:spPr>
            <a:xfrm>
              <a:off x="7061619" y="2623228"/>
              <a:ext cx="451364" cy="511199"/>
            </a:xfrm>
            <a:prstGeom prst="roundRect">
              <a:avLst/>
            </a:prstGeom>
            <a:solidFill>
              <a:srgbClr val="AE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1237F7E8-034C-4C45-BA4F-7A8EF969101D}"/>
                </a:ext>
              </a:extLst>
            </p:cNvPr>
            <p:cNvSpPr txBox="1"/>
            <p:nvPr/>
          </p:nvSpPr>
          <p:spPr>
            <a:xfrm>
              <a:off x="7010399" y="2639837"/>
              <a:ext cx="3744000" cy="523220"/>
            </a:xfrm>
            <a:prstGeom prst="rect">
              <a:avLst/>
            </a:prstGeom>
            <a:noFill/>
          </p:spPr>
          <p:txBody>
            <a:bodyPr wrap="square" rtlCol="0">
              <a:spAutoFit/>
            </a:bodyPr>
            <a:lstStyle/>
            <a:p>
              <a:r>
                <a:rPr lang="fr-FR" sz="2800" b="1" dirty="0">
                  <a:solidFill>
                    <a:schemeClr val="bg1"/>
                  </a:solidFill>
                </a:rPr>
                <a:t>52 </a:t>
              </a:r>
              <a:r>
                <a:rPr lang="fr-FR" sz="2800" b="1" dirty="0"/>
                <a:t>Directeurs</a:t>
              </a:r>
            </a:p>
          </p:txBody>
        </p:sp>
      </p:grpSp>
      <p:cxnSp>
        <p:nvCxnSpPr>
          <p:cNvPr id="23" name="Connecteur droit avec flèche 22">
            <a:extLst>
              <a:ext uri="{FF2B5EF4-FFF2-40B4-BE49-F238E27FC236}">
                <a16:creationId xmlns:a16="http://schemas.microsoft.com/office/drawing/2014/main" id="{CA3F4335-76F9-44C2-BADB-44EB0CE59780}"/>
              </a:ext>
            </a:extLst>
          </p:cNvPr>
          <p:cNvCxnSpPr>
            <a:cxnSpLocks/>
          </p:cNvCxnSpPr>
          <p:nvPr/>
        </p:nvCxnSpPr>
        <p:spPr>
          <a:xfrm flipH="1" flipV="1">
            <a:off x="5064776" y="3709335"/>
            <a:ext cx="1423233" cy="77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68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t 43" hidden="1">
            <a:extLst>
              <a:ext uri="{FF2B5EF4-FFF2-40B4-BE49-F238E27FC236}">
                <a16:creationId xmlns:a16="http://schemas.microsoft.com/office/drawing/2014/main" id="{DD692251-7203-4173-A02B-2B9B55E7842A}"/>
              </a:ext>
            </a:extLst>
          </p:cNvPr>
          <p:cNvGraphicFramePr>
            <a:graphicFrameLocks noChangeAspect="1"/>
          </p:cNvGraphicFramePr>
          <p:nvPr>
            <p:custDataLst>
              <p:tags r:id="rId2"/>
            </p:custDataLst>
            <p:extLst>
              <p:ext uri="{D42A27DB-BD31-4B8C-83A1-F6EECF244321}">
                <p14:modId xmlns:p14="http://schemas.microsoft.com/office/powerpoint/2010/main" val="834405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01" name="Diapositive think-cell" r:id="rId5" imgW="395" imgH="394" progId="TCLayout.ActiveDocument.1">
                  <p:embed/>
                </p:oleObj>
              </mc:Choice>
              <mc:Fallback>
                <p:oleObj name="Diapositive think-cell"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3" name="Rectangle 42">
            <a:extLst>
              <a:ext uri="{FF2B5EF4-FFF2-40B4-BE49-F238E27FC236}">
                <a16:creationId xmlns:a16="http://schemas.microsoft.com/office/drawing/2014/main" id="{E68C9360-84A0-41DC-AC68-3AE77CB19DBA}"/>
              </a:ext>
            </a:extLst>
          </p:cNvPr>
          <p:cNvSpPr/>
          <p:nvPr/>
        </p:nvSpPr>
        <p:spPr>
          <a:xfrm>
            <a:off x="-32726" y="1"/>
            <a:ext cx="9318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814E4CBF-002B-473F-9857-7460B6D7A146}"/>
              </a:ext>
            </a:extLst>
          </p:cNvPr>
          <p:cNvSpPr>
            <a:spLocks noGrp="1"/>
          </p:cNvSpPr>
          <p:nvPr>
            <p:ph type="body" sz="quarter" idx="10"/>
          </p:nvPr>
        </p:nvSpPr>
        <p:spPr>
          <a:xfrm>
            <a:off x="828446" y="169227"/>
            <a:ext cx="10536466" cy="790144"/>
          </a:xfrm>
        </p:spPr>
        <p:txBody>
          <a:bodyPr>
            <a:normAutofit fontScale="92500" lnSpcReduction="20000"/>
          </a:bodyPr>
          <a:lstStyle/>
          <a:p>
            <a:r>
              <a:rPr lang="fr-FR" sz="2800" dirty="0"/>
              <a:t>… qui a permis d’aboutir à une proposition de l’offre et qui a pris la forme d’un parcours général applicable à toute entreprise</a:t>
            </a:r>
          </a:p>
        </p:txBody>
      </p:sp>
      <p:sp>
        <p:nvSpPr>
          <p:cNvPr id="83" name="ZoneTexte 82">
            <a:extLst>
              <a:ext uri="{FF2B5EF4-FFF2-40B4-BE49-F238E27FC236}">
                <a16:creationId xmlns:a16="http://schemas.microsoft.com/office/drawing/2014/main" id="{1CFED61F-6E9E-4F93-809B-38035A482832}"/>
              </a:ext>
            </a:extLst>
          </p:cNvPr>
          <p:cNvSpPr txBox="1"/>
          <p:nvPr/>
        </p:nvSpPr>
        <p:spPr>
          <a:xfrm>
            <a:off x="4224119" y="1726171"/>
            <a:ext cx="1800000" cy="1290549"/>
          </a:xfrm>
          <a:prstGeom prst="rect">
            <a:avLst/>
          </a:prstGeom>
          <a:noFill/>
          <a:ln w="6350">
            <a:noFill/>
          </a:ln>
          <a:effectLst/>
        </p:spPr>
        <p:txBody>
          <a:bodyPr vert="horz" wrap="square" lIns="36000" tIns="0" rIns="36000" bIns="0" rtlCol="0" anchor="t">
            <a:noAutofit/>
          </a:bodyPr>
          <a:lstStyle/>
          <a:p>
            <a:pPr algn="ctr">
              <a:defRPr/>
            </a:pPr>
            <a:r>
              <a:rPr lang="fr-FR" sz="1200" b="1" dirty="0">
                <a:solidFill>
                  <a:srgbClr val="555654"/>
                </a:solidFill>
                <a:latin typeface="Segoe UI"/>
              </a:rPr>
              <a:t>ASSURER UN SUIVI INDIVIDUEL ET ADAPTE DE L’ETAT DE SANTE DE TOUS LES TRAVAILLEURS</a:t>
            </a:r>
          </a:p>
        </p:txBody>
      </p:sp>
      <p:sp>
        <p:nvSpPr>
          <p:cNvPr id="84" name="ZoneTexte 83">
            <a:extLst>
              <a:ext uri="{FF2B5EF4-FFF2-40B4-BE49-F238E27FC236}">
                <a16:creationId xmlns:a16="http://schemas.microsoft.com/office/drawing/2014/main" id="{270704CE-6219-4DD8-8E47-94428345F8D8}"/>
              </a:ext>
            </a:extLst>
          </p:cNvPr>
          <p:cNvSpPr txBox="1"/>
          <p:nvPr/>
        </p:nvSpPr>
        <p:spPr>
          <a:xfrm>
            <a:off x="375749" y="1726171"/>
            <a:ext cx="1800000" cy="1290543"/>
          </a:xfrm>
          <a:prstGeom prst="rect">
            <a:avLst/>
          </a:prstGeom>
          <a:noFill/>
          <a:ln w="6350">
            <a:noFill/>
          </a:ln>
          <a:effectLst/>
        </p:spPr>
        <p:txBody>
          <a:bodyPr vert="horz" wrap="square" lIns="36000" tIns="0" rIns="36000" bIns="0" rtlCol="0" anchor="t">
            <a:noAutofit/>
          </a:bodyPr>
          <a:lstStyle/>
          <a:p>
            <a:pPr algn="ctr">
              <a:defRPr/>
            </a:pPr>
            <a:r>
              <a:rPr lang="fr-FR" sz="1200" b="1" dirty="0">
                <a:solidFill>
                  <a:srgbClr val="555654"/>
                </a:solidFill>
                <a:latin typeface="Segoe UI"/>
              </a:rPr>
              <a:t>FACILITER LES FORMALITES D’ADHÉSION VIA LE NUMERIQUE 	</a:t>
            </a:r>
          </a:p>
        </p:txBody>
      </p:sp>
      <p:sp>
        <p:nvSpPr>
          <p:cNvPr id="85" name="ZoneTexte 84">
            <a:extLst>
              <a:ext uri="{FF2B5EF4-FFF2-40B4-BE49-F238E27FC236}">
                <a16:creationId xmlns:a16="http://schemas.microsoft.com/office/drawing/2014/main" id="{C4337AFD-39D3-42F9-9876-94D76CFA6614}"/>
              </a:ext>
            </a:extLst>
          </p:cNvPr>
          <p:cNvSpPr txBox="1"/>
          <p:nvPr/>
        </p:nvSpPr>
        <p:spPr>
          <a:xfrm>
            <a:off x="2299934" y="1726171"/>
            <a:ext cx="1800000" cy="1290549"/>
          </a:xfrm>
          <a:prstGeom prst="rect">
            <a:avLst/>
          </a:prstGeom>
          <a:noFill/>
          <a:ln w="6350">
            <a:noFill/>
          </a:ln>
          <a:effectLst/>
        </p:spPr>
        <p:txBody>
          <a:bodyPr vert="horz" wrap="square" lIns="36000" tIns="0" rIns="36000" bIns="0" rtlCol="0" anchor="t">
            <a:noAutofit/>
          </a:bodyPr>
          <a:lstStyle>
            <a:defPPr>
              <a:defRPr lang="fr-FR"/>
            </a:defPPr>
            <a:lvl1pPr algn="ctr">
              <a:spcBef>
                <a:spcPts val="0"/>
              </a:spcBef>
              <a:defRPr sz="1200" b="1">
                <a:solidFill>
                  <a:schemeClr val="accent1"/>
                </a:solidFill>
              </a:defRPr>
            </a:lvl1pPr>
          </a:lstStyle>
          <a:p>
            <a:pPr>
              <a:defRPr/>
            </a:pPr>
            <a:r>
              <a:rPr lang="fr-FR" dirty="0">
                <a:solidFill>
                  <a:srgbClr val="555654"/>
                </a:solidFill>
                <a:latin typeface="Segoe UI"/>
              </a:rPr>
              <a:t>AIDER TOUTES LES ENTREPRISES A EVALUER LES RISQUES PROFESSIONNELS EN VUE DE LEUR PLAN D’ACTIONS</a:t>
            </a:r>
          </a:p>
        </p:txBody>
      </p:sp>
      <p:sp>
        <p:nvSpPr>
          <p:cNvPr id="86" name="ZoneTexte 85">
            <a:extLst>
              <a:ext uri="{FF2B5EF4-FFF2-40B4-BE49-F238E27FC236}">
                <a16:creationId xmlns:a16="http://schemas.microsoft.com/office/drawing/2014/main" id="{627C17FE-8CE3-4919-8FB0-50AA2C966926}"/>
              </a:ext>
            </a:extLst>
          </p:cNvPr>
          <p:cNvSpPr txBox="1"/>
          <p:nvPr/>
        </p:nvSpPr>
        <p:spPr>
          <a:xfrm>
            <a:off x="6148304" y="1726171"/>
            <a:ext cx="1800000" cy="1290549"/>
          </a:xfrm>
          <a:prstGeom prst="rect">
            <a:avLst/>
          </a:prstGeom>
          <a:noFill/>
          <a:ln w="6350">
            <a:noFill/>
          </a:ln>
          <a:effectLst/>
        </p:spPr>
        <p:txBody>
          <a:bodyPr vert="horz" wrap="square" lIns="36000" tIns="0" rIns="36000" bIns="0" rtlCol="0" anchor="t">
            <a:noAutofit/>
          </a:bodyPr>
          <a:lstStyle/>
          <a:p>
            <a:pPr algn="ctr">
              <a:defRPr/>
            </a:pPr>
            <a:r>
              <a:rPr lang="fr-FR" sz="1200" b="1" dirty="0">
                <a:solidFill>
                  <a:srgbClr val="555654"/>
                </a:solidFill>
                <a:latin typeface="Segoe UI"/>
              </a:rPr>
              <a:t>INFORMER, SENSIBILISER, CONSEILLER POUR AGIR EN  PREVENTION</a:t>
            </a:r>
          </a:p>
          <a:p>
            <a:pPr algn="ctr">
              <a:defRPr/>
            </a:pPr>
            <a:r>
              <a:rPr lang="fr-FR" sz="1200" b="1" dirty="0">
                <a:solidFill>
                  <a:srgbClr val="555654"/>
                </a:solidFill>
                <a:latin typeface="Segoe UI"/>
              </a:rPr>
              <a:t>	</a:t>
            </a:r>
          </a:p>
        </p:txBody>
      </p:sp>
      <p:sp>
        <p:nvSpPr>
          <p:cNvPr id="87" name="Rectangle : coins arrondis 86">
            <a:extLst>
              <a:ext uri="{FF2B5EF4-FFF2-40B4-BE49-F238E27FC236}">
                <a16:creationId xmlns:a16="http://schemas.microsoft.com/office/drawing/2014/main" id="{5C343AA4-97D8-42A1-BDFB-8487E66AE6D2}"/>
              </a:ext>
            </a:extLst>
          </p:cNvPr>
          <p:cNvSpPr/>
          <p:nvPr/>
        </p:nvSpPr>
        <p:spPr>
          <a:xfrm>
            <a:off x="164766" y="1155935"/>
            <a:ext cx="5735803" cy="331577"/>
          </a:xfrm>
          <a:prstGeom prst="roundRect">
            <a:avLst>
              <a:gd name="adj" fmla="val 50000"/>
            </a:avLst>
          </a:prstGeom>
          <a:gradFill flip="none" rotWithShape="1">
            <a:gsLst>
              <a:gs pos="100000">
                <a:srgbClr val="009EE2">
                  <a:tint val="66000"/>
                  <a:satMod val="160000"/>
                </a:srgbClr>
              </a:gs>
              <a:gs pos="0">
                <a:srgbClr val="009EE2">
                  <a:tint val="23500"/>
                  <a:satMod val="160000"/>
                </a:srgbClr>
              </a:gs>
            </a:gsLst>
            <a:path path="circle">
              <a:fillToRect l="50000" t="50000" r="50000" b="50000"/>
            </a:path>
            <a:tileRect/>
          </a:gradFill>
          <a:ln w="6350" cap="flat" cmpd="sng" algn="ctr">
            <a:no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323748"/>
                </a:solidFill>
                <a:effectLst/>
                <a:uLnTx/>
                <a:uFillTx/>
                <a:latin typeface="Segoe UI"/>
                <a:ea typeface="+mn-ea"/>
                <a:cs typeface="+mn-cs"/>
              </a:rPr>
              <a:t>Orienter les entreprises pour toute question relative à la santé au travail</a:t>
            </a:r>
          </a:p>
        </p:txBody>
      </p:sp>
      <p:cxnSp>
        <p:nvCxnSpPr>
          <p:cNvPr id="88" name="Connecteur droit 87">
            <a:extLst>
              <a:ext uri="{FF2B5EF4-FFF2-40B4-BE49-F238E27FC236}">
                <a16:creationId xmlns:a16="http://schemas.microsoft.com/office/drawing/2014/main" id="{5E2D4234-05A5-48A4-B48F-D2C9858D1351}"/>
              </a:ext>
            </a:extLst>
          </p:cNvPr>
          <p:cNvCxnSpPr/>
          <p:nvPr/>
        </p:nvCxnSpPr>
        <p:spPr>
          <a:xfrm>
            <a:off x="767722" y="2964937"/>
            <a:ext cx="1016054" cy="0"/>
          </a:xfrm>
          <a:prstGeom prst="line">
            <a:avLst/>
          </a:prstGeom>
          <a:noFill/>
          <a:ln w="6350" cap="flat" cmpd="sng" algn="ctr">
            <a:solidFill>
              <a:srgbClr val="FFFFFF">
                <a:lumMod val="85000"/>
              </a:srgbClr>
            </a:solidFill>
            <a:prstDash val="solid"/>
            <a:miter lim="800000"/>
          </a:ln>
          <a:effectLst/>
        </p:spPr>
      </p:cxnSp>
      <p:sp>
        <p:nvSpPr>
          <p:cNvPr id="89" name="ZoneTexte 88">
            <a:extLst>
              <a:ext uri="{FF2B5EF4-FFF2-40B4-BE49-F238E27FC236}">
                <a16:creationId xmlns:a16="http://schemas.microsoft.com/office/drawing/2014/main" id="{43002B40-E4BF-444B-B441-1BE49B20412E}"/>
              </a:ext>
            </a:extLst>
          </p:cNvPr>
          <p:cNvSpPr txBox="1"/>
          <p:nvPr/>
        </p:nvSpPr>
        <p:spPr>
          <a:xfrm>
            <a:off x="407515" y="3741831"/>
            <a:ext cx="1800000" cy="769441"/>
          </a:xfrm>
          <a:prstGeom prst="rect">
            <a:avLst/>
          </a:prstGeom>
          <a:noFill/>
          <a:ln w="6350">
            <a:noFill/>
          </a:ln>
        </p:spPr>
        <p:txBody>
          <a:bodyPr vert="horz" wrap="square" lIns="36000" tIns="0" rIns="36000" bIns="0" rtlCol="0">
            <a:noAutofit/>
          </a:bodyPr>
          <a:lstStyle/>
          <a:p>
            <a:pPr>
              <a:defRPr/>
            </a:pPr>
            <a:r>
              <a:rPr lang="fr-FR" sz="900" b="1" dirty="0">
                <a:solidFill>
                  <a:srgbClr val="323748"/>
                </a:solidFill>
                <a:latin typeface="Segoe UI"/>
              </a:rPr>
              <a:t>Une interface commune à tous les SSTI </a:t>
            </a:r>
            <a:r>
              <a:rPr lang="fr-FR" sz="900" dirty="0">
                <a:solidFill>
                  <a:srgbClr val="323748"/>
                </a:solidFill>
                <a:latin typeface="Segoe UI"/>
              </a:rPr>
              <a:t>qui facilite la liaison, les formalités,  les déclarations obligatoires et les règlements</a:t>
            </a:r>
          </a:p>
          <a:p>
            <a:pPr>
              <a:defRPr/>
            </a:pPr>
            <a:endParaRPr lang="fr-FR" sz="900" dirty="0">
              <a:solidFill>
                <a:srgbClr val="323748"/>
              </a:solidFill>
              <a:latin typeface="Segoe UI"/>
            </a:endParaRPr>
          </a:p>
          <a:p>
            <a:pPr>
              <a:defRPr/>
            </a:pPr>
            <a:r>
              <a:rPr lang="fr-FR" sz="900" dirty="0">
                <a:solidFill>
                  <a:srgbClr val="323748"/>
                </a:solidFill>
                <a:latin typeface="Segoe UI"/>
              </a:rPr>
              <a:t>Une </a:t>
            </a:r>
            <a:r>
              <a:rPr lang="fr-FR" sz="900" b="1" dirty="0">
                <a:solidFill>
                  <a:srgbClr val="323748"/>
                </a:solidFill>
                <a:latin typeface="Segoe UI"/>
              </a:rPr>
              <a:t>présentation systématique de la contrepartie à l’adhésion </a:t>
            </a:r>
            <a:r>
              <a:rPr lang="fr-FR" sz="900" dirty="0">
                <a:solidFill>
                  <a:srgbClr val="323748"/>
                </a:solidFill>
                <a:latin typeface="Segoe UI"/>
              </a:rPr>
              <a:t>et de l’offre du SSTI</a:t>
            </a:r>
          </a:p>
          <a:p>
            <a:pPr algn="ctr">
              <a:defRPr/>
            </a:pPr>
            <a:endParaRPr lang="fr-FR" sz="900" dirty="0">
              <a:solidFill>
                <a:srgbClr val="323748"/>
              </a:solidFill>
              <a:latin typeface="Segoe UI"/>
            </a:endParaRPr>
          </a:p>
        </p:txBody>
      </p:sp>
      <p:sp>
        <p:nvSpPr>
          <p:cNvPr id="90" name="ZoneTexte 89">
            <a:extLst>
              <a:ext uri="{FF2B5EF4-FFF2-40B4-BE49-F238E27FC236}">
                <a16:creationId xmlns:a16="http://schemas.microsoft.com/office/drawing/2014/main" id="{25A47A0B-811D-42BC-96B0-E80E8DE95E38}"/>
              </a:ext>
            </a:extLst>
          </p:cNvPr>
          <p:cNvSpPr txBox="1"/>
          <p:nvPr/>
        </p:nvSpPr>
        <p:spPr>
          <a:xfrm>
            <a:off x="4275390" y="3783520"/>
            <a:ext cx="1800000" cy="1824168"/>
          </a:xfrm>
          <a:prstGeom prst="rect">
            <a:avLst/>
          </a:prstGeom>
          <a:noFill/>
          <a:ln w="6350">
            <a:noFill/>
          </a:ln>
        </p:spPr>
        <p:txBody>
          <a:bodyPr vert="horz" wrap="square" lIns="36000" tIns="0" rIns="36000" bIns="0" rtlCol="0">
            <a:noAutofit/>
          </a:bodyPr>
          <a:lstStyle/>
          <a:p>
            <a:pPr fontAlgn="ctr">
              <a:buSzPts val="1000"/>
              <a:tabLst>
                <a:tab pos="457200" algn="l"/>
              </a:tabLst>
            </a:pPr>
            <a:r>
              <a:rPr lang="fr-FR" sz="900" b="1" dirty="0">
                <a:solidFill>
                  <a:srgbClr val="323748"/>
                </a:solidFill>
                <a:latin typeface="Segoe UI"/>
                <a:ea typeface="Calibri" panose="020F0502020204030204" pitchFamily="34" charset="0"/>
              </a:rPr>
              <a:t>Visites </a:t>
            </a:r>
            <a:r>
              <a:rPr lang="fr-FR" sz="900" dirty="0">
                <a:solidFill>
                  <a:srgbClr val="323748"/>
                </a:solidFill>
                <a:latin typeface="Segoe UI"/>
                <a:ea typeface="Calibri" panose="020F0502020204030204" pitchFamily="34" charset="0"/>
              </a:rPr>
              <a:t>d’embauche, visites périodiques,  visites à la demande, examens complémentaires</a:t>
            </a:r>
            <a:r>
              <a:rPr lang="fr-FR" sz="900" b="1" dirty="0">
                <a:solidFill>
                  <a:srgbClr val="323748"/>
                </a:solidFill>
                <a:latin typeface="Segoe UI"/>
                <a:ea typeface="Calibri" panose="020F0502020204030204" pitchFamily="34" charset="0"/>
              </a:rPr>
              <a:t>, assurées de manière effective et dans les délais réglementaires</a:t>
            </a:r>
          </a:p>
          <a:p>
            <a:pPr marL="171450" indent="-171450" fontAlgn="ctr">
              <a:buSzPts val="1000"/>
              <a:buFontTx/>
              <a:buChar char="-"/>
              <a:tabLst>
                <a:tab pos="457200" algn="l"/>
              </a:tabLst>
            </a:pPr>
            <a:endParaRPr lang="fr-FR" sz="900" dirty="0">
              <a:solidFill>
                <a:srgbClr val="323748"/>
              </a:solidFill>
              <a:latin typeface="Segoe UI"/>
              <a:ea typeface="Calibri" panose="020F0502020204030204" pitchFamily="34" charset="0"/>
            </a:endParaRPr>
          </a:p>
          <a:p>
            <a:pPr fontAlgn="ctr">
              <a:buSzPts val="1000"/>
              <a:tabLst>
                <a:tab pos="457200" algn="l"/>
              </a:tabLst>
            </a:pPr>
            <a:r>
              <a:rPr lang="fr-FR" sz="900" b="1" dirty="0">
                <a:solidFill>
                  <a:srgbClr val="323748"/>
                </a:solidFill>
                <a:latin typeface="Segoe UI"/>
                <a:ea typeface="Calibri" panose="020F0502020204030204" pitchFamily="34" charset="0"/>
              </a:rPr>
              <a:t>Restitution individuelle à chaque salarié </a:t>
            </a:r>
            <a:r>
              <a:rPr lang="fr-FR" sz="900" dirty="0">
                <a:solidFill>
                  <a:srgbClr val="323748"/>
                </a:solidFill>
                <a:latin typeface="Segoe UI"/>
                <a:ea typeface="Calibri" panose="020F0502020204030204" pitchFamily="34" charset="0"/>
              </a:rPr>
              <a:t>accompagné de </a:t>
            </a:r>
            <a:r>
              <a:rPr lang="fr-FR" sz="900" b="1" dirty="0">
                <a:solidFill>
                  <a:srgbClr val="323748"/>
                </a:solidFill>
                <a:latin typeface="Segoe UI"/>
                <a:ea typeface="Calibri" panose="020F0502020204030204" pitchFamily="34" charset="0"/>
              </a:rPr>
              <a:t>conseils de prévention</a:t>
            </a:r>
          </a:p>
          <a:p>
            <a:pPr marL="171450" indent="-171450" fontAlgn="ctr">
              <a:buSzPts val="1000"/>
              <a:buFontTx/>
              <a:buChar char="-"/>
              <a:tabLst>
                <a:tab pos="457200" algn="l"/>
              </a:tabLst>
            </a:pPr>
            <a:endParaRPr lang="fr-FR" sz="900" dirty="0">
              <a:solidFill>
                <a:srgbClr val="323748"/>
              </a:solidFill>
              <a:latin typeface="Segoe UI"/>
              <a:ea typeface="Calibri" panose="020F0502020204030204" pitchFamily="34" charset="0"/>
            </a:endParaRPr>
          </a:p>
          <a:p>
            <a:pPr marL="342900" indent="-342900" fontAlgn="ctr">
              <a:buSzPts val="1000"/>
              <a:buFont typeface="Symbol" panose="05050102010706020507" pitchFamily="18" charset="2"/>
              <a:buChar char=""/>
              <a:tabLst>
                <a:tab pos="457200" algn="l"/>
              </a:tabLst>
            </a:pPr>
            <a:endParaRPr lang="fr-FR" sz="900" dirty="0">
              <a:solidFill>
                <a:srgbClr val="323748"/>
              </a:solidFill>
              <a:latin typeface="Segoe UI"/>
              <a:ea typeface="Calibri" panose="020F0502020204030204" pitchFamily="34" charset="0"/>
            </a:endParaRPr>
          </a:p>
        </p:txBody>
      </p:sp>
      <p:sp>
        <p:nvSpPr>
          <p:cNvPr id="91" name="ZoneTexte 90">
            <a:extLst>
              <a:ext uri="{FF2B5EF4-FFF2-40B4-BE49-F238E27FC236}">
                <a16:creationId xmlns:a16="http://schemas.microsoft.com/office/drawing/2014/main" id="{C100BA16-B770-485E-AC4F-13B3B03CA4EB}"/>
              </a:ext>
            </a:extLst>
          </p:cNvPr>
          <p:cNvSpPr txBox="1"/>
          <p:nvPr/>
        </p:nvSpPr>
        <p:spPr>
          <a:xfrm>
            <a:off x="6156574" y="3741831"/>
            <a:ext cx="1799999" cy="553998"/>
          </a:xfrm>
          <a:prstGeom prst="rect">
            <a:avLst/>
          </a:prstGeom>
          <a:noFill/>
          <a:ln w="6350">
            <a:noFill/>
          </a:ln>
        </p:spPr>
        <p:txBody>
          <a:bodyPr vert="horz" wrap="square" lIns="36000" tIns="0" rIns="36000" bIns="0" rtlCol="0">
            <a:noAutofit/>
          </a:bodyPr>
          <a:lstStyle/>
          <a:p>
            <a:pPr fontAlgn="ctr">
              <a:buSzPts val="1000"/>
              <a:tabLst>
                <a:tab pos="457200" algn="l"/>
              </a:tabLst>
            </a:pPr>
            <a:r>
              <a:rPr lang="fr-FR" sz="900" b="1" dirty="0">
                <a:solidFill>
                  <a:srgbClr val="323748"/>
                </a:solidFill>
                <a:latin typeface="Segoe UI"/>
              </a:rPr>
              <a:t>Informations et sensibilisations aux risques professionnels (ateliers, e-learning,…)</a:t>
            </a:r>
          </a:p>
          <a:p>
            <a:pPr fontAlgn="ctr">
              <a:buSzPts val="1000"/>
              <a:tabLst>
                <a:tab pos="457200" algn="l"/>
              </a:tabLst>
            </a:pPr>
            <a:endParaRPr lang="fr-FR" sz="800" dirty="0">
              <a:solidFill>
                <a:srgbClr val="323748"/>
              </a:solidFill>
              <a:latin typeface="Segoe UI"/>
            </a:endParaRPr>
          </a:p>
          <a:p>
            <a:pPr fontAlgn="ctr">
              <a:buSzPts val="1000"/>
              <a:tabLst>
                <a:tab pos="457200" algn="l"/>
              </a:tabLst>
            </a:pPr>
            <a:r>
              <a:rPr lang="fr-FR" sz="900" dirty="0">
                <a:solidFill>
                  <a:srgbClr val="323748"/>
                </a:solidFill>
                <a:latin typeface="Segoe UI"/>
              </a:rPr>
              <a:t>Identification des aménagements de postes requis</a:t>
            </a:r>
          </a:p>
          <a:p>
            <a:pPr fontAlgn="ctr">
              <a:buSzPts val="1000"/>
              <a:tabLst>
                <a:tab pos="457200" algn="l"/>
              </a:tabLst>
            </a:pPr>
            <a:endParaRPr lang="fr-FR" sz="900" dirty="0">
              <a:solidFill>
                <a:srgbClr val="323748"/>
              </a:solidFill>
              <a:latin typeface="Segoe UI"/>
            </a:endParaRPr>
          </a:p>
          <a:p>
            <a:pPr fontAlgn="ctr">
              <a:buSzPts val="1000"/>
              <a:tabLst>
                <a:tab pos="457200" algn="l"/>
              </a:tabLst>
              <a:defRPr/>
            </a:pPr>
            <a:r>
              <a:rPr lang="fr-FR" sz="900" dirty="0">
                <a:solidFill>
                  <a:srgbClr val="323748"/>
                </a:solidFill>
                <a:latin typeface="Segoe UI"/>
              </a:rPr>
              <a:t>Informations et expertise au service des instances de l’entreprise (CSE…)</a:t>
            </a:r>
          </a:p>
          <a:p>
            <a:pPr fontAlgn="ctr">
              <a:buSzPts val="1000"/>
              <a:tabLst>
                <a:tab pos="457200" algn="l"/>
              </a:tabLst>
              <a:defRPr/>
            </a:pPr>
            <a:endParaRPr lang="fr-FR" sz="800" dirty="0">
              <a:solidFill>
                <a:srgbClr val="323748"/>
              </a:solidFill>
              <a:latin typeface="Segoe UI"/>
            </a:endParaRPr>
          </a:p>
          <a:p>
            <a:pPr fontAlgn="ctr">
              <a:buSzPts val="1000"/>
              <a:tabLst>
                <a:tab pos="457200" algn="l"/>
              </a:tabLst>
            </a:pPr>
            <a:r>
              <a:rPr lang="fr-FR" sz="900" dirty="0">
                <a:solidFill>
                  <a:srgbClr val="323748"/>
                </a:solidFill>
                <a:latin typeface="Segoe UI"/>
              </a:rPr>
              <a:t>Propositions de solutions pour former les « salariés compétents » en santé sécurité au travail</a:t>
            </a:r>
          </a:p>
          <a:p>
            <a:pPr fontAlgn="ctr">
              <a:buSzPts val="1000"/>
              <a:tabLst>
                <a:tab pos="457200" algn="l"/>
              </a:tabLst>
            </a:pPr>
            <a:endParaRPr lang="fr-FR" sz="800" dirty="0">
              <a:solidFill>
                <a:srgbClr val="323748"/>
              </a:solidFill>
              <a:latin typeface="Segoe UI"/>
            </a:endParaRPr>
          </a:p>
          <a:p>
            <a:pPr fontAlgn="ctr">
              <a:buSzPts val="1000"/>
              <a:tabLst>
                <a:tab pos="457200" algn="l"/>
              </a:tabLst>
            </a:pPr>
            <a:r>
              <a:rPr lang="fr-FR" sz="900" dirty="0">
                <a:solidFill>
                  <a:srgbClr val="323748"/>
                </a:solidFill>
                <a:latin typeface="Segoe UI"/>
              </a:rPr>
              <a:t>Conseils dès la conception des lieux de travail</a:t>
            </a:r>
          </a:p>
        </p:txBody>
      </p:sp>
      <p:sp>
        <p:nvSpPr>
          <p:cNvPr id="92" name="ZoneTexte 91">
            <a:extLst>
              <a:ext uri="{FF2B5EF4-FFF2-40B4-BE49-F238E27FC236}">
                <a16:creationId xmlns:a16="http://schemas.microsoft.com/office/drawing/2014/main" id="{8E0CEF60-0B3B-47B3-958C-7DB88EEB7CE3}"/>
              </a:ext>
            </a:extLst>
          </p:cNvPr>
          <p:cNvSpPr txBox="1"/>
          <p:nvPr/>
        </p:nvSpPr>
        <p:spPr>
          <a:xfrm>
            <a:off x="5160285" y="4066383"/>
            <a:ext cx="1800000" cy="138499"/>
          </a:xfrm>
          <a:prstGeom prst="rect">
            <a:avLst/>
          </a:prstGeom>
          <a:noFill/>
          <a:ln w="6350">
            <a:noFill/>
          </a:ln>
        </p:spPr>
        <p:txBody>
          <a:bodyPr vert="horz" wrap="square" lIns="36000" tIns="0" rIns="36000" bIns="0" rtlCol="0">
            <a:noAutofit/>
          </a:bodyPr>
          <a:lstStyle/>
          <a:p>
            <a:pPr algn="ctr">
              <a:defRPr/>
            </a:pPr>
            <a:endParaRPr lang="fr-FR" sz="900" dirty="0">
              <a:solidFill>
                <a:srgbClr val="323748"/>
              </a:solidFill>
              <a:latin typeface="Segoe UI"/>
            </a:endParaRPr>
          </a:p>
        </p:txBody>
      </p:sp>
      <p:sp>
        <p:nvSpPr>
          <p:cNvPr id="93" name="ZoneTexte 92">
            <a:extLst>
              <a:ext uri="{FF2B5EF4-FFF2-40B4-BE49-F238E27FC236}">
                <a16:creationId xmlns:a16="http://schemas.microsoft.com/office/drawing/2014/main" id="{517A5CBB-DBE7-4163-B407-C323D6D808C6}"/>
              </a:ext>
            </a:extLst>
          </p:cNvPr>
          <p:cNvSpPr txBox="1"/>
          <p:nvPr/>
        </p:nvSpPr>
        <p:spPr>
          <a:xfrm>
            <a:off x="5178624" y="4066383"/>
            <a:ext cx="1800000" cy="138499"/>
          </a:xfrm>
          <a:prstGeom prst="rect">
            <a:avLst/>
          </a:prstGeom>
          <a:noFill/>
          <a:ln w="6350">
            <a:noFill/>
          </a:ln>
        </p:spPr>
        <p:txBody>
          <a:bodyPr vert="horz" wrap="square" lIns="36000" tIns="0" rIns="36000" bIns="0" rtlCol="0">
            <a:noAutofit/>
          </a:bodyPr>
          <a:lstStyle/>
          <a:p>
            <a:pPr algn="ctr">
              <a:defRPr/>
            </a:pPr>
            <a:endParaRPr lang="fr-FR" sz="900" dirty="0">
              <a:solidFill>
                <a:srgbClr val="323748"/>
              </a:solidFill>
              <a:latin typeface="Segoe UI"/>
            </a:endParaRPr>
          </a:p>
        </p:txBody>
      </p:sp>
      <p:sp>
        <p:nvSpPr>
          <p:cNvPr id="94" name="ZoneTexte 93">
            <a:extLst>
              <a:ext uri="{FF2B5EF4-FFF2-40B4-BE49-F238E27FC236}">
                <a16:creationId xmlns:a16="http://schemas.microsoft.com/office/drawing/2014/main" id="{BA0F562D-9300-4058-987B-1B6F2AB91DA1}"/>
              </a:ext>
            </a:extLst>
          </p:cNvPr>
          <p:cNvSpPr txBox="1"/>
          <p:nvPr/>
        </p:nvSpPr>
        <p:spPr>
          <a:xfrm>
            <a:off x="2299934" y="3741831"/>
            <a:ext cx="1800000" cy="692497"/>
          </a:xfrm>
          <a:prstGeom prst="rect">
            <a:avLst/>
          </a:prstGeom>
          <a:noFill/>
          <a:ln w="6350">
            <a:noFill/>
          </a:ln>
        </p:spPr>
        <p:txBody>
          <a:bodyPr vert="horz" wrap="square" lIns="36000" tIns="0" rIns="36000" bIns="0" rtlCol="0">
            <a:noAutofit/>
          </a:bodyPr>
          <a:lstStyle/>
          <a:p>
            <a:pPr fontAlgn="ctr">
              <a:buSzPts val="1000"/>
              <a:tabLst>
                <a:tab pos="457200" algn="l"/>
              </a:tabLst>
            </a:pPr>
            <a:r>
              <a:rPr lang="fr-FR" sz="900" dirty="0">
                <a:solidFill>
                  <a:srgbClr val="323748"/>
                </a:solidFill>
                <a:latin typeface="Segoe UI"/>
              </a:rPr>
              <a:t>Une « </a:t>
            </a:r>
            <a:r>
              <a:rPr lang="fr-FR" sz="900" b="1" dirty="0">
                <a:solidFill>
                  <a:srgbClr val="323748"/>
                </a:solidFill>
                <a:latin typeface="Segoe UI"/>
              </a:rPr>
              <a:t>fiche d’entreprise » pour toutes les entreprises au moins tous les 5 ans</a:t>
            </a:r>
            <a:r>
              <a:rPr lang="fr-FR" sz="900" dirty="0">
                <a:solidFill>
                  <a:srgbClr val="323748"/>
                </a:solidFill>
                <a:latin typeface="Segoe UI"/>
              </a:rPr>
              <a:t>, dans une forme proche d’un DUERP pour en          faciliter l’élaboration;</a:t>
            </a:r>
          </a:p>
          <a:p>
            <a:pPr fontAlgn="ctr">
              <a:buSzPts val="1000"/>
              <a:tabLst>
                <a:tab pos="457200" algn="l"/>
              </a:tabLst>
            </a:pPr>
            <a:endParaRPr lang="fr-FR" sz="400" dirty="0"/>
          </a:p>
          <a:p>
            <a:pPr fontAlgn="ctr">
              <a:buSzPts val="1000"/>
              <a:tabLst>
                <a:tab pos="457200" algn="l"/>
              </a:tabLst>
            </a:pPr>
            <a:r>
              <a:rPr lang="fr-FR" sz="900" dirty="0">
                <a:latin typeface="Segoe UI" panose="020B0502040204020203" pitchFamily="34" charset="0"/>
                <a:cs typeface="Segoe UI" panose="020B0502040204020203" pitchFamily="34" charset="0"/>
              </a:rPr>
              <a:t>Métrologie de certaines expositions</a:t>
            </a:r>
          </a:p>
          <a:p>
            <a:pPr fontAlgn="ctr">
              <a:buSzPts val="1000"/>
              <a:tabLst>
                <a:tab pos="457200" algn="l"/>
              </a:tabLst>
            </a:pPr>
            <a:endParaRPr lang="fr-FR" sz="400" dirty="0">
              <a:solidFill>
                <a:srgbClr val="323748"/>
              </a:solidFill>
              <a:latin typeface="Segoe UI"/>
            </a:endParaRPr>
          </a:p>
          <a:p>
            <a:pPr fontAlgn="ctr">
              <a:buSzPts val="1000"/>
              <a:tabLst>
                <a:tab pos="457200" algn="l"/>
              </a:tabLst>
            </a:pPr>
            <a:r>
              <a:rPr lang="fr-FR" sz="900" dirty="0">
                <a:solidFill>
                  <a:srgbClr val="323748"/>
                </a:solidFill>
                <a:latin typeface="Segoe UI"/>
              </a:rPr>
              <a:t>En fonction des besoins exprimés, </a:t>
            </a:r>
            <a:r>
              <a:rPr lang="fr-FR" sz="900" b="1" dirty="0">
                <a:solidFill>
                  <a:srgbClr val="323748"/>
                </a:solidFill>
                <a:latin typeface="Segoe UI"/>
              </a:rPr>
              <a:t>des compléments d’accompagnement collectifs ou individuels</a:t>
            </a:r>
            <a:r>
              <a:rPr lang="fr-FR" sz="900" dirty="0">
                <a:solidFill>
                  <a:srgbClr val="323748"/>
                </a:solidFill>
                <a:latin typeface="Segoe UI"/>
              </a:rPr>
              <a:t>, ou une orientation </a:t>
            </a:r>
            <a:r>
              <a:rPr lang="fr-FR" sz="900" b="1" dirty="0">
                <a:solidFill>
                  <a:srgbClr val="323748"/>
                </a:solidFill>
                <a:latin typeface="Segoe UI"/>
              </a:rPr>
              <a:t>pour finaliser le DUERP</a:t>
            </a:r>
            <a:r>
              <a:rPr lang="fr-FR" sz="900" dirty="0">
                <a:solidFill>
                  <a:srgbClr val="323748"/>
                </a:solidFill>
                <a:latin typeface="Segoe UI"/>
              </a:rPr>
              <a:t> et lancer un plan d’actions</a:t>
            </a:r>
          </a:p>
          <a:p>
            <a:r>
              <a:rPr lang="fr-FR" sz="900" dirty="0">
                <a:solidFill>
                  <a:srgbClr val="323748"/>
                </a:solidFill>
                <a:latin typeface="Segoe UI"/>
                <a:ea typeface="Calibri" panose="020F0502020204030204" pitchFamily="34" charset="0"/>
              </a:rPr>
              <a:t> </a:t>
            </a:r>
          </a:p>
        </p:txBody>
      </p:sp>
      <p:sp>
        <p:nvSpPr>
          <p:cNvPr id="95" name="ZoneTexte 94">
            <a:extLst>
              <a:ext uri="{FF2B5EF4-FFF2-40B4-BE49-F238E27FC236}">
                <a16:creationId xmlns:a16="http://schemas.microsoft.com/office/drawing/2014/main" id="{2AFC666E-FC37-4D14-8E72-B745797C09E8}"/>
              </a:ext>
            </a:extLst>
          </p:cNvPr>
          <p:cNvSpPr txBox="1"/>
          <p:nvPr/>
        </p:nvSpPr>
        <p:spPr>
          <a:xfrm>
            <a:off x="8072489" y="1726171"/>
            <a:ext cx="1800000" cy="1194951"/>
          </a:xfrm>
          <a:prstGeom prst="rect">
            <a:avLst/>
          </a:prstGeom>
          <a:noFill/>
          <a:ln w="6350">
            <a:noFill/>
          </a:ln>
          <a:effectLst/>
        </p:spPr>
        <p:txBody>
          <a:bodyPr vert="horz" wrap="square" lIns="36000" tIns="0" rIns="36000" bIns="0" rtlCol="0" anchor="t">
            <a:noAutofit/>
          </a:bodyPr>
          <a:lstStyle/>
          <a:p>
            <a:pPr algn="ctr">
              <a:defRPr/>
            </a:pPr>
            <a:r>
              <a:rPr lang="fr-FR" sz="1200" b="1" dirty="0">
                <a:solidFill>
                  <a:srgbClr val="555654"/>
                </a:solidFill>
                <a:latin typeface="Segoe UI"/>
              </a:rPr>
              <a:t>REPERER ET ACCOMPAGNER </a:t>
            </a:r>
          </a:p>
          <a:p>
            <a:pPr algn="ctr">
              <a:defRPr/>
            </a:pPr>
            <a:r>
              <a:rPr lang="fr-FR" sz="1200" b="1" dirty="0">
                <a:solidFill>
                  <a:srgbClr val="555654"/>
                </a:solidFill>
                <a:latin typeface="Segoe UI"/>
              </a:rPr>
              <a:t>LES SALARIES EN RISQUE DE DÉSINSERTION PROFESSIONNELLE</a:t>
            </a:r>
          </a:p>
        </p:txBody>
      </p:sp>
      <p:sp>
        <p:nvSpPr>
          <p:cNvPr id="96" name="ZoneTexte 95">
            <a:extLst>
              <a:ext uri="{FF2B5EF4-FFF2-40B4-BE49-F238E27FC236}">
                <a16:creationId xmlns:a16="http://schemas.microsoft.com/office/drawing/2014/main" id="{AA61FA78-F4AA-40F1-8B00-7F866E33A6A6}"/>
              </a:ext>
            </a:extLst>
          </p:cNvPr>
          <p:cNvSpPr txBox="1"/>
          <p:nvPr/>
        </p:nvSpPr>
        <p:spPr>
          <a:xfrm>
            <a:off x="9996676" y="1726171"/>
            <a:ext cx="1800000" cy="1290549"/>
          </a:xfrm>
          <a:prstGeom prst="rect">
            <a:avLst/>
          </a:prstGeom>
          <a:noFill/>
          <a:ln w="6350">
            <a:noFill/>
          </a:ln>
          <a:effectLst/>
        </p:spPr>
        <p:txBody>
          <a:bodyPr vert="horz" wrap="square" lIns="36000" tIns="0" rIns="36000" bIns="0" rtlCol="0" anchor="t">
            <a:noAutofit/>
          </a:bodyPr>
          <a:lstStyle/>
          <a:p>
            <a:pPr algn="ctr"/>
            <a:r>
              <a:rPr lang="fr-FR" sz="1200" b="1" dirty="0">
                <a:solidFill>
                  <a:srgbClr val="555654"/>
                </a:solidFill>
                <a:latin typeface="Segoe UI"/>
              </a:rPr>
              <a:t>DONNER A CHACUN UN ACCES INDIVIDUALISE AUX INFORMATIONS DE SANTE AU TRAVAIL QUI LE CONCERNENT</a:t>
            </a:r>
          </a:p>
        </p:txBody>
      </p:sp>
      <p:sp>
        <p:nvSpPr>
          <p:cNvPr id="97" name="ZoneTexte 96">
            <a:extLst>
              <a:ext uri="{FF2B5EF4-FFF2-40B4-BE49-F238E27FC236}">
                <a16:creationId xmlns:a16="http://schemas.microsoft.com/office/drawing/2014/main" id="{9D8DE5E0-2BD4-4614-AFFB-AAA83088840F}"/>
              </a:ext>
            </a:extLst>
          </p:cNvPr>
          <p:cNvSpPr txBox="1"/>
          <p:nvPr/>
        </p:nvSpPr>
        <p:spPr>
          <a:xfrm>
            <a:off x="8123916" y="3747260"/>
            <a:ext cx="1872760" cy="553998"/>
          </a:xfrm>
          <a:prstGeom prst="rect">
            <a:avLst/>
          </a:prstGeom>
          <a:noFill/>
          <a:ln w="6350">
            <a:noFill/>
          </a:ln>
        </p:spPr>
        <p:txBody>
          <a:bodyPr vert="horz" wrap="square" lIns="36000" tIns="0" rIns="36000" bIns="0" rtlCol="0">
            <a:noAutofit/>
          </a:bodyPr>
          <a:lstStyle/>
          <a:p>
            <a:pPr lvl="0" fontAlgn="ctr">
              <a:spcAft>
                <a:spcPts val="0"/>
              </a:spcAft>
              <a:buSzPts val="1000"/>
              <a:tabLst>
                <a:tab pos="457200" algn="l"/>
              </a:tabLst>
            </a:pPr>
            <a:r>
              <a:rPr lang="fr-FR" sz="900" dirty="0">
                <a:solidFill>
                  <a:srgbClr val="323748"/>
                </a:solidFill>
                <a:latin typeface="Segoe UI"/>
                <a:ea typeface="Calibri" panose="020F0502020204030204" pitchFamily="34" charset="0"/>
              </a:rPr>
              <a:t>Visite de </a:t>
            </a:r>
            <a:r>
              <a:rPr lang="fr-FR" sz="900" b="1" dirty="0">
                <a:solidFill>
                  <a:srgbClr val="323748"/>
                </a:solidFill>
                <a:latin typeface="Segoe UI"/>
                <a:ea typeface="Calibri" panose="020F0502020204030204" pitchFamily="34" charset="0"/>
              </a:rPr>
              <a:t>pré-reprise</a:t>
            </a:r>
          </a:p>
          <a:p>
            <a:pPr lvl="0" fontAlgn="ctr">
              <a:spcAft>
                <a:spcPts val="0"/>
              </a:spcAft>
              <a:buSzPts val="1000"/>
              <a:tabLst>
                <a:tab pos="457200" algn="l"/>
              </a:tabLst>
            </a:pPr>
            <a:endParaRPr lang="fr-FR" sz="900" dirty="0">
              <a:solidFill>
                <a:srgbClr val="323748"/>
              </a:solidFill>
              <a:latin typeface="Segoe UI"/>
              <a:ea typeface="Calibri" panose="020F0502020204030204" pitchFamily="34" charset="0"/>
            </a:endParaRPr>
          </a:p>
          <a:p>
            <a:pPr lvl="0" fontAlgn="ctr">
              <a:spcAft>
                <a:spcPts val="0"/>
              </a:spcAft>
              <a:buSzPts val="1000"/>
              <a:tabLst>
                <a:tab pos="457200" algn="l"/>
              </a:tabLst>
            </a:pPr>
            <a:r>
              <a:rPr lang="fr-FR" sz="900" dirty="0">
                <a:solidFill>
                  <a:srgbClr val="323748"/>
                </a:solidFill>
                <a:latin typeface="Segoe UI"/>
                <a:ea typeface="Calibri" panose="020F0502020204030204" pitchFamily="34" charset="0"/>
              </a:rPr>
              <a:t>Visite de </a:t>
            </a:r>
            <a:r>
              <a:rPr lang="fr-FR" sz="900" b="1" dirty="0">
                <a:solidFill>
                  <a:srgbClr val="323748"/>
                </a:solidFill>
                <a:latin typeface="Segoe UI"/>
                <a:ea typeface="Calibri" panose="020F0502020204030204" pitchFamily="34" charset="0"/>
              </a:rPr>
              <a:t>reprise</a:t>
            </a:r>
          </a:p>
          <a:p>
            <a:pPr lvl="0" fontAlgn="ctr">
              <a:spcAft>
                <a:spcPts val="0"/>
              </a:spcAft>
              <a:buSzPts val="1000"/>
              <a:tabLst>
                <a:tab pos="457200" algn="l"/>
              </a:tabLst>
            </a:pPr>
            <a:endParaRPr lang="fr-FR" sz="900" b="1" dirty="0">
              <a:solidFill>
                <a:srgbClr val="323748"/>
              </a:solidFill>
              <a:latin typeface="Segoe UI"/>
              <a:ea typeface="Calibri" panose="020F0502020204030204" pitchFamily="34" charset="0"/>
            </a:endParaRPr>
          </a:p>
          <a:p>
            <a:pPr lvl="0" fontAlgn="ctr">
              <a:spcAft>
                <a:spcPts val="0"/>
              </a:spcAft>
              <a:buSzPts val="1000"/>
              <a:tabLst>
                <a:tab pos="457200" algn="l"/>
              </a:tabLst>
            </a:pPr>
            <a:r>
              <a:rPr lang="fr-FR" sz="900" b="1" dirty="0">
                <a:solidFill>
                  <a:srgbClr val="323748"/>
                </a:solidFill>
                <a:latin typeface="Segoe UI"/>
                <a:ea typeface="Calibri" panose="020F0502020204030204" pitchFamily="34" charset="0"/>
              </a:rPr>
              <a:t>Accompagnement social </a:t>
            </a:r>
            <a:r>
              <a:rPr lang="fr-FR" sz="900" dirty="0">
                <a:solidFill>
                  <a:srgbClr val="323748"/>
                </a:solidFill>
                <a:latin typeface="Segoe UI"/>
                <a:ea typeface="Calibri" panose="020F0502020204030204" pitchFamily="34" charset="0"/>
              </a:rPr>
              <a:t>des salariés en risque de désinsertion professionnelle</a:t>
            </a:r>
          </a:p>
          <a:p>
            <a:pPr lvl="0" fontAlgn="ctr">
              <a:spcAft>
                <a:spcPts val="0"/>
              </a:spcAft>
              <a:buSzPts val="1000"/>
              <a:tabLst>
                <a:tab pos="457200" algn="l"/>
              </a:tabLst>
            </a:pPr>
            <a:endParaRPr lang="fr-FR" sz="900" dirty="0">
              <a:solidFill>
                <a:srgbClr val="323748"/>
              </a:solidFill>
              <a:latin typeface="Segoe UI"/>
              <a:ea typeface="Calibri" panose="020F0502020204030204" pitchFamily="34" charset="0"/>
            </a:endParaRPr>
          </a:p>
          <a:p>
            <a:pPr lvl="0" fontAlgn="ctr">
              <a:spcAft>
                <a:spcPts val="0"/>
              </a:spcAft>
              <a:buSzPts val="1000"/>
              <a:tabLst>
                <a:tab pos="457200" algn="l"/>
              </a:tabLst>
            </a:pPr>
            <a:r>
              <a:rPr lang="fr-FR" sz="900" b="1" dirty="0">
                <a:solidFill>
                  <a:srgbClr val="323748"/>
                </a:solidFill>
                <a:latin typeface="Segoe UI"/>
                <a:ea typeface="Calibri" panose="020F0502020204030204" pitchFamily="34" charset="0"/>
              </a:rPr>
              <a:t>Etudes de postes </a:t>
            </a:r>
            <a:r>
              <a:rPr lang="fr-FR" sz="900" dirty="0">
                <a:solidFill>
                  <a:srgbClr val="323748"/>
                </a:solidFill>
                <a:latin typeface="Segoe UI"/>
                <a:ea typeface="Calibri" panose="020F0502020204030204" pitchFamily="34" charset="0"/>
              </a:rPr>
              <a:t>et </a:t>
            </a:r>
            <a:r>
              <a:rPr lang="fr-FR" sz="900" b="1" dirty="0">
                <a:solidFill>
                  <a:srgbClr val="323748"/>
                </a:solidFill>
                <a:latin typeface="Segoe UI"/>
                <a:ea typeface="Calibri" panose="020F0502020204030204" pitchFamily="34" charset="0"/>
              </a:rPr>
              <a:t>propositions d’aménagements de postes</a:t>
            </a:r>
          </a:p>
          <a:p>
            <a:pPr lvl="0" fontAlgn="ctr">
              <a:spcAft>
                <a:spcPts val="0"/>
              </a:spcAft>
              <a:buSzPts val="1000"/>
              <a:tabLst>
                <a:tab pos="457200" algn="l"/>
              </a:tabLst>
            </a:pPr>
            <a:endParaRPr lang="fr-FR" sz="900" dirty="0">
              <a:solidFill>
                <a:srgbClr val="323748"/>
              </a:solidFill>
              <a:latin typeface="Segoe UI"/>
              <a:ea typeface="Calibri" panose="020F0502020204030204" pitchFamily="34" charset="0"/>
            </a:endParaRPr>
          </a:p>
          <a:p>
            <a:pPr lvl="0" fontAlgn="ctr">
              <a:spcAft>
                <a:spcPts val="0"/>
              </a:spcAft>
              <a:buSzPts val="1000"/>
              <a:tabLst>
                <a:tab pos="457200" algn="l"/>
              </a:tabLst>
            </a:pPr>
            <a:r>
              <a:rPr lang="fr-FR" sz="900" dirty="0">
                <a:solidFill>
                  <a:srgbClr val="323748"/>
                </a:solidFill>
                <a:latin typeface="Segoe UI"/>
                <a:ea typeface="Calibri" panose="020F0502020204030204" pitchFamily="34" charset="0"/>
              </a:rPr>
              <a:t>Relais avec les partenaires de la prévention de la désinsertion professionnelle</a:t>
            </a:r>
          </a:p>
          <a:p>
            <a:pPr lvl="0" fontAlgn="ctr">
              <a:spcAft>
                <a:spcPts val="0"/>
              </a:spcAft>
              <a:buSzPts val="1000"/>
              <a:tabLst>
                <a:tab pos="457200" algn="l"/>
              </a:tabLst>
            </a:pPr>
            <a:endParaRPr lang="fr-FR" sz="900" dirty="0">
              <a:solidFill>
                <a:srgbClr val="323748"/>
              </a:solidFill>
              <a:latin typeface="Segoe UI"/>
              <a:ea typeface="Calibri" panose="020F0502020204030204" pitchFamily="34" charset="0"/>
            </a:endParaRPr>
          </a:p>
          <a:p>
            <a:pPr lvl="0" fontAlgn="ctr">
              <a:spcAft>
                <a:spcPts val="0"/>
              </a:spcAft>
              <a:buSzPts val="1000"/>
              <a:tabLst>
                <a:tab pos="457200" algn="l"/>
              </a:tabLst>
            </a:pPr>
            <a:r>
              <a:rPr lang="fr-FR" sz="900" b="1" dirty="0">
                <a:solidFill>
                  <a:srgbClr val="323748"/>
                </a:solidFill>
                <a:latin typeface="Segoe UI"/>
                <a:ea typeface="Calibri" panose="020F0502020204030204" pitchFamily="34" charset="0"/>
              </a:rPr>
              <a:t>Intervention suite à un évènement grave (AT, Agression)</a:t>
            </a:r>
          </a:p>
          <a:p>
            <a:pPr fontAlgn="ctr">
              <a:buSzPts val="1000"/>
              <a:tabLst>
                <a:tab pos="457200" algn="l"/>
              </a:tabLst>
            </a:pPr>
            <a:endParaRPr lang="fr-FR" sz="900" dirty="0">
              <a:solidFill>
                <a:srgbClr val="323748"/>
              </a:solidFill>
              <a:latin typeface="Segoe UI"/>
            </a:endParaRPr>
          </a:p>
        </p:txBody>
      </p:sp>
      <p:sp>
        <p:nvSpPr>
          <p:cNvPr id="98" name="ZoneTexte 97">
            <a:extLst>
              <a:ext uri="{FF2B5EF4-FFF2-40B4-BE49-F238E27FC236}">
                <a16:creationId xmlns:a16="http://schemas.microsoft.com/office/drawing/2014/main" id="{1A8A6D5F-326C-4FD2-A531-BC19790AF242}"/>
              </a:ext>
            </a:extLst>
          </p:cNvPr>
          <p:cNvSpPr txBox="1"/>
          <p:nvPr/>
        </p:nvSpPr>
        <p:spPr>
          <a:xfrm>
            <a:off x="10107486" y="3741831"/>
            <a:ext cx="1578377" cy="553998"/>
          </a:xfrm>
          <a:prstGeom prst="rect">
            <a:avLst/>
          </a:prstGeom>
          <a:noFill/>
          <a:ln w="6350">
            <a:noFill/>
          </a:ln>
        </p:spPr>
        <p:txBody>
          <a:bodyPr vert="horz" wrap="square" lIns="36000" tIns="0" rIns="36000" bIns="0" rtlCol="0">
            <a:noAutofit/>
          </a:bodyPr>
          <a:lstStyle/>
          <a:p>
            <a:pPr fontAlgn="ctr">
              <a:buSzPts val="1000"/>
              <a:tabLst>
                <a:tab pos="457200" algn="l"/>
              </a:tabLst>
            </a:pPr>
            <a:r>
              <a:rPr lang="fr-FR" sz="900" b="1" dirty="0">
                <a:solidFill>
                  <a:srgbClr val="323748"/>
                </a:solidFill>
                <a:latin typeface="Segoe UI"/>
              </a:rPr>
              <a:t>Compte employeur </a:t>
            </a:r>
            <a:r>
              <a:rPr lang="fr-FR" sz="900" dirty="0">
                <a:solidFill>
                  <a:srgbClr val="323748"/>
                </a:solidFill>
                <a:latin typeface="Segoe UI"/>
              </a:rPr>
              <a:t>avec les informations utiles à son action de prévention</a:t>
            </a:r>
          </a:p>
          <a:p>
            <a:pPr fontAlgn="ctr">
              <a:buSzPts val="1000"/>
              <a:tabLst>
                <a:tab pos="457200" algn="l"/>
              </a:tabLst>
            </a:pPr>
            <a:endParaRPr lang="fr-FR" sz="900" dirty="0">
              <a:solidFill>
                <a:srgbClr val="323748"/>
              </a:solidFill>
              <a:latin typeface="Segoe UI"/>
            </a:endParaRPr>
          </a:p>
          <a:p>
            <a:pPr fontAlgn="ctr">
              <a:buSzPts val="1000"/>
              <a:tabLst>
                <a:tab pos="457200" algn="l"/>
              </a:tabLst>
            </a:pPr>
            <a:r>
              <a:rPr lang="fr-FR" sz="900" dirty="0">
                <a:solidFill>
                  <a:srgbClr val="323748"/>
                </a:solidFill>
                <a:latin typeface="Segoe UI"/>
              </a:rPr>
              <a:t>Restitution au salarié des informations issues de ses visites</a:t>
            </a:r>
          </a:p>
          <a:p>
            <a:pPr fontAlgn="ctr">
              <a:buSzPts val="1000"/>
              <a:tabLst>
                <a:tab pos="457200" algn="l"/>
              </a:tabLst>
            </a:pPr>
            <a:endParaRPr lang="fr-FR" sz="900" dirty="0">
              <a:solidFill>
                <a:srgbClr val="323748"/>
              </a:solidFill>
              <a:latin typeface="Segoe UI"/>
            </a:endParaRPr>
          </a:p>
        </p:txBody>
      </p:sp>
      <p:sp>
        <p:nvSpPr>
          <p:cNvPr id="99" name="Freeform 15">
            <a:extLst>
              <a:ext uri="{FF2B5EF4-FFF2-40B4-BE49-F238E27FC236}">
                <a16:creationId xmlns:a16="http://schemas.microsoft.com/office/drawing/2014/main" id="{451656D0-763B-4FD7-947B-00C6D9CA61E9}"/>
              </a:ext>
            </a:extLst>
          </p:cNvPr>
          <p:cNvSpPr>
            <a:spLocks/>
          </p:cNvSpPr>
          <p:nvPr/>
        </p:nvSpPr>
        <p:spPr bwMode="auto">
          <a:xfrm>
            <a:off x="328753" y="3154748"/>
            <a:ext cx="1897411" cy="399149"/>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solidFill>
            <a:srgbClr val="009EE2"/>
          </a:solidFill>
          <a:ln w="9525">
            <a:noFill/>
            <a:round/>
            <a:headEnd/>
            <a:tailEnd/>
          </a:ln>
        </p:spPr>
        <p:txBody>
          <a:bodyPr vert="horz" wrap="square" lIns="91440" tIns="45720" rIns="91440" bIns="45720" numCol="1" anchor="ctr" anchorCtr="0" compatLnSpc="1">
            <a:prstTxWarp prst="textNoShape">
              <a:avLst/>
            </a:prstTxWarp>
          </a:bodyPr>
          <a:lstStyle/>
          <a:p>
            <a:pPr algn="ct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5">
            <a:extLst>
              <a:ext uri="{FF2B5EF4-FFF2-40B4-BE49-F238E27FC236}">
                <a16:creationId xmlns:a16="http://schemas.microsoft.com/office/drawing/2014/main" id="{E688FBCA-B0FA-4029-A581-95B29F07023E}"/>
              </a:ext>
            </a:extLst>
          </p:cNvPr>
          <p:cNvSpPr>
            <a:spLocks/>
          </p:cNvSpPr>
          <p:nvPr/>
        </p:nvSpPr>
        <p:spPr bwMode="auto">
          <a:xfrm>
            <a:off x="2255831" y="3154748"/>
            <a:ext cx="1897411" cy="399149"/>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solidFill>
            <a:srgbClr val="AECA00"/>
          </a:solidFill>
          <a:ln w="9525">
            <a:noFill/>
            <a:round/>
            <a:headEnd/>
            <a:tailEnd/>
          </a:ln>
        </p:spPr>
        <p:txBody>
          <a:bodyPr vert="horz" wrap="square" lIns="91440" tIns="45720" rIns="91440" bIns="45720" numCol="1" anchor="ctr" anchorCtr="0" compatLnSpc="1">
            <a:prstTxWarp prst="textNoShape">
              <a:avLst/>
            </a:prstTxWarp>
          </a:bodyPr>
          <a:lstStyle/>
          <a:p>
            <a:pPr algn="ct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15">
            <a:extLst>
              <a:ext uri="{FF2B5EF4-FFF2-40B4-BE49-F238E27FC236}">
                <a16:creationId xmlns:a16="http://schemas.microsoft.com/office/drawing/2014/main" id="{78E5E680-BB7C-4B3A-9D7D-82160F3C3332}"/>
              </a:ext>
            </a:extLst>
          </p:cNvPr>
          <p:cNvSpPr>
            <a:spLocks/>
          </p:cNvSpPr>
          <p:nvPr/>
        </p:nvSpPr>
        <p:spPr bwMode="auto">
          <a:xfrm>
            <a:off x="4182909" y="3154748"/>
            <a:ext cx="1897411" cy="399149"/>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solidFill>
            <a:srgbClr val="FFCB00"/>
          </a:solidFill>
          <a:ln w="9525">
            <a:noFill/>
            <a:round/>
            <a:headEnd/>
            <a:tailEnd/>
          </a:ln>
        </p:spPr>
        <p:txBody>
          <a:bodyPr vert="horz" wrap="square" lIns="91440" tIns="45720" rIns="91440" bIns="45720" numCol="1" anchor="ctr" anchorCtr="0" compatLnSpc="1">
            <a:prstTxWarp prst="textNoShape">
              <a:avLst/>
            </a:prstTxWarp>
          </a:bodyPr>
          <a:lstStyle/>
          <a:p>
            <a:pPr algn="ct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2" name="Freeform 15">
            <a:extLst>
              <a:ext uri="{FF2B5EF4-FFF2-40B4-BE49-F238E27FC236}">
                <a16:creationId xmlns:a16="http://schemas.microsoft.com/office/drawing/2014/main" id="{EB79CC8A-2E17-4C06-B8A7-AB89E26B999D}"/>
              </a:ext>
            </a:extLst>
          </p:cNvPr>
          <p:cNvSpPr>
            <a:spLocks/>
          </p:cNvSpPr>
          <p:nvPr/>
        </p:nvSpPr>
        <p:spPr bwMode="auto">
          <a:xfrm>
            <a:off x="6109987" y="3154748"/>
            <a:ext cx="1897411" cy="399149"/>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solidFill>
            <a:srgbClr val="E94E52"/>
          </a:solidFill>
          <a:ln w="9525">
            <a:noFill/>
            <a:round/>
            <a:headEnd/>
            <a:tailEnd/>
          </a:ln>
        </p:spPr>
        <p:txBody>
          <a:bodyPr vert="horz" wrap="square" lIns="91440" tIns="45720" rIns="91440" bIns="45720" numCol="1" anchor="ctr" anchorCtr="0" compatLnSpc="1">
            <a:prstTxWarp prst="textNoShape">
              <a:avLst/>
            </a:prstTxWarp>
          </a:bodyPr>
          <a:lstStyle/>
          <a:p>
            <a:pPr algn="ct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3" name="Picture 25">
            <a:extLst>
              <a:ext uri="{FF2B5EF4-FFF2-40B4-BE49-F238E27FC236}">
                <a16:creationId xmlns:a16="http://schemas.microsoft.com/office/drawing/2014/main" id="{8ACDC2B4-5577-4DD9-9C81-4D83BE47CB4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95749" y="3173999"/>
            <a:ext cx="360000" cy="360000"/>
          </a:xfrm>
          <a:prstGeom prst="rect">
            <a:avLst/>
          </a:prstGeom>
          <a:noFill/>
        </p:spPr>
      </p:pic>
      <p:pic>
        <p:nvPicPr>
          <p:cNvPr id="104" name="Image 103">
            <a:extLst>
              <a:ext uri="{FF2B5EF4-FFF2-40B4-BE49-F238E27FC236}">
                <a16:creationId xmlns:a16="http://schemas.microsoft.com/office/drawing/2014/main" id="{287DCBEC-AC7E-4111-9D81-11B5717148E3}"/>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23824" y="3173999"/>
            <a:ext cx="360000" cy="360000"/>
          </a:xfrm>
          <a:prstGeom prst="rect">
            <a:avLst/>
          </a:prstGeom>
        </p:spPr>
      </p:pic>
      <p:pic>
        <p:nvPicPr>
          <p:cNvPr id="105" name="Graphique 8" descr="Stéthoscope">
            <a:extLst>
              <a:ext uri="{FF2B5EF4-FFF2-40B4-BE49-F238E27FC236}">
                <a16:creationId xmlns:a16="http://schemas.microsoft.com/office/drawing/2014/main" id="{39B9FA45-47A1-48D8-9259-1639778EC513}"/>
              </a:ext>
            </a:extLst>
          </p:cNvPr>
          <p:cNvPicPr>
            <a:picLocks noChangeAspect="1"/>
          </p:cNvPicPr>
          <p:nvPr/>
        </p:nvPicPr>
        <p:blipFill>
          <a:blip r:embed="rId11" cstate="print">
            <a:lum bright="10000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51614" y="3173999"/>
            <a:ext cx="360000" cy="360000"/>
          </a:xfrm>
          <a:prstGeom prst="rect">
            <a:avLst/>
          </a:prstGeom>
        </p:spPr>
      </p:pic>
      <p:pic>
        <p:nvPicPr>
          <p:cNvPr id="106" name="Image 105">
            <a:extLst>
              <a:ext uri="{FF2B5EF4-FFF2-40B4-BE49-F238E27FC236}">
                <a16:creationId xmlns:a16="http://schemas.microsoft.com/office/drawing/2014/main" id="{9CF811DE-0730-47FC-BB11-E9917876F0B0}"/>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884980" y="3180818"/>
            <a:ext cx="343189" cy="344163"/>
          </a:xfrm>
          <a:prstGeom prst="rect">
            <a:avLst/>
          </a:prstGeom>
        </p:spPr>
      </p:pic>
      <p:sp>
        <p:nvSpPr>
          <p:cNvPr id="107" name="Freeform 15">
            <a:extLst>
              <a:ext uri="{FF2B5EF4-FFF2-40B4-BE49-F238E27FC236}">
                <a16:creationId xmlns:a16="http://schemas.microsoft.com/office/drawing/2014/main" id="{1434F7F1-4F20-4C10-A912-4F9722AADDE1}"/>
              </a:ext>
            </a:extLst>
          </p:cNvPr>
          <p:cNvSpPr>
            <a:spLocks/>
          </p:cNvSpPr>
          <p:nvPr/>
        </p:nvSpPr>
        <p:spPr bwMode="auto">
          <a:xfrm>
            <a:off x="8029174" y="3175845"/>
            <a:ext cx="1897411" cy="399149"/>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solidFill>
            <a:schemeClr val="accent6"/>
          </a:solidFill>
          <a:ln w="9525">
            <a:noFill/>
            <a:round/>
            <a:headEnd/>
            <a:tailEnd/>
          </a:ln>
        </p:spPr>
        <p:txBody>
          <a:bodyPr vert="horz" wrap="square" lIns="91440" tIns="45720" rIns="91440" bIns="45720" numCol="1" anchor="ctr" anchorCtr="0" compatLnSpc="1">
            <a:prstTxWarp prst="textNoShape">
              <a:avLst/>
            </a:prstTxWarp>
          </a:bodyPr>
          <a:lstStyle/>
          <a:p>
            <a:pPr algn="ct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8" name="Freeform 15">
            <a:extLst>
              <a:ext uri="{FF2B5EF4-FFF2-40B4-BE49-F238E27FC236}">
                <a16:creationId xmlns:a16="http://schemas.microsoft.com/office/drawing/2014/main" id="{D85441CA-AC85-44D2-BEB8-5F6DCF6E3C13}"/>
              </a:ext>
            </a:extLst>
          </p:cNvPr>
          <p:cNvSpPr>
            <a:spLocks/>
          </p:cNvSpPr>
          <p:nvPr/>
        </p:nvSpPr>
        <p:spPr bwMode="auto">
          <a:xfrm>
            <a:off x="9986733" y="3201915"/>
            <a:ext cx="1897411" cy="399149"/>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solidFill>
            <a:schemeClr val="bg1">
              <a:lumMod val="65000"/>
            </a:schemeClr>
          </a:solidFill>
          <a:ln w="9525">
            <a:noFill/>
            <a:round/>
            <a:headEnd/>
            <a:tailEnd/>
          </a:ln>
        </p:spPr>
        <p:txBody>
          <a:bodyPr vert="horz" wrap="square" lIns="91440" tIns="45720" rIns="91440" bIns="45720" numCol="1" anchor="ctr" anchorCtr="0" compatLnSpc="1">
            <a:prstTxWarp prst="textNoShape">
              <a:avLst/>
            </a:prstTxWarp>
          </a:bodyPr>
          <a:lstStyle/>
          <a:p>
            <a:pPr algn="ct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9" name="Image 108">
            <a:extLst>
              <a:ext uri="{FF2B5EF4-FFF2-40B4-BE49-F238E27FC236}">
                <a16:creationId xmlns:a16="http://schemas.microsoft.com/office/drawing/2014/main" id="{9A60CA0B-AFB1-4D4C-9132-ACDBA6A82893}"/>
              </a:ext>
            </a:extLst>
          </p:cNvPr>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6508" y="3179627"/>
            <a:ext cx="399149" cy="399149"/>
          </a:xfrm>
          <a:prstGeom prst="rect">
            <a:avLst/>
          </a:prstGeom>
        </p:spPr>
      </p:pic>
      <p:pic>
        <p:nvPicPr>
          <p:cNvPr id="110" name="Image 109">
            <a:extLst>
              <a:ext uri="{FF2B5EF4-FFF2-40B4-BE49-F238E27FC236}">
                <a16:creationId xmlns:a16="http://schemas.microsoft.com/office/drawing/2014/main" id="{3DCA17D2-0210-412B-94CC-5AEBC40C05E8}"/>
              </a:ext>
            </a:extLst>
          </p:cNvPr>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697101" y="3195082"/>
            <a:ext cx="399149" cy="399149"/>
          </a:xfrm>
          <a:prstGeom prst="rect">
            <a:avLst/>
          </a:prstGeom>
        </p:spPr>
      </p:pic>
      <p:cxnSp>
        <p:nvCxnSpPr>
          <p:cNvPr id="111" name="Connecteur droit 110">
            <a:extLst>
              <a:ext uri="{FF2B5EF4-FFF2-40B4-BE49-F238E27FC236}">
                <a16:creationId xmlns:a16="http://schemas.microsoft.com/office/drawing/2014/main" id="{7D13B5B6-0881-44AC-9C7C-E9AA7755932D}"/>
              </a:ext>
            </a:extLst>
          </p:cNvPr>
          <p:cNvCxnSpPr/>
          <p:nvPr/>
        </p:nvCxnSpPr>
        <p:spPr>
          <a:xfrm>
            <a:off x="2691907" y="2964937"/>
            <a:ext cx="1016054" cy="0"/>
          </a:xfrm>
          <a:prstGeom prst="line">
            <a:avLst/>
          </a:prstGeom>
          <a:noFill/>
          <a:ln w="6350" cap="flat" cmpd="sng" algn="ctr">
            <a:solidFill>
              <a:srgbClr val="FFFFFF">
                <a:lumMod val="85000"/>
              </a:srgbClr>
            </a:solidFill>
            <a:prstDash val="solid"/>
            <a:miter lim="800000"/>
          </a:ln>
          <a:effectLst/>
        </p:spPr>
      </p:cxnSp>
      <p:cxnSp>
        <p:nvCxnSpPr>
          <p:cNvPr id="112" name="Connecteur droit 111">
            <a:extLst>
              <a:ext uri="{FF2B5EF4-FFF2-40B4-BE49-F238E27FC236}">
                <a16:creationId xmlns:a16="http://schemas.microsoft.com/office/drawing/2014/main" id="{15A07611-638B-471C-83D6-D78BD822C639}"/>
              </a:ext>
            </a:extLst>
          </p:cNvPr>
          <p:cNvCxnSpPr/>
          <p:nvPr/>
        </p:nvCxnSpPr>
        <p:spPr>
          <a:xfrm>
            <a:off x="4616092" y="2964937"/>
            <a:ext cx="1016054" cy="0"/>
          </a:xfrm>
          <a:prstGeom prst="line">
            <a:avLst/>
          </a:prstGeom>
          <a:noFill/>
          <a:ln w="6350" cap="flat" cmpd="sng" algn="ctr">
            <a:solidFill>
              <a:srgbClr val="FFFFFF">
                <a:lumMod val="85000"/>
              </a:srgbClr>
            </a:solidFill>
            <a:prstDash val="solid"/>
            <a:miter lim="800000"/>
          </a:ln>
          <a:effectLst/>
        </p:spPr>
      </p:cxnSp>
      <p:cxnSp>
        <p:nvCxnSpPr>
          <p:cNvPr id="113" name="Connecteur droit 112">
            <a:extLst>
              <a:ext uri="{FF2B5EF4-FFF2-40B4-BE49-F238E27FC236}">
                <a16:creationId xmlns:a16="http://schemas.microsoft.com/office/drawing/2014/main" id="{131F6C88-396F-4969-AF95-1B3EFB61897A}"/>
              </a:ext>
            </a:extLst>
          </p:cNvPr>
          <p:cNvCxnSpPr/>
          <p:nvPr/>
        </p:nvCxnSpPr>
        <p:spPr>
          <a:xfrm>
            <a:off x="6540277" y="2964937"/>
            <a:ext cx="1016054" cy="0"/>
          </a:xfrm>
          <a:prstGeom prst="line">
            <a:avLst/>
          </a:prstGeom>
          <a:noFill/>
          <a:ln w="6350" cap="flat" cmpd="sng" algn="ctr">
            <a:solidFill>
              <a:srgbClr val="FFFFFF">
                <a:lumMod val="85000"/>
              </a:srgbClr>
            </a:solidFill>
            <a:prstDash val="solid"/>
            <a:miter lim="800000"/>
          </a:ln>
          <a:effectLst/>
        </p:spPr>
      </p:cxnSp>
      <p:cxnSp>
        <p:nvCxnSpPr>
          <p:cNvPr id="114" name="Connecteur droit 113">
            <a:extLst>
              <a:ext uri="{FF2B5EF4-FFF2-40B4-BE49-F238E27FC236}">
                <a16:creationId xmlns:a16="http://schemas.microsoft.com/office/drawing/2014/main" id="{DA7C4567-99B7-4952-855E-9EE404470D31}"/>
              </a:ext>
            </a:extLst>
          </p:cNvPr>
          <p:cNvCxnSpPr/>
          <p:nvPr/>
        </p:nvCxnSpPr>
        <p:spPr>
          <a:xfrm>
            <a:off x="8464462" y="2964937"/>
            <a:ext cx="1016054" cy="0"/>
          </a:xfrm>
          <a:prstGeom prst="line">
            <a:avLst/>
          </a:prstGeom>
          <a:noFill/>
          <a:ln w="6350" cap="flat" cmpd="sng" algn="ctr">
            <a:solidFill>
              <a:srgbClr val="FFFFFF">
                <a:lumMod val="85000"/>
              </a:srgbClr>
            </a:solidFill>
            <a:prstDash val="solid"/>
            <a:miter lim="800000"/>
          </a:ln>
          <a:effectLst/>
        </p:spPr>
      </p:cxnSp>
      <p:cxnSp>
        <p:nvCxnSpPr>
          <p:cNvPr id="115" name="Connecteur droit 114">
            <a:extLst>
              <a:ext uri="{FF2B5EF4-FFF2-40B4-BE49-F238E27FC236}">
                <a16:creationId xmlns:a16="http://schemas.microsoft.com/office/drawing/2014/main" id="{3286B5D0-6E07-4C4D-82E0-CD9918274BC3}"/>
              </a:ext>
            </a:extLst>
          </p:cNvPr>
          <p:cNvCxnSpPr/>
          <p:nvPr/>
        </p:nvCxnSpPr>
        <p:spPr>
          <a:xfrm>
            <a:off x="10388649" y="2964937"/>
            <a:ext cx="1016054" cy="0"/>
          </a:xfrm>
          <a:prstGeom prst="line">
            <a:avLst/>
          </a:prstGeom>
          <a:noFill/>
          <a:ln w="6350" cap="flat" cmpd="sng" algn="ctr">
            <a:solidFill>
              <a:srgbClr val="FFFFFF">
                <a:lumMod val="85000"/>
              </a:srgbClr>
            </a:solidFill>
            <a:prstDash val="solid"/>
            <a:miter lim="800000"/>
          </a:ln>
          <a:effectLst/>
        </p:spPr>
      </p:cxnSp>
      <p:sp>
        <p:nvSpPr>
          <p:cNvPr id="116" name="Rectangle : coins arrondis 115">
            <a:extLst>
              <a:ext uri="{FF2B5EF4-FFF2-40B4-BE49-F238E27FC236}">
                <a16:creationId xmlns:a16="http://schemas.microsoft.com/office/drawing/2014/main" id="{2F35AFD4-2426-41AA-B076-577C854A222D}"/>
              </a:ext>
            </a:extLst>
          </p:cNvPr>
          <p:cNvSpPr/>
          <p:nvPr/>
        </p:nvSpPr>
        <p:spPr>
          <a:xfrm>
            <a:off x="6290726" y="1155935"/>
            <a:ext cx="5735803" cy="331577"/>
          </a:xfrm>
          <a:prstGeom prst="roundRect">
            <a:avLst>
              <a:gd name="adj" fmla="val 50000"/>
            </a:avLst>
          </a:prstGeom>
          <a:gradFill flip="none" rotWithShape="1">
            <a:gsLst>
              <a:gs pos="100000">
                <a:srgbClr val="009EE2">
                  <a:tint val="66000"/>
                  <a:satMod val="160000"/>
                </a:srgbClr>
              </a:gs>
              <a:gs pos="0">
                <a:srgbClr val="009EE2">
                  <a:tint val="23500"/>
                  <a:satMod val="160000"/>
                </a:srgbClr>
              </a:gs>
            </a:gsLst>
            <a:path path="circle">
              <a:fillToRect l="50000" t="50000" r="50000" b="50000"/>
            </a:path>
            <a:tileRect/>
          </a:gradFill>
          <a:ln w="6350" cap="flat" cmpd="sng" algn="ctr">
            <a:noFill/>
            <a:prstDash val="solid"/>
            <a:miter lim="800000"/>
          </a:ln>
          <a:effectLst/>
        </p:spPr>
        <p:txBody>
          <a:bodyPr lIns="36000" tIns="36000" rIns="36000" bIns="36000" rtlCol="0" anchor="ctr"/>
          <a:lstStyle/>
          <a:p>
            <a:pPr algn="ctr"/>
            <a:r>
              <a:rPr lang="fr-FR" sz="1200" b="1" kern="0" dirty="0">
                <a:solidFill>
                  <a:srgbClr val="323748"/>
                </a:solidFill>
                <a:latin typeface="Segoe UI"/>
              </a:rPr>
              <a:t>Consolider les données pour le compte des branches et entreprises multisites</a:t>
            </a:r>
          </a:p>
        </p:txBody>
      </p:sp>
      <p:sp>
        <p:nvSpPr>
          <p:cNvPr id="117" name="Rectangle : coins arrondis 116">
            <a:extLst>
              <a:ext uri="{FF2B5EF4-FFF2-40B4-BE49-F238E27FC236}">
                <a16:creationId xmlns:a16="http://schemas.microsoft.com/office/drawing/2014/main" id="{934D374C-941A-423E-B81F-75F834C64883}"/>
              </a:ext>
            </a:extLst>
          </p:cNvPr>
          <p:cNvSpPr/>
          <p:nvPr/>
        </p:nvSpPr>
        <p:spPr>
          <a:xfrm>
            <a:off x="136087" y="6401077"/>
            <a:ext cx="5793161" cy="331577"/>
          </a:xfrm>
          <a:prstGeom prst="roundRect">
            <a:avLst>
              <a:gd name="adj" fmla="val 50000"/>
            </a:avLst>
          </a:prstGeom>
          <a:gradFill flip="none" rotWithShape="1">
            <a:gsLst>
              <a:gs pos="100000">
                <a:srgbClr val="009EE2">
                  <a:tint val="66000"/>
                  <a:satMod val="160000"/>
                </a:srgbClr>
              </a:gs>
              <a:gs pos="0">
                <a:srgbClr val="009EE2">
                  <a:tint val="23500"/>
                  <a:satMod val="160000"/>
                </a:srgbClr>
              </a:gs>
            </a:gsLst>
            <a:path path="circle">
              <a:fillToRect l="50000" t="50000" r="50000" b="50000"/>
            </a:path>
            <a:tileRect/>
          </a:gradFill>
          <a:ln w="6350" cap="flat" cmpd="sng" algn="ctr">
            <a:noFill/>
            <a:prstDash val="solid"/>
            <a:miter lim="800000"/>
          </a:ln>
          <a:effectLst/>
        </p:spPr>
        <p:txBody>
          <a:bodyPr lIns="36000" tIns="36000" rIns="36000" bIns="36000" rtlCol="0" anchor="ctr"/>
          <a:lstStyle/>
          <a:p>
            <a:pPr lvl="0" algn="ctr">
              <a:defRPr/>
            </a:pPr>
            <a:r>
              <a:rPr lang="fr-FR" sz="1200" b="1" kern="0" dirty="0">
                <a:solidFill>
                  <a:srgbClr val="323748"/>
                </a:solidFill>
                <a:latin typeface="Segoe UI"/>
              </a:rPr>
              <a:t>Rendre compte de l’activité du SSTI et évaluer la satisfaction de l’ensemble des bénéficiaires</a:t>
            </a:r>
          </a:p>
        </p:txBody>
      </p:sp>
      <p:sp>
        <p:nvSpPr>
          <p:cNvPr id="118" name="Rectangle : coins arrondis 117">
            <a:extLst>
              <a:ext uri="{FF2B5EF4-FFF2-40B4-BE49-F238E27FC236}">
                <a16:creationId xmlns:a16="http://schemas.microsoft.com/office/drawing/2014/main" id="{5A63C743-DDB5-4189-9765-CF3731718E91}"/>
              </a:ext>
            </a:extLst>
          </p:cNvPr>
          <p:cNvSpPr/>
          <p:nvPr/>
        </p:nvSpPr>
        <p:spPr>
          <a:xfrm>
            <a:off x="6290726" y="6401077"/>
            <a:ext cx="5735803" cy="331577"/>
          </a:xfrm>
          <a:prstGeom prst="roundRect">
            <a:avLst>
              <a:gd name="adj" fmla="val 50000"/>
            </a:avLst>
          </a:prstGeom>
          <a:gradFill flip="none" rotWithShape="1">
            <a:gsLst>
              <a:gs pos="100000">
                <a:srgbClr val="009EE2">
                  <a:tint val="66000"/>
                  <a:satMod val="160000"/>
                </a:srgbClr>
              </a:gs>
              <a:gs pos="0">
                <a:srgbClr val="009EE2">
                  <a:tint val="23500"/>
                  <a:satMod val="160000"/>
                </a:srgbClr>
              </a:gs>
            </a:gsLst>
            <a:path path="circle">
              <a:fillToRect l="50000" t="50000" r="50000" b="50000"/>
            </a:path>
            <a:tileRect/>
          </a:gradFill>
          <a:ln w="6350" cap="flat" cmpd="sng" algn="ctr">
            <a:noFill/>
            <a:prstDash val="solid"/>
            <a:miter lim="800000"/>
          </a:ln>
          <a:effectLst/>
        </p:spPr>
        <p:txBody>
          <a:bodyPr lIns="36000" tIns="36000" rIns="36000" bIns="36000" rtlCol="0" anchor="ctr"/>
          <a:lstStyle/>
          <a:p>
            <a:pPr algn="ctr"/>
            <a:r>
              <a:rPr lang="fr-FR" sz="1200" b="1" kern="0" dirty="0">
                <a:solidFill>
                  <a:srgbClr val="323748"/>
                </a:solidFill>
                <a:latin typeface="Segoe UI"/>
              </a:rPr>
              <a:t>Assurer la continuité de l’information en cas de changement de SSTI</a:t>
            </a:r>
          </a:p>
        </p:txBody>
      </p:sp>
      <p:sp>
        <p:nvSpPr>
          <p:cNvPr id="41" name="ZoneTexte 40">
            <a:extLst>
              <a:ext uri="{FF2B5EF4-FFF2-40B4-BE49-F238E27FC236}">
                <a16:creationId xmlns:a16="http://schemas.microsoft.com/office/drawing/2014/main" id="{9F3F9A66-B53C-489B-B0B6-A73D6A98C10C}"/>
              </a:ext>
            </a:extLst>
          </p:cNvPr>
          <p:cNvSpPr txBox="1"/>
          <p:nvPr/>
        </p:nvSpPr>
        <p:spPr>
          <a:xfrm>
            <a:off x="2299934" y="5899922"/>
            <a:ext cx="2011445" cy="692497"/>
          </a:xfrm>
          <a:prstGeom prst="rect">
            <a:avLst/>
          </a:prstGeom>
          <a:noFill/>
          <a:ln w="6350">
            <a:noFill/>
          </a:ln>
        </p:spPr>
        <p:txBody>
          <a:bodyPr vert="horz" wrap="square" lIns="36000" tIns="0" rIns="36000" bIns="0" rtlCol="0">
            <a:noAutofit/>
          </a:bodyPr>
          <a:lstStyle/>
          <a:p>
            <a:pPr fontAlgn="ctr">
              <a:buSzPts val="1000"/>
              <a:tabLst>
                <a:tab pos="457200" algn="l"/>
              </a:tabLst>
            </a:pPr>
            <a:r>
              <a:rPr lang="fr-FR" sz="900" b="1" dirty="0">
                <a:solidFill>
                  <a:srgbClr val="323748"/>
                </a:solidFill>
                <a:latin typeface="Segoe UI"/>
              </a:rPr>
              <a:t>Propose</a:t>
            </a:r>
            <a:r>
              <a:rPr lang="fr-FR" sz="900" dirty="0">
                <a:solidFill>
                  <a:srgbClr val="323748"/>
                </a:solidFill>
                <a:latin typeface="Segoe UI"/>
              </a:rPr>
              <a:t>r une action de prévention primaire à toutes les entreprises </a:t>
            </a:r>
            <a:r>
              <a:rPr lang="fr-FR" sz="900" b="1" dirty="0">
                <a:solidFill>
                  <a:srgbClr val="323748"/>
                </a:solidFill>
                <a:latin typeface="Segoe UI"/>
              </a:rPr>
              <a:t>au moins tous les 5 ans </a:t>
            </a:r>
            <a:endParaRPr lang="fr-FR" sz="900" b="1" dirty="0">
              <a:solidFill>
                <a:srgbClr val="323748"/>
              </a:solidFill>
              <a:latin typeface="Segoe UI"/>
              <a:ea typeface="Calibri" panose="020F0502020204030204" pitchFamily="34" charset="0"/>
            </a:endParaRPr>
          </a:p>
        </p:txBody>
      </p:sp>
    </p:spTree>
    <p:extLst>
      <p:ext uri="{BB962C8B-B14F-4D97-AF65-F5344CB8AC3E}">
        <p14:creationId xmlns:p14="http://schemas.microsoft.com/office/powerpoint/2010/main" val="52889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1000"/>
                                        <p:tgtEl>
                                          <p:spTgt spid="88"/>
                                        </p:tgtEl>
                                      </p:cBhvr>
                                    </p:animEffect>
                                    <p:anim calcmode="lin" valueType="num">
                                      <p:cBhvr>
                                        <p:cTn id="13" dur="1000" fill="hold"/>
                                        <p:tgtEl>
                                          <p:spTgt spid="88"/>
                                        </p:tgtEl>
                                        <p:attrNameLst>
                                          <p:attrName>ppt_x</p:attrName>
                                        </p:attrNameLst>
                                      </p:cBhvr>
                                      <p:tavLst>
                                        <p:tav tm="0">
                                          <p:val>
                                            <p:strVal val="#ppt_x"/>
                                          </p:val>
                                        </p:tav>
                                        <p:tav tm="100000">
                                          <p:val>
                                            <p:strVal val="#ppt_x"/>
                                          </p:val>
                                        </p:tav>
                                      </p:tavLst>
                                    </p:anim>
                                    <p:anim calcmode="lin" valueType="num">
                                      <p:cBhvr>
                                        <p:cTn id="14" dur="1000" fill="hold"/>
                                        <p:tgtEl>
                                          <p:spTgt spid="8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1000"/>
                                        <p:tgtEl>
                                          <p:spTgt spid="89"/>
                                        </p:tgtEl>
                                      </p:cBhvr>
                                    </p:animEffect>
                                    <p:anim calcmode="lin" valueType="num">
                                      <p:cBhvr>
                                        <p:cTn id="18" dur="1000" fill="hold"/>
                                        <p:tgtEl>
                                          <p:spTgt spid="89"/>
                                        </p:tgtEl>
                                        <p:attrNameLst>
                                          <p:attrName>ppt_x</p:attrName>
                                        </p:attrNameLst>
                                      </p:cBhvr>
                                      <p:tavLst>
                                        <p:tav tm="0">
                                          <p:val>
                                            <p:strVal val="#ppt_x"/>
                                          </p:val>
                                        </p:tav>
                                        <p:tav tm="100000">
                                          <p:val>
                                            <p:strVal val="#ppt_x"/>
                                          </p:val>
                                        </p:tav>
                                      </p:tavLst>
                                    </p:anim>
                                    <p:anim calcmode="lin" valueType="num">
                                      <p:cBhvr>
                                        <p:cTn id="19" dur="1000" fill="hold"/>
                                        <p:tgtEl>
                                          <p:spTgt spid="8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1000"/>
                                        <p:tgtEl>
                                          <p:spTgt spid="99"/>
                                        </p:tgtEl>
                                      </p:cBhvr>
                                    </p:animEffect>
                                    <p:anim calcmode="lin" valueType="num">
                                      <p:cBhvr>
                                        <p:cTn id="23" dur="1000" fill="hold"/>
                                        <p:tgtEl>
                                          <p:spTgt spid="99"/>
                                        </p:tgtEl>
                                        <p:attrNameLst>
                                          <p:attrName>ppt_x</p:attrName>
                                        </p:attrNameLst>
                                      </p:cBhvr>
                                      <p:tavLst>
                                        <p:tav tm="0">
                                          <p:val>
                                            <p:strVal val="#ppt_x"/>
                                          </p:val>
                                        </p:tav>
                                        <p:tav tm="100000">
                                          <p:val>
                                            <p:strVal val="#ppt_x"/>
                                          </p:val>
                                        </p:tav>
                                      </p:tavLst>
                                    </p:anim>
                                    <p:anim calcmode="lin" valueType="num">
                                      <p:cBhvr>
                                        <p:cTn id="24" dur="1000" fill="hold"/>
                                        <p:tgtEl>
                                          <p:spTgt spid="9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1000"/>
                                        <p:tgtEl>
                                          <p:spTgt spid="85"/>
                                        </p:tgtEl>
                                      </p:cBhvr>
                                    </p:animEffect>
                                    <p:anim calcmode="lin" valueType="num">
                                      <p:cBhvr>
                                        <p:cTn id="35" dur="1000" fill="hold"/>
                                        <p:tgtEl>
                                          <p:spTgt spid="85"/>
                                        </p:tgtEl>
                                        <p:attrNameLst>
                                          <p:attrName>ppt_x</p:attrName>
                                        </p:attrNameLst>
                                      </p:cBhvr>
                                      <p:tavLst>
                                        <p:tav tm="0">
                                          <p:val>
                                            <p:strVal val="#ppt_x"/>
                                          </p:val>
                                        </p:tav>
                                        <p:tav tm="100000">
                                          <p:val>
                                            <p:strVal val="#ppt_x"/>
                                          </p:val>
                                        </p:tav>
                                      </p:tavLst>
                                    </p:anim>
                                    <p:anim calcmode="lin" valueType="num">
                                      <p:cBhvr>
                                        <p:cTn id="36" dur="1000" fill="hold"/>
                                        <p:tgtEl>
                                          <p:spTgt spid="8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fade">
                                      <p:cBhvr>
                                        <p:cTn id="44" dur="1000"/>
                                        <p:tgtEl>
                                          <p:spTgt spid="100"/>
                                        </p:tgtEl>
                                      </p:cBhvr>
                                    </p:animEffect>
                                    <p:anim calcmode="lin" valueType="num">
                                      <p:cBhvr>
                                        <p:cTn id="45" dur="1000" fill="hold"/>
                                        <p:tgtEl>
                                          <p:spTgt spid="100"/>
                                        </p:tgtEl>
                                        <p:attrNameLst>
                                          <p:attrName>ppt_x</p:attrName>
                                        </p:attrNameLst>
                                      </p:cBhvr>
                                      <p:tavLst>
                                        <p:tav tm="0">
                                          <p:val>
                                            <p:strVal val="#ppt_x"/>
                                          </p:val>
                                        </p:tav>
                                        <p:tav tm="100000">
                                          <p:val>
                                            <p:strVal val="#ppt_x"/>
                                          </p:val>
                                        </p:tav>
                                      </p:tavLst>
                                    </p:anim>
                                    <p:anim calcmode="lin" valueType="num">
                                      <p:cBhvr>
                                        <p:cTn id="46" dur="1000" fill="hold"/>
                                        <p:tgtEl>
                                          <p:spTgt spid="10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1000"/>
                                        <p:tgtEl>
                                          <p:spTgt spid="104"/>
                                        </p:tgtEl>
                                      </p:cBhvr>
                                    </p:animEffect>
                                    <p:anim calcmode="lin" valueType="num">
                                      <p:cBhvr>
                                        <p:cTn id="50" dur="1000" fill="hold"/>
                                        <p:tgtEl>
                                          <p:spTgt spid="104"/>
                                        </p:tgtEl>
                                        <p:attrNameLst>
                                          <p:attrName>ppt_x</p:attrName>
                                        </p:attrNameLst>
                                      </p:cBhvr>
                                      <p:tavLst>
                                        <p:tav tm="0">
                                          <p:val>
                                            <p:strVal val="#ppt_x"/>
                                          </p:val>
                                        </p:tav>
                                        <p:tav tm="100000">
                                          <p:val>
                                            <p:strVal val="#ppt_x"/>
                                          </p:val>
                                        </p:tav>
                                      </p:tavLst>
                                    </p:anim>
                                    <p:anim calcmode="lin" valueType="num">
                                      <p:cBhvr>
                                        <p:cTn id="51" dur="1000" fill="hold"/>
                                        <p:tgtEl>
                                          <p:spTgt spid="10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fade">
                                      <p:cBhvr>
                                        <p:cTn id="54" dur="1000"/>
                                        <p:tgtEl>
                                          <p:spTgt spid="111"/>
                                        </p:tgtEl>
                                      </p:cBhvr>
                                    </p:animEffect>
                                    <p:anim calcmode="lin" valueType="num">
                                      <p:cBhvr>
                                        <p:cTn id="55" dur="1000" fill="hold"/>
                                        <p:tgtEl>
                                          <p:spTgt spid="111"/>
                                        </p:tgtEl>
                                        <p:attrNameLst>
                                          <p:attrName>ppt_x</p:attrName>
                                        </p:attrNameLst>
                                      </p:cBhvr>
                                      <p:tavLst>
                                        <p:tav tm="0">
                                          <p:val>
                                            <p:strVal val="#ppt_x"/>
                                          </p:val>
                                        </p:tav>
                                        <p:tav tm="100000">
                                          <p:val>
                                            <p:strVal val="#ppt_x"/>
                                          </p:val>
                                        </p:tav>
                                      </p:tavLst>
                                    </p:anim>
                                    <p:anim calcmode="lin" valueType="num">
                                      <p:cBhvr>
                                        <p:cTn id="56" dur="1000" fill="hold"/>
                                        <p:tgtEl>
                                          <p:spTgt spid="11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1000"/>
                                        <p:tgtEl>
                                          <p:spTgt spid="83"/>
                                        </p:tgtEl>
                                      </p:cBhvr>
                                    </p:animEffect>
                                    <p:anim calcmode="lin" valueType="num">
                                      <p:cBhvr>
                                        <p:cTn id="67" dur="1000" fill="hold"/>
                                        <p:tgtEl>
                                          <p:spTgt spid="83"/>
                                        </p:tgtEl>
                                        <p:attrNameLst>
                                          <p:attrName>ppt_x</p:attrName>
                                        </p:attrNameLst>
                                      </p:cBhvr>
                                      <p:tavLst>
                                        <p:tav tm="0">
                                          <p:val>
                                            <p:strVal val="#ppt_x"/>
                                          </p:val>
                                        </p:tav>
                                        <p:tav tm="100000">
                                          <p:val>
                                            <p:strVal val="#ppt_x"/>
                                          </p:val>
                                        </p:tav>
                                      </p:tavLst>
                                    </p:anim>
                                    <p:anim calcmode="lin" valueType="num">
                                      <p:cBhvr>
                                        <p:cTn id="68" dur="1000" fill="hold"/>
                                        <p:tgtEl>
                                          <p:spTgt spid="8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1000"/>
                                        <p:tgtEl>
                                          <p:spTgt spid="90"/>
                                        </p:tgtEl>
                                      </p:cBhvr>
                                    </p:animEffect>
                                    <p:anim calcmode="lin" valueType="num">
                                      <p:cBhvr>
                                        <p:cTn id="72" dur="1000" fill="hold"/>
                                        <p:tgtEl>
                                          <p:spTgt spid="90"/>
                                        </p:tgtEl>
                                        <p:attrNameLst>
                                          <p:attrName>ppt_x</p:attrName>
                                        </p:attrNameLst>
                                      </p:cBhvr>
                                      <p:tavLst>
                                        <p:tav tm="0">
                                          <p:val>
                                            <p:strVal val="#ppt_x"/>
                                          </p:val>
                                        </p:tav>
                                        <p:tav tm="100000">
                                          <p:val>
                                            <p:strVal val="#ppt_x"/>
                                          </p:val>
                                        </p:tav>
                                      </p:tavLst>
                                    </p:anim>
                                    <p:anim calcmode="lin" valueType="num">
                                      <p:cBhvr>
                                        <p:cTn id="73" dur="1000" fill="hold"/>
                                        <p:tgtEl>
                                          <p:spTgt spid="9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fade">
                                      <p:cBhvr>
                                        <p:cTn id="76" dur="1000"/>
                                        <p:tgtEl>
                                          <p:spTgt spid="101"/>
                                        </p:tgtEl>
                                      </p:cBhvr>
                                    </p:animEffect>
                                    <p:anim calcmode="lin" valueType="num">
                                      <p:cBhvr>
                                        <p:cTn id="77" dur="1000" fill="hold"/>
                                        <p:tgtEl>
                                          <p:spTgt spid="101"/>
                                        </p:tgtEl>
                                        <p:attrNameLst>
                                          <p:attrName>ppt_x</p:attrName>
                                        </p:attrNameLst>
                                      </p:cBhvr>
                                      <p:tavLst>
                                        <p:tav tm="0">
                                          <p:val>
                                            <p:strVal val="#ppt_x"/>
                                          </p:val>
                                        </p:tav>
                                        <p:tav tm="100000">
                                          <p:val>
                                            <p:strVal val="#ppt_x"/>
                                          </p:val>
                                        </p:tav>
                                      </p:tavLst>
                                    </p:anim>
                                    <p:anim calcmode="lin" valueType="num">
                                      <p:cBhvr>
                                        <p:cTn id="78" dur="1000" fill="hold"/>
                                        <p:tgtEl>
                                          <p:spTgt spid="101"/>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05"/>
                                        </p:tgtEl>
                                        <p:attrNameLst>
                                          <p:attrName>style.visibility</p:attrName>
                                        </p:attrNameLst>
                                      </p:cBhvr>
                                      <p:to>
                                        <p:strVal val="visible"/>
                                      </p:to>
                                    </p:set>
                                    <p:animEffect transition="in" filter="fade">
                                      <p:cBhvr>
                                        <p:cTn id="81" dur="1000"/>
                                        <p:tgtEl>
                                          <p:spTgt spid="105"/>
                                        </p:tgtEl>
                                      </p:cBhvr>
                                    </p:animEffect>
                                    <p:anim calcmode="lin" valueType="num">
                                      <p:cBhvr>
                                        <p:cTn id="82" dur="1000" fill="hold"/>
                                        <p:tgtEl>
                                          <p:spTgt spid="105"/>
                                        </p:tgtEl>
                                        <p:attrNameLst>
                                          <p:attrName>ppt_x</p:attrName>
                                        </p:attrNameLst>
                                      </p:cBhvr>
                                      <p:tavLst>
                                        <p:tav tm="0">
                                          <p:val>
                                            <p:strVal val="#ppt_x"/>
                                          </p:val>
                                        </p:tav>
                                        <p:tav tm="100000">
                                          <p:val>
                                            <p:strVal val="#ppt_x"/>
                                          </p:val>
                                        </p:tav>
                                      </p:tavLst>
                                    </p:anim>
                                    <p:anim calcmode="lin" valueType="num">
                                      <p:cBhvr>
                                        <p:cTn id="83" dur="1000" fill="hold"/>
                                        <p:tgtEl>
                                          <p:spTgt spid="105"/>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fade">
                                      <p:cBhvr>
                                        <p:cTn id="86" dur="1000"/>
                                        <p:tgtEl>
                                          <p:spTgt spid="112"/>
                                        </p:tgtEl>
                                      </p:cBhvr>
                                    </p:animEffect>
                                    <p:anim calcmode="lin" valueType="num">
                                      <p:cBhvr>
                                        <p:cTn id="87" dur="1000" fill="hold"/>
                                        <p:tgtEl>
                                          <p:spTgt spid="112"/>
                                        </p:tgtEl>
                                        <p:attrNameLst>
                                          <p:attrName>ppt_x</p:attrName>
                                        </p:attrNameLst>
                                      </p:cBhvr>
                                      <p:tavLst>
                                        <p:tav tm="0">
                                          <p:val>
                                            <p:strVal val="#ppt_x"/>
                                          </p:val>
                                        </p:tav>
                                        <p:tav tm="100000">
                                          <p:val>
                                            <p:strVal val="#ppt_x"/>
                                          </p:val>
                                        </p:tav>
                                      </p:tavLst>
                                    </p:anim>
                                    <p:anim calcmode="lin" valueType="num">
                                      <p:cBhvr>
                                        <p:cTn id="88"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86"/>
                                        </p:tgtEl>
                                        <p:attrNameLst>
                                          <p:attrName>style.visibility</p:attrName>
                                        </p:attrNameLst>
                                      </p:cBhvr>
                                      <p:to>
                                        <p:strVal val="visible"/>
                                      </p:to>
                                    </p:set>
                                    <p:animEffect transition="in" filter="fade">
                                      <p:cBhvr>
                                        <p:cTn id="93" dur="1000"/>
                                        <p:tgtEl>
                                          <p:spTgt spid="86"/>
                                        </p:tgtEl>
                                      </p:cBhvr>
                                    </p:animEffect>
                                    <p:anim calcmode="lin" valueType="num">
                                      <p:cBhvr>
                                        <p:cTn id="94" dur="1000" fill="hold"/>
                                        <p:tgtEl>
                                          <p:spTgt spid="86"/>
                                        </p:tgtEl>
                                        <p:attrNameLst>
                                          <p:attrName>ppt_x</p:attrName>
                                        </p:attrNameLst>
                                      </p:cBhvr>
                                      <p:tavLst>
                                        <p:tav tm="0">
                                          <p:val>
                                            <p:strVal val="#ppt_x"/>
                                          </p:val>
                                        </p:tav>
                                        <p:tav tm="100000">
                                          <p:val>
                                            <p:strVal val="#ppt_x"/>
                                          </p:val>
                                        </p:tav>
                                      </p:tavLst>
                                    </p:anim>
                                    <p:anim calcmode="lin" valueType="num">
                                      <p:cBhvr>
                                        <p:cTn id="95" dur="1000" fill="hold"/>
                                        <p:tgtEl>
                                          <p:spTgt spid="8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91"/>
                                        </p:tgtEl>
                                        <p:attrNameLst>
                                          <p:attrName>style.visibility</p:attrName>
                                        </p:attrNameLst>
                                      </p:cBhvr>
                                      <p:to>
                                        <p:strVal val="visible"/>
                                      </p:to>
                                    </p:set>
                                    <p:animEffect transition="in" filter="fade">
                                      <p:cBhvr>
                                        <p:cTn id="98" dur="1000"/>
                                        <p:tgtEl>
                                          <p:spTgt spid="91"/>
                                        </p:tgtEl>
                                      </p:cBhvr>
                                    </p:animEffect>
                                    <p:anim calcmode="lin" valueType="num">
                                      <p:cBhvr>
                                        <p:cTn id="99" dur="1000" fill="hold"/>
                                        <p:tgtEl>
                                          <p:spTgt spid="91"/>
                                        </p:tgtEl>
                                        <p:attrNameLst>
                                          <p:attrName>ppt_x</p:attrName>
                                        </p:attrNameLst>
                                      </p:cBhvr>
                                      <p:tavLst>
                                        <p:tav tm="0">
                                          <p:val>
                                            <p:strVal val="#ppt_x"/>
                                          </p:val>
                                        </p:tav>
                                        <p:tav tm="100000">
                                          <p:val>
                                            <p:strVal val="#ppt_x"/>
                                          </p:val>
                                        </p:tav>
                                      </p:tavLst>
                                    </p:anim>
                                    <p:anim calcmode="lin" valueType="num">
                                      <p:cBhvr>
                                        <p:cTn id="100" dur="1000" fill="hold"/>
                                        <p:tgtEl>
                                          <p:spTgt spid="91"/>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02"/>
                                        </p:tgtEl>
                                        <p:attrNameLst>
                                          <p:attrName>style.visibility</p:attrName>
                                        </p:attrNameLst>
                                      </p:cBhvr>
                                      <p:to>
                                        <p:strVal val="visible"/>
                                      </p:to>
                                    </p:set>
                                    <p:animEffect transition="in" filter="fade">
                                      <p:cBhvr>
                                        <p:cTn id="103" dur="1000"/>
                                        <p:tgtEl>
                                          <p:spTgt spid="102"/>
                                        </p:tgtEl>
                                      </p:cBhvr>
                                    </p:animEffect>
                                    <p:anim calcmode="lin" valueType="num">
                                      <p:cBhvr>
                                        <p:cTn id="104" dur="1000" fill="hold"/>
                                        <p:tgtEl>
                                          <p:spTgt spid="102"/>
                                        </p:tgtEl>
                                        <p:attrNameLst>
                                          <p:attrName>ppt_x</p:attrName>
                                        </p:attrNameLst>
                                      </p:cBhvr>
                                      <p:tavLst>
                                        <p:tav tm="0">
                                          <p:val>
                                            <p:strVal val="#ppt_x"/>
                                          </p:val>
                                        </p:tav>
                                        <p:tav tm="100000">
                                          <p:val>
                                            <p:strVal val="#ppt_x"/>
                                          </p:val>
                                        </p:tav>
                                      </p:tavLst>
                                    </p:anim>
                                    <p:anim calcmode="lin" valueType="num">
                                      <p:cBhvr>
                                        <p:cTn id="105" dur="1000" fill="hold"/>
                                        <p:tgtEl>
                                          <p:spTgt spid="102"/>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106"/>
                                        </p:tgtEl>
                                        <p:attrNameLst>
                                          <p:attrName>style.visibility</p:attrName>
                                        </p:attrNameLst>
                                      </p:cBhvr>
                                      <p:to>
                                        <p:strVal val="visible"/>
                                      </p:to>
                                    </p:set>
                                    <p:animEffect transition="in" filter="fade">
                                      <p:cBhvr>
                                        <p:cTn id="108" dur="1000"/>
                                        <p:tgtEl>
                                          <p:spTgt spid="106"/>
                                        </p:tgtEl>
                                      </p:cBhvr>
                                    </p:animEffect>
                                    <p:anim calcmode="lin" valueType="num">
                                      <p:cBhvr>
                                        <p:cTn id="109" dur="1000" fill="hold"/>
                                        <p:tgtEl>
                                          <p:spTgt spid="106"/>
                                        </p:tgtEl>
                                        <p:attrNameLst>
                                          <p:attrName>ppt_x</p:attrName>
                                        </p:attrNameLst>
                                      </p:cBhvr>
                                      <p:tavLst>
                                        <p:tav tm="0">
                                          <p:val>
                                            <p:strVal val="#ppt_x"/>
                                          </p:val>
                                        </p:tav>
                                        <p:tav tm="100000">
                                          <p:val>
                                            <p:strVal val="#ppt_x"/>
                                          </p:val>
                                        </p:tav>
                                      </p:tavLst>
                                    </p:anim>
                                    <p:anim calcmode="lin" valueType="num">
                                      <p:cBhvr>
                                        <p:cTn id="110" dur="1000" fill="hold"/>
                                        <p:tgtEl>
                                          <p:spTgt spid="106"/>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113"/>
                                        </p:tgtEl>
                                        <p:attrNameLst>
                                          <p:attrName>style.visibility</p:attrName>
                                        </p:attrNameLst>
                                      </p:cBhvr>
                                      <p:to>
                                        <p:strVal val="visible"/>
                                      </p:to>
                                    </p:set>
                                    <p:animEffect transition="in" filter="fade">
                                      <p:cBhvr>
                                        <p:cTn id="113" dur="1000"/>
                                        <p:tgtEl>
                                          <p:spTgt spid="113"/>
                                        </p:tgtEl>
                                      </p:cBhvr>
                                    </p:animEffect>
                                    <p:anim calcmode="lin" valueType="num">
                                      <p:cBhvr>
                                        <p:cTn id="114" dur="1000" fill="hold"/>
                                        <p:tgtEl>
                                          <p:spTgt spid="113"/>
                                        </p:tgtEl>
                                        <p:attrNameLst>
                                          <p:attrName>ppt_x</p:attrName>
                                        </p:attrNameLst>
                                      </p:cBhvr>
                                      <p:tavLst>
                                        <p:tav tm="0">
                                          <p:val>
                                            <p:strVal val="#ppt_x"/>
                                          </p:val>
                                        </p:tav>
                                        <p:tav tm="100000">
                                          <p:val>
                                            <p:strVal val="#ppt_x"/>
                                          </p:val>
                                        </p:tav>
                                      </p:tavLst>
                                    </p:anim>
                                    <p:anim calcmode="lin" valueType="num">
                                      <p:cBhvr>
                                        <p:cTn id="115"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95"/>
                                        </p:tgtEl>
                                        <p:attrNameLst>
                                          <p:attrName>style.visibility</p:attrName>
                                        </p:attrNameLst>
                                      </p:cBhvr>
                                      <p:to>
                                        <p:strVal val="visible"/>
                                      </p:to>
                                    </p:set>
                                    <p:animEffect transition="in" filter="fade">
                                      <p:cBhvr>
                                        <p:cTn id="120" dur="1000"/>
                                        <p:tgtEl>
                                          <p:spTgt spid="95"/>
                                        </p:tgtEl>
                                      </p:cBhvr>
                                    </p:animEffect>
                                    <p:anim calcmode="lin" valueType="num">
                                      <p:cBhvr>
                                        <p:cTn id="121" dur="1000" fill="hold"/>
                                        <p:tgtEl>
                                          <p:spTgt spid="95"/>
                                        </p:tgtEl>
                                        <p:attrNameLst>
                                          <p:attrName>ppt_x</p:attrName>
                                        </p:attrNameLst>
                                      </p:cBhvr>
                                      <p:tavLst>
                                        <p:tav tm="0">
                                          <p:val>
                                            <p:strVal val="#ppt_x"/>
                                          </p:val>
                                        </p:tav>
                                        <p:tav tm="100000">
                                          <p:val>
                                            <p:strVal val="#ppt_x"/>
                                          </p:val>
                                        </p:tav>
                                      </p:tavLst>
                                    </p:anim>
                                    <p:anim calcmode="lin" valueType="num">
                                      <p:cBhvr>
                                        <p:cTn id="122" dur="1000" fill="hold"/>
                                        <p:tgtEl>
                                          <p:spTgt spid="95"/>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97"/>
                                        </p:tgtEl>
                                        <p:attrNameLst>
                                          <p:attrName>style.visibility</p:attrName>
                                        </p:attrNameLst>
                                      </p:cBhvr>
                                      <p:to>
                                        <p:strVal val="visible"/>
                                      </p:to>
                                    </p:set>
                                    <p:animEffect transition="in" filter="fade">
                                      <p:cBhvr>
                                        <p:cTn id="125" dur="1000"/>
                                        <p:tgtEl>
                                          <p:spTgt spid="97"/>
                                        </p:tgtEl>
                                      </p:cBhvr>
                                    </p:animEffect>
                                    <p:anim calcmode="lin" valueType="num">
                                      <p:cBhvr>
                                        <p:cTn id="126" dur="1000" fill="hold"/>
                                        <p:tgtEl>
                                          <p:spTgt spid="97"/>
                                        </p:tgtEl>
                                        <p:attrNameLst>
                                          <p:attrName>ppt_x</p:attrName>
                                        </p:attrNameLst>
                                      </p:cBhvr>
                                      <p:tavLst>
                                        <p:tav tm="0">
                                          <p:val>
                                            <p:strVal val="#ppt_x"/>
                                          </p:val>
                                        </p:tav>
                                        <p:tav tm="100000">
                                          <p:val>
                                            <p:strVal val="#ppt_x"/>
                                          </p:val>
                                        </p:tav>
                                      </p:tavLst>
                                    </p:anim>
                                    <p:anim calcmode="lin" valueType="num">
                                      <p:cBhvr>
                                        <p:cTn id="127" dur="1000" fill="hold"/>
                                        <p:tgtEl>
                                          <p:spTgt spid="97"/>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109"/>
                                        </p:tgtEl>
                                        <p:attrNameLst>
                                          <p:attrName>style.visibility</p:attrName>
                                        </p:attrNameLst>
                                      </p:cBhvr>
                                      <p:to>
                                        <p:strVal val="visible"/>
                                      </p:to>
                                    </p:set>
                                    <p:animEffect transition="in" filter="fade">
                                      <p:cBhvr>
                                        <p:cTn id="135" dur="1000"/>
                                        <p:tgtEl>
                                          <p:spTgt spid="109"/>
                                        </p:tgtEl>
                                      </p:cBhvr>
                                    </p:animEffect>
                                    <p:anim calcmode="lin" valueType="num">
                                      <p:cBhvr>
                                        <p:cTn id="136" dur="1000" fill="hold"/>
                                        <p:tgtEl>
                                          <p:spTgt spid="109"/>
                                        </p:tgtEl>
                                        <p:attrNameLst>
                                          <p:attrName>ppt_x</p:attrName>
                                        </p:attrNameLst>
                                      </p:cBhvr>
                                      <p:tavLst>
                                        <p:tav tm="0">
                                          <p:val>
                                            <p:strVal val="#ppt_x"/>
                                          </p:val>
                                        </p:tav>
                                        <p:tav tm="100000">
                                          <p:val>
                                            <p:strVal val="#ppt_x"/>
                                          </p:val>
                                        </p:tav>
                                      </p:tavLst>
                                    </p:anim>
                                    <p:anim calcmode="lin" valueType="num">
                                      <p:cBhvr>
                                        <p:cTn id="137" dur="1000" fill="hold"/>
                                        <p:tgtEl>
                                          <p:spTgt spid="109"/>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114"/>
                                        </p:tgtEl>
                                        <p:attrNameLst>
                                          <p:attrName>style.visibility</p:attrName>
                                        </p:attrNameLst>
                                      </p:cBhvr>
                                      <p:to>
                                        <p:strVal val="visible"/>
                                      </p:to>
                                    </p:set>
                                    <p:animEffect transition="in" filter="fade">
                                      <p:cBhvr>
                                        <p:cTn id="140" dur="1000"/>
                                        <p:tgtEl>
                                          <p:spTgt spid="114"/>
                                        </p:tgtEl>
                                      </p:cBhvr>
                                    </p:animEffect>
                                    <p:anim calcmode="lin" valueType="num">
                                      <p:cBhvr>
                                        <p:cTn id="141" dur="1000" fill="hold"/>
                                        <p:tgtEl>
                                          <p:spTgt spid="114"/>
                                        </p:tgtEl>
                                        <p:attrNameLst>
                                          <p:attrName>ppt_x</p:attrName>
                                        </p:attrNameLst>
                                      </p:cBhvr>
                                      <p:tavLst>
                                        <p:tav tm="0">
                                          <p:val>
                                            <p:strVal val="#ppt_x"/>
                                          </p:val>
                                        </p:tav>
                                        <p:tav tm="100000">
                                          <p:val>
                                            <p:strVal val="#ppt_x"/>
                                          </p:val>
                                        </p:tav>
                                      </p:tavLst>
                                    </p:anim>
                                    <p:anim calcmode="lin" valueType="num">
                                      <p:cBhvr>
                                        <p:cTn id="142"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98"/>
                                        </p:tgtEl>
                                        <p:attrNameLst>
                                          <p:attrName>style.visibility</p:attrName>
                                        </p:attrNameLst>
                                      </p:cBhvr>
                                      <p:to>
                                        <p:strVal val="visible"/>
                                      </p:to>
                                    </p:set>
                                    <p:animEffect transition="in" filter="fade">
                                      <p:cBhvr>
                                        <p:cTn id="152" dur="1000"/>
                                        <p:tgtEl>
                                          <p:spTgt spid="98"/>
                                        </p:tgtEl>
                                      </p:cBhvr>
                                    </p:animEffect>
                                    <p:anim calcmode="lin" valueType="num">
                                      <p:cBhvr>
                                        <p:cTn id="153" dur="1000" fill="hold"/>
                                        <p:tgtEl>
                                          <p:spTgt spid="98"/>
                                        </p:tgtEl>
                                        <p:attrNameLst>
                                          <p:attrName>ppt_x</p:attrName>
                                        </p:attrNameLst>
                                      </p:cBhvr>
                                      <p:tavLst>
                                        <p:tav tm="0">
                                          <p:val>
                                            <p:strVal val="#ppt_x"/>
                                          </p:val>
                                        </p:tav>
                                        <p:tav tm="100000">
                                          <p:val>
                                            <p:strVal val="#ppt_x"/>
                                          </p:val>
                                        </p:tav>
                                      </p:tavLst>
                                    </p:anim>
                                    <p:anim calcmode="lin" valueType="num">
                                      <p:cBhvr>
                                        <p:cTn id="154" dur="1000" fill="hold"/>
                                        <p:tgtEl>
                                          <p:spTgt spid="98"/>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08"/>
                                        </p:tgtEl>
                                        <p:attrNameLst>
                                          <p:attrName>style.visibility</p:attrName>
                                        </p:attrNameLst>
                                      </p:cBhvr>
                                      <p:to>
                                        <p:strVal val="visible"/>
                                      </p:to>
                                    </p:set>
                                    <p:animEffect transition="in" filter="fade">
                                      <p:cBhvr>
                                        <p:cTn id="157" dur="1000"/>
                                        <p:tgtEl>
                                          <p:spTgt spid="108"/>
                                        </p:tgtEl>
                                      </p:cBhvr>
                                    </p:animEffect>
                                    <p:anim calcmode="lin" valueType="num">
                                      <p:cBhvr>
                                        <p:cTn id="158" dur="1000" fill="hold"/>
                                        <p:tgtEl>
                                          <p:spTgt spid="108"/>
                                        </p:tgtEl>
                                        <p:attrNameLst>
                                          <p:attrName>ppt_x</p:attrName>
                                        </p:attrNameLst>
                                      </p:cBhvr>
                                      <p:tavLst>
                                        <p:tav tm="0">
                                          <p:val>
                                            <p:strVal val="#ppt_x"/>
                                          </p:val>
                                        </p:tav>
                                        <p:tav tm="100000">
                                          <p:val>
                                            <p:strVal val="#ppt_x"/>
                                          </p:val>
                                        </p:tav>
                                      </p:tavLst>
                                    </p:anim>
                                    <p:anim calcmode="lin" valueType="num">
                                      <p:cBhvr>
                                        <p:cTn id="159" dur="1000" fill="hold"/>
                                        <p:tgtEl>
                                          <p:spTgt spid="108"/>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110"/>
                                        </p:tgtEl>
                                        <p:attrNameLst>
                                          <p:attrName>style.visibility</p:attrName>
                                        </p:attrNameLst>
                                      </p:cBhvr>
                                      <p:to>
                                        <p:strVal val="visible"/>
                                      </p:to>
                                    </p:set>
                                    <p:animEffect transition="in" filter="fade">
                                      <p:cBhvr>
                                        <p:cTn id="162" dur="1000"/>
                                        <p:tgtEl>
                                          <p:spTgt spid="110"/>
                                        </p:tgtEl>
                                      </p:cBhvr>
                                    </p:animEffect>
                                    <p:anim calcmode="lin" valueType="num">
                                      <p:cBhvr>
                                        <p:cTn id="163" dur="1000" fill="hold"/>
                                        <p:tgtEl>
                                          <p:spTgt spid="110"/>
                                        </p:tgtEl>
                                        <p:attrNameLst>
                                          <p:attrName>ppt_x</p:attrName>
                                        </p:attrNameLst>
                                      </p:cBhvr>
                                      <p:tavLst>
                                        <p:tav tm="0">
                                          <p:val>
                                            <p:strVal val="#ppt_x"/>
                                          </p:val>
                                        </p:tav>
                                        <p:tav tm="100000">
                                          <p:val>
                                            <p:strVal val="#ppt_x"/>
                                          </p:val>
                                        </p:tav>
                                      </p:tavLst>
                                    </p:anim>
                                    <p:anim calcmode="lin" valueType="num">
                                      <p:cBhvr>
                                        <p:cTn id="164" dur="1000" fill="hold"/>
                                        <p:tgtEl>
                                          <p:spTgt spid="110"/>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115"/>
                                        </p:tgtEl>
                                        <p:attrNameLst>
                                          <p:attrName>style.visibility</p:attrName>
                                        </p:attrNameLst>
                                      </p:cBhvr>
                                      <p:to>
                                        <p:strVal val="visible"/>
                                      </p:to>
                                    </p:set>
                                    <p:animEffect transition="in" filter="fade">
                                      <p:cBhvr>
                                        <p:cTn id="167" dur="1000"/>
                                        <p:tgtEl>
                                          <p:spTgt spid="115"/>
                                        </p:tgtEl>
                                      </p:cBhvr>
                                    </p:animEffect>
                                    <p:anim calcmode="lin" valueType="num">
                                      <p:cBhvr>
                                        <p:cTn id="168" dur="1000" fill="hold"/>
                                        <p:tgtEl>
                                          <p:spTgt spid="115"/>
                                        </p:tgtEl>
                                        <p:attrNameLst>
                                          <p:attrName>ppt_x</p:attrName>
                                        </p:attrNameLst>
                                      </p:cBhvr>
                                      <p:tavLst>
                                        <p:tav tm="0">
                                          <p:val>
                                            <p:strVal val="#ppt_x"/>
                                          </p:val>
                                        </p:tav>
                                        <p:tav tm="100000">
                                          <p:val>
                                            <p:strVal val="#ppt_x"/>
                                          </p:val>
                                        </p:tav>
                                      </p:tavLst>
                                    </p:anim>
                                    <p:anim calcmode="lin" valueType="num">
                                      <p:cBhvr>
                                        <p:cTn id="169"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16" presetClass="entr" presetSubtype="21" fill="hold" grpId="0" nodeType="clickEffect">
                                  <p:stCondLst>
                                    <p:cond delay="0"/>
                                  </p:stCondLst>
                                  <p:childTnLst>
                                    <p:set>
                                      <p:cBhvr>
                                        <p:cTn id="173" dur="1" fill="hold">
                                          <p:stCondLst>
                                            <p:cond delay="0"/>
                                          </p:stCondLst>
                                        </p:cTn>
                                        <p:tgtEl>
                                          <p:spTgt spid="87"/>
                                        </p:tgtEl>
                                        <p:attrNameLst>
                                          <p:attrName>style.visibility</p:attrName>
                                        </p:attrNameLst>
                                      </p:cBhvr>
                                      <p:to>
                                        <p:strVal val="visible"/>
                                      </p:to>
                                    </p:set>
                                    <p:animEffect transition="in" filter="barn(inVertical)">
                                      <p:cBhvr>
                                        <p:cTn id="174" dur="500"/>
                                        <p:tgtEl>
                                          <p:spTgt spid="87"/>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21" fill="hold" grpId="0" nodeType="clickEffect">
                                  <p:stCondLst>
                                    <p:cond delay="0"/>
                                  </p:stCondLst>
                                  <p:childTnLst>
                                    <p:set>
                                      <p:cBhvr>
                                        <p:cTn id="178" dur="1" fill="hold">
                                          <p:stCondLst>
                                            <p:cond delay="0"/>
                                          </p:stCondLst>
                                        </p:cTn>
                                        <p:tgtEl>
                                          <p:spTgt spid="116"/>
                                        </p:tgtEl>
                                        <p:attrNameLst>
                                          <p:attrName>style.visibility</p:attrName>
                                        </p:attrNameLst>
                                      </p:cBhvr>
                                      <p:to>
                                        <p:strVal val="visible"/>
                                      </p:to>
                                    </p:set>
                                    <p:animEffect transition="in" filter="barn(inVertical)">
                                      <p:cBhvr>
                                        <p:cTn id="179" dur="500"/>
                                        <p:tgtEl>
                                          <p:spTgt spid="116"/>
                                        </p:tgtEl>
                                      </p:cBhvr>
                                    </p:animEffect>
                                  </p:childTnLst>
                                </p:cTn>
                              </p:par>
                            </p:childTnLst>
                          </p:cTn>
                        </p:par>
                      </p:childTnLst>
                    </p:cTn>
                  </p:par>
                  <p:par>
                    <p:cTn id="180" fill="hold">
                      <p:stCondLst>
                        <p:cond delay="indefinite"/>
                      </p:stCondLst>
                      <p:childTnLst>
                        <p:par>
                          <p:cTn id="181" fill="hold">
                            <p:stCondLst>
                              <p:cond delay="0"/>
                            </p:stCondLst>
                            <p:childTnLst>
                              <p:par>
                                <p:cTn id="182" presetID="16" presetClass="entr" presetSubtype="21" fill="hold" grpId="0" nodeType="clickEffect">
                                  <p:stCondLst>
                                    <p:cond delay="0"/>
                                  </p:stCondLst>
                                  <p:childTnLst>
                                    <p:set>
                                      <p:cBhvr>
                                        <p:cTn id="183" dur="1" fill="hold">
                                          <p:stCondLst>
                                            <p:cond delay="0"/>
                                          </p:stCondLst>
                                        </p:cTn>
                                        <p:tgtEl>
                                          <p:spTgt spid="117"/>
                                        </p:tgtEl>
                                        <p:attrNameLst>
                                          <p:attrName>style.visibility</p:attrName>
                                        </p:attrNameLst>
                                      </p:cBhvr>
                                      <p:to>
                                        <p:strVal val="visible"/>
                                      </p:to>
                                    </p:set>
                                    <p:animEffect transition="in" filter="barn(inVertical)">
                                      <p:cBhvr>
                                        <p:cTn id="184" dur="500"/>
                                        <p:tgtEl>
                                          <p:spTgt spid="117"/>
                                        </p:tgtEl>
                                      </p:cBhvr>
                                    </p:animEffect>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grpId="0" nodeType="clickEffect">
                                  <p:stCondLst>
                                    <p:cond delay="0"/>
                                  </p:stCondLst>
                                  <p:childTnLst>
                                    <p:set>
                                      <p:cBhvr>
                                        <p:cTn id="188" dur="1" fill="hold">
                                          <p:stCondLst>
                                            <p:cond delay="0"/>
                                          </p:stCondLst>
                                        </p:cTn>
                                        <p:tgtEl>
                                          <p:spTgt spid="118"/>
                                        </p:tgtEl>
                                        <p:attrNameLst>
                                          <p:attrName>style.visibility</p:attrName>
                                        </p:attrNameLst>
                                      </p:cBhvr>
                                      <p:to>
                                        <p:strVal val="visible"/>
                                      </p:to>
                                    </p:set>
                                    <p:animEffect transition="in" filter="barn(inVertical)">
                                      <p:cBhvr>
                                        <p:cTn id="189"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animBg="1"/>
      <p:bldP spid="89" grpId="0"/>
      <p:bldP spid="90" grpId="0"/>
      <p:bldP spid="91" grpId="0"/>
      <p:bldP spid="94" grpId="0"/>
      <p:bldP spid="95" grpId="0"/>
      <p:bldP spid="96" grpId="0"/>
      <p:bldP spid="97" grpId="0"/>
      <p:bldP spid="98" grpId="0"/>
      <p:bldP spid="99" grpId="0" animBg="1"/>
      <p:bldP spid="100" grpId="0" animBg="1"/>
      <p:bldP spid="101" grpId="0" animBg="1"/>
      <p:bldP spid="102" grpId="0" animBg="1"/>
      <p:bldP spid="107" grpId="0" animBg="1"/>
      <p:bldP spid="108" grpId="0" animBg="1"/>
      <p:bldP spid="116" grpId="0" animBg="1"/>
      <p:bldP spid="117" grpId="0" animBg="1"/>
      <p:bldP spid="118"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t 43" hidden="1">
            <a:extLst>
              <a:ext uri="{FF2B5EF4-FFF2-40B4-BE49-F238E27FC236}">
                <a16:creationId xmlns:a16="http://schemas.microsoft.com/office/drawing/2014/main" id="{DD692251-7203-4173-A02B-2B9B55E7842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0" name="Diapositive think-cell" r:id="rId5" imgW="395" imgH="394" progId="TCLayout.ActiveDocument.1">
                  <p:embed/>
                </p:oleObj>
              </mc:Choice>
              <mc:Fallback>
                <p:oleObj name="Diapositive think-cell" r:id="rId5" imgW="395" imgH="394" progId="TCLayout.ActiveDocument.1">
                  <p:embed/>
                  <p:pic>
                    <p:nvPicPr>
                      <p:cNvPr id="44" name="Objet 43" hidden="1">
                        <a:extLst>
                          <a:ext uri="{FF2B5EF4-FFF2-40B4-BE49-F238E27FC236}">
                            <a16:creationId xmlns:a16="http://schemas.microsoft.com/office/drawing/2014/main" id="{DD692251-7203-4173-A02B-2B9B55E784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3" name="Rectangle 42">
            <a:extLst>
              <a:ext uri="{FF2B5EF4-FFF2-40B4-BE49-F238E27FC236}">
                <a16:creationId xmlns:a16="http://schemas.microsoft.com/office/drawing/2014/main" id="{E68C9360-84A0-41DC-AC68-3AE77CB19DBA}"/>
              </a:ext>
            </a:extLst>
          </p:cNvPr>
          <p:cNvSpPr/>
          <p:nvPr/>
        </p:nvSpPr>
        <p:spPr>
          <a:xfrm>
            <a:off x="-32726" y="1"/>
            <a:ext cx="9318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9AA5A603-C5A2-4502-B0CD-4B26318AAD42}"/>
              </a:ext>
            </a:extLst>
          </p:cNvPr>
          <p:cNvSpPr>
            <a:spLocks noGrp="1"/>
          </p:cNvSpPr>
          <p:nvPr>
            <p:ph type="body" sz="quarter" idx="10"/>
          </p:nvPr>
        </p:nvSpPr>
        <p:spPr/>
        <p:txBody>
          <a:bodyPr>
            <a:normAutofit lnSpcReduction="10000"/>
          </a:bodyPr>
          <a:lstStyle/>
          <a:p>
            <a:r>
              <a:rPr lang="fr-FR" dirty="0"/>
              <a:t>Proposition des principaux indicateurs de l’offre des SSTI</a:t>
            </a:r>
          </a:p>
          <a:p>
            <a:endParaRPr lang="fr-FR" dirty="0"/>
          </a:p>
        </p:txBody>
      </p:sp>
      <p:sp>
        <p:nvSpPr>
          <p:cNvPr id="45" name="Freeform 15">
            <a:extLst>
              <a:ext uri="{FF2B5EF4-FFF2-40B4-BE49-F238E27FC236}">
                <a16:creationId xmlns:a16="http://schemas.microsoft.com/office/drawing/2014/main" id="{318DE8F8-F2AA-470A-A0E1-5636B7094467}"/>
              </a:ext>
            </a:extLst>
          </p:cNvPr>
          <p:cNvSpPr>
            <a:spLocks/>
          </p:cNvSpPr>
          <p:nvPr/>
        </p:nvSpPr>
        <p:spPr bwMode="auto">
          <a:xfrm>
            <a:off x="343969" y="2900958"/>
            <a:ext cx="1897411" cy="399149"/>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solidFill>
            <a:srgbClr val="009EE2"/>
          </a:solidFill>
          <a:ln w="9525">
            <a:noFill/>
            <a:round/>
            <a:headEnd/>
            <a:tailEnd/>
          </a:ln>
        </p:spPr>
        <p:txBody>
          <a:bodyPr vert="horz" wrap="square" lIns="91440" tIns="45720" rIns="91440" bIns="45720" numCol="1" anchor="ctr" anchorCtr="0" compatLnSpc="1">
            <a:prstTxWarp prst="textNoShape">
              <a:avLst/>
            </a:prstTxWarp>
          </a:bodyPr>
          <a:lstStyle/>
          <a:p>
            <a:pPr algn="ct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ZoneTexte 45">
            <a:extLst>
              <a:ext uri="{FF2B5EF4-FFF2-40B4-BE49-F238E27FC236}">
                <a16:creationId xmlns:a16="http://schemas.microsoft.com/office/drawing/2014/main" id="{23B1C1AF-0FF8-4ADF-B798-4E0C0B6389FA}"/>
              </a:ext>
            </a:extLst>
          </p:cNvPr>
          <p:cNvSpPr txBox="1"/>
          <p:nvPr/>
        </p:nvSpPr>
        <p:spPr>
          <a:xfrm>
            <a:off x="314766" y="1355438"/>
            <a:ext cx="1955818" cy="399149"/>
          </a:xfrm>
          <a:prstGeom prst="rect">
            <a:avLst/>
          </a:prstGeom>
          <a:noFill/>
          <a:ln w="6350">
            <a:noFill/>
          </a:ln>
          <a:effectLst/>
        </p:spPr>
        <p:txBody>
          <a:bodyPr vert="horz" wrap="square" lIns="36000" tIns="0" rIns="36000" bIns="0" rtlCol="0" anchor="t">
            <a:noAutofit/>
          </a:bodyPr>
          <a:lstStyle/>
          <a:p>
            <a:pPr algn="ctr">
              <a:spcBef>
                <a:spcPts val="0"/>
              </a:spcBef>
            </a:pPr>
            <a:r>
              <a:rPr lang="fr-FR" sz="1200" b="1" dirty="0">
                <a:solidFill>
                  <a:srgbClr val="A41417"/>
                </a:solidFill>
              </a:rPr>
              <a:t>ADHÉSION</a:t>
            </a:r>
            <a:r>
              <a:rPr lang="fr-FR" sz="1200" b="1" dirty="0">
                <a:solidFill>
                  <a:schemeClr val="bg1">
                    <a:lumMod val="50000"/>
                  </a:schemeClr>
                </a:solidFill>
              </a:rPr>
              <a:t> </a:t>
            </a:r>
          </a:p>
          <a:p>
            <a:pPr algn="ctr">
              <a:spcBef>
                <a:spcPts val="0"/>
              </a:spcBef>
            </a:pPr>
            <a:endParaRPr lang="fr-FR" sz="1200" b="1" dirty="0">
              <a:solidFill>
                <a:schemeClr val="bg1">
                  <a:lumMod val="50000"/>
                </a:schemeClr>
              </a:solidFill>
            </a:endParaRPr>
          </a:p>
        </p:txBody>
      </p:sp>
      <p:cxnSp>
        <p:nvCxnSpPr>
          <p:cNvPr id="47" name="Connecteur droit 46">
            <a:extLst>
              <a:ext uri="{FF2B5EF4-FFF2-40B4-BE49-F238E27FC236}">
                <a16:creationId xmlns:a16="http://schemas.microsoft.com/office/drawing/2014/main" id="{0736E835-C436-47ED-9B96-BC73C82819AB}"/>
              </a:ext>
            </a:extLst>
          </p:cNvPr>
          <p:cNvCxnSpPr/>
          <p:nvPr/>
        </p:nvCxnSpPr>
        <p:spPr>
          <a:xfrm>
            <a:off x="1048395" y="1810714"/>
            <a:ext cx="48856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id="{626719FB-324E-4EE8-99FA-F2505A673FDB}"/>
              </a:ext>
            </a:extLst>
          </p:cNvPr>
          <p:cNvSpPr txBox="1"/>
          <p:nvPr/>
        </p:nvSpPr>
        <p:spPr>
          <a:xfrm>
            <a:off x="590490" y="1885190"/>
            <a:ext cx="1404371" cy="769441"/>
          </a:xfrm>
          <a:prstGeom prst="rect">
            <a:avLst/>
          </a:prstGeom>
          <a:solidFill>
            <a:schemeClr val="bg1"/>
          </a:solidFill>
          <a:ln w="6350">
            <a:noFill/>
          </a:ln>
        </p:spPr>
        <p:txBody>
          <a:bodyPr vert="horz" wrap="square" lIns="36000" tIns="0" rIns="36000" bIns="0" rtlCol="0">
            <a:noAutofit/>
          </a:bodyPr>
          <a:lstStyle/>
          <a:p>
            <a:pPr algn="ctr">
              <a:spcBef>
                <a:spcPts val="0"/>
              </a:spcBef>
            </a:pPr>
            <a:r>
              <a:rPr lang="fr-FR" sz="900" dirty="0"/>
              <a:t>Vous adhérez au SSTI en ligne et êtes informé de son offre de services</a:t>
            </a:r>
          </a:p>
        </p:txBody>
      </p:sp>
      <p:sp>
        <p:nvSpPr>
          <p:cNvPr id="49" name="ZoneTexte 48">
            <a:extLst>
              <a:ext uri="{FF2B5EF4-FFF2-40B4-BE49-F238E27FC236}">
                <a16:creationId xmlns:a16="http://schemas.microsoft.com/office/drawing/2014/main" id="{2EA3EABF-6841-4982-BF78-7BC622B467DC}"/>
              </a:ext>
            </a:extLst>
          </p:cNvPr>
          <p:cNvSpPr txBox="1"/>
          <p:nvPr/>
        </p:nvSpPr>
        <p:spPr>
          <a:xfrm>
            <a:off x="2241844" y="1355438"/>
            <a:ext cx="1955818" cy="399149"/>
          </a:xfrm>
          <a:prstGeom prst="rect">
            <a:avLst/>
          </a:prstGeom>
          <a:noFill/>
          <a:ln w="6350">
            <a:noFill/>
          </a:ln>
          <a:effectLst/>
        </p:spPr>
        <p:txBody>
          <a:bodyPr vert="horz" wrap="square" lIns="36000" tIns="0" rIns="36000" bIns="0" rtlCol="0" anchor="t">
            <a:noAutofit/>
          </a:bodyPr>
          <a:lstStyle/>
          <a:p>
            <a:pPr algn="ctr">
              <a:spcBef>
                <a:spcPts val="0"/>
              </a:spcBef>
            </a:pPr>
            <a:r>
              <a:rPr lang="fr-FR" sz="1200" b="1" dirty="0">
                <a:solidFill>
                  <a:srgbClr val="A41417"/>
                </a:solidFill>
              </a:rPr>
              <a:t>AIDE À L’ÉVALUATION DES RISQUES DE L’ENTREPRISE</a:t>
            </a:r>
          </a:p>
        </p:txBody>
      </p:sp>
      <p:cxnSp>
        <p:nvCxnSpPr>
          <p:cNvPr id="50" name="Connecteur droit 49">
            <a:extLst>
              <a:ext uri="{FF2B5EF4-FFF2-40B4-BE49-F238E27FC236}">
                <a16:creationId xmlns:a16="http://schemas.microsoft.com/office/drawing/2014/main" id="{42D19992-C00B-46CF-9EA8-038B30BA7509}"/>
              </a:ext>
            </a:extLst>
          </p:cNvPr>
          <p:cNvCxnSpPr/>
          <p:nvPr/>
        </p:nvCxnSpPr>
        <p:spPr>
          <a:xfrm>
            <a:off x="2786996" y="1810714"/>
            <a:ext cx="8655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id="{C08896B6-5B29-47BE-883D-AD53337A0137}"/>
              </a:ext>
            </a:extLst>
          </p:cNvPr>
          <p:cNvSpPr txBox="1"/>
          <p:nvPr/>
        </p:nvSpPr>
        <p:spPr>
          <a:xfrm>
            <a:off x="2496291" y="1899045"/>
            <a:ext cx="1446925" cy="769441"/>
          </a:xfrm>
          <a:prstGeom prst="rect">
            <a:avLst/>
          </a:prstGeom>
          <a:noFill/>
          <a:ln w="6350">
            <a:noFill/>
          </a:ln>
        </p:spPr>
        <p:txBody>
          <a:bodyPr vert="horz" wrap="square" lIns="36000" tIns="0" rIns="36000" bIns="0" rtlCol="0">
            <a:noAutofit/>
          </a:bodyPr>
          <a:lstStyle/>
          <a:p>
            <a:pPr algn="ctr">
              <a:spcBef>
                <a:spcPts val="0"/>
              </a:spcBef>
            </a:pPr>
            <a:r>
              <a:rPr lang="fr-FR" sz="900" dirty="0"/>
              <a:t>Votre SSTI, à partir de votre déclaration des risques, vous aide à évaluer vos risques et vous délivre une fiche d’entreprise afin de vous aider à élaborer votre DUERP</a:t>
            </a:r>
          </a:p>
        </p:txBody>
      </p:sp>
      <p:sp>
        <p:nvSpPr>
          <p:cNvPr id="52" name="Freeform 15">
            <a:extLst>
              <a:ext uri="{FF2B5EF4-FFF2-40B4-BE49-F238E27FC236}">
                <a16:creationId xmlns:a16="http://schemas.microsoft.com/office/drawing/2014/main" id="{FD5C237D-BD7A-4786-9360-4CCD45A2727D}"/>
              </a:ext>
            </a:extLst>
          </p:cNvPr>
          <p:cNvSpPr>
            <a:spLocks/>
          </p:cNvSpPr>
          <p:nvPr/>
        </p:nvSpPr>
        <p:spPr bwMode="auto">
          <a:xfrm>
            <a:off x="2271047" y="2900958"/>
            <a:ext cx="1897411" cy="399149"/>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solidFill>
            <a:srgbClr val="AECA00"/>
          </a:solidFill>
          <a:ln w="9525">
            <a:noFill/>
            <a:round/>
            <a:headEnd/>
            <a:tailEnd/>
          </a:ln>
        </p:spPr>
        <p:txBody>
          <a:bodyPr vert="horz" wrap="square" lIns="91440" tIns="45720" rIns="91440" bIns="45720" numCol="1" anchor="ctr" anchorCtr="0" compatLnSpc="1">
            <a:prstTxWarp prst="textNoShape">
              <a:avLst/>
            </a:prstTxWarp>
          </a:bodyPr>
          <a:lstStyle/>
          <a:p>
            <a:pPr algn="ct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ZoneTexte 52">
            <a:extLst>
              <a:ext uri="{FF2B5EF4-FFF2-40B4-BE49-F238E27FC236}">
                <a16:creationId xmlns:a16="http://schemas.microsoft.com/office/drawing/2014/main" id="{F14E1AA0-4F7C-4ED8-952D-5AB61D310273}"/>
              </a:ext>
            </a:extLst>
          </p:cNvPr>
          <p:cNvSpPr txBox="1"/>
          <p:nvPr/>
        </p:nvSpPr>
        <p:spPr>
          <a:xfrm>
            <a:off x="4168922" y="1355438"/>
            <a:ext cx="1955818" cy="399149"/>
          </a:xfrm>
          <a:prstGeom prst="rect">
            <a:avLst/>
          </a:prstGeom>
          <a:noFill/>
          <a:ln w="6350">
            <a:noFill/>
          </a:ln>
          <a:effectLst/>
        </p:spPr>
        <p:txBody>
          <a:bodyPr vert="horz" wrap="square" lIns="36000" tIns="0" rIns="36000" bIns="0" rtlCol="0" anchor="t">
            <a:noAutofit/>
          </a:bodyPr>
          <a:lstStyle/>
          <a:p>
            <a:pPr algn="ctr">
              <a:spcBef>
                <a:spcPts val="0"/>
              </a:spcBef>
            </a:pPr>
            <a:r>
              <a:rPr lang="fr-FR" sz="1200" b="1" dirty="0">
                <a:solidFill>
                  <a:srgbClr val="A41417"/>
                </a:solidFill>
              </a:rPr>
              <a:t>SUIVI INDIVIDUEL DE L’ÉTAT DE SANTÉ DES SALARIÉS</a:t>
            </a:r>
          </a:p>
        </p:txBody>
      </p:sp>
      <p:cxnSp>
        <p:nvCxnSpPr>
          <p:cNvPr id="54" name="Connecteur droit 53">
            <a:extLst>
              <a:ext uri="{FF2B5EF4-FFF2-40B4-BE49-F238E27FC236}">
                <a16:creationId xmlns:a16="http://schemas.microsoft.com/office/drawing/2014/main" id="{F1A2152E-D829-40FE-881F-64824DE7D6E6}"/>
              </a:ext>
            </a:extLst>
          </p:cNvPr>
          <p:cNvCxnSpPr/>
          <p:nvPr/>
        </p:nvCxnSpPr>
        <p:spPr>
          <a:xfrm>
            <a:off x="4714074" y="1810714"/>
            <a:ext cx="8655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5" name="ZoneTexte 54">
            <a:extLst>
              <a:ext uri="{FF2B5EF4-FFF2-40B4-BE49-F238E27FC236}">
                <a16:creationId xmlns:a16="http://schemas.microsoft.com/office/drawing/2014/main" id="{36D4FFD5-4095-4AF7-841C-45824CC58046}"/>
              </a:ext>
            </a:extLst>
          </p:cNvPr>
          <p:cNvSpPr txBox="1"/>
          <p:nvPr/>
        </p:nvSpPr>
        <p:spPr>
          <a:xfrm>
            <a:off x="4363425" y="1905970"/>
            <a:ext cx="1566812" cy="769441"/>
          </a:xfrm>
          <a:prstGeom prst="rect">
            <a:avLst/>
          </a:prstGeom>
          <a:noFill/>
          <a:ln w="6350">
            <a:noFill/>
          </a:ln>
        </p:spPr>
        <p:txBody>
          <a:bodyPr vert="horz" wrap="square" lIns="36000" tIns="0" rIns="36000" bIns="0" rtlCol="0">
            <a:noAutofit/>
          </a:bodyPr>
          <a:lstStyle/>
          <a:p>
            <a:pPr algn="ctr">
              <a:spcBef>
                <a:spcPts val="0"/>
              </a:spcBef>
            </a:pPr>
            <a:r>
              <a:rPr lang="fr-FR" sz="900" dirty="0"/>
              <a:t>Votre SSTI  propose un  module de prise de rdv en ligne. il assure le suivi périodique et occasionnel de vos salariés. Il leur délivre à cette occasion des conseils de prévention adaptés à leur poste</a:t>
            </a:r>
          </a:p>
        </p:txBody>
      </p:sp>
      <p:sp>
        <p:nvSpPr>
          <p:cNvPr id="56" name="Freeform 15">
            <a:extLst>
              <a:ext uri="{FF2B5EF4-FFF2-40B4-BE49-F238E27FC236}">
                <a16:creationId xmlns:a16="http://schemas.microsoft.com/office/drawing/2014/main" id="{7A77E245-4317-4D98-A7C6-242FDE543921}"/>
              </a:ext>
            </a:extLst>
          </p:cNvPr>
          <p:cNvSpPr>
            <a:spLocks/>
          </p:cNvSpPr>
          <p:nvPr/>
        </p:nvSpPr>
        <p:spPr bwMode="auto">
          <a:xfrm>
            <a:off x="4198125" y="2900958"/>
            <a:ext cx="1897411" cy="399149"/>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solidFill>
            <a:srgbClr val="FFCB00"/>
          </a:solidFill>
          <a:ln w="9525">
            <a:noFill/>
            <a:round/>
            <a:headEnd/>
            <a:tailEnd/>
          </a:ln>
        </p:spPr>
        <p:txBody>
          <a:bodyPr vert="horz" wrap="square" lIns="91440" tIns="45720" rIns="91440" bIns="45720" numCol="1" anchor="ctr" anchorCtr="0" compatLnSpc="1">
            <a:prstTxWarp prst="textNoShape">
              <a:avLst/>
            </a:prstTxWarp>
          </a:bodyPr>
          <a:lstStyle/>
          <a:p>
            <a:pPr algn="ct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ZoneTexte 56">
            <a:extLst>
              <a:ext uri="{FF2B5EF4-FFF2-40B4-BE49-F238E27FC236}">
                <a16:creationId xmlns:a16="http://schemas.microsoft.com/office/drawing/2014/main" id="{82669828-A415-454A-A05E-12429D084CBA}"/>
              </a:ext>
            </a:extLst>
          </p:cNvPr>
          <p:cNvSpPr txBox="1"/>
          <p:nvPr/>
        </p:nvSpPr>
        <p:spPr>
          <a:xfrm>
            <a:off x="6096000" y="1355438"/>
            <a:ext cx="1955818" cy="399149"/>
          </a:xfrm>
          <a:prstGeom prst="rect">
            <a:avLst/>
          </a:prstGeom>
          <a:noFill/>
          <a:ln w="6350">
            <a:noFill/>
          </a:ln>
          <a:effectLst/>
        </p:spPr>
        <p:txBody>
          <a:bodyPr vert="horz" wrap="square" lIns="36000" tIns="0" rIns="36000" bIns="0" rtlCol="0" anchor="t">
            <a:noAutofit/>
          </a:bodyPr>
          <a:lstStyle/>
          <a:p>
            <a:pPr algn="ctr">
              <a:spcBef>
                <a:spcPts val="0"/>
              </a:spcBef>
            </a:pPr>
            <a:r>
              <a:rPr lang="fr-FR" sz="1200" b="1" dirty="0">
                <a:solidFill>
                  <a:srgbClr val="A41417"/>
                </a:solidFill>
              </a:rPr>
              <a:t>INFORMATIONS, CONSEILS </a:t>
            </a:r>
          </a:p>
          <a:p>
            <a:pPr algn="ctr">
              <a:spcBef>
                <a:spcPts val="0"/>
              </a:spcBef>
            </a:pPr>
            <a:r>
              <a:rPr lang="fr-FR" sz="1200" b="1" dirty="0">
                <a:solidFill>
                  <a:srgbClr val="A41417"/>
                </a:solidFill>
              </a:rPr>
              <a:t>ET SENSIBILISATION</a:t>
            </a:r>
          </a:p>
        </p:txBody>
      </p:sp>
      <p:cxnSp>
        <p:nvCxnSpPr>
          <p:cNvPr id="58" name="Connecteur droit 57">
            <a:extLst>
              <a:ext uri="{FF2B5EF4-FFF2-40B4-BE49-F238E27FC236}">
                <a16:creationId xmlns:a16="http://schemas.microsoft.com/office/drawing/2014/main" id="{3C7D3439-59F0-4934-8D28-FA2D192AF353}"/>
              </a:ext>
            </a:extLst>
          </p:cNvPr>
          <p:cNvCxnSpPr/>
          <p:nvPr/>
        </p:nvCxnSpPr>
        <p:spPr>
          <a:xfrm>
            <a:off x="6641152" y="1810714"/>
            <a:ext cx="8655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id="{B5AE1806-5B8E-4007-8FE4-E6EEDCC87B0D}"/>
              </a:ext>
            </a:extLst>
          </p:cNvPr>
          <p:cNvSpPr txBox="1"/>
          <p:nvPr/>
        </p:nvSpPr>
        <p:spPr>
          <a:xfrm>
            <a:off x="6364702" y="1914206"/>
            <a:ext cx="1418415" cy="754280"/>
          </a:xfrm>
          <a:prstGeom prst="rect">
            <a:avLst/>
          </a:prstGeom>
          <a:noFill/>
          <a:ln w="6350">
            <a:noFill/>
          </a:ln>
        </p:spPr>
        <p:txBody>
          <a:bodyPr vert="horz" wrap="square" lIns="36000" tIns="0" rIns="36000" bIns="0" rtlCol="0">
            <a:noAutofit/>
          </a:bodyPr>
          <a:lstStyle/>
          <a:p>
            <a:pPr algn="ctr">
              <a:spcBef>
                <a:spcPts val="0"/>
              </a:spcBef>
            </a:pPr>
            <a:r>
              <a:rPr lang="fr-FR" sz="900" dirty="0"/>
              <a:t>Votre SSTI propose des sensibilisations aux risques professionnels et vous délivre des conseils et informations sur la santé au travail</a:t>
            </a:r>
          </a:p>
        </p:txBody>
      </p:sp>
      <p:sp>
        <p:nvSpPr>
          <p:cNvPr id="60" name="Freeform 15">
            <a:extLst>
              <a:ext uri="{FF2B5EF4-FFF2-40B4-BE49-F238E27FC236}">
                <a16:creationId xmlns:a16="http://schemas.microsoft.com/office/drawing/2014/main" id="{9008463E-7662-4C1F-B3C5-D461723F07C5}"/>
              </a:ext>
            </a:extLst>
          </p:cNvPr>
          <p:cNvSpPr>
            <a:spLocks/>
          </p:cNvSpPr>
          <p:nvPr/>
        </p:nvSpPr>
        <p:spPr bwMode="auto">
          <a:xfrm>
            <a:off x="6125203" y="2900958"/>
            <a:ext cx="1897411" cy="399149"/>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solidFill>
            <a:srgbClr val="E94E52"/>
          </a:solidFill>
          <a:ln w="9525">
            <a:noFill/>
            <a:round/>
            <a:headEnd/>
            <a:tailEnd/>
          </a:ln>
        </p:spPr>
        <p:txBody>
          <a:bodyPr vert="horz" wrap="square" lIns="91440" tIns="45720" rIns="91440" bIns="45720" numCol="1" anchor="ctr" anchorCtr="0" compatLnSpc="1">
            <a:prstTxWarp prst="textNoShape">
              <a:avLst/>
            </a:prstTxWarp>
          </a:bodyPr>
          <a:lstStyle/>
          <a:p>
            <a:pPr algn="ct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1" name="Picture 2">
            <a:extLst>
              <a:ext uri="{FF2B5EF4-FFF2-40B4-BE49-F238E27FC236}">
                <a16:creationId xmlns:a16="http://schemas.microsoft.com/office/drawing/2014/main" id="{B8BE9C81-6EBC-467D-8144-AF1F863030BD}"/>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4227" y="3700608"/>
            <a:ext cx="376894" cy="37689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a:extLst>
              <a:ext uri="{FF2B5EF4-FFF2-40B4-BE49-F238E27FC236}">
                <a16:creationId xmlns:a16="http://schemas.microsoft.com/office/drawing/2014/main" id="{6C91C7F5-F0FF-4E93-A566-0B68F37E5154}"/>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1305" y="3700608"/>
            <a:ext cx="376894" cy="37689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a:extLst>
              <a:ext uri="{FF2B5EF4-FFF2-40B4-BE49-F238E27FC236}">
                <a16:creationId xmlns:a16="http://schemas.microsoft.com/office/drawing/2014/main" id="{77EE3C06-48A7-4336-9058-32B7D0902129}"/>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8383" y="3700608"/>
            <a:ext cx="376894" cy="37689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a:extLst>
              <a:ext uri="{FF2B5EF4-FFF2-40B4-BE49-F238E27FC236}">
                <a16:creationId xmlns:a16="http://schemas.microsoft.com/office/drawing/2014/main" id="{CDDD8C16-FD47-4B3C-9BA8-67607901625D}"/>
              </a:ext>
            </a:extLst>
          </p:cNvPr>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85461" y="3700608"/>
            <a:ext cx="376894" cy="376894"/>
          </a:xfrm>
          <a:prstGeom prst="rect">
            <a:avLst/>
          </a:prstGeom>
          <a:noFill/>
          <a:extLst>
            <a:ext uri="{909E8E84-426E-40DD-AFC4-6F175D3DCCD1}">
              <a14:hiddenFill xmlns:a14="http://schemas.microsoft.com/office/drawing/2010/main">
                <a:solidFill>
                  <a:srgbClr val="FFFFFF"/>
                </a:solidFill>
              </a14:hiddenFill>
            </a:ext>
          </a:extLst>
        </p:spPr>
      </p:pic>
      <p:sp>
        <p:nvSpPr>
          <p:cNvPr id="65" name="ZoneTexte 64">
            <a:extLst>
              <a:ext uri="{FF2B5EF4-FFF2-40B4-BE49-F238E27FC236}">
                <a16:creationId xmlns:a16="http://schemas.microsoft.com/office/drawing/2014/main" id="{80A751FA-6642-4D09-83A0-7ED1FAD957DA}"/>
              </a:ext>
            </a:extLst>
          </p:cNvPr>
          <p:cNvSpPr txBox="1"/>
          <p:nvPr/>
        </p:nvSpPr>
        <p:spPr>
          <a:xfrm>
            <a:off x="343969" y="3438198"/>
            <a:ext cx="1897410" cy="215444"/>
          </a:xfrm>
          <a:prstGeom prst="rect">
            <a:avLst/>
          </a:prstGeom>
          <a:solidFill>
            <a:schemeClr val="bg1"/>
          </a:solidFill>
        </p:spPr>
        <p:txBody>
          <a:bodyPr wrap="square" rtlCol="0">
            <a:spAutoFit/>
          </a:bodyPr>
          <a:lstStyle/>
          <a:p>
            <a:pPr algn="ctr"/>
            <a:r>
              <a:rPr lang="fr-FR" sz="800" i="1" dirty="0"/>
              <a:t>Quels indicateurs pour rendre compte ?</a:t>
            </a:r>
          </a:p>
        </p:txBody>
      </p:sp>
      <p:sp>
        <p:nvSpPr>
          <p:cNvPr id="66" name="ZoneTexte 65">
            <a:extLst>
              <a:ext uri="{FF2B5EF4-FFF2-40B4-BE49-F238E27FC236}">
                <a16:creationId xmlns:a16="http://schemas.microsoft.com/office/drawing/2014/main" id="{6FD41A01-44B3-4B25-8824-20FBF23D7D67}"/>
              </a:ext>
            </a:extLst>
          </p:cNvPr>
          <p:cNvSpPr txBox="1"/>
          <p:nvPr/>
        </p:nvSpPr>
        <p:spPr>
          <a:xfrm>
            <a:off x="2270682" y="3438198"/>
            <a:ext cx="1897410" cy="215444"/>
          </a:xfrm>
          <a:prstGeom prst="rect">
            <a:avLst/>
          </a:prstGeom>
          <a:noFill/>
        </p:spPr>
        <p:txBody>
          <a:bodyPr wrap="square" rtlCol="0">
            <a:spAutoFit/>
          </a:bodyPr>
          <a:lstStyle/>
          <a:p>
            <a:pPr algn="ctr"/>
            <a:r>
              <a:rPr lang="fr-FR" sz="800" i="1" dirty="0"/>
              <a:t>Quels indicateurs pour rendre compte ?</a:t>
            </a:r>
          </a:p>
        </p:txBody>
      </p:sp>
      <p:sp>
        <p:nvSpPr>
          <p:cNvPr id="67" name="ZoneTexte 66">
            <a:extLst>
              <a:ext uri="{FF2B5EF4-FFF2-40B4-BE49-F238E27FC236}">
                <a16:creationId xmlns:a16="http://schemas.microsoft.com/office/drawing/2014/main" id="{AD9777E5-81F5-4D2F-B498-FEE41126AF3B}"/>
              </a:ext>
            </a:extLst>
          </p:cNvPr>
          <p:cNvSpPr txBox="1"/>
          <p:nvPr/>
        </p:nvSpPr>
        <p:spPr>
          <a:xfrm>
            <a:off x="4197395" y="3438198"/>
            <a:ext cx="1897410" cy="215444"/>
          </a:xfrm>
          <a:prstGeom prst="rect">
            <a:avLst/>
          </a:prstGeom>
          <a:noFill/>
        </p:spPr>
        <p:txBody>
          <a:bodyPr wrap="square" rtlCol="0">
            <a:spAutoFit/>
          </a:bodyPr>
          <a:lstStyle/>
          <a:p>
            <a:pPr algn="ctr"/>
            <a:r>
              <a:rPr lang="fr-FR" sz="800" i="1" dirty="0"/>
              <a:t>Quels indicateurs pour rendre compte ?</a:t>
            </a:r>
          </a:p>
        </p:txBody>
      </p:sp>
      <p:sp>
        <p:nvSpPr>
          <p:cNvPr id="68" name="ZoneTexte 67">
            <a:extLst>
              <a:ext uri="{FF2B5EF4-FFF2-40B4-BE49-F238E27FC236}">
                <a16:creationId xmlns:a16="http://schemas.microsoft.com/office/drawing/2014/main" id="{07BCB75A-E197-4E8B-9819-56ECB8EB4949}"/>
              </a:ext>
            </a:extLst>
          </p:cNvPr>
          <p:cNvSpPr txBox="1"/>
          <p:nvPr/>
        </p:nvSpPr>
        <p:spPr>
          <a:xfrm>
            <a:off x="6124109" y="3438198"/>
            <a:ext cx="1897410" cy="215444"/>
          </a:xfrm>
          <a:prstGeom prst="rect">
            <a:avLst/>
          </a:prstGeom>
          <a:noFill/>
        </p:spPr>
        <p:txBody>
          <a:bodyPr wrap="square" rtlCol="0">
            <a:spAutoFit/>
          </a:bodyPr>
          <a:lstStyle/>
          <a:p>
            <a:pPr algn="ctr"/>
            <a:r>
              <a:rPr lang="fr-FR" sz="800" i="1" dirty="0"/>
              <a:t>Quels indicateurs pour rendre compte ?</a:t>
            </a:r>
          </a:p>
        </p:txBody>
      </p:sp>
      <p:sp>
        <p:nvSpPr>
          <p:cNvPr id="69" name="ZoneTexte 68">
            <a:extLst>
              <a:ext uri="{FF2B5EF4-FFF2-40B4-BE49-F238E27FC236}">
                <a16:creationId xmlns:a16="http://schemas.microsoft.com/office/drawing/2014/main" id="{095691CF-4365-468E-8FDE-10BA28F7895E}"/>
              </a:ext>
            </a:extLst>
          </p:cNvPr>
          <p:cNvSpPr txBox="1"/>
          <p:nvPr/>
        </p:nvSpPr>
        <p:spPr>
          <a:xfrm>
            <a:off x="477067" y="4819579"/>
            <a:ext cx="1620357" cy="483576"/>
          </a:xfrm>
          <a:prstGeom prst="rect">
            <a:avLst/>
          </a:prstGeom>
          <a:solidFill>
            <a:schemeClr val="bg1"/>
          </a:solidFill>
          <a:ln w="6350" cap="flat" cmpd="sng" algn="ctr">
            <a:solidFill>
              <a:srgbClr val="009EE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fr-FR"/>
            </a:defPPr>
            <a:lvl1pPr algn="ctr">
              <a:defRPr sz="9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a:p>
            <a:r>
              <a:rPr lang="fr-FR" dirty="0">
                <a:solidFill>
                  <a:schemeClr val="tx1"/>
                </a:solidFill>
              </a:rPr>
              <a:t>Taux de satisfaction des informations reçues à l’adhésion</a:t>
            </a:r>
          </a:p>
          <a:p>
            <a:endParaRPr lang="fr-FR" dirty="0">
              <a:solidFill>
                <a:schemeClr val="tx1"/>
              </a:solidFill>
            </a:endParaRPr>
          </a:p>
        </p:txBody>
      </p:sp>
      <p:sp>
        <p:nvSpPr>
          <p:cNvPr id="70" name="Rectangle 69">
            <a:extLst>
              <a:ext uri="{FF2B5EF4-FFF2-40B4-BE49-F238E27FC236}">
                <a16:creationId xmlns:a16="http://schemas.microsoft.com/office/drawing/2014/main" id="{8ED33F47-D869-462D-B107-E4830972D38D}"/>
              </a:ext>
            </a:extLst>
          </p:cNvPr>
          <p:cNvSpPr/>
          <p:nvPr/>
        </p:nvSpPr>
        <p:spPr>
          <a:xfrm>
            <a:off x="2409208" y="4191302"/>
            <a:ext cx="1620357" cy="483577"/>
          </a:xfrm>
          <a:prstGeom prst="rect">
            <a:avLst/>
          </a:prstGeom>
          <a:noFill/>
          <a:ln w="6350" cap="flat" cmpd="sng" algn="ctr">
            <a:solidFill>
              <a:srgbClr val="AECA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900" b="1" dirty="0">
                <a:solidFill>
                  <a:schemeClr val="tx1"/>
                </a:solidFill>
              </a:rPr>
              <a:t>% d’entreprises couvertes par une fiche d’entreprise sur une période de 5 ans</a:t>
            </a:r>
          </a:p>
        </p:txBody>
      </p:sp>
      <p:sp>
        <p:nvSpPr>
          <p:cNvPr id="71" name="Rectangle 70">
            <a:extLst>
              <a:ext uri="{FF2B5EF4-FFF2-40B4-BE49-F238E27FC236}">
                <a16:creationId xmlns:a16="http://schemas.microsoft.com/office/drawing/2014/main" id="{D2CFFD6F-E333-4D01-BB42-8826028C0E23}"/>
              </a:ext>
            </a:extLst>
          </p:cNvPr>
          <p:cNvSpPr/>
          <p:nvPr/>
        </p:nvSpPr>
        <p:spPr>
          <a:xfrm>
            <a:off x="4336229" y="4191301"/>
            <a:ext cx="1620357" cy="483577"/>
          </a:xfrm>
          <a:prstGeom prst="rect">
            <a:avLst/>
          </a:prstGeom>
          <a:noFill/>
          <a:ln w="6350" cap="flat" cmpd="sng" algn="ctr">
            <a:solidFill>
              <a:srgbClr val="FFCB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900" b="1" dirty="0">
                <a:solidFill>
                  <a:schemeClr val="tx1"/>
                </a:solidFill>
              </a:rPr>
              <a:t>%  de salariés distincts vus dans une période de 5 ans</a:t>
            </a:r>
          </a:p>
        </p:txBody>
      </p:sp>
      <p:sp>
        <p:nvSpPr>
          <p:cNvPr id="72" name="Rectangle 71">
            <a:extLst>
              <a:ext uri="{FF2B5EF4-FFF2-40B4-BE49-F238E27FC236}">
                <a16:creationId xmlns:a16="http://schemas.microsoft.com/office/drawing/2014/main" id="{48A5B5C7-636A-4E94-B0AD-9A1E9BBBD9D9}"/>
              </a:ext>
            </a:extLst>
          </p:cNvPr>
          <p:cNvSpPr/>
          <p:nvPr/>
        </p:nvSpPr>
        <p:spPr>
          <a:xfrm>
            <a:off x="4363425" y="4848422"/>
            <a:ext cx="1620357" cy="674076"/>
          </a:xfrm>
          <a:prstGeom prst="rect">
            <a:avLst/>
          </a:prstGeom>
          <a:noFill/>
          <a:ln w="6350" cap="flat" cmpd="sng" algn="ctr">
            <a:solidFill>
              <a:srgbClr val="FFCB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900" b="1" dirty="0">
                <a:solidFill>
                  <a:schemeClr val="tx1"/>
                </a:solidFill>
              </a:rPr>
              <a:t>% de réponses effectives aux demandes de visites effectuées permettant une conformité réglementaire (liste et délais à définir)</a:t>
            </a:r>
          </a:p>
        </p:txBody>
      </p:sp>
      <p:sp>
        <p:nvSpPr>
          <p:cNvPr id="73" name="Rectangle 72">
            <a:extLst>
              <a:ext uri="{FF2B5EF4-FFF2-40B4-BE49-F238E27FC236}">
                <a16:creationId xmlns:a16="http://schemas.microsoft.com/office/drawing/2014/main" id="{A0242DA3-C506-4242-85CA-0CEE075AAF25}"/>
              </a:ext>
            </a:extLst>
          </p:cNvPr>
          <p:cNvSpPr/>
          <p:nvPr/>
        </p:nvSpPr>
        <p:spPr>
          <a:xfrm>
            <a:off x="6263250" y="4191302"/>
            <a:ext cx="1620357" cy="575607"/>
          </a:xfrm>
          <a:prstGeom prst="rect">
            <a:avLst/>
          </a:prstGeom>
          <a:noFill/>
          <a:ln w="6350" cap="flat" cmpd="sng" algn="ctr">
            <a:solidFill>
              <a:srgbClr val="E94E5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900" b="1" dirty="0">
                <a:solidFill>
                  <a:schemeClr val="tx1"/>
                </a:solidFill>
              </a:rPr>
              <a:t>% de salariés ayant bénéficié de conseils ou sensibilisation sur une période de 5 ans (avec le nb et le type)</a:t>
            </a:r>
          </a:p>
        </p:txBody>
      </p:sp>
      <p:pic>
        <p:nvPicPr>
          <p:cNvPr id="74" name="Picture 25">
            <a:extLst>
              <a:ext uri="{FF2B5EF4-FFF2-40B4-BE49-F238E27FC236}">
                <a16:creationId xmlns:a16="http://schemas.microsoft.com/office/drawing/2014/main" id="{B856FC5D-EB59-4A8C-B5A6-E8B2305AC291}"/>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10965" y="2920209"/>
            <a:ext cx="360000" cy="360000"/>
          </a:xfrm>
          <a:prstGeom prst="rect">
            <a:avLst/>
          </a:prstGeom>
          <a:noFill/>
        </p:spPr>
      </p:pic>
      <p:pic>
        <p:nvPicPr>
          <p:cNvPr id="75" name="Image 74">
            <a:extLst>
              <a:ext uri="{FF2B5EF4-FFF2-40B4-BE49-F238E27FC236}">
                <a16:creationId xmlns:a16="http://schemas.microsoft.com/office/drawing/2014/main" id="{67823550-DA06-4D8A-85AD-EAE03D2623C7}"/>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39040" y="2920209"/>
            <a:ext cx="360000" cy="360000"/>
          </a:xfrm>
          <a:prstGeom prst="rect">
            <a:avLst/>
          </a:prstGeom>
        </p:spPr>
      </p:pic>
      <p:pic>
        <p:nvPicPr>
          <p:cNvPr id="76" name="Graphique 8" descr="Stéthoscope">
            <a:extLst>
              <a:ext uri="{FF2B5EF4-FFF2-40B4-BE49-F238E27FC236}">
                <a16:creationId xmlns:a16="http://schemas.microsoft.com/office/drawing/2014/main" id="{F0E92A5B-D78B-437A-A659-6486AEF4B1D7}"/>
              </a:ext>
            </a:extLst>
          </p:cNvPr>
          <p:cNvPicPr>
            <a:picLocks noChangeAspect="1"/>
          </p:cNvPicPr>
          <p:nvPr/>
        </p:nvPicPr>
        <p:blipFill>
          <a:blip r:embed="rId12" cstate="print">
            <a:lum bright="100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66830" y="2920209"/>
            <a:ext cx="360000" cy="360000"/>
          </a:xfrm>
          <a:prstGeom prst="rect">
            <a:avLst/>
          </a:prstGeom>
        </p:spPr>
      </p:pic>
      <p:pic>
        <p:nvPicPr>
          <p:cNvPr id="77" name="Image 76">
            <a:extLst>
              <a:ext uri="{FF2B5EF4-FFF2-40B4-BE49-F238E27FC236}">
                <a16:creationId xmlns:a16="http://schemas.microsoft.com/office/drawing/2014/main" id="{95FFB415-0E9B-4854-BC14-7D2A1302AE59}"/>
              </a:ext>
            </a:extLst>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900196" y="2927028"/>
            <a:ext cx="343189" cy="344163"/>
          </a:xfrm>
          <a:prstGeom prst="rect">
            <a:avLst/>
          </a:prstGeom>
        </p:spPr>
      </p:pic>
      <p:sp>
        <p:nvSpPr>
          <p:cNvPr id="78" name="ZoneTexte 77">
            <a:extLst>
              <a:ext uri="{FF2B5EF4-FFF2-40B4-BE49-F238E27FC236}">
                <a16:creationId xmlns:a16="http://schemas.microsoft.com/office/drawing/2014/main" id="{EBDF6219-B135-4B2E-9F7F-8C14E8B27769}"/>
              </a:ext>
            </a:extLst>
          </p:cNvPr>
          <p:cNvSpPr txBox="1"/>
          <p:nvPr/>
        </p:nvSpPr>
        <p:spPr>
          <a:xfrm>
            <a:off x="8015187" y="1350408"/>
            <a:ext cx="1955818" cy="399149"/>
          </a:xfrm>
          <a:prstGeom prst="rect">
            <a:avLst/>
          </a:prstGeom>
          <a:noFill/>
          <a:ln w="6350">
            <a:noFill/>
          </a:ln>
          <a:effectLst/>
        </p:spPr>
        <p:txBody>
          <a:bodyPr vert="horz" wrap="square" lIns="36000" tIns="0" rIns="36000" bIns="0" rtlCol="0" anchor="t">
            <a:noAutofit/>
          </a:bodyPr>
          <a:lstStyle/>
          <a:p>
            <a:pPr algn="ctr">
              <a:spcBef>
                <a:spcPts val="0"/>
              </a:spcBef>
            </a:pPr>
            <a:r>
              <a:rPr lang="fr-FR" sz="1200" b="1" dirty="0">
                <a:solidFill>
                  <a:srgbClr val="A41417"/>
                </a:solidFill>
              </a:rPr>
              <a:t>MAINTIEN EN EMPLOI</a:t>
            </a:r>
          </a:p>
        </p:txBody>
      </p:sp>
      <p:cxnSp>
        <p:nvCxnSpPr>
          <p:cNvPr id="79" name="Connecteur droit 78">
            <a:extLst>
              <a:ext uri="{FF2B5EF4-FFF2-40B4-BE49-F238E27FC236}">
                <a16:creationId xmlns:a16="http://schemas.microsoft.com/office/drawing/2014/main" id="{06B34188-A860-4974-857A-8100249B809A}"/>
              </a:ext>
            </a:extLst>
          </p:cNvPr>
          <p:cNvCxnSpPr/>
          <p:nvPr/>
        </p:nvCxnSpPr>
        <p:spPr>
          <a:xfrm>
            <a:off x="8560339" y="1831811"/>
            <a:ext cx="8655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F8922C9B-772E-4E6F-9334-529A941C9090}"/>
              </a:ext>
            </a:extLst>
          </p:cNvPr>
          <p:cNvSpPr txBox="1"/>
          <p:nvPr/>
        </p:nvSpPr>
        <p:spPr>
          <a:xfrm>
            <a:off x="8281769" y="1947036"/>
            <a:ext cx="1418415" cy="754280"/>
          </a:xfrm>
          <a:prstGeom prst="rect">
            <a:avLst/>
          </a:prstGeom>
          <a:noFill/>
          <a:ln w="6350">
            <a:noFill/>
          </a:ln>
        </p:spPr>
        <p:txBody>
          <a:bodyPr vert="horz" wrap="square" lIns="36000" tIns="0" rIns="36000" bIns="0" rtlCol="0">
            <a:noAutofit/>
          </a:bodyPr>
          <a:lstStyle/>
          <a:p>
            <a:pPr algn="ctr">
              <a:spcBef>
                <a:spcPts val="0"/>
              </a:spcBef>
            </a:pPr>
            <a:r>
              <a:rPr lang="fr-FR" sz="900" dirty="0"/>
              <a:t>Votre SSTI vous conseille et  accompagne les salariés en risque de désinsertion professionnelle</a:t>
            </a:r>
          </a:p>
        </p:txBody>
      </p:sp>
      <p:sp>
        <p:nvSpPr>
          <p:cNvPr id="81" name="Freeform 15">
            <a:extLst>
              <a:ext uri="{FF2B5EF4-FFF2-40B4-BE49-F238E27FC236}">
                <a16:creationId xmlns:a16="http://schemas.microsoft.com/office/drawing/2014/main" id="{C01E50EF-A0DE-438A-959F-C612EEA8097C}"/>
              </a:ext>
            </a:extLst>
          </p:cNvPr>
          <p:cNvSpPr>
            <a:spLocks/>
          </p:cNvSpPr>
          <p:nvPr/>
        </p:nvSpPr>
        <p:spPr bwMode="auto">
          <a:xfrm>
            <a:off x="8044390" y="2922055"/>
            <a:ext cx="1897411" cy="399149"/>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solidFill>
            <a:schemeClr val="accent6"/>
          </a:solidFill>
          <a:ln w="9525">
            <a:noFill/>
            <a:round/>
            <a:headEnd/>
            <a:tailEnd/>
          </a:ln>
        </p:spPr>
        <p:txBody>
          <a:bodyPr vert="horz" wrap="square" lIns="91440" tIns="45720" rIns="91440" bIns="45720" numCol="1" anchor="ctr" anchorCtr="0" compatLnSpc="1">
            <a:prstTxWarp prst="textNoShape">
              <a:avLst/>
            </a:prstTxWarp>
          </a:bodyPr>
          <a:lstStyle/>
          <a:p>
            <a:pPr algn="ct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2" name="Picture 2">
            <a:extLst>
              <a:ext uri="{FF2B5EF4-FFF2-40B4-BE49-F238E27FC236}">
                <a16:creationId xmlns:a16="http://schemas.microsoft.com/office/drawing/2014/main" id="{8735BA3C-26D9-41E3-9E76-284C2DBF18F5}"/>
              </a:ext>
            </a:extLst>
          </p:cNvPr>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04648" y="3721705"/>
            <a:ext cx="376894" cy="376894"/>
          </a:xfrm>
          <a:prstGeom prst="rect">
            <a:avLst/>
          </a:prstGeom>
          <a:solidFill>
            <a:schemeClr val="bg1"/>
          </a:solidFill>
        </p:spPr>
      </p:pic>
      <p:sp>
        <p:nvSpPr>
          <p:cNvPr id="119" name="ZoneTexte 118">
            <a:extLst>
              <a:ext uri="{FF2B5EF4-FFF2-40B4-BE49-F238E27FC236}">
                <a16:creationId xmlns:a16="http://schemas.microsoft.com/office/drawing/2014/main" id="{59448CC2-7CAE-4FF0-A898-EABDF5D49464}"/>
              </a:ext>
            </a:extLst>
          </p:cNvPr>
          <p:cNvSpPr txBox="1"/>
          <p:nvPr/>
        </p:nvSpPr>
        <p:spPr>
          <a:xfrm>
            <a:off x="8043296" y="3459295"/>
            <a:ext cx="1897410" cy="215444"/>
          </a:xfrm>
          <a:prstGeom prst="rect">
            <a:avLst/>
          </a:prstGeom>
          <a:noFill/>
        </p:spPr>
        <p:txBody>
          <a:bodyPr wrap="square" rtlCol="0">
            <a:spAutoFit/>
          </a:bodyPr>
          <a:lstStyle/>
          <a:p>
            <a:pPr algn="ctr"/>
            <a:r>
              <a:rPr lang="fr-FR" sz="800" i="1" dirty="0"/>
              <a:t>Quels indicateurs pour rendre compte ?</a:t>
            </a:r>
          </a:p>
        </p:txBody>
      </p:sp>
      <p:sp>
        <p:nvSpPr>
          <p:cNvPr id="120" name="Rectangle 119">
            <a:extLst>
              <a:ext uri="{FF2B5EF4-FFF2-40B4-BE49-F238E27FC236}">
                <a16:creationId xmlns:a16="http://schemas.microsoft.com/office/drawing/2014/main" id="{444E64AD-9E89-403C-9959-01A1A4402B9F}"/>
              </a:ext>
            </a:extLst>
          </p:cNvPr>
          <p:cNvSpPr/>
          <p:nvPr/>
        </p:nvSpPr>
        <p:spPr>
          <a:xfrm>
            <a:off x="8182437" y="4212400"/>
            <a:ext cx="1669506" cy="495606"/>
          </a:xfrm>
          <a:prstGeom prst="rect">
            <a:avLst/>
          </a:prstGeom>
          <a:noFill/>
          <a:ln w="6350" cap="flat" cmpd="sng" algn="ctr">
            <a:solidFill>
              <a:srgbClr val="0F3F9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900" b="1" dirty="0">
                <a:solidFill>
                  <a:schemeClr val="tx1"/>
                </a:solidFill>
              </a:rPr>
              <a:t>Nombre de  demandes d’aménagement de postes  (An.4) émises par le médecin du travail</a:t>
            </a:r>
          </a:p>
        </p:txBody>
      </p:sp>
      <p:sp>
        <p:nvSpPr>
          <p:cNvPr id="121" name="Rectangle 120">
            <a:extLst>
              <a:ext uri="{FF2B5EF4-FFF2-40B4-BE49-F238E27FC236}">
                <a16:creationId xmlns:a16="http://schemas.microsoft.com/office/drawing/2014/main" id="{134AF78D-C1BC-4022-834D-02AE5439BDFB}"/>
              </a:ext>
            </a:extLst>
          </p:cNvPr>
          <p:cNvSpPr/>
          <p:nvPr/>
        </p:nvSpPr>
        <p:spPr>
          <a:xfrm>
            <a:off x="8182437" y="4771821"/>
            <a:ext cx="1669506" cy="488708"/>
          </a:xfrm>
          <a:prstGeom prst="rect">
            <a:avLst/>
          </a:prstGeom>
          <a:noFill/>
          <a:ln w="6350" cap="flat" cmpd="sng" algn="ctr">
            <a:solidFill>
              <a:srgbClr val="00206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900" b="1" dirty="0">
                <a:solidFill>
                  <a:schemeClr val="tx1"/>
                </a:solidFill>
              </a:rPr>
              <a:t>Nombre de personnes ayant bénéficié d’un accompagnement social</a:t>
            </a:r>
          </a:p>
        </p:txBody>
      </p:sp>
      <p:sp>
        <p:nvSpPr>
          <p:cNvPr id="122" name="ZoneTexte 121">
            <a:extLst>
              <a:ext uri="{FF2B5EF4-FFF2-40B4-BE49-F238E27FC236}">
                <a16:creationId xmlns:a16="http://schemas.microsoft.com/office/drawing/2014/main" id="{C89CE771-2FDF-4D56-BED7-2AE3A4305F81}"/>
              </a:ext>
            </a:extLst>
          </p:cNvPr>
          <p:cNvSpPr txBox="1"/>
          <p:nvPr/>
        </p:nvSpPr>
        <p:spPr>
          <a:xfrm>
            <a:off x="482187" y="4191303"/>
            <a:ext cx="1620357" cy="483576"/>
          </a:xfrm>
          <a:prstGeom prst="rect">
            <a:avLst/>
          </a:prstGeom>
          <a:solidFill>
            <a:schemeClr val="bg1"/>
          </a:solidFill>
          <a:ln w="6350" cap="flat" cmpd="sng" algn="ctr">
            <a:solidFill>
              <a:srgbClr val="009EE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fr-FR"/>
            </a:defPPr>
            <a:lvl1pPr algn="ctr">
              <a:defRPr sz="9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a:p>
            <a:r>
              <a:rPr lang="fr-FR" dirty="0">
                <a:solidFill>
                  <a:schemeClr val="tx1"/>
                </a:solidFill>
              </a:rPr>
              <a:t>Taux de satisfaction de l’interface permettant l’adhésion</a:t>
            </a:r>
          </a:p>
          <a:p>
            <a:endParaRPr lang="fr-FR" dirty="0">
              <a:solidFill>
                <a:schemeClr val="tx1"/>
              </a:solidFill>
            </a:endParaRPr>
          </a:p>
        </p:txBody>
      </p:sp>
      <p:sp>
        <p:nvSpPr>
          <p:cNvPr id="123" name="Rectangle 122">
            <a:extLst>
              <a:ext uri="{FF2B5EF4-FFF2-40B4-BE49-F238E27FC236}">
                <a16:creationId xmlns:a16="http://schemas.microsoft.com/office/drawing/2014/main" id="{F2A486B5-7669-443E-B8E1-7CF24E2A2805}"/>
              </a:ext>
            </a:extLst>
          </p:cNvPr>
          <p:cNvSpPr/>
          <p:nvPr/>
        </p:nvSpPr>
        <p:spPr>
          <a:xfrm>
            <a:off x="8183733" y="5331998"/>
            <a:ext cx="1668210" cy="568551"/>
          </a:xfrm>
          <a:prstGeom prst="rect">
            <a:avLst/>
          </a:prstGeom>
          <a:noFill/>
          <a:ln w="6350" cap="flat" cmpd="sng" algn="ctr">
            <a:solidFill>
              <a:srgbClr val="00206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
            <a:r>
              <a:rPr lang="fr-FR" sz="900" b="1" dirty="0">
                <a:solidFill>
                  <a:schemeClr val="tx1"/>
                </a:solidFill>
              </a:rPr>
              <a:t>Nb de salariés distincts maintenus dans l’emploi suite à une visite de pré-reprise ( délai à définir)</a:t>
            </a:r>
          </a:p>
        </p:txBody>
      </p:sp>
      <p:sp>
        <p:nvSpPr>
          <p:cNvPr id="124" name="Rectangle 123">
            <a:extLst>
              <a:ext uri="{FF2B5EF4-FFF2-40B4-BE49-F238E27FC236}">
                <a16:creationId xmlns:a16="http://schemas.microsoft.com/office/drawing/2014/main" id="{B168589A-0AF6-4ECD-AD8B-95B9A6889C65}"/>
              </a:ext>
            </a:extLst>
          </p:cNvPr>
          <p:cNvSpPr/>
          <p:nvPr/>
        </p:nvSpPr>
        <p:spPr>
          <a:xfrm>
            <a:off x="8180797" y="5958288"/>
            <a:ext cx="1671146" cy="669844"/>
          </a:xfrm>
          <a:prstGeom prst="rect">
            <a:avLst/>
          </a:prstGeom>
          <a:noFill/>
          <a:ln w="6350" cap="flat" cmpd="sng" algn="ctr">
            <a:solidFill>
              <a:srgbClr val="00206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
            <a:r>
              <a:rPr lang="fr-FR" sz="900" b="1" dirty="0">
                <a:solidFill>
                  <a:schemeClr val="tx1"/>
                </a:solidFill>
              </a:rPr>
              <a:t>Nb de salariés distincts souffrant d’une affection de longue durée dont le poste  fait l’objet de préconisation ( Sous réserve données  CNAM)</a:t>
            </a:r>
          </a:p>
        </p:txBody>
      </p:sp>
      <p:sp>
        <p:nvSpPr>
          <p:cNvPr id="125" name="Freeform 15">
            <a:extLst>
              <a:ext uri="{FF2B5EF4-FFF2-40B4-BE49-F238E27FC236}">
                <a16:creationId xmlns:a16="http://schemas.microsoft.com/office/drawing/2014/main" id="{805FFC92-C181-400D-9426-178301925D82}"/>
              </a:ext>
            </a:extLst>
          </p:cNvPr>
          <p:cNvSpPr>
            <a:spLocks/>
          </p:cNvSpPr>
          <p:nvPr/>
        </p:nvSpPr>
        <p:spPr bwMode="auto">
          <a:xfrm>
            <a:off x="10001949" y="2948125"/>
            <a:ext cx="1897411" cy="399149"/>
          </a:xfrm>
          <a:custGeom>
            <a:avLst/>
            <a:gdLst>
              <a:gd name="T0" fmla="*/ 1021 w 1033"/>
              <a:gd name="T1" fmla="*/ 254 h 462"/>
              <a:gd name="T2" fmla="*/ 1021 w 1033"/>
              <a:gd name="T3" fmla="*/ 208 h 462"/>
              <a:gd name="T4" fmla="*/ 992 w 1033"/>
              <a:gd name="T5" fmla="*/ 180 h 462"/>
              <a:gd name="T6" fmla="*/ 969 w 1033"/>
              <a:gd name="T7" fmla="*/ 125 h 462"/>
              <a:gd name="T8" fmla="*/ 969 w 1033"/>
              <a:gd name="T9" fmla="*/ 32 h 462"/>
              <a:gd name="T10" fmla="*/ 937 w 1033"/>
              <a:gd name="T11" fmla="*/ 0 h 462"/>
              <a:gd name="T12" fmla="*/ 32 w 1033"/>
              <a:gd name="T13" fmla="*/ 0 h 462"/>
              <a:gd name="T14" fmla="*/ 0 w 1033"/>
              <a:gd name="T15" fmla="*/ 32 h 462"/>
              <a:gd name="T16" fmla="*/ 0 w 1033"/>
              <a:gd name="T17" fmla="*/ 122 h 462"/>
              <a:gd name="T18" fmla="*/ 23 w 1033"/>
              <a:gd name="T19" fmla="*/ 176 h 462"/>
              <a:gd name="T20" fmla="*/ 55 w 1033"/>
              <a:gd name="T21" fmla="*/ 208 h 462"/>
              <a:gd name="T22" fmla="*/ 55 w 1033"/>
              <a:gd name="T23" fmla="*/ 254 h 462"/>
              <a:gd name="T24" fmla="*/ 23 w 1033"/>
              <a:gd name="T25" fmla="*/ 286 h 462"/>
              <a:gd name="T26" fmla="*/ 0 w 1033"/>
              <a:gd name="T27" fmla="*/ 340 h 462"/>
              <a:gd name="T28" fmla="*/ 0 w 1033"/>
              <a:gd name="T29" fmla="*/ 430 h 462"/>
              <a:gd name="T30" fmla="*/ 32 w 1033"/>
              <a:gd name="T31" fmla="*/ 462 h 462"/>
              <a:gd name="T32" fmla="*/ 937 w 1033"/>
              <a:gd name="T33" fmla="*/ 462 h 462"/>
              <a:gd name="T34" fmla="*/ 969 w 1033"/>
              <a:gd name="T35" fmla="*/ 430 h 462"/>
              <a:gd name="T36" fmla="*/ 969 w 1033"/>
              <a:gd name="T37" fmla="*/ 337 h 462"/>
              <a:gd name="T38" fmla="*/ 992 w 1033"/>
              <a:gd name="T39" fmla="*/ 282 h 462"/>
              <a:gd name="T40" fmla="*/ 1021 w 1033"/>
              <a:gd name="T41" fmla="*/ 25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3" h="462">
                <a:moveTo>
                  <a:pt x="1021" y="254"/>
                </a:moveTo>
                <a:cubicBezTo>
                  <a:pt x="1033" y="241"/>
                  <a:pt x="1033" y="221"/>
                  <a:pt x="1021" y="208"/>
                </a:cubicBezTo>
                <a:cubicBezTo>
                  <a:pt x="992" y="180"/>
                  <a:pt x="992" y="180"/>
                  <a:pt x="992" y="180"/>
                </a:cubicBezTo>
                <a:cubicBezTo>
                  <a:pt x="979" y="167"/>
                  <a:pt x="969" y="142"/>
                  <a:pt x="969" y="125"/>
                </a:cubicBezTo>
                <a:cubicBezTo>
                  <a:pt x="969" y="32"/>
                  <a:pt x="969" y="32"/>
                  <a:pt x="969" y="32"/>
                </a:cubicBezTo>
                <a:cubicBezTo>
                  <a:pt x="969" y="14"/>
                  <a:pt x="955" y="0"/>
                  <a:pt x="937" y="0"/>
                </a:cubicBezTo>
                <a:cubicBezTo>
                  <a:pt x="32" y="0"/>
                  <a:pt x="32" y="0"/>
                  <a:pt x="32" y="0"/>
                </a:cubicBezTo>
                <a:cubicBezTo>
                  <a:pt x="14" y="0"/>
                  <a:pt x="0" y="14"/>
                  <a:pt x="0" y="32"/>
                </a:cubicBezTo>
                <a:cubicBezTo>
                  <a:pt x="0" y="122"/>
                  <a:pt x="0" y="122"/>
                  <a:pt x="0" y="122"/>
                </a:cubicBezTo>
                <a:cubicBezTo>
                  <a:pt x="0" y="139"/>
                  <a:pt x="10" y="164"/>
                  <a:pt x="23" y="176"/>
                </a:cubicBezTo>
                <a:cubicBezTo>
                  <a:pt x="55" y="208"/>
                  <a:pt x="55" y="208"/>
                  <a:pt x="55" y="208"/>
                </a:cubicBezTo>
                <a:cubicBezTo>
                  <a:pt x="67" y="221"/>
                  <a:pt x="67" y="241"/>
                  <a:pt x="55" y="254"/>
                </a:cubicBezTo>
                <a:cubicBezTo>
                  <a:pt x="23" y="286"/>
                  <a:pt x="23" y="286"/>
                  <a:pt x="23" y="286"/>
                </a:cubicBezTo>
                <a:cubicBezTo>
                  <a:pt x="10" y="298"/>
                  <a:pt x="0" y="323"/>
                  <a:pt x="0" y="340"/>
                </a:cubicBezTo>
                <a:cubicBezTo>
                  <a:pt x="0" y="430"/>
                  <a:pt x="0" y="430"/>
                  <a:pt x="0" y="430"/>
                </a:cubicBezTo>
                <a:cubicBezTo>
                  <a:pt x="0" y="448"/>
                  <a:pt x="14" y="462"/>
                  <a:pt x="32" y="462"/>
                </a:cubicBezTo>
                <a:cubicBezTo>
                  <a:pt x="937" y="462"/>
                  <a:pt x="937" y="462"/>
                  <a:pt x="937" y="462"/>
                </a:cubicBezTo>
                <a:cubicBezTo>
                  <a:pt x="955" y="462"/>
                  <a:pt x="969" y="448"/>
                  <a:pt x="969" y="430"/>
                </a:cubicBezTo>
                <a:cubicBezTo>
                  <a:pt x="969" y="337"/>
                  <a:pt x="969" y="337"/>
                  <a:pt x="969" y="337"/>
                </a:cubicBezTo>
                <a:cubicBezTo>
                  <a:pt x="969" y="319"/>
                  <a:pt x="979" y="295"/>
                  <a:pt x="992" y="282"/>
                </a:cubicBezTo>
                <a:lnTo>
                  <a:pt x="1021" y="254"/>
                </a:lnTo>
                <a:close/>
              </a:path>
            </a:pathLst>
          </a:custGeom>
          <a:solidFill>
            <a:schemeClr val="bg1">
              <a:lumMod val="65000"/>
            </a:schemeClr>
          </a:solidFill>
          <a:ln w="9525">
            <a:noFill/>
            <a:round/>
            <a:headEnd/>
            <a:tailEnd/>
          </a:ln>
        </p:spPr>
        <p:txBody>
          <a:bodyPr vert="horz" wrap="square" lIns="91440" tIns="45720" rIns="91440" bIns="45720" numCol="1" anchor="ctr" anchorCtr="0" compatLnSpc="1">
            <a:prstTxWarp prst="textNoShape">
              <a:avLst/>
            </a:prstTxWarp>
          </a:bodyPr>
          <a:lstStyle/>
          <a:p>
            <a:pPr algn="ct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6" name="Image 125">
            <a:extLst>
              <a:ext uri="{FF2B5EF4-FFF2-40B4-BE49-F238E27FC236}">
                <a16:creationId xmlns:a16="http://schemas.microsoft.com/office/drawing/2014/main" id="{A456B3D9-E722-4F39-9C2F-EBF1E1F2AC70}"/>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41724" y="2925837"/>
            <a:ext cx="399149" cy="399149"/>
          </a:xfrm>
          <a:prstGeom prst="rect">
            <a:avLst/>
          </a:prstGeom>
        </p:spPr>
      </p:pic>
      <p:pic>
        <p:nvPicPr>
          <p:cNvPr id="127" name="Picture 2">
            <a:extLst>
              <a:ext uri="{FF2B5EF4-FFF2-40B4-BE49-F238E27FC236}">
                <a16:creationId xmlns:a16="http://schemas.microsoft.com/office/drawing/2014/main" id="{C221AE30-1A61-4106-9969-C89EC4CD12F1}"/>
              </a:ext>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35702" y="3721705"/>
            <a:ext cx="376894" cy="376894"/>
          </a:xfrm>
          <a:prstGeom prst="rect">
            <a:avLst/>
          </a:prstGeom>
          <a:solidFill>
            <a:schemeClr val="bg1"/>
          </a:solidFill>
        </p:spPr>
      </p:pic>
      <p:sp>
        <p:nvSpPr>
          <p:cNvPr id="128" name="ZoneTexte 127">
            <a:extLst>
              <a:ext uri="{FF2B5EF4-FFF2-40B4-BE49-F238E27FC236}">
                <a16:creationId xmlns:a16="http://schemas.microsoft.com/office/drawing/2014/main" id="{AD367452-BD75-4F5B-B83F-A8F6A8C458B5}"/>
              </a:ext>
            </a:extLst>
          </p:cNvPr>
          <p:cNvSpPr txBox="1"/>
          <p:nvPr/>
        </p:nvSpPr>
        <p:spPr>
          <a:xfrm>
            <a:off x="9974350" y="3459295"/>
            <a:ext cx="1897410" cy="215444"/>
          </a:xfrm>
          <a:prstGeom prst="rect">
            <a:avLst/>
          </a:prstGeom>
          <a:noFill/>
        </p:spPr>
        <p:txBody>
          <a:bodyPr wrap="square" rtlCol="0">
            <a:spAutoFit/>
          </a:bodyPr>
          <a:lstStyle/>
          <a:p>
            <a:pPr algn="ctr"/>
            <a:r>
              <a:rPr lang="fr-FR" sz="800" i="1" dirty="0"/>
              <a:t>Quels indicateurs pour rendre compte ?</a:t>
            </a:r>
          </a:p>
        </p:txBody>
      </p:sp>
      <p:pic>
        <p:nvPicPr>
          <p:cNvPr id="129" name="Image 128">
            <a:extLst>
              <a:ext uri="{FF2B5EF4-FFF2-40B4-BE49-F238E27FC236}">
                <a16:creationId xmlns:a16="http://schemas.microsoft.com/office/drawing/2014/main" id="{95CF796F-8017-42AE-9130-C28C40B9A33A}"/>
              </a:ext>
            </a:extLst>
          </p:cNvPr>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712318" y="2927028"/>
            <a:ext cx="399149" cy="399149"/>
          </a:xfrm>
          <a:prstGeom prst="rect">
            <a:avLst/>
          </a:prstGeom>
        </p:spPr>
      </p:pic>
      <p:sp>
        <p:nvSpPr>
          <p:cNvPr id="130" name="ZoneTexte 129">
            <a:extLst>
              <a:ext uri="{FF2B5EF4-FFF2-40B4-BE49-F238E27FC236}">
                <a16:creationId xmlns:a16="http://schemas.microsoft.com/office/drawing/2014/main" id="{E81B3258-B217-42DF-8D80-04371B21F3DB}"/>
              </a:ext>
            </a:extLst>
          </p:cNvPr>
          <p:cNvSpPr txBox="1"/>
          <p:nvPr/>
        </p:nvSpPr>
        <p:spPr>
          <a:xfrm>
            <a:off x="9971005" y="1350408"/>
            <a:ext cx="1955818" cy="399149"/>
          </a:xfrm>
          <a:prstGeom prst="rect">
            <a:avLst/>
          </a:prstGeom>
          <a:noFill/>
          <a:ln w="6350">
            <a:noFill/>
          </a:ln>
          <a:effectLst/>
        </p:spPr>
        <p:txBody>
          <a:bodyPr vert="horz" wrap="square" lIns="36000" tIns="0" rIns="36000" bIns="0" rtlCol="0" anchor="t">
            <a:noAutofit/>
          </a:bodyPr>
          <a:lstStyle/>
          <a:p>
            <a:pPr algn="ctr">
              <a:spcBef>
                <a:spcPts val="0"/>
              </a:spcBef>
            </a:pPr>
            <a:r>
              <a:rPr lang="fr-FR" sz="1200" b="1" dirty="0">
                <a:solidFill>
                  <a:srgbClr val="A41417"/>
                </a:solidFill>
              </a:rPr>
              <a:t>ACCES AUX DONNEES UTILES A LA PREVENTION</a:t>
            </a:r>
          </a:p>
        </p:txBody>
      </p:sp>
      <p:cxnSp>
        <p:nvCxnSpPr>
          <p:cNvPr id="131" name="Connecteur droit 130">
            <a:extLst>
              <a:ext uri="{FF2B5EF4-FFF2-40B4-BE49-F238E27FC236}">
                <a16:creationId xmlns:a16="http://schemas.microsoft.com/office/drawing/2014/main" id="{DC0848F7-6125-43F4-840C-002DCB625445}"/>
              </a:ext>
            </a:extLst>
          </p:cNvPr>
          <p:cNvCxnSpPr/>
          <p:nvPr/>
        </p:nvCxnSpPr>
        <p:spPr>
          <a:xfrm>
            <a:off x="10516157" y="1831811"/>
            <a:ext cx="8655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2" name="ZoneTexte 131">
            <a:extLst>
              <a:ext uri="{FF2B5EF4-FFF2-40B4-BE49-F238E27FC236}">
                <a16:creationId xmlns:a16="http://schemas.microsoft.com/office/drawing/2014/main" id="{0577EF71-D73F-40F6-9651-506A22EC7276}"/>
              </a:ext>
            </a:extLst>
          </p:cNvPr>
          <p:cNvSpPr txBox="1"/>
          <p:nvPr/>
        </p:nvSpPr>
        <p:spPr>
          <a:xfrm>
            <a:off x="10237587" y="1947036"/>
            <a:ext cx="1418415" cy="754280"/>
          </a:xfrm>
          <a:prstGeom prst="rect">
            <a:avLst/>
          </a:prstGeom>
          <a:noFill/>
          <a:ln w="6350">
            <a:noFill/>
          </a:ln>
        </p:spPr>
        <p:txBody>
          <a:bodyPr vert="horz" wrap="square" lIns="36000" tIns="0" rIns="36000" bIns="0" rtlCol="0">
            <a:noAutofit/>
          </a:bodyPr>
          <a:lstStyle/>
          <a:p>
            <a:pPr algn="ctr">
              <a:spcBef>
                <a:spcPts val="0"/>
              </a:spcBef>
            </a:pPr>
            <a:r>
              <a:rPr lang="fr-FR" sz="900" dirty="0"/>
              <a:t>Votre SSTI vous met à disposition un compte personnalisé</a:t>
            </a:r>
          </a:p>
        </p:txBody>
      </p:sp>
      <p:sp>
        <p:nvSpPr>
          <p:cNvPr id="133" name="Rectangle 132">
            <a:extLst>
              <a:ext uri="{FF2B5EF4-FFF2-40B4-BE49-F238E27FC236}">
                <a16:creationId xmlns:a16="http://schemas.microsoft.com/office/drawing/2014/main" id="{B6773E08-00AB-45BF-B6EE-DD891569E94A}"/>
              </a:ext>
            </a:extLst>
          </p:cNvPr>
          <p:cNvSpPr/>
          <p:nvPr/>
        </p:nvSpPr>
        <p:spPr>
          <a:xfrm>
            <a:off x="10168304" y="4966688"/>
            <a:ext cx="1669506" cy="462480"/>
          </a:xfrm>
          <a:prstGeom prst="rect">
            <a:avLst/>
          </a:prstGeom>
          <a:noFill/>
          <a:ln w="6350" cap="flat" cmpd="sng" algn="ctr">
            <a:solidFill>
              <a:schemeClr val="bg1">
                <a:lumMod val="6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900" b="1" dirty="0">
                <a:solidFill>
                  <a:schemeClr val="tx1"/>
                </a:solidFill>
              </a:rPr>
              <a:t>% de salariés disposant d’un compte sécurisé (mes documents, conseils….)</a:t>
            </a:r>
          </a:p>
        </p:txBody>
      </p:sp>
      <p:sp>
        <p:nvSpPr>
          <p:cNvPr id="134" name="Rectangle 133">
            <a:extLst>
              <a:ext uri="{FF2B5EF4-FFF2-40B4-BE49-F238E27FC236}">
                <a16:creationId xmlns:a16="http://schemas.microsoft.com/office/drawing/2014/main" id="{90A61069-1A22-4C79-A143-ABB710082C48}"/>
              </a:ext>
            </a:extLst>
          </p:cNvPr>
          <p:cNvSpPr/>
          <p:nvPr/>
        </p:nvSpPr>
        <p:spPr>
          <a:xfrm>
            <a:off x="10168304" y="4206968"/>
            <a:ext cx="1669506" cy="677747"/>
          </a:xfrm>
          <a:prstGeom prst="rect">
            <a:avLst/>
          </a:prstGeom>
          <a:noFill/>
          <a:ln w="6350" cap="flat" cmpd="sng" algn="ctr">
            <a:solidFill>
              <a:schemeClr val="bg1">
                <a:lumMod val="6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900" b="1" dirty="0">
                <a:solidFill>
                  <a:schemeClr val="tx1"/>
                </a:solidFill>
              </a:rPr>
              <a:t>% d’établissements disposant d’un compte sécurisé (mes documents, service fourni, baromètres,…)</a:t>
            </a:r>
          </a:p>
        </p:txBody>
      </p:sp>
      <p:sp>
        <p:nvSpPr>
          <p:cNvPr id="135" name="Rectangle 134">
            <a:extLst>
              <a:ext uri="{FF2B5EF4-FFF2-40B4-BE49-F238E27FC236}">
                <a16:creationId xmlns:a16="http://schemas.microsoft.com/office/drawing/2014/main" id="{4FA987E7-6716-4D2A-9255-34C80AA05E58}"/>
              </a:ext>
            </a:extLst>
          </p:cNvPr>
          <p:cNvSpPr/>
          <p:nvPr/>
        </p:nvSpPr>
        <p:spPr>
          <a:xfrm>
            <a:off x="4363425" y="5669310"/>
            <a:ext cx="1620357" cy="462480"/>
          </a:xfrm>
          <a:prstGeom prst="rect">
            <a:avLst/>
          </a:prstGeom>
          <a:noFill/>
          <a:ln w="6350" cap="flat" cmpd="sng" algn="ctr">
            <a:solidFill>
              <a:srgbClr val="FFCB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900" b="1" dirty="0">
                <a:solidFill>
                  <a:schemeClr val="tx1"/>
                </a:solidFill>
              </a:rPr>
              <a:t>% de DMST informatisés</a:t>
            </a:r>
          </a:p>
        </p:txBody>
      </p:sp>
      <p:sp>
        <p:nvSpPr>
          <p:cNvPr id="136" name="Rectangle 135">
            <a:extLst>
              <a:ext uri="{FF2B5EF4-FFF2-40B4-BE49-F238E27FC236}">
                <a16:creationId xmlns:a16="http://schemas.microsoft.com/office/drawing/2014/main" id="{B7345F16-DE29-45B5-B0E6-FA1246E1683E}"/>
              </a:ext>
            </a:extLst>
          </p:cNvPr>
          <p:cNvSpPr/>
          <p:nvPr/>
        </p:nvSpPr>
        <p:spPr>
          <a:xfrm>
            <a:off x="2386573" y="4867329"/>
            <a:ext cx="1620357" cy="483577"/>
          </a:xfrm>
          <a:prstGeom prst="rect">
            <a:avLst/>
          </a:prstGeom>
          <a:noFill/>
          <a:ln w="6350" cap="flat" cmpd="sng" algn="ctr">
            <a:solidFill>
              <a:srgbClr val="AECA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900" b="1" dirty="0">
                <a:solidFill>
                  <a:schemeClr val="tx1"/>
                </a:solidFill>
              </a:rPr>
              <a:t>% de salariés couverts par une fiche d’entreprise sur une période de 5 ans</a:t>
            </a:r>
          </a:p>
        </p:txBody>
      </p:sp>
      <p:sp>
        <p:nvSpPr>
          <p:cNvPr id="137" name="Rectangle 136">
            <a:extLst>
              <a:ext uri="{FF2B5EF4-FFF2-40B4-BE49-F238E27FC236}">
                <a16:creationId xmlns:a16="http://schemas.microsoft.com/office/drawing/2014/main" id="{5D240A1F-606E-4AF9-9EC4-01F703D2C7FC}"/>
              </a:ext>
            </a:extLst>
          </p:cNvPr>
          <p:cNvSpPr/>
          <p:nvPr/>
        </p:nvSpPr>
        <p:spPr>
          <a:xfrm>
            <a:off x="6261611" y="4897656"/>
            <a:ext cx="1620357" cy="575607"/>
          </a:xfrm>
          <a:prstGeom prst="rect">
            <a:avLst/>
          </a:prstGeom>
          <a:noFill/>
          <a:ln w="6350" cap="flat" cmpd="sng" algn="ctr">
            <a:solidFill>
              <a:srgbClr val="E94E5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900" b="1" dirty="0">
                <a:solidFill>
                  <a:schemeClr val="tx1"/>
                </a:solidFill>
              </a:rPr>
              <a:t>%  d’entreprises ayant bénéficié de conseils ou sensibilisation sur une période de 5 ans (avec le nb et le type)</a:t>
            </a:r>
          </a:p>
        </p:txBody>
      </p:sp>
    </p:spTree>
    <p:extLst>
      <p:ext uri="{BB962C8B-B14F-4D97-AF65-F5344CB8AC3E}">
        <p14:creationId xmlns:p14="http://schemas.microsoft.com/office/powerpoint/2010/main" val="205472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anim calcmode="lin" valueType="num">
                                      <p:cBhvr>
                                        <p:cTn id="23" dur="1000" fill="hold"/>
                                        <p:tgtEl>
                                          <p:spTgt spid="48"/>
                                        </p:tgtEl>
                                        <p:attrNameLst>
                                          <p:attrName>ppt_x</p:attrName>
                                        </p:attrNameLst>
                                      </p:cBhvr>
                                      <p:tavLst>
                                        <p:tav tm="0">
                                          <p:val>
                                            <p:strVal val="#ppt_x"/>
                                          </p:val>
                                        </p:tav>
                                        <p:tav tm="100000">
                                          <p:val>
                                            <p:strVal val="#ppt_x"/>
                                          </p:val>
                                        </p:tav>
                                      </p:tavLst>
                                    </p:anim>
                                    <p:anim calcmode="lin" valueType="num">
                                      <p:cBhvr>
                                        <p:cTn id="24" dur="1000" fill="hold"/>
                                        <p:tgtEl>
                                          <p:spTgt spid="4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1000"/>
                                        <p:tgtEl>
                                          <p:spTgt spid="65"/>
                                        </p:tgtEl>
                                      </p:cBhvr>
                                    </p:animEffect>
                                    <p:anim calcmode="lin" valueType="num">
                                      <p:cBhvr>
                                        <p:cTn id="33" dur="1000" fill="hold"/>
                                        <p:tgtEl>
                                          <p:spTgt spid="65"/>
                                        </p:tgtEl>
                                        <p:attrNameLst>
                                          <p:attrName>ppt_x</p:attrName>
                                        </p:attrNameLst>
                                      </p:cBhvr>
                                      <p:tavLst>
                                        <p:tav tm="0">
                                          <p:val>
                                            <p:strVal val="#ppt_x"/>
                                          </p:val>
                                        </p:tav>
                                        <p:tav tm="100000">
                                          <p:val>
                                            <p:strVal val="#ppt_x"/>
                                          </p:val>
                                        </p:tav>
                                      </p:tavLst>
                                    </p:anim>
                                    <p:anim calcmode="lin" valueType="num">
                                      <p:cBhvr>
                                        <p:cTn id="34" dur="1000" fill="hold"/>
                                        <p:tgtEl>
                                          <p:spTgt spid="6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000"/>
                                        <p:tgtEl>
                                          <p:spTgt spid="69"/>
                                        </p:tgtEl>
                                      </p:cBhvr>
                                    </p:animEffect>
                                    <p:anim calcmode="lin" valueType="num">
                                      <p:cBhvr>
                                        <p:cTn id="38" dur="1000" fill="hold"/>
                                        <p:tgtEl>
                                          <p:spTgt spid="69"/>
                                        </p:tgtEl>
                                        <p:attrNameLst>
                                          <p:attrName>ppt_x</p:attrName>
                                        </p:attrNameLst>
                                      </p:cBhvr>
                                      <p:tavLst>
                                        <p:tav tm="0">
                                          <p:val>
                                            <p:strVal val="#ppt_x"/>
                                          </p:val>
                                        </p:tav>
                                        <p:tav tm="100000">
                                          <p:val>
                                            <p:strVal val="#ppt_x"/>
                                          </p:val>
                                        </p:tav>
                                      </p:tavLst>
                                    </p:anim>
                                    <p:anim calcmode="lin" valueType="num">
                                      <p:cBhvr>
                                        <p:cTn id="39" dur="1000" fill="hold"/>
                                        <p:tgtEl>
                                          <p:spTgt spid="6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fade">
                                      <p:cBhvr>
                                        <p:cTn id="47" dur="1000"/>
                                        <p:tgtEl>
                                          <p:spTgt spid="122"/>
                                        </p:tgtEl>
                                      </p:cBhvr>
                                    </p:animEffect>
                                    <p:anim calcmode="lin" valueType="num">
                                      <p:cBhvr>
                                        <p:cTn id="48" dur="1000" fill="hold"/>
                                        <p:tgtEl>
                                          <p:spTgt spid="122"/>
                                        </p:tgtEl>
                                        <p:attrNameLst>
                                          <p:attrName>ppt_x</p:attrName>
                                        </p:attrNameLst>
                                      </p:cBhvr>
                                      <p:tavLst>
                                        <p:tav tm="0">
                                          <p:val>
                                            <p:strVal val="#ppt_x"/>
                                          </p:val>
                                        </p:tav>
                                        <p:tav tm="100000">
                                          <p:val>
                                            <p:strVal val="#ppt_x"/>
                                          </p:val>
                                        </p:tav>
                                      </p:tavLst>
                                    </p:anim>
                                    <p:anim calcmode="lin" valueType="num">
                                      <p:cBhvr>
                                        <p:cTn id="49"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1000"/>
                                        <p:tgtEl>
                                          <p:spTgt spid="49"/>
                                        </p:tgtEl>
                                      </p:cBhvr>
                                    </p:animEffect>
                                    <p:anim calcmode="lin" valueType="num">
                                      <p:cBhvr>
                                        <p:cTn id="55" dur="1000" fill="hold"/>
                                        <p:tgtEl>
                                          <p:spTgt spid="49"/>
                                        </p:tgtEl>
                                        <p:attrNameLst>
                                          <p:attrName>ppt_x</p:attrName>
                                        </p:attrNameLst>
                                      </p:cBhvr>
                                      <p:tavLst>
                                        <p:tav tm="0">
                                          <p:val>
                                            <p:strVal val="#ppt_x"/>
                                          </p:val>
                                        </p:tav>
                                        <p:tav tm="100000">
                                          <p:val>
                                            <p:strVal val="#ppt_x"/>
                                          </p:val>
                                        </p:tav>
                                      </p:tavLst>
                                    </p:anim>
                                    <p:anim calcmode="lin" valueType="num">
                                      <p:cBhvr>
                                        <p:cTn id="56" dur="1000" fill="hold"/>
                                        <p:tgtEl>
                                          <p:spTgt spid="4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1000"/>
                                        <p:tgtEl>
                                          <p:spTgt spid="50"/>
                                        </p:tgtEl>
                                      </p:cBhvr>
                                    </p:animEffect>
                                    <p:anim calcmode="lin" valueType="num">
                                      <p:cBhvr>
                                        <p:cTn id="60" dur="1000" fill="hold"/>
                                        <p:tgtEl>
                                          <p:spTgt spid="50"/>
                                        </p:tgtEl>
                                        <p:attrNameLst>
                                          <p:attrName>ppt_x</p:attrName>
                                        </p:attrNameLst>
                                      </p:cBhvr>
                                      <p:tavLst>
                                        <p:tav tm="0">
                                          <p:val>
                                            <p:strVal val="#ppt_x"/>
                                          </p:val>
                                        </p:tav>
                                        <p:tav tm="100000">
                                          <p:val>
                                            <p:strVal val="#ppt_x"/>
                                          </p:val>
                                        </p:tav>
                                      </p:tavLst>
                                    </p:anim>
                                    <p:anim calcmode="lin" valueType="num">
                                      <p:cBhvr>
                                        <p:cTn id="61" dur="1000" fill="hold"/>
                                        <p:tgtEl>
                                          <p:spTgt spid="5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1000"/>
                                        <p:tgtEl>
                                          <p:spTgt spid="51"/>
                                        </p:tgtEl>
                                      </p:cBhvr>
                                    </p:animEffect>
                                    <p:anim calcmode="lin" valueType="num">
                                      <p:cBhvr>
                                        <p:cTn id="65" dur="1000" fill="hold"/>
                                        <p:tgtEl>
                                          <p:spTgt spid="51"/>
                                        </p:tgtEl>
                                        <p:attrNameLst>
                                          <p:attrName>ppt_x</p:attrName>
                                        </p:attrNameLst>
                                      </p:cBhvr>
                                      <p:tavLst>
                                        <p:tav tm="0">
                                          <p:val>
                                            <p:strVal val="#ppt_x"/>
                                          </p:val>
                                        </p:tav>
                                        <p:tav tm="100000">
                                          <p:val>
                                            <p:strVal val="#ppt_x"/>
                                          </p:val>
                                        </p:tav>
                                      </p:tavLst>
                                    </p:anim>
                                    <p:anim calcmode="lin" valueType="num">
                                      <p:cBhvr>
                                        <p:cTn id="66" dur="1000" fill="hold"/>
                                        <p:tgtEl>
                                          <p:spTgt spid="5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anim calcmode="lin" valueType="num">
                                      <p:cBhvr>
                                        <p:cTn id="70" dur="1000" fill="hold"/>
                                        <p:tgtEl>
                                          <p:spTgt spid="52"/>
                                        </p:tgtEl>
                                        <p:attrNameLst>
                                          <p:attrName>ppt_x</p:attrName>
                                        </p:attrNameLst>
                                      </p:cBhvr>
                                      <p:tavLst>
                                        <p:tav tm="0">
                                          <p:val>
                                            <p:strVal val="#ppt_x"/>
                                          </p:val>
                                        </p:tav>
                                        <p:tav tm="100000">
                                          <p:val>
                                            <p:strVal val="#ppt_x"/>
                                          </p:val>
                                        </p:tav>
                                      </p:tavLst>
                                    </p:anim>
                                    <p:anim calcmode="lin" valueType="num">
                                      <p:cBhvr>
                                        <p:cTn id="71" dur="1000" fill="hold"/>
                                        <p:tgtEl>
                                          <p:spTgt spid="5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1000"/>
                                        <p:tgtEl>
                                          <p:spTgt spid="62"/>
                                        </p:tgtEl>
                                      </p:cBhvr>
                                    </p:animEffect>
                                    <p:anim calcmode="lin" valueType="num">
                                      <p:cBhvr>
                                        <p:cTn id="75" dur="1000" fill="hold"/>
                                        <p:tgtEl>
                                          <p:spTgt spid="62"/>
                                        </p:tgtEl>
                                        <p:attrNameLst>
                                          <p:attrName>ppt_x</p:attrName>
                                        </p:attrNameLst>
                                      </p:cBhvr>
                                      <p:tavLst>
                                        <p:tav tm="0">
                                          <p:val>
                                            <p:strVal val="#ppt_x"/>
                                          </p:val>
                                        </p:tav>
                                        <p:tav tm="100000">
                                          <p:val>
                                            <p:strVal val="#ppt_x"/>
                                          </p:val>
                                        </p:tav>
                                      </p:tavLst>
                                    </p:anim>
                                    <p:anim calcmode="lin" valueType="num">
                                      <p:cBhvr>
                                        <p:cTn id="76" dur="1000" fill="hold"/>
                                        <p:tgtEl>
                                          <p:spTgt spid="6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1000"/>
                                        <p:tgtEl>
                                          <p:spTgt spid="75"/>
                                        </p:tgtEl>
                                      </p:cBhvr>
                                    </p:animEffect>
                                    <p:anim calcmode="lin" valueType="num">
                                      <p:cBhvr>
                                        <p:cTn id="90" dur="1000" fill="hold"/>
                                        <p:tgtEl>
                                          <p:spTgt spid="75"/>
                                        </p:tgtEl>
                                        <p:attrNameLst>
                                          <p:attrName>ppt_x</p:attrName>
                                        </p:attrNameLst>
                                      </p:cBhvr>
                                      <p:tavLst>
                                        <p:tav tm="0">
                                          <p:val>
                                            <p:strVal val="#ppt_x"/>
                                          </p:val>
                                        </p:tav>
                                        <p:tav tm="100000">
                                          <p:val>
                                            <p:strVal val="#ppt_x"/>
                                          </p:val>
                                        </p:tav>
                                      </p:tavLst>
                                    </p:anim>
                                    <p:anim calcmode="lin" valueType="num">
                                      <p:cBhvr>
                                        <p:cTn id="91" dur="1000" fill="hold"/>
                                        <p:tgtEl>
                                          <p:spTgt spid="7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36"/>
                                        </p:tgtEl>
                                        <p:attrNameLst>
                                          <p:attrName>style.visibility</p:attrName>
                                        </p:attrNameLst>
                                      </p:cBhvr>
                                      <p:to>
                                        <p:strVal val="visible"/>
                                      </p:to>
                                    </p:set>
                                    <p:animEffect transition="in" filter="fade">
                                      <p:cBhvr>
                                        <p:cTn id="94" dur="1000"/>
                                        <p:tgtEl>
                                          <p:spTgt spid="136"/>
                                        </p:tgtEl>
                                      </p:cBhvr>
                                    </p:animEffect>
                                    <p:anim calcmode="lin" valueType="num">
                                      <p:cBhvr>
                                        <p:cTn id="95" dur="1000" fill="hold"/>
                                        <p:tgtEl>
                                          <p:spTgt spid="136"/>
                                        </p:tgtEl>
                                        <p:attrNameLst>
                                          <p:attrName>ppt_x</p:attrName>
                                        </p:attrNameLst>
                                      </p:cBhvr>
                                      <p:tavLst>
                                        <p:tav tm="0">
                                          <p:val>
                                            <p:strVal val="#ppt_x"/>
                                          </p:val>
                                        </p:tav>
                                        <p:tav tm="100000">
                                          <p:val>
                                            <p:strVal val="#ppt_x"/>
                                          </p:val>
                                        </p:tav>
                                      </p:tavLst>
                                    </p:anim>
                                    <p:anim calcmode="lin" valueType="num">
                                      <p:cBhvr>
                                        <p:cTn id="96"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1000"/>
                                        <p:tgtEl>
                                          <p:spTgt spid="53"/>
                                        </p:tgtEl>
                                      </p:cBhvr>
                                    </p:animEffect>
                                    <p:anim calcmode="lin" valueType="num">
                                      <p:cBhvr>
                                        <p:cTn id="102" dur="1000" fill="hold"/>
                                        <p:tgtEl>
                                          <p:spTgt spid="53"/>
                                        </p:tgtEl>
                                        <p:attrNameLst>
                                          <p:attrName>ppt_x</p:attrName>
                                        </p:attrNameLst>
                                      </p:cBhvr>
                                      <p:tavLst>
                                        <p:tav tm="0">
                                          <p:val>
                                            <p:strVal val="#ppt_x"/>
                                          </p:val>
                                        </p:tav>
                                        <p:tav tm="100000">
                                          <p:val>
                                            <p:strVal val="#ppt_x"/>
                                          </p:val>
                                        </p:tav>
                                      </p:tavLst>
                                    </p:anim>
                                    <p:anim calcmode="lin" valueType="num">
                                      <p:cBhvr>
                                        <p:cTn id="103" dur="1000" fill="hold"/>
                                        <p:tgtEl>
                                          <p:spTgt spid="53"/>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1000"/>
                                        <p:tgtEl>
                                          <p:spTgt spid="54"/>
                                        </p:tgtEl>
                                      </p:cBhvr>
                                    </p:animEffect>
                                    <p:anim calcmode="lin" valueType="num">
                                      <p:cBhvr>
                                        <p:cTn id="107" dur="1000" fill="hold"/>
                                        <p:tgtEl>
                                          <p:spTgt spid="54"/>
                                        </p:tgtEl>
                                        <p:attrNameLst>
                                          <p:attrName>ppt_x</p:attrName>
                                        </p:attrNameLst>
                                      </p:cBhvr>
                                      <p:tavLst>
                                        <p:tav tm="0">
                                          <p:val>
                                            <p:strVal val="#ppt_x"/>
                                          </p:val>
                                        </p:tav>
                                        <p:tav tm="100000">
                                          <p:val>
                                            <p:strVal val="#ppt_x"/>
                                          </p:val>
                                        </p:tav>
                                      </p:tavLst>
                                    </p:anim>
                                    <p:anim calcmode="lin" valueType="num">
                                      <p:cBhvr>
                                        <p:cTn id="108" dur="1000" fill="hold"/>
                                        <p:tgtEl>
                                          <p:spTgt spid="5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1000"/>
                                        <p:tgtEl>
                                          <p:spTgt spid="55"/>
                                        </p:tgtEl>
                                      </p:cBhvr>
                                    </p:animEffect>
                                    <p:anim calcmode="lin" valueType="num">
                                      <p:cBhvr>
                                        <p:cTn id="112" dur="1000" fill="hold"/>
                                        <p:tgtEl>
                                          <p:spTgt spid="55"/>
                                        </p:tgtEl>
                                        <p:attrNameLst>
                                          <p:attrName>ppt_x</p:attrName>
                                        </p:attrNameLst>
                                      </p:cBhvr>
                                      <p:tavLst>
                                        <p:tav tm="0">
                                          <p:val>
                                            <p:strVal val="#ppt_x"/>
                                          </p:val>
                                        </p:tav>
                                        <p:tav tm="100000">
                                          <p:val>
                                            <p:strVal val="#ppt_x"/>
                                          </p:val>
                                        </p:tav>
                                      </p:tavLst>
                                    </p:anim>
                                    <p:anim calcmode="lin" valueType="num">
                                      <p:cBhvr>
                                        <p:cTn id="113" dur="1000" fill="hold"/>
                                        <p:tgtEl>
                                          <p:spTgt spid="55"/>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67"/>
                                        </p:tgtEl>
                                        <p:attrNameLst>
                                          <p:attrName>style.visibility</p:attrName>
                                        </p:attrNameLst>
                                      </p:cBhvr>
                                      <p:to>
                                        <p:strVal val="visible"/>
                                      </p:to>
                                    </p:set>
                                    <p:animEffect transition="in" filter="fade">
                                      <p:cBhvr>
                                        <p:cTn id="126" dur="1000"/>
                                        <p:tgtEl>
                                          <p:spTgt spid="67"/>
                                        </p:tgtEl>
                                      </p:cBhvr>
                                    </p:animEffect>
                                    <p:anim calcmode="lin" valueType="num">
                                      <p:cBhvr>
                                        <p:cTn id="127" dur="1000" fill="hold"/>
                                        <p:tgtEl>
                                          <p:spTgt spid="67"/>
                                        </p:tgtEl>
                                        <p:attrNameLst>
                                          <p:attrName>ppt_x</p:attrName>
                                        </p:attrNameLst>
                                      </p:cBhvr>
                                      <p:tavLst>
                                        <p:tav tm="0">
                                          <p:val>
                                            <p:strVal val="#ppt_x"/>
                                          </p:val>
                                        </p:tav>
                                        <p:tav tm="100000">
                                          <p:val>
                                            <p:strVal val="#ppt_x"/>
                                          </p:val>
                                        </p:tav>
                                      </p:tavLst>
                                    </p:anim>
                                    <p:anim calcmode="lin" valueType="num">
                                      <p:cBhvr>
                                        <p:cTn id="128" dur="1000" fill="hold"/>
                                        <p:tgtEl>
                                          <p:spTgt spid="67"/>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71"/>
                                        </p:tgtEl>
                                        <p:attrNameLst>
                                          <p:attrName>style.visibility</p:attrName>
                                        </p:attrNameLst>
                                      </p:cBhvr>
                                      <p:to>
                                        <p:strVal val="visible"/>
                                      </p:to>
                                    </p:set>
                                    <p:animEffect transition="in" filter="fade">
                                      <p:cBhvr>
                                        <p:cTn id="131" dur="1000"/>
                                        <p:tgtEl>
                                          <p:spTgt spid="71"/>
                                        </p:tgtEl>
                                      </p:cBhvr>
                                    </p:animEffect>
                                    <p:anim calcmode="lin" valueType="num">
                                      <p:cBhvr>
                                        <p:cTn id="132" dur="1000" fill="hold"/>
                                        <p:tgtEl>
                                          <p:spTgt spid="71"/>
                                        </p:tgtEl>
                                        <p:attrNameLst>
                                          <p:attrName>ppt_x</p:attrName>
                                        </p:attrNameLst>
                                      </p:cBhvr>
                                      <p:tavLst>
                                        <p:tav tm="0">
                                          <p:val>
                                            <p:strVal val="#ppt_x"/>
                                          </p:val>
                                        </p:tav>
                                        <p:tav tm="100000">
                                          <p:val>
                                            <p:strVal val="#ppt_x"/>
                                          </p:val>
                                        </p:tav>
                                      </p:tavLst>
                                    </p:anim>
                                    <p:anim calcmode="lin" valueType="num">
                                      <p:cBhvr>
                                        <p:cTn id="133" dur="1000" fill="hold"/>
                                        <p:tgtEl>
                                          <p:spTgt spid="7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72"/>
                                        </p:tgtEl>
                                        <p:attrNameLst>
                                          <p:attrName>style.visibility</p:attrName>
                                        </p:attrNameLst>
                                      </p:cBhvr>
                                      <p:to>
                                        <p:strVal val="visible"/>
                                      </p:to>
                                    </p:set>
                                    <p:animEffect transition="in" filter="fade">
                                      <p:cBhvr>
                                        <p:cTn id="136" dur="1000"/>
                                        <p:tgtEl>
                                          <p:spTgt spid="72"/>
                                        </p:tgtEl>
                                      </p:cBhvr>
                                    </p:animEffect>
                                    <p:anim calcmode="lin" valueType="num">
                                      <p:cBhvr>
                                        <p:cTn id="137" dur="1000" fill="hold"/>
                                        <p:tgtEl>
                                          <p:spTgt spid="72"/>
                                        </p:tgtEl>
                                        <p:attrNameLst>
                                          <p:attrName>ppt_x</p:attrName>
                                        </p:attrNameLst>
                                      </p:cBhvr>
                                      <p:tavLst>
                                        <p:tav tm="0">
                                          <p:val>
                                            <p:strVal val="#ppt_x"/>
                                          </p:val>
                                        </p:tav>
                                        <p:tav tm="100000">
                                          <p:val>
                                            <p:strVal val="#ppt_x"/>
                                          </p:val>
                                        </p:tav>
                                      </p:tavLst>
                                    </p:anim>
                                    <p:anim calcmode="lin" valueType="num">
                                      <p:cBhvr>
                                        <p:cTn id="138" dur="1000" fill="hold"/>
                                        <p:tgtEl>
                                          <p:spTgt spid="72"/>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fade">
                                      <p:cBhvr>
                                        <p:cTn id="141" dur="1000"/>
                                        <p:tgtEl>
                                          <p:spTgt spid="76"/>
                                        </p:tgtEl>
                                      </p:cBhvr>
                                    </p:animEffect>
                                    <p:anim calcmode="lin" valueType="num">
                                      <p:cBhvr>
                                        <p:cTn id="142" dur="1000" fill="hold"/>
                                        <p:tgtEl>
                                          <p:spTgt spid="76"/>
                                        </p:tgtEl>
                                        <p:attrNameLst>
                                          <p:attrName>ppt_x</p:attrName>
                                        </p:attrNameLst>
                                      </p:cBhvr>
                                      <p:tavLst>
                                        <p:tav tm="0">
                                          <p:val>
                                            <p:strVal val="#ppt_x"/>
                                          </p:val>
                                        </p:tav>
                                        <p:tav tm="100000">
                                          <p:val>
                                            <p:strVal val="#ppt_x"/>
                                          </p:val>
                                        </p:tav>
                                      </p:tavLst>
                                    </p:anim>
                                    <p:anim calcmode="lin" valueType="num">
                                      <p:cBhvr>
                                        <p:cTn id="143" dur="1000" fill="hold"/>
                                        <p:tgtEl>
                                          <p:spTgt spid="7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35"/>
                                        </p:tgtEl>
                                        <p:attrNameLst>
                                          <p:attrName>style.visibility</p:attrName>
                                        </p:attrNameLst>
                                      </p:cBhvr>
                                      <p:to>
                                        <p:strVal val="visible"/>
                                      </p:to>
                                    </p:set>
                                    <p:animEffect transition="in" filter="fade">
                                      <p:cBhvr>
                                        <p:cTn id="146" dur="1000"/>
                                        <p:tgtEl>
                                          <p:spTgt spid="135"/>
                                        </p:tgtEl>
                                      </p:cBhvr>
                                    </p:animEffect>
                                    <p:anim calcmode="lin" valueType="num">
                                      <p:cBhvr>
                                        <p:cTn id="147" dur="1000" fill="hold"/>
                                        <p:tgtEl>
                                          <p:spTgt spid="135"/>
                                        </p:tgtEl>
                                        <p:attrNameLst>
                                          <p:attrName>ppt_x</p:attrName>
                                        </p:attrNameLst>
                                      </p:cBhvr>
                                      <p:tavLst>
                                        <p:tav tm="0">
                                          <p:val>
                                            <p:strVal val="#ppt_x"/>
                                          </p:val>
                                        </p:tav>
                                        <p:tav tm="100000">
                                          <p:val>
                                            <p:strVal val="#ppt_x"/>
                                          </p:val>
                                        </p:tav>
                                      </p:tavLst>
                                    </p:anim>
                                    <p:anim calcmode="lin" valueType="num">
                                      <p:cBhvr>
                                        <p:cTn id="148"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57"/>
                                        </p:tgtEl>
                                        <p:attrNameLst>
                                          <p:attrName>style.visibility</p:attrName>
                                        </p:attrNameLst>
                                      </p:cBhvr>
                                      <p:to>
                                        <p:strVal val="visible"/>
                                      </p:to>
                                    </p:set>
                                    <p:animEffect transition="in" filter="fade">
                                      <p:cBhvr>
                                        <p:cTn id="153" dur="1000"/>
                                        <p:tgtEl>
                                          <p:spTgt spid="57"/>
                                        </p:tgtEl>
                                      </p:cBhvr>
                                    </p:animEffect>
                                    <p:anim calcmode="lin" valueType="num">
                                      <p:cBhvr>
                                        <p:cTn id="154" dur="1000" fill="hold"/>
                                        <p:tgtEl>
                                          <p:spTgt spid="57"/>
                                        </p:tgtEl>
                                        <p:attrNameLst>
                                          <p:attrName>ppt_x</p:attrName>
                                        </p:attrNameLst>
                                      </p:cBhvr>
                                      <p:tavLst>
                                        <p:tav tm="0">
                                          <p:val>
                                            <p:strVal val="#ppt_x"/>
                                          </p:val>
                                        </p:tav>
                                        <p:tav tm="100000">
                                          <p:val>
                                            <p:strVal val="#ppt_x"/>
                                          </p:val>
                                        </p:tav>
                                      </p:tavLst>
                                    </p:anim>
                                    <p:anim calcmode="lin" valueType="num">
                                      <p:cBhvr>
                                        <p:cTn id="155" dur="1000" fill="hold"/>
                                        <p:tgtEl>
                                          <p:spTgt spid="57"/>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0"/>
                                  </p:stCondLst>
                                  <p:childTnLst>
                                    <p:set>
                                      <p:cBhvr>
                                        <p:cTn id="157" dur="1" fill="hold">
                                          <p:stCondLst>
                                            <p:cond delay="0"/>
                                          </p:stCondLst>
                                        </p:cTn>
                                        <p:tgtEl>
                                          <p:spTgt spid="58"/>
                                        </p:tgtEl>
                                        <p:attrNameLst>
                                          <p:attrName>style.visibility</p:attrName>
                                        </p:attrNameLst>
                                      </p:cBhvr>
                                      <p:to>
                                        <p:strVal val="visible"/>
                                      </p:to>
                                    </p:set>
                                    <p:animEffect transition="in" filter="fade">
                                      <p:cBhvr>
                                        <p:cTn id="158" dur="1000"/>
                                        <p:tgtEl>
                                          <p:spTgt spid="58"/>
                                        </p:tgtEl>
                                      </p:cBhvr>
                                    </p:animEffect>
                                    <p:anim calcmode="lin" valueType="num">
                                      <p:cBhvr>
                                        <p:cTn id="159" dur="1000" fill="hold"/>
                                        <p:tgtEl>
                                          <p:spTgt spid="58"/>
                                        </p:tgtEl>
                                        <p:attrNameLst>
                                          <p:attrName>ppt_x</p:attrName>
                                        </p:attrNameLst>
                                      </p:cBhvr>
                                      <p:tavLst>
                                        <p:tav tm="0">
                                          <p:val>
                                            <p:strVal val="#ppt_x"/>
                                          </p:val>
                                        </p:tav>
                                        <p:tav tm="100000">
                                          <p:val>
                                            <p:strVal val="#ppt_x"/>
                                          </p:val>
                                        </p:tav>
                                      </p:tavLst>
                                    </p:anim>
                                    <p:anim calcmode="lin" valueType="num">
                                      <p:cBhvr>
                                        <p:cTn id="160" dur="1000" fill="hold"/>
                                        <p:tgtEl>
                                          <p:spTgt spid="58"/>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fade">
                                      <p:cBhvr>
                                        <p:cTn id="163" dur="1000"/>
                                        <p:tgtEl>
                                          <p:spTgt spid="59"/>
                                        </p:tgtEl>
                                      </p:cBhvr>
                                    </p:animEffect>
                                    <p:anim calcmode="lin" valueType="num">
                                      <p:cBhvr>
                                        <p:cTn id="164" dur="1000" fill="hold"/>
                                        <p:tgtEl>
                                          <p:spTgt spid="59"/>
                                        </p:tgtEl>
                                        <p:attrNameLst>
                                          <p:attrName>ppt_x</p:attrName>
                                        </p:attrNameLst>
                                      </p:cBhvr>
                                      <p:tavLst>
                                        <p:tav tm="0">
                                          <p:val>
                                            <p:strVal val="#ppt_x"/>
                                          </p:val>
                                        </p:tav>
                                        <p:tav tm="100000">
                                          <p:val>
                                            <p:strVal val="#ppt_x"/>
                                          </p:val>
                                        </p:tav>
                                      </p:tavLst>
                                    </p:anim>
                                    <p:anim calcmode="lin" valueType="num">
                                      <p:cBhvr>
                                        <p:cTn id="165" dur="1000" fill="hold"/>
                                        <p:tgtEl>
                                          <p:spTgt spid="59"/>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60"/>
                                        </p:tgtEl>
                                        <p:attrNameLst>
                                          <p:attrName>style.visibility</p:attrName>
                                        </p:attrNameLst>
                                      </p:cBhvr>
                                      <p:to>
                                        <p:strVal val="visible"/>
                                      </p:to>
                                    </p:set>
                                    <p:animEffect transition="in" filter="fade">
                                      <p:cBhvr>
                                        <p:cTn id="168" dur="1000"/>
                                        <p:tgtEl>
                                          <p:spTgt spid="60"/>
                                        </p:tgtEl>
                                      </p:cBhvr>
                                    </p:animEffect>
                                    <p:anim calcmode="lin" valueType="num">
                                      <p:cBhvr>
                                        <p:cTn id="169" dur="1000" fill="hold"/>
                                        <p:tgtEl>
                                          <p:spTgt spid="60"/>
                                        </p:tgtEl>
                                        <p:attrNameLst>
                                          <p:attrName>ppt_x</p:attrName>
                                        </p:attrNameLst>
                                      </p:cBhvr>
                                      <p:tavLst>
                                        <p:tav tm="0">
                                          <p:val>
                                            <p:strVal val="#ppt_x"/>
                                          </p:val>
                                        </p:tav>
                                        <p:tav tm="100000">
                                          <p:val>
                                            <p:strVal val="#ppt_x"/>
                                          </p:val>
                                        </p:tav>
                                      </p:tavLst>
                                    </p:anim>
                                    <p:anim calcmode="lin" valueType="num">
                                      <p:cBhvr>
                                        <p:cTn id="170" dur="1000" fill="hold"/>
                                        <p:tgtEl>
                                          <p:spTgt spid="60"/>
                                        </p:tgtEl>
                                        <p:attrNameLst>
                                          <p:attrName>ppt_y</p:attrName>
                                        </p:attrNameLst>
                                      </p:cBhvr>
                                      <p:tavLst>
                                        <p:tav tm="0">
                                          <p:val>
                                            <p:strVal val="#ppt_y+.1"/>
                                          </p:val>
                                        </p:tav>
                                        <p:tav tm="100000">
                                          <p:val>
                                            <p:strVal val="#ppt_y"/>
                                          </p:val>
                                        </p:tav>
                                      </p:tavLst>
                                    </p:anim>
                                  </p:childTnLst>
                                </p:cTn>
                              </p:par>
                              <p:par>
                                <p:cTn id="171" presetID="42" presetClass="entr" presetSubtype="0" fill="hold" nodeType="withEffect">
                                  <p:stCondLst>
                                    <p:cond delay="0"/>
                                  </p:stCondLst>
                                  <p:childTnLst>
                                    <p:set>
                                      <p:cBhvr>
                                        <p:cTn id="172" dur="1" fill="hold">
                                          <p:stCondLst>
                                            <p:cond delay="0"/>
                                          </p:stCondLst>
                                        </p:cTn>
                                        <p:tgtEl>
                                          <p:spTgt spid="64"/>
                                        </p:tgtEl>
                                        <p:attrNameLst>
                                          <p:attrName>style.visibility</p:attrName>
                                        </p:attrNameLst>
                                      </p:cBhvr>
                                      <p:to>
                                        <p:strVal val="visible"/>
                                      </p:to>
                                    </p:set>
                                    <p:animEffect transition="in" filter="fade">
                                      <p:cBhvr>
                                        <p:cTn id="173" dur="1000"/>
                                        <p:tgtEl>
                                          <p:spTgt spid="64"/>
                                        </p:tgtEl>
                                      </p:cBhvr>
                                    </p:animEffect>
                                    <p:anim calcmode="lin" valueType="num">
                                      <p:cBhvr>
                                        <p:cTn id="174" dur="1000" fill="hold"/>
                                        <p:tgtEl>
                                          <p:spTgt spid="64"/>
                                        </p:tgtEl>
                                        <p:attrNameLst>
                                          <p:attrName>ppt_x</p:attrName>
                                        </p:attrNameLst>
                                      </p:cBhvr>
                                      <p:tavLst>
                                        <p:tav tm="0">
                                          <p:val>
                                            <p:strVal val="#ppt_x"/>
                                          </p:val>
                                        </p:tav>
                                        <p:tav tm="100000">
                                          <p:val>
                                            <p:strVal val="#ppt_x"/>
                                          </p:val>
                                        </p:tav>
                                      </p:tavLst>
                                    </p:anim>
                                    <p:anim calcmode="lin" valueType="num">
                                      <p:cBhvr>
                                        <p:cTn id="175" dur="1000" fill="hold"/>
                                        <p:tgtEl>
                                          <p:spTgt spid="64"/>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68"/>
                                        </p:tgtEl>
                                        <p:attrNameLst>
                                          <p:attrName>style.visibility</p:attrName>
                                        </p:attrNameLst>
                                      </p:cBhvr>
                                      <p:to>
                                        <p:strVal val="visible"/>
                                      </p:to>
                                    </p:set>
                                    <p:animEffect transition="in" filter="fade">
                                      <p:cBhvr>
                                        <p:cTn id="178" dur="1000"/>
                                        <p:tgtEl>
                                          <p:spTgt spid="68"/>
                                        </p:tgtEl>
                                      </p:cBhvr>
                                    </p:animEffect>
                                    <p:anim calcmode="lin" valueType="num">
                                      <p:cBhvr>
                                        <p:cTn id="179" dur="1000" fill="hold"/>
                                        <p:tgtEl>
                                          <p:spTgt spid="68"/>
                                        </p:tgtEl>
                                        <p:attrNameLst>
                                          <p:attrName>ppt_x</p:attrName>
                                        </p:attrNameLst>
                                      </p:cBhvr>
                                      <p:tavLst>
                                        <p:tav tm="0">
                                          <p:val>
                                            <p:strVal val="#ppt_x"/>
                                          </p:val>
                                        </p:tav>
                                        <p:tav tm="100000">
                                          <p:val>
                                            <p:strVal val="#ppt_x"/>
                                          </p:val>
                                        </p:tav>
                                      </p:tavLst>
                                    </p:anim>
                                    <p:anim calcmode="lin" valueType="num">
                                      <p:cBhvr>
                                        <p:cTn id="180" dur="1000" fill="hold"/>
                                        <p:tgtEl>
                                          <p:spTgt spid="68"/>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73"/>
                                        </p:tgtEl>
                                        <p:attrNameLst>
                                          <p:attrName>style.visibility</p:attrName>
                                        </p:attrNameLst>
                                      </p:cBhvr>
                                      <p:to>
                                        <p:strVal val="visible"/>
                                      </p:to>
                                    </p:set>
                                    <p:animEffect transition="in" filter="fade">
                                      <p:cBhvr>
                                        <p:cTn id="183" dur="1000"/>
                                        <p:tgtEl>
                                          <p:spTgt spid="73"/>
                                        </p:tgtEl>
                                      </p:cBhvr>
                                    </p:animEffect>
                                    <p:anim calcmode="lin" valueType="num">
                                      <p:cBhvr>
                                        <p:cTn id="184" dur="1000" fill="hold"/>
                                        <p:tgtEl>
                                          <p:spTgt spid="73"/>
                                        </p:tgtEl>
                                        <p:attrNameLst>
                                          <p:attrName>ppt_x</p:attrName>
                                        </p:attrNameLst>
                                      </p:cBhvr>
                                      <p:tavLst>
                                        <p:tav tm="0">
                                          <p:val>
                                            <p:strVal val="#ppt_x"/>
                                          </p:val>
                                        </p:tav>
                                        <p:tav tm="100000">
                                          <p:val>
                                            <p:strVal val="#ppt_x"/>
                                          </p:val>
                                        </p:tav>
                                      </p:tavLst>
                                    </p:anim>
                                    <p:anim calcmode="lin" valueType="num">
                                      <p:cBhvr>
                                        <p:cTn id="185" dur="1000" fill="hold"/>
                                        <p:tgtEl>
                                          <p:spTgt spid="73"/>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0"/>
                                  </p:stCondLst>
                                  <p:childTnLst>
                                    <p:set>
                                      <p:cBhvr>
                                        <p:cTn id="187" dur="1" fill="hold">
                                          <p:stCondLst>
                                            <p:cond delay="0"/>
                                          </p:stCondLst>
                                        </p:cTn>
                                        <p:tgtEl>
                                          <p:spTgt spid="77"/>
                                        </p:tgtEl>
                                        <p:attrNameLst>
                                          <p:attrName>style.visibility</p:attrName>
                                        </p:attrNameLst>
                                      </p:cBhvr>
                                      <p:to>
                                        <p:strVal val="visible"/>
                                      </p:to>
                                    </p:set>
                                    <p:animEffect transition="in" filter="fade">
                                      <p:cBhvr>
                                        <p:cTn id="188" dur="1000"/>
                                        <p:tgtEl>
                                          <p:spTgt spid="77"/>
                                        </p:tgtEl>
                                      </p:cBhvr>
                                    </p:animEffect>
                                    <p:anim calcmode="lin" valueType="num">
                                      <p:cBhvr>
                                        <p:cTn id="189" dur="1000" fill="hold"/>
                                        <p:tgtEl>
                                          <p:spTgt spid="77"/>
                                        </p:tgtEl>
                                        <p:attrNameLst>
                                          <p:attrName>ppt_x</p:attrName>
                                        </p:attrNameLst>
                                      </p:cBhvr>
                                      <p:tavLst>
                                        <p:tav tm="0">
                                          <p:val>
                                            <p:strVal val="#ppt_x"/>
                                          </p:val>
                                        </p:tav>
                                        <p:tav tm="100000">
                                          <p:val>
                                            <p:strVal val="#ppt_x"/>
                                          </p:val>
                                        </p:tav>
                                      </p:tavLst>
                                    </p:anim>
                                    <p:anim calcmode="lin" valueType="num">
                                      <p:cBhvr>
                                        <p:cTn id="190" dur="1000" fill="hold"/>
                                        <p:tgtEl>
                                          <p:spTgt spid="77"/>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137"/>
                                        </p:tgtEl>
                                        <p:attrNameLst>
                                          <p:attrName>style.visibility</p:attrName>
                                        </p:attrNameLst>
                                      </p:cBhvr>
                                      <p:to>
                                        <p:strVal val="visible"/>
                                      </p:to>
                                    </p:set>
                                    <p:animEffect transition="in" filter="fade">
                                      <p:cBhvr>
                                        <p:cTn id="193" dur="1000"/>
                                        <p:tgtEl>
                                          <p:spTgt spid="137"/>
                                        </p:tgtEl>
                                      </p:cBhvr>
                                    </p:animEffect>
                                    <p:anim calcmode="lin" valueType="num">
                                      <p:cBhvr>
                                        <p:cTn id="194" dur="1000" fill="hold"/>
                                        <p:tgtEl>
                                          <p:spTgt spid="137"/>
                                        </p:tgtEl>
                                        <p:attrNameLst>
                                          <p:attrName>ppt_x</p:attrName>
                                        </p:attrNameLst>
                                      </p:cBhvr>
                                      <p:tavLst>
                                        <p:tav tm="0">
                                          <p:val>
                                            <p:strVal val="#ppt_x"/>
                                          </p:val>
                                        </p:tav>
                                        <p:tav tm="100000">
                                          <p:val>
                                            <p:strVal val="#ppt_x"/>
                                          </p:val>
                                        </p:tav>
                                      </p:tavLst>
                                    </p:anim>
                                    <p:anim calcmode="lin" valueType="num">
                                      <p:cBhvr>
                                        <p:cTn id="195"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2" presetClass="entr" presetSubtype="0" fill="hold" grpId="0" nodeType="clickEffect">
                                  <p:stCondLst>
                                    <p:cond delay="0"/>
                                  </p:stCondLst>
                                  <p:childTnLst>
                                    <p:set>
                                      <p:cBhvr>
                                        <p:cTn id="199" dur="1" fill="hold">
                                          <p:stCondLst>
                                            <p:cond delay="0"/>
                                          </p:stCondLst>
                                        </p:cTn>
                                        <p:tgtEl>
                                          <p:spTgt spid="78"/>
                                        </p:tgtEl>
                                        <p:attrNameLst>
                                          <p:attrName>style.visibility</p:attrName>
                                        </p:attrNameLst>
                                      </p:cBhvr>
                                      <p:to>
                                        <p:strVal val="visible"/>
                                      </p:to>
                                    </p:set>
                                    <p:animEffect transition="in" filter="fade">
                                      <p:cBhvr>
                                        <p:cTn id="200" dur="1000"/>
                                        <p:tgtEl>
                                          <p:spTgt spid="78"/>
                                        </p:tgtEl>
                                      </p:cBhvr>
                                    </p:animEffect>
                                    <p:anim calcmode="lin" valueType="num">
                                      <p:cBhvr>
                                        <p:cTn id="201" dur="1000" fill="hold"/>
                                        <p:tgtEl>
                                          <p:spTgt spid="78"/>
                                        </p:tgtEl>
                                        <p:attrNameLst>
                                          <p:attrName>ppt_x</p:attrName>
                                        </p:attrNameLst>
                                      </p:cBhvr>
                                      <p:tavLst>
                                        <p:tav tm="0">
                                          <p:val>
                                            <p:strVal val="#ppt_x"/>
                                          </p:val>
                                        </p:tav>
                                        <p:tav tm="100000">
                                          <p:val>
                                            <p:strVal val="#ppt_x"/>
                                          </p:val>
                                        </p:tav>
                                      </p:tavLst>
                                    </p:anim>
                                    <p:anim calcmode="lin" valueType="num">
                                      <p:cBhvr>
                                        <p:cTn id="202" dur="1000" fill="hold"/>
                                        <p:tgtEl>
                                          <p:spTgt spid="78"/>
                                        </p:tgtEl>
                                        <p:attrNameLst>
                                          <p:attrName>ppt_y</p:attrName>
                                        </p:attrNameLst>
                                      </p:cBhvr>
                                      <p:tavLst>
                                        <p:tav tm="0">
                                          <p:val>
                                            <p:strVal val="#ppt_y+.1"/>
                                          </p:val>
                                        </p:tav>
                                        <p:tav tm="100000">
                                          <p:val>
                                            <p:strVal val="#ppt_y"/>
                                          </p:val>
                                        </p:tav>
                                      </p:tavLst>
                                    </p:anim>
                                  </p:childTnLst>
                                </p:cTn>
                              </p:par>
                              <p:par>
                                <p:cTn id="203" presetID="42" presetClass="entr" presetSubtype="0" fill="hold" nodeType="withEffect">
                                  <p:stCondLst>
                                    <p:cond delay="0"/>
                                  </p:stCondLst>
                                  <p:childTnLst>
                                    <p:set>
                                      <p:cBhvr>
                                        <p:cTn id="204" dur="1" fill="hold">
                                          <p:stCondLst>
                                            <p:cond delay="0"/>
                                          </p:stCondLst>
                                        </p:cTn>
                                        <p:tgtEl>
                                          <p:spTgt spid="79"/>
                                        </p:tgtEl>
                                        <p:attrNameLst>
                                          <p:attrName>style.visibility</p:attrName>
                                        </p:attrNameLst>
                                      </p:cBhvr>
                                      <p:to>
                                        <p:strVal val="visible"/>
                                      </p:to>
                                    </p:set>
                                    <p:animEffect transition="in" filter="fade">
                                      <p:cBhvr>
                                        <p:cTn id="205" dur="1000"/>
                                        <p:tgtEl>
                                          <p:spTgt spid="79"/>
                                        </p:tgtEl>
                                      </p:cBhvr>
                                    </p:animEffect>
                                    <p:anim calcmode="lin" valueType="num">
                                      <p:cBhvr>
                                        <p:cTn id="206" dur="1000" fill="hold"/>
                                        <p:tgtEl>
                                          <p:spTgt spid="79"/>
                                        </p:tgtEl>
                                        <p:attrNameLst>
                                          <p:attrName>ppt_x</p:attrName>
                                        </p:attrNameLst>
                                      </p:cBhvr>
                                      <p:tavLst>
                                        <p:tav tm="0">
                                          <p:val>
                                            <p:strVal val="#ppt_x"/>
                                          </p:val>
                                        </p:tav>
                                        <p:tav tm="100000">
                                          <p:val>
                                            <p:strVal val="#ppt_x"/>
                                          </p:val>
                                        </p:tav>
                                      </p:tavLst>
                                    </p:anim>
                                    <p:anim calcmode="lin" valueType="num">
                                      <p:cBhvr>
                                        <p:cTn id="207" dur="1000" fill="hold"/>
                                        <p:tgtEl>
                                          <p:spTgt spid="79"/>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80"/>
                                        </p:tgtEl>
                                        <p:attrNameLst>
                                          <p:attrName>style.visibility</p:attrName>
                                        </p:attrNameLst>
                                      </p:cBhvr>
                                      <p:to>
                                        <p:strVal val="visible"/>
                                      </p:to>
                                    </p:set>
                                    <p:animEffect transition="in" filter="fade">
                                      <p:cBhvr>
                                        <p:cTn id="210" dur="1000"/>
                                        <p:tgtEl>
                                          <p:spTgt spid="80"/>
                                        </p:tgtEl>
                                      </p:cBhvr>
                                    </p:animEffect>
                                    <p:anim calcmode="lin" valueType="num">
                                      <p:cBhvr>
                                        <p:cTn id="211" dur="1000" fill="hold"/>
                                        <p:tgtEl>
                                          <p:spTgt spid="80"/>
                                        </p:tgtEl>
                                        <p:attrNameLst>
                                          <p:attrName>ppt_x</p:attrName>
                                        </p:attrNameLst>
                                      </p:cBhvr>
                                      <p:tavLst>
                                        <p:tav tm="0">
                                          <p:val>
                                            <p:strVal val="#ppt_x"/>
                                          </p:val>
                                        </p:tav>
                                        <p:tav tm="100000">
                                          <p:val>
                                            <p:strVal val="#ppt_x"/>
                                          </p:val>
                                        </p:tav>
                                      </p:tavLst>
                                    </p:anim>
                                    <p:anim calcmode="lin" valueType="num">
                                      <p:cBhvr>
                                        <p:cTn id="212" dur="1000" fill="hold"/>
                                        <p:tgtEl>
                                          <p:spTgt spid="80"/>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81"/>
                                        </p:tgtEl>
                                        <p:attrNameLst>
                                          <p:attrName>style.visibility</p:attrName>
                                        </p:attrNameLst>
                                      </p:cBhvr>
                                      <p:to>
                                        <p:strVal val="visible"/>
                                      </p:to>
                                    </p:set>
                                    <p:animEffect transition="in" filter="fade">
                                      <p:cBhvr>
                                        <p:cTn id="215" dur="1000"/>
                                        <p:tgtEl>
                                          <p:spTgt spid="81"/>
                                        </p:tgtEl>
                                      </p:cBhvr>
                                    </p:animEffect>
                                    <p:anim calcmode="lin" valueType="num">
                                      <p:cBhvr>
                                        <p:cTn id="216" dur="1000" fill="hold"/>
                                        <p:tgtEl>
                                          <p:spTgt spid="81"/>
                                        </p:tgtEl>
                                        <p:attrNameLst>
                                          <p:attrName>ppt_x</p:attrName>
                                        </p:attrNameLst>
                                      </p:cBhvr>
                                      <p:tavLst>
                                        <p:tav tm="0">
                                          <p:val>
                                            <p:strVal val="#ppt_x"/>
                                          </p:val>
                                        </p:tav>
                                        <p:tav tm="100000">
                                          <p:val>
                                            <p:strVal val="#ppt_x"/>
                                          </p:val>
                                        </p:tav>
                                      </p:tavLst>
                                    </p:anim>
                                    <p:anim calcmode="lin" valueType="num">
                                      <p:cBhvr>
                                        <p:cTn id="217" dur="1000" fill="hold"/>
                                        <p:tgtEl>
                                          <p:spTgt spid="81"/>
                                        </p:tgtEl>
                                        <p:attrNameLst>
                                          <p:attrName>ppt_y</p:attrName>
                                        </p:attrNameLst>
                                      </p:cBhvr>
                                      <p:tavLst>
                                        <p:tav tm="0">
                                          <p:val>
                                            <p:strVal val="#ppt_y+.1"/>
                                          </p:val>
                                        </p:tav>
                                        <p:tav tm="100000">
                                          <p:val>
                                            <p:strVal val="#ppt_y"/>
                                          </p:val>
                                        </p:tav>
                                      </p:tavLst>
                                    </p:anim>
                                  </p:childTnLst>
                                </p:cTn>
                              </p:par>
                              <p:par>
                                <p:cTn id="218" presetID="42" presetClass="entr" presetSubtype="0" fill="hold" nodeType="withEffect">
                                  <p:stCondLst>
                                    <p:cond delay="0"/>
                                  </p:stCondLst>
                                  <p:childTnLst>
                                    <p:set>
                                      <p:cBhvr>
                                        <p:cTn id="219" dur="1" fill="hold">
                                          <p:stCondLst>
                                            <p:cond delay="0"/>
                                          </p:stCondLst>
                                        </p:cTn>
                                        <p:tgtEl>
                                          <p:spTgt spid="82"/>
                                        </p:tgtEl>
                                        <p:attrNameLst>
                                          <p:attrName>style.visibility</p:attrName>
                                        </p:attrNameLst>
                                      </p:cBhvr>
                                      <p:to>
                                        <p:strVal val="visible"/>
                                      </p:to>
                                    </p:set>
                                    <p:animEffect transition="in" filter="fade">
                                      <p:cBhvr>
                                        <p:cTn id="220" dur="1000"/>
                                        <p:tgtEl>
                                          <p:spTgt spid="82"/>
                                        </p:tgtEl>
                                      </p:cBhvr>
                                    </p:animEffect>
                                    <p:anim calcmode="lin" valueType="num">
                                      <p:cBhvr>
                                        <p:cTn id="221" dur="1000" fill="hold"/>
                                        <p:tgtEl>
                                          <p:spTgt spid="82"/>
                                        </p:tgtEl>
                                        <p:attrNameLst>
                                          <p:attrName>ppt_x</p:attrName>
                                        </p:attrNameLst>
                                      </p:cBhvr>
                                      <p:tavLst>
                                        <p:tav tm="0">
                                          <p:val>
                                            <p:strVal val="#ppt_x"/>
                                          </p:val>
                                        </p:tav>
                                        <p:tav tm="100000">
                                          <p:val>
                                            <p:strVal val="#ppt_x"/>
                                          </p:val>
                                        </p:tav>
                                      </p:tavLst>
                                    </p:anim>
                                    <p:anim calcmode="lin" valueType="num">
                                      <p:cBhvr>
                                        <p:cTn id="222" dur="1000" fill="hold"/>
                                        <p:tgtEl>
                                          <p:spTgt spid="82"/>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0"/>
                                  </p:stCondLst>
                                  <p:childTnLst>
                                    <p:set>
                                      <p:cBhvr>
                                        <p:cTn id="224" dur="1" fill="hold">
                                          <p:stCondLst>
                                            <p:cond delay="0"/>
                                          </p:stCondLst>
                                        </p:cTn>
                                        <p:tgtEl>
                                          <p:spTgt spid="119"/>
                                        </p:tgtEl>
                                        <p:attrNameLst>
                                          <p:attrName>style.visibility</p:attrName>
                                        </p:attrNameLst>
                                      </p:cBhvr>
                                      <p:to>
                                        <p:strVal val="visible"/>
                                      </p:to>
                                    </p:set>
                                    <p:animEffect transition="in" filter="fade">
                                      <p:cBhvr>
                                        <p:cTn id="225" dur="1000"/>
                                        <p:tgtEl>
                                          <p:spTgt spid="119"/>
                                        </p:tgtEl>
                                      </p:cBhvr>
                                    </p:animEffect>
                                    <p:anim calcmode="lin" valueType="num">
                                      <p:cBhvr>
                                        <p:cTn id="226" dur="1000" fill="hold"/>
                                        <p:tgtEl>
                                          <p:spTgt spid="119"/>
                                        </p:tgtEl>
                                        <p:attrNameLst>
                                          <p:attrName>ppt_x</p:attrName>
                                        </p:attrNameLst>
                                      </p:cBhvr>
                                      <p:tavLst>
                                        <p:tav tm="0">
                                          <p:val>
                                            <p:strVal val="#ppt_x"/>
                                          </p:val>
                                        </p:tav>
                                        <p:tav tm="100000">
                                          <p:val>
                                            <p:strVal val="#ppt_x"/>
                                          </p:val>
                                        </p:tav>
                                      </p:tavLst>
                                    </p:anim>
                                    <p:anim calcmode="lin" valueType="num">
                                      <p:cBhvr>
                                        <p:cTn id="227" dur="1000" fill="hold"/>
                                        <p:tgtEl>
                                          <p:spTgt spid="119"/>
                                        </p:tgtEl>
                                        <p:attrNameLst>
                                          <p:attrName>ppt_y</p:attrName>
                                        </p:attrNameLst>
                                      </p:cBhvr>
                                      <p:tavLst>
                                        <p:tav tm="0">
                                          <p:val>
                                            <p:strVal val="#ppt_y+.1"/>
                                          </p:val>
                                        </p:tav>
                                        <p:tav tm="100000">
                                          <p:val>
                                            <p:strVal val="#ppt_y"/>
                                          </p:val>
                                        </p:tav>
                                      </p:tavLst>
                                    </p:anim>
                                  </p:childTnLst>
                                </p:cTn>
                              </p:par>
                              <p:par>
                                <p:cTn id="228" presetID="42" presetClass="entr" presetSubtype="0" fill="hold" grpId="0" nodeType="withEffect">
                                  <p:stCondLst>
                                    <p:cond delay="0"/>
                                  </p:stCondLst>
                                  <p:childTnLst>
                                    <p:set>
                                      <p:cBhvr>
                                        <p:cTn id="229" dur="1" fill="hold">
                                          <p:stCondLst>
                                            <p:cond delay="0"/>
                                          </p:stCondLst>
                                        </p:cTn>
                                        <p:tgtEl>
                                          <p:spTgt spid="120"/>
                                        </p:tgtEl>
                                        <p:attrNameLst>
                                          <p:attrName>style.visibility</p:attrName>
                                        </p:attrNameLst>
                                      </p:cBhvr>
                                      <p:to>
                                        <p:strVal val="visible"/>
                                      </p:to>
                                    </p:set>
                                    <p:animEffect transition="in" filter="fade">
                                      <p:cBhvr>
                                        <p:cTn id="230" dur="1000"/>
                                        <p:tgtEl>
                                          <p:spTgt spid="120"/>
                                        </p:tgtEl>
                                      </p:cBhvr>
                                    </p:animEffect>
                                    <p:anim calcmode="lin" valueType="num">
                                      <p:cBhvr>
                                        <p:cTn id="231" dur="1000" fill="hold"/>
                                        <p:tgtEl>
                                          <p:spTgt spid="120"/>
                                        </p:tgtEl>
                                        <p:attrNameLst>
                                          <p:attrName>ppt_x</p:attrName>
                                        </p:attrNameLst>
                                      </p:cBhvr>
                                      <p:tavLst>
                                        <p:tav tm="0">
                                          <p:val>
                                            <p:strVal val="#ppt_x"/>
                                          </p:val>
                                        </p:tav>
                                        <p:tav tm="100000">
                                          <p:val>
                                            <p:strVal val="#ppt_x"/>
                                          </p:val>
                                        </p:tav>
                                      </p:tavLst>
                                    </p:anim>
                                    <p:anim calcmode="lin" valueType="num">
                                      <p:cBhvr>
                                        <p:cTn id="232" dur="1000" fill="hold"/>
                                        <p:tgtEl>
                                          <p:spTgt spid="120"/>
                                        </p:tgtEl>
                                        <p:attrNameLst>
                                          <p:attrName>ppt_y</p:attrName>
                                        </p:attrNameLst>
                                      </p:cBhvr>
                                      <p:tavLst>
                                        <p:tav tm="0">
                                          <p:val>
                                            <p:strVal val="#ppt_y+.1"/>
                                          </p:val>
                                        </p:tav>
                                        <p:tav tm="100000">
                                          <p:val>
                                            <p:strVal val="#ppt_y"/>
                                          </p:val>
                                        </p:tav>
                                      </p:tavLst>
                                    </p:anim>
                                  </p:childTnLst>
                                </p:cTn>
                              </p:par>
                              <p:par>
                                <p:cTn id="233" presetID="42" presetClass="entr" presetSubtype="0" fill="hold" grpId="0" nodeType="withEffect">
                                  <p:stCondLst>
                                    <p:cond delay="0"/>
                                  </p:stCondLst>
                                  <p:childTnLst>
                                    <p:set>
                                      <p:cBhvr>
                                        <p:cTn id="234" dur="1" fill="hold">
                                          <p:stCondLst>
                                            <p:cond delay="0"/>
                                          </p:stCondLst>
                                        </p:cTn>
                                        <p:tgtEl>
                                          <p:spTgt spid="121"/>
                                        </p:tgtEl>
                                        <p:attrNameLst>
                                          <p:attrName>style.visibility</p:attrName>
                                        </p:attrNameLst>
                                      </p:cBhvr>
                                      <p:to>
                                        <p:strVal val="visible"/>
                                      </p:to>
                                    </p:set>
                                    <p:animEffect transition="in" filter="fade">
                                      <p:cBhvr>
                                        <p:cTn id="235" dur="1000"/>
                                        <p:tgtEl>
                                          <p:spTgt spid="121"/>
                                        </p:tgtEl>
                                      </p:cBhvr>
                                    </p:animEffect>
                                    <p:anim calcmode="lin" valueType="num">
                                      <p:cBhvr>
                                        <p:cTn id="236" dur="1000" fill="hold"/>
                                        <p:tgtEl>
                                          <p:spTgt spid="121"/>
                                        </p:tgtEl>
                                        <p:attrNameLst>
                                          <p:attrName>ppt_x</p:attrName>
                                        </p:attrNameLst>
                                      </p:cBhvr>
                                      <p:tavLst>
                                        <p:tav tm="0">
                                          <p:val>
                                            <p:strVal val="#ppt_x"/>
                                          </p:val>
                                        </p:tav>
                                        <p:tav tm="100000">
                                          <p:val>
                                            <p:strVal val="#ppt_x"/>
                                          </p:val>
                                        </p:tav>
                                      </p:tavLst>
                                    </p:anim>
                                    <p:anim calcmode="lin" valueType="num">
                                      <p:cBhvr>
                                        <p:cTn id="237" dur="1000" fill="hold"/>
                                        <p:tgtEl>
                                          <p:spTgt spid="121"/>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123"/>
                                        </p:tgtEl>
                                        <p:attrNameLst>
                                          <p:attrName>style.visibility</p:attrName>
                                        </p:attrNameLst>
                                      </p:cBhvr>
                                      <p:to>
                                        <p:strVal val="visible"/>
                                      </p:to>
                                    </p:set>
                                    <p:animEffect transition="in" filter="fade">
                                      <p:cBhvr>
                                        <p:cTn id="240" dur="1000"/>
                                        <p:tgtEl>
                                          <p:spTgt spid="123"/>
                                        </p:tgtEl>
                                      </p:cBhvr>
                                    </p:animEffect>
                                    <p:anim calcmode="lin" valueType="num">
                                      <p:cBhvr>
                                        <p:cTn id="241" dur="1000" fill="hold"/>
                                        <p:tgtEl>
                                          <p:spTgt spid="123"/>
                                        </p:tgtEl>
                                        <p:attrNameLst>
                                          <p:attrName>ppt_x</p:attrName>
                                        </p:attrNameLst>
                                      </p:cBhvr>
                                      <p:tavLst>
                                        <p:tav tm="0">
                                          <p:val>
                                            <p:strVal val="#ppt_x"/>
                                          </p:val>
                                        </p:tav>
                                        <p:tav tm="100000">
                                          <p:val>
                                            <p:strVal val="#ppt_x"/>
                                          </p:val>
                                        </p:tav>
                                      </p:tavLst>
                                    </p:anim>
                                    <p:anim calcmode="lin" valueType="num">
                                      <p:cBhvr>
                                        <p:cTn id="242" dur="1000" fill="hold"/>
                                        <p:tgtEl>
                                          <p:spTgt spid="123"/>
                                        </p:tgtEl>
                                        <p:attrNameLst>
                                          <p:attrName>ppt_y</p:attrName>
                                        </p:attrNameLst>
                                      </p:cBhvr>
                                      <p:tavLst>
                                        <p:tav tm="0">
                                          <p:val>
                                            <p:strVal val="#ppt_y+.1"/>
                                          </p:val>
                                        </p:tav>
                                        <p:tav tm="100000">
                                          <p:val>
                                            <p:strVal val="#ppt_y"/>
                                          </p:val>
                                        </p:tav>
                                      </p:tavLst>
                                    </p:anim>
                                  </p:childTnLst>
                                </p:cTn>
                              </p:par>
                              <p:par>
                                <p:cTn id="243" presetID="42" presetClass="entr" presetSubtype="0" fill="hold" grpId="0" nodeType="withEffect">
                                  <p:stCondLst>
                                    <p:cond delay="0"/>
                                  </p:stCondLst>
                                  <p:childTnLst>
                                    <p:set>
                                      <p:cBhvr>
                                        <p:cTn id="244" dur="1" fill="hold">
                                          <p:stCondLst>
                                            <p:cond delay="0"/>
                                          </p:stCondLst>
                                        </p:cTn>
                                        <p:tgtEl>
                                          <p:spTgt spid="124"/>
                                        </p:tgtEl>
                                        <p:attrNameLst>
                                          <p:attrName>style.visibility</p:attrName>
                                        </p:attrNameLst>
                                      </p:cBhvr>
                                      <p:to>
                                        <p:strVal val="visible"/>
                                      </p:to>
                                    </p:set>
                                    <p:animEffect transition="in" filter="fade">
                                      <p:cBhvr>
                                        <p:cTn id="245" dur="1000"/>
                                        <p:tgtEl>
                                          <p:spTgt spid="124"/>
                                        </p:tgtEl>
                                      </p:cBhvr>
                                    </p:animEffect>
                                    <p:anim calcmode="lin" valueType="num">
                                      <p:cBhvr>
                                        <p:cTn id="246" dur="1000" fill="hold"/>
                                        <p:tgtEl>
                                          <p:spTgt spid="124"/>
                                        </p:tgtEl>
                                        <p:attrNameLst>
                                          <p:attrName>ppt_x</p:attrName>
                                        </p:attrNameLst>
                                      </p:cBhvr>
                                      <p:tavLst>
                                        <p:tav tm="0">
                                          <p:val>
                                            <p:strVal val="#ppt_x"/>
                                          </p:val>
                                        </p:tav>
                                        <p:tav tm="100000">
                                          <p:val>
                                            <p:strVal val="#ppt_x"/>
                                          </p:val>
                                        </p:tav>
                                      </p:tavLst>
                                    </p:anim>
                                    <p:anim calcmode="lin" valueType="num">
                                      <p:cBhvr>
                                        <p:cTn id="247" dur="1000" fill="hold"/>
                                        <p:tgtEl>
                                          <p:spTgt spid="124"/>
                                        </p:tgtEl>
                                        <p:attrNameLst>
                                          <p:attrName>ppt_y</p:attrName>
                                        </p:attrNameLst>
                                      </p:cBhvr>
                                      <p:tavLst>
                                        <p:tav tm="0">
                                          <p:val>
                                            <p:strVal val="#ppt_y+.1"/>
                                          </p:val>
                                        </p:tav>
                                        <p:tav tm="100000">
                                          <p:val>
                                            <p:strVal val="#ppt_y"/>
                                          </p:val>
                                        </p:tav>
                                      </p:tavLst>
                                    </p:anim>
                                  </p:childTnLst>
                                </p:cTn>
                              </p:par>
                              <p:par>
                                <p:cTn id="248" presetID="42" presetClass="entr" presetSubtype="0" fill="hold" nodeType="withEffect">
                                  <p:stCondLst>
                                    <p:cond delay="0"/>
                                  </p:stCondLst>
                                  <p:childTnLst>
                                    <p:set>
                                      <p:cBhvr>
                                        <p:cTn id="249" dur="1" fill="hold">
                                          <p:stCondLst>
                                            <p:cond delay="0"/>
                                          </p:stCondLst>
                                        </p:cTn>
                                        <p:tgtEl>
                                          <p:spTgt spid="126"/>
                                        </p:tgtEl>
                                        <p:attrNameLst>
                                          <p:attrName>style.visibility</p:attrName>
                                        </p:attrNameLst>
                                      </p:cBhvr>
                                      <p:to>
                                        <p:strVal val="visible"/>
                                      </p:to>
                                    </p:set>
                                    <p:animEffect transition="in" filter="fade">
                                      <p:cBhvr>
                                        <p:cTn id="250" dur="1000"/>
                                        <p:tgtEl>
                                          <p:spTgt spid="126"/>
                                        </p:tgtEl>
                                      </p:cBhvr>
                                    </p:animEffect>
                                    <p:anim calcmode="lin" valueType="num">
                                      <p:cBhvr>
                                        <p:cTn id="251" dur="1000" fill="hold"/>
                                        <p:tgtEl>
                                          <p:spTgt spid="126"/>
                                        </p:tgtEl>
                                        <p:attrNameLst>
                                          <p:attrName>ppt_x</p:attrName>
                                        </p:attrNameLst>
                                      </p:cBhvr>
                                      <p:tavLst>
                                        <p:tav tm="0">
                                          <p:val>
                                            <p:strVal val="#ppt_x"/>
                                          </p:val>
                                        </p:tav>
                                        <p:tav tm="100000">
                                          <p:val>
                                            <p:strVal val="#ppt_x"/>
                                          </p:val>
                                        </p:tav>
                                      </p:tavLst>
                                    </p:anim>
                                    <p:anim calcmode="lin" valueType="num">
                                      <p:cBhvr>
                                        <p:cTn id="252"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253" fill="hold">
                      <p:stCondLst>
                        <p:cond delay="indefinite"/>
                      </p:stCondLst>
                      <p:childTnLst>
                        <p:par>
                          <p:cTn id="254" fill="hold">
                            <p:stCondLst>
                              <p:cond delay="0"/>
                            </p:stCondLst>
                            <p:childTnLst>
                              <p:par>
                                <p:cTn id="255" presetID="42" presetClass="entr" presetSubtype="0" fill="hold" grpId="0" nodeType="clickEffect">
                                  <p:stCondLst>
                                    <p:cond delay="0"/>
                                  </p:stCondLst>
                                  <p:childTnLst>
                                    <p:set>
                                      <p:cBhvr>
                                        <p:cTn id="256" dur="1" fill="hold">
                                          <p:stCondLst>
                                            <p:cond delay="0"/>
                                          </p:stCondLst>
                                        </p:cTn>
                                        <p:tgtEl>
                                          <p:spTgt spid="125"/>
                                        </p:tgtEl>
                                        <p:attrNameLst>
                                          <p:attrName>style.visibility</p:attrName>
                                        </p:attrNameLst>
                                      </p:cBhvr>
                                      <p:to>
                                        <p:strVal val="visible"/>
                                      </p:to>
                                    </p:set>
                                    <p:animEffect transition="in" filter="fade">
                                      <p:cBhvr>
                                        <p:cTn id="257" dur="1000"/>
                                        <p:tgtEl>
                                          <p:spTgt spid="125"/>
                                        </p:tgtEl>
                                      </p:cBhvr>
                                    </p:animEffect>
                                    <p:anim calcmode="lin" valueType="num">
                                      <p:cBhvr>
                                        <p:cTn id="258" dur="1000" fill="hold"/>
                                        <p:tgtEl>
                                          <p:spTgt spid="125"/>
                                        </p:tgtEl>
                                        <p:attrNameLst>
                                          <p:attrName>ppt_x</p:attrName>
                                        </p:attrNameLst>
                                      </p:cBhvr>
                                      <p:tavLst>
                                        <p:tav tm="0">
                                          <p:val>
                                            <p:strVal val="#ppt_x"/>
                                          </p:val>
                                        </p:tav>
                                        <p:tav tm="100000">
                                          <p:val>
                                            <p:strVal val="#ppt_x"/>
                                          </p:val>
                                        </p:tav>
                                      </p:tavLst>
                                    </p:anim>
                                    <p:anim calcmode="lin" valueType="num">
                                      <p:cBhvr>
                                        <p:cTn id="259" dur="1000" fill="hold"/>
                                        <p:tgtEl>
                                          <p:spTgt spid="125"/>
                                        </p:tgtEl>
                                        <p:attrNameLst>
                                          <p:attrName>ppt_y</p:attrName>
                                        </p:attrNameLst>
                                      </p:cBhvr>
                                      <p:tavLst>
                                        <p:tav tm="0">
                                          <p:val>
                                            <p:strVal val="#ppt_y+.1"/>
                                          </p:val>
                                        </p:tav>
                                        <p:tav tm="100000">
                                          <p:val>
                                            <p:strVal val="#ppt_y"/>
                                          </p:val>
                                        </p:tav>
                                      </p:tavLst>
                                    </p:anim>
                                  </p:childTnLst>
                                </p:cTn>
                              </p:par>
                              <p:par>
                                <p:cTn id="260" presetID="42" presetClass="entr" presetSubtype="0" fill="hold" nodeType="withEffect">
                                  <p:stCondLst>
                                    <p:cond delay="0"/>
                                  </p:stCondLst>
                                  <p:childTnLst>
                                    <p:set>
                                      <p:cBhvr>
                                        <p:cTn id="261" dur="1" fill="hold">
                                          <p:stCondLst>
                                            <p:cond delay="0"/>
                                          </p:stCondLst>
                                        </p:cTn>
                                        <p:tgtEl>
                                          <p:spTgt spid="127"/>
                                        </p:tgtEl>
                                        <p:attrNameLst>
                                          <p:attrName>style.visibility</p:attrName>
                                        </p:attrNameLst>
                                      </p:cBhvr>
                                      <p:to>
                                        <p:strVal val="visible"/>
                                      </p:to>
                                    </p:set>
                                    <p:animEffect transition="in" filter="fade">
                                      <p:cBhvr>
                                        <p:cTn id="262" dur="1000"/>
                                        <p:tgtEl>
                                          <p:spTgt spid="127"/>
                                        </p:tgtEl>
                                      </p:cBhvr>
                                    </p:animEffect>
                                    <p:anim calcmode="lin" valueType="num">
                                      <p:cBhvr>
                                        <p:cTn id="263" dur="1000" fill="hold"/>
                                        <p:tgtEl>
                                          <p:spTgt spid="127"/>
                                        </p:tgtEl>
                                        <p:attrNameLst>
                                          <p:attrName>ppt_x</p:attrName>
                                        </p:attrNameLst>
                                      </p:cBhvr>
                                      <p:tavLst>
                                        <p:tav tm="0">
                                          <p:val>
                                            <p:strVal val="#ppt_x"/>
                                          </p:val>
                                        </p:tav>
                                        <p:tav tm="100000">
                                          <p:val>
                                            <p:strVal val="#ppt_x"/>
                                          </p:val>
                                        </p:tav>
                                      </p:tavLst>
                                    </p:anim>
                                    <p:anim calcmode="lin" valueType="num">
                                      <p:cBhvr>
                                        <p:cTn id="264" dur="1000" fill="hold"/>
                                        <p:tgtEl>
                                          <p:spTgt spid="127"/>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128"/>
                                        </p:tgtEl>
                                        <p:attrNameLst>
                                          <p:attrName>style.visibility</p:attrName>
                                        </p:attrNameLst>
                                      </p:cBhvr>
                                      <p:to>
                                        <p:strVal val="visible"/>
                                      </p:to>
                                    </p:set>
                                    <p:animEffect transition="in" filter="fade">
                                      <p:cBhvr>
                                        <p:cTn id="267" dur="1000"/>
                                        <p:tgtEl>
                                          <p:spTgt spid="128"/>
                                        </p:tgtEl>
                                      </p:cBhvr>
                                    </p:animEffect>
                                    <p:anim calcmode="lin" valueType="num">
                                      <p:cBhvr>
                                        <p:cTn id="268" dur="1000" fill="hold"/>
                                        <p:tgtEl>
                                          <p:spTgt spid="128"/>
                                        </p:tgtEl>
                                        <p:attrNameLst>
                                          <p:attrName>ppt_x</p:attrName>
                                        </p:attrNameLst>
                                      </p:cBhvr>
                                      <p:tavLst>
                                        <p:tav tm="0">
                                          <p:val>
                                            <p:strVal val="#ppt_x"/>
                                          </p:val>
                                        </p:tav>
                                        <p:tav tm="100000">
                                          <p:val>
                                            <p:strVal val="#ppt_x"/>
                                          </p:val>
                                        </p:tav>
                                      </p:tavLst>
                                    </p:anim>
                                    <p:anim calcmode="lin" valueType="num">
                                      <p:cBhvr>
                                        <p:cTn id="269" dur="1000" fill="hold"/>
                                        <p:tgtEl>
                                          <p:spTgt spid="128"/>
                                        </p:tgtEl>
                                        <p:attrNameLst>
                                          <p:attrName>ppt_y</p:attrName>
                                        </p:attrNameLst>
                                      </p:cBhvr>
                                      <p:tavLst>
                                        <p:tav tm="0">
                                          <p:val>
                                            <p:strVal val="#ppt_y+.1"/>
                                          </p:val>
                                        </p:tav>
                                        <p:tav tm="100000">
                                          <p:val>
                                            <p:strVal val="#ppt_y"/>
                                          </p:val>
                                        </p:tav>
                                      </p:tavLst>
                                    </p:anim>
                                  </p:childTnLst>
                                </p:cTn>
                              </p:par>
                              <p:par>
                                <p:cTn id="270" presetID="42" presetClass="entr" presetSubtype="0" fill="hold" nodeType="with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000"/>
                                        <p:tgtEl>
                                          <p:spTgt spid="129"/>
                                        </p:tgtEl>
                                      </p:cBhvr>
                                    </p:animEffect>
                                    <p:anim calcmode="lin" valueType="num">
                                      <p:cBhvr>
                                        <p:cTn id="273" dur="1000" fill="hold"/>
                                        <p:tgtEl>
                                          <p:spTgt spid="129"/>
                                        </p:tgtEl>
                                        <p:attrNameLst>
                                          <p:attrName>ppt_x</p:attrName>
                                        </p:attrNameLst>
                                      </p:cBhvr>
                                      <p:tavLst>
                                        <p:tav tm="0">
                                          <p:val>
                                            <p:strVal val="#ppt_x"/>
                                          </p:val>
                                        </p:tav>
                                        <p:tav tm="100000">
                                          <p:val>
                                            <p:strVal val="#ppt_x"/>
                                          </p:val>
                                        </p:tav>
                                      </p:tavLst>
                                    </p:anim>
                                    <p:anim calcmode="lin" valueType="num">
                                      <p:cBhvr>
                                        <p:cTn id="274" dur="1000" fill="hold"/>
                                        <p:tgtEl>
                                          <p:spTgt spid="129"/>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130"/>
                                        </p:tgtEl>
                                        <p:attrNameLst>
                                          <p:attrName>style.visibility</p:attrName>
                                        </p:attrNameLst>
                                      </p:cBhvr>
                                      <p:to>
                                        <p:strVal val="visible"/>
                                      </p:to>
                                    </p:set>
                                    <p:animEffect transition="in" filter="fade">
                                      <p:cBhvr>
                                        <p:cTn id="277" dur="1000"/>
                                        <p:tgtEl>
                                          <p:spTgt spid="130"/>
                                        </p:tgtEl>
                                      </p:cBhvr>
                                    </p:animEffect>
                                    <p:anim calcmode="lin" valueType="num">
                                      <p:cBhvr>
                                        <p:cTn id="278" dur="1000" fill="hold"/>
                                        <p:tgtEl>
                                          <p:spTgt spid="130"/>
                                        </p:tgtEl>
                                        <p:attrNameLst>
                                          <p:attrName>ppt_x</p:attrName>
                                        </p:attrNameLst>
                                      </p:cBhvr>
                                      <p:tavLst>
                                        <p:tav tm="0">
                                          <p:val>
                                            <p:strVal val="#ppt_x"/>
                                          </p:val>
                                        </p:tav>
                                        <p:tav tm="100000">
                                          <p:val>
                                            <p:strVal val="#ppt_x"/>
                                          </p:val>
                                        </p:tav>
                                      </p:tavLst>
                                    </p:anim>
                                    <p:anim calcmode="lin" valueType="num">
                                      <p:cBhvr>
                                        <p:cTn id="279" dur="1000" fill="hold"/>
                                        <p:tgtEl>
                                          <p:spTgt spid="130"/>
                                        </p:tgtEl>
                                        <p:attrNameLst>
                                          <p:attrName>ppt_y</p:attrName>
                                        </p:attrNameLst>
                                      </p:cBhvr>
                                      <p:tavLst>
                                        <p:tav tm="0">
                                          <p:val>
                                            <p:strVal val="#ppt_y+.1"/>
                                          </p:val>
                                        </p:tav>
                                        <p:tav tm="100000">
                                          <p:val>
                                            <p:strVal val="#ppt_y"/>
                                          </p:val>
                                        </p:tav>
                                      </p:tavLst>
                                    </p:anim>
                                  </p:childTnLst>
                                </p:cTn>
                              </p:par>
                              <p:par>
                                <p:cTn id="280" presetID="42" presetClass="entr" presetSubtype="0" fill="hold" nodeType="withEffect">
                                  <p:stCondLst>
                                    <p:cond delay="0"/>
                                  </p:stCondLst>
                                  <p:childTnLst>
                                    <p:set>
                                      <p:cBhvr>
                                        <p:cTn id="281" dur="1" fill="hold">
                                          <p:stCondLst>
                                            <p:cond delay="0"/>
                                          </p:stCondLst>
                                        </p:cTn>
                                        <p:tgtEl>
                                          <p:spTgt spid="131"/>
                                        </p:tgtEl>
                                        <p:attrNameLst>
                                          <p:attrName>style.visibility</p:attrName>
                                        </p:attrNameLst>
                                      </p:cBhvr>
                                      <p:to>
                                        <p:strVal val="visible"/>
                                      </p:to>
                                    </p:set>
                                    <p:animEffect transition="in" filter="fade">
                                      <p:cBhvr>
                                        <p:cTn id="282" dur="1000"/>
                                        <p:tgtEl>
                                          <p:spTgt spid="131"/>
                                        </p:tgtEl>
                                      </p:cBhvr>
                                    </p:animEffect>
                                    <p:anim calcmode="lin" valueType="num">
                                      <p:cBhvr>
                                        <p:cTn id="283" dur="1000" fill="hold"/>
                                        <p:tgtEl>
                                          <p:spTgt spid="131"/>
                                        </p:tgtEl>
                                        <p:attrNameLst>
                                          <p:attrName>ppt_x</p:attrName>
                                        </p:attrNameLst>
                                      </p:cBhvr>
                                      <p:tavLst>
                                        <p:tav tm="0">
                                          <p:val>
                                            <p:strVal val="#ppt_x"/>
                                          </p:val>
                                        </p:tav>
                                        <p:tav tm="100000">
                                          <p:val>
                                            <p:strVal val="#ppt_x"/>
                                          </p:val>
                                        </p:tav>
                                      </p:tavLst>
                                    </p:anim>
                                    <p:anim calcmode="lin" valueType="num">
                                      <p:cBhvr>
                                        <p:cTn id="284" dur="1000" fill="hold"/>
                                        <p:tgtEl>
                                          <p:spTgt spid="131"/>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132"/>
                                        </p:tgtEl>
                                        <p:attrNameLst>
                                          <p:attrName>style.visibility</p:attrName>
                                        </p:attrNameLst>
                                      </p:cBhvr>
                                      <p:to>
                                        <p:strVal val="visible"/>
                                      </p:to>
                                    </p:set>
                                    <p:animEffect transition="in" filter="fade">
                                      <p:cBhvr>
                                        <p:cTn id="287" dur="1000"/>
                                        <p:tgtEl>
                                          <p:spTgt spid="132"/>
                                        </p:tgtEl>
                                      </p:cBhvr>
                                    </p:animEffect>
                                    <p:anim calcmode="lin" valueType="num">
                                      <p:cBhvr>
                                        <p:cTn id="288" dur="1000" fill="hold"/>
                                        <p:tgtEl>
                                          <p:spTgt spid="132"/>
                                        </p:tgtEl>
                                        <p:attrNameLst>
                                          <p:attrName>ppt_x</p:attrName>
                                        </p:attrNameLst>
                                      </p:cBhvr>
                                      <p:tavLst>
                                        <p:tav tm="0">
                                          <p:val>
                                            <p:strVal val="#ppt_x"/>
                                          </p:val>
                                        </p:tav>
                                        <p:tav tm="100000">
                                          <p:val>
                                            <p:strVal val="#ppt_x"/>
                                          </p:val>
                                        </p:tav>
                                      </p:tavLst>
                                    </p:anim>
                                    <p:anim calcmode="lin" valueType="num">
                                      <p:cBhvr>
                                        <p:cTn id="289" dur="1000" fill="hold"/>
                                        <p:tgtEl>
                                          <p:spTgt spid="132"/>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133"/>
                                        </p:tgtEl>
                                        <p:attrNameLst>
                                          <p:attrName>style.visibility</p:attrName>
                                        </p:attrNameLst>
                                      </p:cBhvr>
                                      <p:to>
                                        <p:strVal val="visible"/>
                                      </p:to>
                                    </p:set>
                                    <p:animEffect transition="in" filter="fade">
                                      <p:cBhvr>
                                        <p:cTn id="292" dur="1000"/>
                                        <p:tgtEl>
                                          <p:spTgt spid="133"/>
                                        </p:tgtEl>
                                      </p:cBhvr>
                                    </p:animEffect>
                                    <p:anim calcmode="lin" valueType="num">
                                      <p:cBhvr>
                                        <p:cTn id="293" dur="1000" fill="hold"/>
                                        <p:tgtEl>
                                          <p:spTgt spid="133"/>
                                        </p:tgtEl>
                                        <p:attrNameLst>
                                          <p:attrName>ppt_x</p:attrName>
                                        </p:attrNameLst>
                                      </p:cBhvr>
                                      <p:tavLst>
                                        <p:tav tm="0">
                                          <p:val>
                                            <p:strVal val="#ppt_x"/>
                                          </p:val>
                                        </p:tav>
                                        <p:tav tm="100000">
                                          <p:val>
                                            <p:strVal val="#ppt_x"/>
                                          </p:val>
                                        </p:tav>
                                      </p:tavLst>
                                    </p:anim>
                                    <p:anim calcmode="lin" valueType="num">
                                      <p:cBhvr>
                                        <p:cTn id="294" dur="1000" fill="hold"/>
                                        <p:tgtEl>
                                          <p:spTgt spid="133"/>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134"/>
                                        </p:tgtEl>
                                        <p:attrNameLst>
                                          <p:attrName>style.visibility</p:attrName>
                                        </p:attrNameLst>
                                      </p:cBhvr>
                                      <p:to>
                                        <p:strVal val="visible"/>
                                      </p:to>
                                    </p:set>
                                    <p:animEffect transition="in" filter="fade">
                                      <p:cBhvr>
                                        <p:cTn id="297" dur="1000"/>
                                        <p:tgtEl>
                                          <p:spTgt spid="134"/>
                                        </p:tgtEl>
                                      </p:cBhvr>
                                    </p:animEffect>
                                    <p:anim calcmode="lin" valueType="num">
                                      <p:cBhvr>
                                        <p:cTn id="298" dur="1000" fill="hold"/>
                                        <p:tgtEl>
                                          <p:spTgt spid="134"/>
                                        </p:tgtEl>
                                        <p:attrNameLst>
                                          <p:attrName>ppt_x</p:attrName>
                                        </p:attrNameLst>
                                      </p:cBhvr>
                                      <p:tavLst>
                                        <p:tav tm="0">
                                          <p:val>
                                            <p:strVal val="#ppt_x"/>
                                          </p:val>
                                        </p:tav>
                                        <p:tav tm="100000">
                                          <p:val>
                                            <p:strVal val="#ppt_x"/>
                                          </p:val>
                                        </p:tav>
                                      </p:tavLst>
                                    </p:anim>
                                    <p:anim calcmode="lin" valueType="num">
                                      <p:cBhvr>
                                        <p:cTn id="299"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8" grpId="0" animBg="1"/>
      <p:bldP spid="49" grpId="0"/>
      <p:bldP spid="51" grpId="0"/>
      <p:bldP spid="52" grpId="0" animBg="1"/>
      <p:bldP spid="53" grpId="0"/>
      <p:bldP spid="55" grpId="0"/>
      <p:bldP spid="56" grpId="0" animBg="1"/>
      <p:bldP spid="57" grpId="0"/>
      <p:bldP spid="59" grpId="0"/>
      <p:bldP spid="60" grpId="0" animBg="1"/>
      <p:bldP spid="65" grpId="0" animBg="1"/>
      <p:bldP spid="66" grpId="0"/>
      <p:bldP spid="67" grpId="0"/>
      <p:bldP spid="68" grpId="0"/>
      <p:bldP spid="69" grpId="0" animBg="1"/>
      <p:bldP spid="70" grpId="0" animBg="1"/>
      <p:bldP spid="71" grpId="0" animBg="1"/>
      <p:bldP spid="72" grpId="0" animBg="1"/>
      <p:bldP spid="73" grpId="0" animBg="1"/>
      <p:bldP spid="78" grpId="0"/>
      <p:bldP spid="80" grpId="0"/>
      <p:bldP spid="81" grpId="0" animBg="1"/>
      <p:bldP spid="119" grpId="0"/>
      <p:bldP spid="120" grpId="0" animBg="1"/>
      <p:bldP spid="121" grpId="0" animBg="1"/>
      <p:bldP spid="122" grpId="0" animBg="1"/>
      <p:bldP spid="123" grpId="0" animBg="1"/>
      <p:bldP spid="124" grpId="0" animBg="1"/>
      <p:bldP spid="125" grpId="0" animBg="1"/>
      <p:bldP spid="128" grpId="0"/>
      <p:bldP spid="130" grpId="0"/>
      <p:bldP spid="132" grpId="0"/>
      <p:bldP spid="133" grpId="0" animBg="1"/>
      <p:bldP spid="134" grpId="0" animBg="1"/>
      <p:bldP spid="135" grpId="0" animBg="1"/>
      <p:bldP spid="136"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t 43" hidden="1">
            <a:extLst>
              <a:ext uri="{FF2B5EF4-FFF2-40B4-BE49-F238E27FC236}">
                <a16:creationId xmlns:a16="http://schemas.microsoft.com/office/drawing/2014/main" id="{DD692251-7203-4173-A02B-2B9B55E7842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19" name="Diapositive think-cell" r:id="rId5" imgW="395" imgH="394" progId="TCLayout.ActiveDocument.1">
                  <p:embed/>
                </p:oleObj>
              </mc:Choice>
              <mc:Fallback>
                <p:oleObj name="Diapositive think-cell" r:id="rId5" imgW="395" imgH="394" progId="TCLayout.ActiveDocument.1">
                  <p:embed/>
                  <p:pic>
                    <p:nvPicPr>
                      <p:cNvPr id="44" name="Objet 43" hidden="1">
                        <a:extLst>
                          <a:ext uri="{FF2B5EF4-FFF2-40B4-BE49-F238E27FC236}">
                            <a16:creationId xmlns:a16="http://schemas.microsoft.com/office/drawing/2014/main" id="{DD692251-7203-4173-A02B-2B9B55E784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3" name="Rectangle 42">
            <a:extLst>
              <a:ext uri="{FF2B5EF4-FFF2-40B4-BE49-F238E27FC236}">
                <a16:creationId xmlns:a16="http://schemas.microsoft.com/office/drawing/2014/main" id="{E68C9360-84A0-41DC-AC68-3AE77CB19DBA}"/>
              </a:ext>
            </a:extLst>
          </p:cNvPr>
          <p:cNvSpPr/>
          <p:nvPr/>
        </p:nvSpPr>
        <p:spPr>
          <a:xfrm>
            <a:off x="-32726" y="1"/>
            <a:ext cx="9318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814E4CBF-002B-473F-9857-7460B6D7A146}"/>
              </a:ext>
            </a:extLst>
          </p:cNvPr>
          <p:cNvSpPr>
            <a:spLocks noGrp="1"/>
          </p:cNvSpPr>
          <p:nvPr>
            <p:ph type="body" sz="quarter" idx="10"/>
          </p:nvPr>
        </p:nvSpPr>
        <p:spPr>
          <a:xfrm>
            <a:off x="828446" y="169227"/>
            <a:ext cx="10536466" cy="790144"/>
          </a:xfrm>
        </p:spPr>
        <p:txBody>
          <a:bodyPr>
            <a:normAutofit fontScale="92500"/>
          </a:bodyPr>
          <a:lstStyle/>
          <a:p>
            <a:r>
              <a:rPr lang="fr-FR" sz="2800" dirty="0"/>
              <a:t>… qui a permis d’aboutir à une proposition d’interfaces adhérents et salariés </a:t>
            </a:r>
          </a:p>
        </p:txBody>
      </p:sp>
      <p:pic>
        <p:nvPicPr>
          <p:cNvPr id="45" name="Image 44">
            <a:extLst>
              <a:ext uri="{FF2B5EF4-FFF2-40B4-BE49-F238E27FC236}">
                <a16:creationId xmlns:a16="http://schemas.microsoft.com/office/drawing/2014/main" id="{BA7B035F-7BDD-4CC7-911F-74149B60A0C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67591" y="1278082"/>
            <a:ext cx="6733309" cy="5289476"/>
          </a:xfrm>
          <a:prstGeom prst="rect">
            <a:avLst/>
          </a:prstGeom>
          <a:noFill/>
        </p:spPr>
      </p:pic>
      <p:pic>
        <p:nvPicPr>
          <p:cNvPr id="6" name="Image 5">
            <a:extLst>
              <a:ext uri="{FF2B5EF4-FFF2-40B4-BE49-F238E27FC236}">
                <a16:creationId xmlns:a16="http://schemas.microsoft.com/office/drawing/2014/main" id="{2E59FAA7-1905-40D5-86BC-CF233A0DA55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54703" y="959371"/>
            <a:ext cx="3184042" cy="5608187"/>
          </a:xfrm>
          <a:prstGeom prst="rect">
            <a:avLst/>
          </a:prstGeom>
          <a:noFill/>
        </p:spPr>
      </p:pic>
    </p:spTree>
    <p:extLst>
      <p:ext uri="{BB962C8B-B14F-4D97-AF65-F5344CB8AC3E}">
        <p14:creationId xmlns:p14="http://schemas.microsoft.com/office/powerpoint/2010/main" val="334511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2749B9-E422-4AD3-A430-164E24803A2F}"/>
              </a:ext>
            </a:extLst>
          </p:cNvPr>
          <p:cNvSpPr>
            <a:spLocks noGrp="1"/>
          </p:cNvSpPr>
          <p:nvPr>
            <p:ph type="body" sz="quarter" idx="10"/>
          </p:nvPr>
        </p:nvSpPr>
        <p:spPr>
          <a:xfrm>
            <a:off x="827766" y="37047"/>
            <a:ext cx="11364233" cy="1020064"/>
          </a:xfrm>
        </p:spPr>
        <p:txBody>
          <a:bodyPr>
            <a:normAutofit fontScale="85000" lnSpcReduction="10000"/>
          </a:bodyPr>
          <a:lstStyle/>
          <a:p>
            <a:r>
              <a:rPr lang="fr-FR" dirty="0"/>
              <a:t>Une proposition de cahier des charges crédible qui doit servir de base à la certification métier tout comme d’appui aux SSTI dans leur transformation</a:t>
            </a:r>
          </a:p>
        </p:txBody>
      </p:sp>
      <p:sp>
        <p:nvSpPr>
          <p:cNvPr id="4" name="Espace réservé du texte 3">
            <a:extLst>
              <a:ext uri="{FF2B5EF4-FFF2-40B4-BE49-F238E27FC236}">
                <a16:creationId xmlns:a16="http://schemas.microsoft.com/office/drawing/2014/main" id="{3F9D638A-D3F3-4CBD-98DD-AF21870EE1F4}"/>
              </a:ext>
            </a:extLst>
          </p:cNvPr>
          <p:cNvSpPr>
            <a:spLocks noGrp="1"/>
          </p:cNvSpPr>
          <p:nvPr>
            <p:ph type="body" sz="quarter" idx="23"/>
          </p:nvPr>
        </p:nvSpPr>
        <p:spPr/>
        <p:txBody>
          <a:bodyPr>
            <a:normAutofit fontScale="70000" lnSpcReduction="20000"/>
          </a:bodyPr>
          <a:lstStyle/>
          <a:p>
            <a:endParaRPr lang="fr-FR"/>
          </a:p>
        </p:txBody>
      </p:sp>
      <p:sp>
        <p:nvSpPr>
          <p:cNvPr id="5" name="Espace réservé du texte 4">
            <a:extLst>
              <a:ext uri="{FF2B5EF4-FFF2-40B4-BE49-F238E27FC236}">
                <a16:creationId xmlns:a16="http://schemas.microsoft.com/office/drawing/2014/main" id="{6A1F16BF-363A-48D2-B6C6-B864C5A9030D}"/>
              </a:ext>
            </a:extLst>
          </p:cNvPr>
          <p:cNvSpPr>
            <a:spLocks noGrp="1"/>
          </p:cNvSpPr>
          <p:nvPr>
            <p:ph type="body" sz="quarter" idx="24"/>
          </p:nvPr>
        </p:nvSpPr>
        <p:spPr/>
        <p:txBody>
          <a:bodyPr>
            <a:normAutofit fontScale="55000" lnSpcReduction="20000"/>
          </a:bodyPr>
          <a:lstStyle/>
          <a:p>
            <a:endParaRPr lang="fr-FR"/>
          </a:p>
        </p:txBody>
      </p:sp>
      <p:sp>
        <p:nvSpPr>
          <p:cNvPr id="6" name="ZoneTexte 5">
            <a:extLst>
              <a:ext uri="{FF2B5EF4-FFF2-40B4-BE49-F238E27FC236}">
                <a16:creationId xmlns:a16="http://schemas.microsoft.com/office/drawing/2014/main" id="{3A1E3EDB-0757-4058-BBC1-546F8C75B8B8}"/>
              </a:ext>
            </a:extLst>
          </p:cNvPr>
          <p:cNvSpPr txBox="1"/>
          <p:nvPr/>
        </p:nvSpPr>
        <p:spPr>
          <a:xfrm>
            <a:off x="827767" y="1077992"/>
            <a:ext cx="10536466" cy="646331"/>
          </a:xfrm>
          <a:prstGeom prst="rect">
            <a:avLst/>
          </a:prstGeom>
          <a:noFill/>
        </p:spPr>
        <p:txBody>
          <a:bodyPr wrap="square" rtlCol="0">
            <a:spAutoFit/>
          </a:bodyPr>
          <a:lstStyle/>
          <a:p>
            <a:r>
              <a:rPr lang="fr-FR" dirty="0"/>
              <a:t>La proposition de cahier des charges a été élaborée par des professionnels dans une recherche de crédibilité opérationnelle. Elle comporte  :</a:t>
            </a:r>
          </a:p>
        </p:txBody>
      </p:sp>
      <p:sp>
        <p:nvSpPr>
          <p:cNvPr id="18" name="Rectangle 17">
            <a:extLst>
              <a:ext uri="{FF2B5EF4-FFF2-40B4-BE49-F238E27FC236}">
                <a16:creationId xmlns:a16="http://schemas.microsoft.com/office/drawing/2014/main" id="{DA4E3202-6D07-4F1C-908F-6B63909C9023}"/>
              </a:ext>
            </a:extLst>
          </p:cNvPr>
          <p:cNvSpPr/>
          <p:nvPr/>
        </p:nvSpPr>
        <p:spPr>
          <a:xfrm>
            <a:off x="1401586" y="1851277"/>
            <a:ext cx="2599768" cy="4464496"/>
          </a:xfrm>
          <a:prstGeom prst="rect">
            <a:avLst/>
          </a:prstGeom>
          <a:gradFill flip="none" rotWithShape="1">
            <a:gsLst>
              <a:gs pos="12000">
                <a:srgbClr val="009EE2"/>
              </a:gs>
              <a:gs pos="100000">
                <a:srgbClr val="0F3F9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49">
            <a:extLst>
              <a:ext uri="{FF2B5EF4-FFF2-40B4-BE49-F238E27FC236}">
                <a16:creationId xmlns:a16="http://schemas.microsoft.com/office/drawing/2014/main" id="{BDFFF2D0-CA9B-4BE7-83B5-DECB9005B52B}"/>
              </a:ext>
            </a:extLst>
          </p:cNvPr>
          <p:cNvSpPr txBox="1"/>
          <p:nvPr/>
        </p:nvSpPr>
        <p:spPr>
          <a:xfrm>
            <a:off x="1403223" y="4554253"/>
            <a:ext cx="2596495" cy="1815882"/>
          </a:xfrm>
          <a:prstGeom prst="rect">
            <a:avLst/>
          </a:prstGeom>
          <a:noFill/>
        </p:spPr>
        <p:txBody>
          <a:bodyPr wrap="square" rtlCol="0">
            <a:spAutoFit/>
          </a:bodyPr>
          <a:lstStyle/>
          <a:p>
            <a:pPr marL="171450" indent="-171450">
              <a:buFont typeface="Arial" panose="020B0604020202020204" pitchFamily="34" charset="0"/>
              <a:buChar char="•"/>
            </a:pPr>
            <a:r>
              <a:rPr lang="fr-FR" sz="1600" kern="0" dirty="0">
                <a:solidFill>
                  <a:schemeClr val="bg1"/>
                </a:solidFill>
                <a:latin typeface="+mj-lt"/>
                <a:cs typeface="Arial" pitchFamily="34" charset="0"/>
              </a:rPr>
              <a:t>Des objectifs en lien avec la mission</a:t>
            </a:r>
          </a:p>
          <a:p>
            <a:pPr marL="171450" indent="-171450">
              <a:buFont typeface="Arial" panose="020B0604020202020204" pitchFamily="34" charset="0"/>
              <a:buChar char="•"/>
            </a:pPr>
            <a:r>
              <a:rPr lang="fr-FR" sz="1600" kern="0" dirty="0">
                <a:solidFill>
                  <a:schemeClr val="bg1"/>
                </a:solidFill>
                <a:latin typeface="+mj-lt"/>
                <a:cs typeface="Arial" pitchFamily="34" charset="0"/>
              </a:rPr>
              <a:t>Des indicateurs</a:t>
            </a:r>
          </a:p>
          <a:p>
            <a:pPr marL="171450" indent="-171450">
              <a:buFont typeface="Arial" panose="020B0604020202020204" pitchFamily="34" charset="0"/>
              <a:buChar char="•"/>
            </a:pPr>
            <a:r>
              <a:rPr lang="fr-FR" sz="1600" kern="0" dirty="0">
                <a:solidFill>
                  <a:schemeClr val="bg1"/>
                </a:solidFill>
                <a:latin typeface="+mj-lt"/>
                <a:cs typeface="Arial" pitchFamily="34" charset="0"/>
              </a:rPr>
              <a:t>Des livrables à destination des bénéficiaires</a:t>
            </a:r>
          </a:p>
          <a:p>
            <a:pPr marL="171450" indent="-171450">
              <a:buFont typeface="Arial" panose="020B0604020202020204" pitchFamily="34" charset="0"/>
              <a:buChar char="•"/>
            </a:pPr>
            <a:r>
              <a:rPr lang="fr-FR" sz="1600" kern="0" dirty="0">
                <a:solidFill>
                  <a:schemeClr val="bg1"/>
                </a:solidFill>
                <a:latin typeface="+mj-lt"/>
                <a:cs typeface="Arial" pitchFamily="34" charset="0"/>
              </a:rPr>
              <a:t>Des listes de données à collecter</a:t>
            </a:r>
          </a:p>
        </p:txBody>
      </p:sp>
      <p:sp>
        <p:nvSpPr>
          <p:cNvPr id="22" name="TextBox 50">
            <a:extLst>
              <a:ext uri="{FF2B5EF4-FFF2-40B4-BE49-F238E27FC236}">
                <a16:creationId xmlns:a16="http://schemas.microsoft.com/office/drawing/2014/main" id="{87E994FD-CACA-4D57-88FD-2CBAF2D3044A}"/>
              </a:ext>
            </a:extLst>
          </p:cNvPr>
          <p:cNvSpPr txBox="1"/>
          <p:nvPr/>
        </p:nvSpPr>
        <p:spPr>
          <a:xfrm>
            <a:off x="1549341" y="2970371"/>
            <a:ext cx="2304258" cy="1384995"/>
          </a:xfrm>
          <a:prstGeom prst="rect">
            <a:avLst/>
          </a:prstGeom>
          <a:noFill/>
        </p:spPr>
        <p:txBody>
          <a:bodyPr wrap="square" rtlCol="0" anchor="b">
            <a:spAutoFit/>
          </a:bodyPr>
          <a:lstStyle/>
          <a:p>
            <a:pPr algn="ctr"/>
            <a:r>
              <a:rPr lang="fr-FR" sz="2800" b="1" kern="0" dirty="0">
                <a:solidFill>
                  <a:schemeClr val="bg1"/>
                </a:solidFill>
                <a:latin typeface="+mj-lt"/>
                <a:cs typeface="Arial" pitchFamily="34" charset="0"/>
              </a:rPr>
              <a:t>Une définition du service à rendre</a:t>
            </a:r>
          </a:p>
        </p:txBody>
      </p:sp>
      <p:sp>
        <p:nvSpPr>
          <p:cNvPr id="19" name="Rectangle 18">
            <a:extLst>
              <a:ext uri="{FF2B5EF4-FFF2-40B4-BE49-F238E27FC236}">
                <a16:creationId xmlns:a16="http://schemas.microsoft.com/office/drawing/2014/main" id="{40767CEB-F913-4C47-B609-DCE98A1E5CBF}"/>
              </a:ext>
            </a:extLst>
          </p:cNvPr>
          <p:cNvSpPr/>
          <p:nvPr/>
        </p:nvSpPr>
        <p:spPr>
          <a:xfrm>
            <a:off x="5037418" y="1851277"/>
            <a:ext cx="2599767" cy="4464496"/>
          </a:xfrm>
          <a:prstGeom prst="rect">
            <a:avLst/>
          </a:prstGeom>
          <a:noFill/>
          <a:ln>
            <a:solidFill>
              <a:srgbClr val="F1D1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6">
            <a:extLst>
              <a:ext uri="{FF2B5EF4-FFF2-40B4-BE49-F238E27FC236}">
                <a16:creationId xmlns:a16="http://schemas.microsoft.com/office/drawing/2014/main" id="{AF0DA384-EE2E-46F1-853A-43C941413B19}"/>
              </a:ext>
            </a:extLst>
          </p:cNvPr>
          <p:cNvSpPr txBox="1"/>
          <p:nvPr/>
        </p:nvSpPr>
        <p:spPr>
          <a:xfrm>
            <a:off x="5183753" y="3175932"/>
            <a:ext cx="2304257" cy="893783"/>
          </a:xfrm>
          <a:prstGeom prst="rect">
            <a:avLst/>
          </a:prstGeom>
          <a:noFill/>
        </p:spPr>
        <p:txBody>
          <a:bodyPr wrap="square" rtlCol="0" anchor="b">
            <a:spAutoFit/>
          </a:bodyPr>
          <a:lstStyle/>
          <a:p>
            <a:pPr algn="ctr"/>
            <a:r>
              <a:rPr lang="fr-FR" sz="1400" b="1" kern="0" dirty="0">
                <a:solidFill>
                  <a:schemeClr val="bg1"/>
                </a:solidFill>
                <a:latin typeface="+mj-lt"/>
                <a:cs typeface="Arial" pitchFamily="34" charset="0"/>
              </a:rPr>
              <a:t>Répondre aux attentes des bénéficiaires</a:t>
            </a:r>
          </a:p>
        </p:txBody>
      </p:sp>
      <p:sp>
        <p:nvSpPr>
          <p:cNvPr id="28" name="TextBox 49">
            <a:extLst>
              <a:ext uri="{FF2B5EF4-FFF2-40B4-BE49-F238E27FC236}">
                <a16:creationId xmlns:a16="http://schemas.microsoft.com/office/drawing/2014/main" id="{3027E43E-746C-4C9D-8F2F-87C7897BAF6F}"/>
              </a:ext>
            </a:extLst>
          </p:cNvPr>
          <p:cNvSpPr txBox="1"/>
          <p:nvPr/>
        </p:nvSpPr>
        <p:spPr>
          <a:xfrm>
            <a:off x="5026072" y="4325251"/>
            <a:ext cx="2622459" cy="1015663"/>
          </a:xfrm>
          <a:prstGeom prst="rect">
            <a:avLst/>
          </a:prstGeom>
          <a:noFill/>
        </p:spPr>
        <p:txBody>
          <a:bodyPr wrap="square" rtlCol="0">
            <a:spAutoFit/>
          </a:bodyPr>
          <a:lstStyle/>
          <a:p>
            <a:pPr algn="ctr"/>
            <a:r>
              <a:rPr lang="fr-FR" sz="1200" kern="0" dirty="0">
                <a:solidFill>
                  <a:schemeClr val="bg1"/>
                </a:solidFill>
                <a:latin typeface="+mj-lt"/>
                <a:cs typeface="Arial" pitchFamily="34" charset="0"/>
              </a:rPr>
              <a:t>La télésanté répond aux usages qui s’installent progressivement dans le paysage français, elle représente donc graduellement un standard pour les citoyens</a:t>
            </a:r>
          </a:p>
        </p:txBody>
      </p:sp>
      <p:sp>
        <p:nvSpPr>
          <p:cNvPr id="20" name="Rectangle 19">
            <a:extLst>
              <a:ext uri="{FF2B5EF4-FFF2-40B4-BE49-F238E27FC236}">
                <a16:creationId xmlns:a16="http://schemas.microsoft.com/office/drawing/2014/main" id="{7C06B8EB-79E6-4D6C-B6D5-8AE767931C47}"/>
              </a:ext>
            </a:extLst>
          </p:cNvPr>
          <p:cNvSpPr/>
          <p:nvPr/>
        </p:nvSpPr>
        <p:spPr>
          <a:xfrm>
            <a:off x="8682626" y="1851277"/>
            <a:ext cx="2599767" cy="4464496"/>
          </a:xfrm>
          <a:prstGeom prst="rect">
            <a:avLst/>
          </a:prstGeom>
          <a:noFill/>
          <a:ln>
            <a:solidFill>
              <a:srgbClr val="E94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09972FF-4354-407D-A66C-504A76498DE6}"/>
              </a:ext>
            </a:extLst>
          </p:cNvPr>
          <p:cNvSpPr txBox="1"/>
          <p:nvPr/>
        </p:nvSpPr>
        <p:spPr>
          <a:xfrm>
            <a:off x="8747270" y="2920534"/>
            <a:ext cx="2470475" cy="1154470"/>
          </a:xfrm>
          <a:prstGeom prst="rect">
            <a:avLst/>
          </a:prstGeom>
          <a:noFill/>
        </p:spPr>
        <p:txBody>
          <a:bodyPr wrap="square" rtlCol="0" anchor="b">
            <a:spAutoFit/>
          </a:bodyPr>
          <a:lstStyle/>
          <a:p>
            <a:pPr algn="ctr"/>
            <a:r>
              <a:rPr lang="fr-FR" sz="1400" b="1" kern="0" dirty="0">
                <a:solidFill>
                  <a:schemeClr val="bg1"/>
                </a:solidFill>
                <a:latin typeface="+mj-lt"/>
                <a:cs typeface="Arial" pitchFamily="34" charset="0"/>
              </a:rPr>
              <a:t>Gagner en visibilité et construire un premier succès rapide</a:t>
            </a:r>
          </a:p>
        </p:txBody>
      </p:sp>
      <p:sp>
        <p:nvSpPr>
          <p:cNvPr id="29" name="TextBox 49">
            <a:extLst>
              <a:ext uri="{FF2B5EF4-FFF2-40B4-BE49-F238E27FC236}">
                <a16:creationId xmlns:a16="http://schemas.microsoft.com/office/drawing/2014/main" id="{C139217B-D03D-4556-BB67-B157A5C51051}"/>
              </a:ext>
            </a:extLst>
          </p:cNvPr>
          <p:cNvSpPr txBox="1"/>
          <p:nvPr/>
        </p:nvSpPr>
        <p:spPr>
          <a:xfrm>
            <a:off x="8671280" y="4312953"/>
            <a:ext cx="2622459" cy="1015663"/>
          </a:xfrm>
          <a:prstGeom prst="rect">
            <a:avLst/>
          </a:prstGeom>
          <a:noFill/>
        </p:spPr>
        <p:txBody>
          <a:bodyPr wrap="square" rtlCol="0">
            <a:spAutoFit/>
          </a:bodyPr>
          <a:lstStyle/>
          <a:p>
            <a:pPr algn="ctr"/>
            <a:r>
              <a:rPr lang="fr-FR" sz="1200" kern="0" dirty="0">
                <a:solidFill>
                  <a:schemeClr val="bg1"/>
                </a:solidFill>
                <a:latin typeface="+mj-lt"/>
                <a:cs typeface="Arial" pitchFamily="34" charset="0"/>
              </a:rPr>
              <a:t>Les SSTI sont peu identifiés comme des acteurs innovants, mettre en place la télésanté permettrait d’améliorer l’image et de construire un premier succès commun piloté nationalement</a:t>
            </a:r>
          </a:p>
        </p:txBody>
      </p:sp>
      <p:sp>
        <p:nvSpPr>
          <p:cNvPr id="33" name="TextBox 49">
            <a:extLst>
              <a:ext uri="{FF2B5EF4-FFF2-40B4-BE49-F238E27FC236}">
                <a16:creationId xmlns:a16="http://schemas.microsoft.com/office/drawing/2014/main" id="{54F175C3-4ACE-4BFB-BED7-4E2C39568AC5}"/>
              </a:ext>
            </a:extLst>
          </p:cNvPr>
          <p:cNvSpPr txBox="1"/>
          <p:nvPr/>
        </p:nvSpPr>
        <p:spPr>
          <a:xfrm>
            <a:off x="5033812" y="4554253"/>
            <a:ext cx="2596495" cy="1815882"/>
          </a:xfrm>
          <a:prstGeom prst="rect">
            <a:avLst/>
          </a:prstGeom>
          <a:noFill/>
        </p:spPr>
        <p:txBody>
          <a:bodyPr wrap="square" rtlCol="0">
            <a:spAutoFit/>
          </a:bodyPr>
          <a:lstStyle/>
          <a:p>
            <a:pPr marL="171450" indent="-171450">
              <a:buFont typeface="Arial" panose="020B0604020202020204" pitchFamily="34" charset="0"/>
              <a:buChar char="•"/>
            </a:pPr>
            <a:r>
              <a:rPr lang="fr-FR" sz="1600" kern="0" dirty="0">
                <a:solidFill>
                  <a:schemeClr val="tx2"/>
                </a:solidFill>
                <a:latin typeface="+mj-lt"/>
                <a:cs typeface="Arial" pitchFamily="34" charset="0"/>
              </a:rPr>
              <a:t>Propositions de parcours d’accompagnement</a:t>
            </a:r>
          </a:p>
          <a:p>
            <a:pPr marL="171450" indent="-171450">
              <a:buFont typeface="Arial" panose="020B0604020202020204" pitchFamily="34" charset="0"/>
              <a:buChar char="•"/>
            </a:pPr>
            <a:r>
              <a:rPr lang="fr-FR" sz="1600" kern="0" dirty="0">
                <a:solidFill>
                  <a:schemeClr val="tx2"/>
                </a:solidFill>
                <a:latin typeface="+mj-lt"/>
                <a:cs typeface="Arial" pitchFamily="34" charset="0"/>
              </a:rPr>
              <a:t>Propositions d’organisation interne pour rendre le service</a:t>
            </a:r>
          </a:p>
          <a:p>
            <a:pPr marL="171450" indent="-171450">
              <a:buFont typeface="Arial" panose="020B0604020202020204" pitchFamily="34" charset="0"/>
              <a:buChar char="•"/>
            </a:pPr>
            <a:r>
              <a:rPr lang="fr-FR" sz="1600" kern="0" dirty="0">
                <a:solidFill>
                  <a:schemeClr val="tx2"/>
                </a:solidFill>
                <a:latin typeface="+mj-lt"/>
                <a:cs typeface="Arial" pitchFamily="34" charset="0"/>
              </a:rPr>
              <a:t>Ressources utiles à mobiliser</a:t>
            </a:r>
          </a:p>
        </p:txBody>
      </p:sp>
      <p:sp>
        <p:nvSpPr>
          <p:cNvPr id="34" name="TextBox 50">
            <a:extLst>
              <a:ext uri="{FF2B5EF4-FFF2-40B4-BE49-F238E27FC236}">
                <a16:creationId xmlns:a16="http://schemas.microsoft.com/office/drawing/2014/main" id="{C6C44C12-705E-41D9-B667-9ABC73E2C088}"/>
              </a:ext>
            </a:extLst>
          </p:cNvPr>
          <p:cNvSpPr txBox="1"/>
          <p:nvPr/>
        </p:nvSpPr>
        <p:spPr>
          <a:xfrm>
            <a:off x="5135069" y="2539484"/>
            <a:ext cx="2446017" cy="1815882"/>
          </a:xfrm>
          <a:prstGeom prst="rect">
            <a:avLst/>
          </a:prstGeom>
          <a:noFill/>
        </p:spPr>
        <p:txBody>
          <a:bodyPr wrap="square" rtlCol="0" anchor="b">
            <a:spAutoFit/>
          </a:bodyPr>
          <a:lstStyle/>
          <a:p>
            <a:pPr algn="ctr"/>
            <a:r>
              <a:rPr lang="fr-FR" sz="2800" b="1" kern="0" dirty="0">
                <a:solidFill>
                  <a:schemeClr val="tx2"/>
                </a:solidFill>
                <a:latin typeface="+mj-lt"/>
                <a:cs typeface="Arial" pitchFamily="34" charset="0"/>
              </a:rPr>
              <a:t>Quelques pistes de bonnes pratiques</a:t>
            </a:r>
          </a:p>
        </p:txBody>
      </p:sp>
      <p:sp>
        <p:nvSpPr>
          <p:cNvPr id="35" name="TextBox 49">
            <a:extLst>
              <a:ext uri="{FF2B5EF4-FFF2-40B4-BE49-F238E27FC236}">
                <a16:creationId xmlns:a16="http://schemas.microsoft.com/office/drawing/2014/main" id="{39FB43F3-527C-4E25-B5F2-260BFE6B38DF}"/>
              </a:ext>
            </a:extLst>
          </p:cNvPr>
          <p:cNvSpPr txBox="1"/>
          <p:nvPr/>
        </p:nvSpPr>
        <p:spPr>
          <a:xfrm>
            <a:off x="8693154" y="4554253"/>
            <a:ext cx="2596495" cy="830997"/>
          </a:xfrm>
          <a:prstGeom prst="rect">
            <a:avLst/>
          </a:prstGeom>
          <a:noFill/>
        </p:spPr>
        <p:txBody>
          <a:bodyPr wrap="square" rtlCol="0">
            <a:spAutoFit/>
          </a:bodyPr>
          <a:lstStyle/>
          <a:p>
            <a:pPr marL="171450" indent="-171450">
              <a:buFont typeface="Arial" panose="020B0604020202020204" pitchFamily="34" charset="0"/>
              <a:buChar char="•"/>
            </a:pPr>
            <a:r>
              <a:rPr lang="fr-FR" sz="1600" kern="0" dirty="0">
                <a:solidFill>
                  <a:schemeClr val="tx2"/>
                </a:solidFill>
                <a:latin typeface="+mj-lt"/>
                <a:cs typeface="Arial" pitchFamily="34" charset="0"/>
              </a:rPr>
              <a:t>Eléments structurants (RH, SI..)</a:t>
            </a:r>
          </a:p>
          <a:p>
            <a:pPr marL="171450" indent="-171450">
              <a:buFont typeface="Arial" panose="020B0604020202020204" pitchFamily="34" charset="0"/>
              <a:buChar char="•"/>
            </a:pPr>
            <a:r>
              <a:rPr lang="fr-FR" sz="1600" kern="0" dirty="0">
                <a:solidFill>
                  <a:schemeClr val="tx2"/>
                </a:solidFill>
                <a:latin typeface="+mj-lt"/>
                <a:cs typeface="Arial" pitchFamily="34" charset="0"/>
              </a:rPr>
              <a:t>Cadre juridique favorable</a:t>
            </a:r>
          </a:p>
        </p:txBody>
      </p:sp>
      <p:sp>
        <p:nvSpPr>
          <p:cNvPr id="36" name="TextBox 50">
            <a:extLst>
              <a:ext uri="{FF2B5EF4-FFF2-40B4-BE49-F238E27FC236}">
                <a16:creationId xmlns:a16="http://schemas.microsoft.com/office/drawing/2014/main" id="{592F0A31-B878-4E38-A83A-374A0F2777B1}"/>
              </a:ext>
            </a:extLst>
          </p:cNvPr>
          <p:cNvSpPr txBox="1"/>
          <p:nvPr/>
        </p:nvSpPr>
        <p:spPr>
          <a:xfrm>
            <a:off x="8769953" y="2970371"/>
            <a:ext cx="2470475" cy="1384995"/>
          </a:xfrm>
          <a:prstGeom prst="rect">
            <a:avLst/>
          </a:prstGeom>
          <a:noFill/>
        </p:spPr>
        <p:txBody>
          <a:bodyPr wrap="square" rtlCol="0" anchor="b">
            <a:spAutoFit/>
          </a:bodyPr>
          <a:lstStyle/>
          <a:p>
            <a:pPr algn="ctr"/>
            <a:r>
              <a:rPr lang="fr-FR" sz="2800" b="1" kern="0" dirty="0">
                <a:solidFill>
                  <a:schemeClr val="tx2"/>
                </a:solidFill>
                <a:latin typeface="+mj-lt"/>
                <a:cs typeface="Arial" pitchFamily="34" charset="0"/>
              </a:rPr>
              <a:t>Identification de facteurs de succès</a:t>
            </a:r>
          </a:p>
        </p:txBody>
      </p:sp>
      <p:pic>
        <p:nvPicPr>
          <p:cNvPr id="38" name="Graphique 37" descr="Pouce en haut">
            <a:extLst>
              <a:ext uri="{FF2B5EF4-FFF2-40B4-BE49-F238E27FC236}">
                <a16:creationId xmlns:a16="http://schemas.microsoft.com/office/drawing/2014/main" id="{75951171-C816-4789-A144-838DAD9D1E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4859" y="1985873"/>
            <a:ext cx="914400" cy="914400"/>
          </a:xfrm>
          <a:prstGeom prst="rect">
            <a:avLst/>
          </a:prstGeom>
        </p:spPr>
      </p:pic>
      <p:pic>
        <p:nvPicPr>
          <p:cNvPr id="40" name="Graphique 39" descr="Porte-voix">
            <a:extLst>
              <a:ext uri="{FF2B5EF4-FFF2-40B4-BE49-F238E27FC236}">
                <a16:creationId xmlns:a16="http://schemas.microsoft.com/office/drawing/2014/main" id="{07A774A1-697A-4DAD-BCED-9C3BB18CD2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60219" y="1981216"/>
            <a:ext cx="914400" cy="914400"/>
          </a:xfrm>
          <a:prstGeom prst="rect">
            <a:avLst/>
          </a:prstGeom>
        </p:spPr>
      </p:pic>
      <p:pic>
        <p:nvPicPr>
          <p:cNvPr id="42" name="Graphique 41" descr="Liste de vérification">
            <a:extLst>
              <a:ext uri="{FF2B5EF4-FFF2-40B4-BE49-F238E27FC236}">
                <a16:creationId xmlns:a16="http://schemas.microsoft.com/office/drawing/2014/main" id="{0B8AFD1B-FE23-4284-B8E4-D171D44F1C6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44270" y="2006134"/>
            <a:ext cx="914400" cy="914400"/>
          </a:xfrm>
          <a:prstGeom prst="rect">
            <a:avLst/>
          </a:prstGeom>
        </p:spPr>
      </p:pic>
    </p:spTree>
    <p:extLst>
      <p:ext uri="{BB962C8B-B14F-4D97-AF65-F5344CB8AC3E}">
        <p14:creationId xmlns:p14="http://schemas.microsoft.com/office/powerpoint/2010/main" val="280119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900B06E-BE94-45B0-85FE-15325456249E}"/>
              </a:ext>
            </a:extLst>
          </p:cNvPr>
          <p:cNvSpPr>
            <a:spLocks noGrp="1"/>
          </p:cNvSpPr>
          <p:nvPr>
            <p:ph type="body" sz="quarter" idx="10"/>
          </p:nvPr>
        </p:nvSpPr>
        <p:spPr>
          <a:xfrm>
            <a:off x="828446" y="169227"/>
            <a:ext cx="10536466" cy="790144"/>
          </a:xfrm>
        </p:spPr>
        <p:txBody>
          <a:bodyPr>
            <a:normAutofit fontScale="85000" lnSpcReduction="20000"/>
          </a:bodyPr>
          <a:lstStyle/>
          <a:p>
            <a:r>
              <a:rPr lang="fr-FR" dirty="0"/>
              <a:t>Une proposition de cahier des charges qui a vocation à évoluer dans le temps</a:t>
            </a:r>
          </a:p>
        </p:txBody>
      </p:sp>
      <p:sp>
        <p:nvSpPr>
          <p:cNvPr id="4" name="Espace réservé du texte 3">
            <a:extLst>
              <a:ext uri="{FF2B5EF4-FFF2-40B4-BE49-F238E27FC236}">
                <a16:creationId xmlns:a16="http://schemas.microsoft.com/office/drawing/2014/main" id="{382CCC18-88F9-4F9F-8D0C-66DCB029C6CC}"/>
              </a:ext>
            </a:extLst>
          </p:cNvPr>
          <p:cNvSpPr>
            <a:spLocks noGrp="1"/>
          </p:cNvSpPr>
          <p:nvPr>
            <p:ph type="body" sz="quarter" idx="23"/>
          </p:nvPr>
        </p:nvSpPr>
        <p:spPr>
          <a:xfrm>
            <a:off x="7212674" y="6498018"/>
            <a:ext cx="3321527" cy="190756"/>
          </a:xfrm>
        </p:spPr>
        <p:txBody>
          <a:bodyPr>
            <a:normAutofit fontScale="70000" lnSpcReduction="20000"/>
          </a:bodyPr>
          <a:lstStyle/>
          <a:p>
            <a:endParaRPr lang="fr-FR"/>
          </a:p>
        </p:txBody>
      </p:sp>
      <p:sp>
        <p:nvSpPr>
          <p:cNvPr id="5" name="Espace réservé du texte 4">
            <a:extLst>
              <a:ext uri="{FF2B5EF4-FFF2-40B4-BE49-F238E27FC236}">
                <a16:creationId xmlns:a16="http://schemas.microsoft.com/office/drawing/2014/main" id="{D9A6DE95-51C4-4262-9A04-76932518FF22}"/>
              </a:ext>
            </a:extLst>
          </p:cNvPr>
          <p:cNvSpPr>
            <a:spLocks noGrp="1"/>
          </p:cNvSpPr>
          <p:nvPr>
            <p:ph type="body" sz="quarter" idx="24"/>
          </p:nvPr>
        </p:nvSpPr>
        <p:spPr/>
        <p:txBody>
          <a:bodyPr>
            <a:normAutofit fontScale="55000" lnSpcReduction="20000"/>
          </a:bodyPr>
          <a:lstStyle/>
          <a:p>
            <a:endParaRPr lang="fr-FR"/>
          </a:p>
        </p:txBody>
      </p:sp>
      <p:pic>
        <p:nvPicPr>
          <p:cNvPr id="6" name="Graphique 5" descr="Liste de vérification">
            <a:extLst>
              <a:ext uri="{FF2B5EF4-FFF2-40B4-BE49-F238E27FC236}">
                <a16:creationId xmlns:a16="http://schemas.microsoft.com/office/drawing/2014/main" id="{F2A9ED40-212B-43CC-B79E-A8C73620B8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9037" y="2126929"/>
            <a:ext cx="1735053" cy="1735053"/>
          </a:xfrm>
          <a:prstGeom prst="rect">
            <a:avLst/>
          </a:prstGeom>
        </p:spPr>
      </p:pic>
      <p:sp>
        <p:nvSpPr>
          <p:cNvPr id="7" name="ZoneTexte 6">
            <a:extLst>
              <a:ext uri="{FF2B5EF4-FFF2-40B4-BE49-F238E27FC236}">
                <a16:creationId xmlns:a16="http://schemas.microsoft.com/office/drawing/2014/main" id="{069B2E09-055F-4C3F-AD14-8D82F21225E3}"/>
              </a:ext>
            </a:extLst>
          </p:cNvPr>
          <p:cNvSpPr txBox="1"/>
          <p:nvPr/>
        </p:nvSpPr>
        <p:spPr>
          <a:xfrm>
            <a:off x="1212239" y="4106210"/>
            <a:ext cx="2268648" cy="923330"/>
          </a:xfrm>
          <a:prstGeom prst="rect">
            <a:avLst/>
          </a:prstGeom>
          <a:noFill/>
        </p:spPr>
        <p:txBody>
          <a:bodyPr wrap="square" rtlCol="0">
            <a:spAutoFit/>
          </a:bodyPr>
          <a:lstStyle/>
          <a:p>
            <a:pPr algn="ctr"/>
            <a:r>
              <a:rPr lang="fr-FR" b="1" dirty="0">
                <a:solidFill>
                  <a:schemeClr val="tx2"/>
                </a:solidFill>
              </a:rPr>
              <a:t>Première proposition de cahier des charges de l’offre des SSTI</a:t>
            </a:r>
          </a:p>
        </p:txBody>
      </p:sp>
      <p:pic>
        <p:nvPicPr>
          <p:cNvPr id="8" name="Graphique 7" descr="Ligne fléchée : incurvée dans le sens des aiguilles d’une montre">
            <a:extLst>
              <a:ext uri="{FF2B5EF4-FFF2-40B4-BE49-F238E27FC236}">
                <a16:creationId xmlns:a16="http://schemas.microsoft.com/office/drawing/2014/main" id="{0C74F956-6A62-41E8-AA1E-55C41315088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375271" flipV="1">
            <a:off x="3555536" y="1447155"/>
            <a:ext cx="1472650" cy="1472650"/>
          </a:xfrm>
          <a:prstGeom prst="rect">
            <a:avLst/>
          </a:prstGeom>
        </p:spPr>
      </p:pic>
      <p:pic>
        <p:nvPicPr>
          <p:cNvPr id="9" name="Graphique 8" descr="Ligne fléchée : incurvée dans le sens des aiguilles d’une montre">
            <a:extLst>
              <a:ext uri="{FF2B5EF4-FFF2-40B4-BE49-F238E27FC236}">
                <a16:creationId xmlns:a16="http://schemas.microsoft.com/office/drawing/2014/main" id="{36F64D7B-426D-4B51-91DD-21FC4144AC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224729">
            <a:off x="3555536" y="4049523"/>
            <a:ext cx="1472650" cy="1472650"/>
          </a:xfrm>
          <a:prstGeom prst="rect">
            <a:avLst/>
          </a:prstGeom>
        </p:spPr>
      </p:pic>
      <p:grpSp>
        <p:nvGrpSpPr>
          <p:cNvPr id="17" name="Groupe 16">
            <a:extLst>
              <a:ext uri="{FF2B5EF4-FFF2-40B4-BE49-F238E27FC236}">
                <a16:creationId xmlns:a16="http://schemas.microsoft.com/office/drawing/2014/main" id="{0BFF8579-3FF5-4FDD-9679-7870542A3F91}"/>
              </a:ext>
            </a:extLst>
          </p:cNvPr>
          <p:cNvGrpSpPr/>
          <p:nvPr/>
        </p:nvGrpSpPr>
        <p:grpSpPr>
          <a:xfrm>
            <a:off x="4961676" y="1538284"/>
            <a:ext cx="2268648" cy="1290391"/>
            <a:chOff x="4961676" y="1726280"/>
            <a:chExt cx="2268648" cy="1290391"/>
          </a:xfrm>
        </p:grpSpPr>
        <p:pic>
          <p:nvPicPr>
            <p:cNvPr id="11" name="Graphique 10" descr="Tête avec engrenages">
              <a:extLst>
                <a:ext uri="{FF2B5EF4-FFF2-40B4-BE49-F238E27FC236}">
                  <a16:creationId xmlns:a16="http://schemas.microsoft.com/office/drawing/2014/main" id="{001F5A7B-BBF0-457F-BD1C-A07F68378DA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8800" y="1726280"/>
              <a:ext cx="914400" cy="914400"/>
            </a:xfrm>
            <a:prstGeom prst="rect">
              <a:avLst/>
            </a:prstGeom>
          </p:spPr>
        </p:pic>
        <p:sp>
          <p:nvSpPr>
            <p:cNvPr id="14" name="ZoneTexte 13">
              <a:extLst>
                <a:ext uri="{FF2B5EF4-FFF2-40B4-BE49-F238E27FC236}">
                  <a16:creationId xmlns:a16="http://schemas.microsoft.com/office/drawing/2014/main" id="{9FD91165-0C53-4E7A-9053-DE32BD42F5E7}"/>
                </a:ext>
              </a:extLst>
            </p:cNvPr>
            <p:cNvSpPr txBox="1"/>
            <p:nvPr/>
          </p:nvSpPr>
          <p:spPr>
            <a:xfrm>
              <a:off x="4961676" y="2647339"/>
              <a:ext cx="2268648" cy="369332"/>
            </a:xfrm>
            <a:prstGeom prst="rect">
              <a:avLst/>
            </a:prstGeom>
            <a:noFill/>
          </p:spPr>
          <p:txBody>
            <a:bodyPr wrap="square" rtlCol="0">
              <a:spAutoFit/>
            </a:bodyPr>
            <a:lstStyle/>
            <a:p>
              <a:pPr algn="ctr"/>
              <a:r>
                <a:rPr lang="fr-FR" b="1" dirty="0">
                  <a:solidFill>
                    <a:schemeClr val="tx2"/>
                  </a:solidFill>
                </a:rPr>
                <a:t>Tests utilisateurs</a:t>
              </a:r>
            </a:p>
          </p:txBody>
        </p:sp>
      </p:grpSp>
      <p:grpSp>
        <p:nvGrpSpPr>
          <p:cNvPr id="16" name="Groupe 15">
            <a:extLst>
              <a:ext uri="{FF2B5EF4-FFF2-40B4-BE49-F238E27FC236}">
                <a16:creationId xmlns:a16="http://schemas.microsoft.com/office/drawing/2014/main" id="{BFC2A25F-22E3-418E-BF65-6BF4A6509192}"/>
              </a:ext>
            </a:extLst>
          </p:cNvPr>
          <p:cNvGrpSpPr/>
          <p:nvPr/>
        </p:nvGrpSpPr>
        <p:grpSpPr>
          <a:xfrm>
            <a:off x="4944026" y="4004297"/>
            <a:ext cx="2268648" cy="2008898"/>
            <a:chOff x="4961676" y="4328648"/>
            <a:chExt cx="2268648" cy="2008898"/>
          </a:xfrm>
        </p:grpSpPr>
        <p:pic>
          <p:nvPicPr>
            <p:cNvPr id="13" name="Graphique 12" descr="Poignée de main">
              <a:extLst>
                <a:ext uri="{FF2B5EF4-FFF2-40B4-BE49-F238E27FC236}">
                  <a16:creationId xmlns:a16="http://schemas.microsoft.com/office/drawing/2014/main" id="{322AADEF-2674-4ABF-A8B2-B09920431FD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38800" y="4328648"/>
              <a:ext cx="914400" cy="914400"/>
            </a:xfrm>
            <a:prstGeom prst="rect">
              <a:avLst/>
            </a:prstGeom>
          </p:spPr>
        </p:pic>
        <p:sp>
          <p:nvSpPr>
            <p:cNvPr id="15" name="ZoneTexte 14">
              <a:extLst>
                <a:ext uri="{FF2B5EF4-FFF2-40B4-BE49-F238E27FC236}">
                  <a16:creationId xmlns:a16="http://schemas.microsoft.com/office/drawing/2014/main" id="{DCF48F79-A161-4692-A139-1B45086E2E48}"/>
                </a:ext>
              </a:extLst>
            </p:cNvPr>
            <p:cNvSpPr txBox="1"/>
            <p:nvPr/>
          </p:nvSpPr>
          <p:spPr>
            <a:xfrm>
              <a:off x="4961676" y="5137217"/>
              <a:ext cx="2268648" cy="1200329"/>
            </a:xfrm>
            <a:prstGeom prst="rect">
              <a:avLst/>
            </a:prstGeom>
            <a:noFill/>
          </p:spPr>
          <p:txBody>
            <a:bodyPr wrap="square" rtlCol="0">
              <a:spAutoFit/>
            </a:bodyPr>
            <a:lstStyle/>
            <a:p>
              <a:pPr algn="ctr"/>
              <a:r>
                <a:rPr lang="fr-FR" b="1" dirty="0">
                  <a:solidFill>
                    <a:schemeClr val="tx2"/>
                  </a:solidFill>
                </a:rPr>
                <a:t>Prise en compte de l’expression des partenaires sociaux et de l’Etat</a:t>
              </a:r>
            </a:p>
          </p:txBody>
        </p:sp>
      </p:grpSp>
      <p:pic>
        <p:nvPicPr>
          <p:cNvPr id="18" name="Graphique 17" descr="Ligne fléchée : incurvée dans le sens des aiguilles d’une montre">
            <a:extLst>
              <a:ext uri="{FF2B5EF4-FFF2-40B4-BE49-F238E27FC236}">
                <a16:creationId xmlns:a16="http://schemas.microsoft.com/office/drawing/2014/main" id="{EFBCFEB1-BE47-4455-BD53-399CF150396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375271" flipV="1">
            <a:off x="6971288" y="1447154"/>
            <a:ext cx="1472650" cy="1472650"/>
          </a:xfrm>
          <a:prstGeom prst="rect">
            <a:avLst/>
          </a:prstGeom>
        </p:spPr>
      </p:pic>
      <p:pic>
        <p:nvPicPr>
          <p:cNvPr id="19" name="Graphique 18" descr="Ligne fléchée : incurvée dans le sens des aiguilles d’une montre">
            <a:extLst>
              <a:ext uri="{FF2B5EF4-FFF2-40B4-BE49-F238E27FC236}">
                <a16:creationId xmlns:a16="http://schemas.microsoft.com/office/drawing/2014/main" id="{A020ACED-53AA-47B3-9959-BEEEE8EDBCE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224729">
            <a:off x="6971288" y="4049522"/>
            <a:ext cx="1472650" cy="1472650"/>
          </a:xfrm>
          <a:prstGeom prst="rect">
            <a:avLst/>
          </a:prstGeom>
        </p:spPr>
      </p:pic>
      <p:pic>
        <p:nvPicPr>
          <p:cNvPr id="22" name="Graphique 21" descr="Liste de vérification">
            <a:extLst>
              <a:ext uri="{FF2B5EF4-FFF2-40B4-BE49-F238E27FC236}">
                <a16:creationId xmlns:a16="http://schemas.microsoft.com/office/drawing/2014/main" id="{A06084D1-F81C-4FC3-9FDE-40DD520F62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12234" y="2126929"/>
            <a:ext cx="1735053" cy="1735053"/>
          </a:xfrm>
          <a:prstGeom prst="rect">
            <a:avLst/>
          </a:prstGeom>
        </p:spPr>
      </p:pic>
      <p:sp>
        <p:nvSpPr>
          <p:cNvPr id="23" name="ZoneTexte 22">
            <a:extLst>
              <a:ext uri="{FF2B5EF4-FFF2-40B4-BE49-F238E27FC236}">
                <a16:creationId xmlns:a16="http://schemas.microsoft.com/office/drawing/2014/main" id="{F5438408-AD3B-402E-819B-6321B032CFFF}"/>
              </a:ext>
            </a:extLst>
          </p:cNvPr>
          <p:cNvSpPr txBox="1"/>
          <p:nvPr/>
        </p:nvSpPr>
        <p:spPr>
          <a:xfrm>
            <a:off x="9845436" y="4106210"/>
            <a:ext cx="2268648" cy="923330"/>
          </a:xfrm>
          <a:prstGeom prst="rect">
            <a:avLst/>
          </a:prstGeom>
          <a:noFill/>
        </p:spPr>
        <p:txBody>
          <a:bodyPr wrap="square" rtlCol="0">
            <a:spAutoFit/>
          </a:bodyPr>
          <a:lstStyle/>
          <a:p>
            <a:pPr algn="ctr"/>
            <a:r>
              <a:rPr lang="fr-FR" b="1" dirty="0">
                <a:solidFill>
                  <a:schemeClr val="tx2"/>
                </a:solidFill>
              </a:rPr>
              <a:t>Cahier des charges stabilisé de l’offre des SSTI</a:t>
            </a:r>
          </a:p>
        </p:txBody>
      </p:sp>
      <p:sp>
        <p:nvSpPr>
          <p:cNvPr id="24" name="Ellipse 23">
            <a:extLst>
              <a:ext uri="{FF2B5EF4-FFF2-40B4-BE49-F238E27FC236}">
                <a16:creationId xmlns:a16="http://schemas.microsoft.com/office/drawing/2014/main" id="{C6C532C1-9431-42C6-BC77-DE79206B241F}"/>
              </a:ext>
            </a:extLst>
          </p:cNvPr>
          <p:cNvSpPr/>
          <p:nvPr/>
        </p:nvSpPr>
        <p:spPr>
          <a:xfrm>
            <a:off x="8597808" y="3334741"/>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D03B0F29-EB77-4675-A5D9-5EFC687D6C7C}"/>
              </a:ext>
            </a:extLst>
          </p:cNvPr>
          <p:cNvSpPr/>
          <p:nvPr/>
        </p:nvSpPr>
        <p:spPr>
          <a:xfrm>
            <a:off x="8985560" y="3334741"/>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CB5E1DEC-6A62-4EBE-AE2D-AEFAEBC43F45}"/>
              </a:ext>
            </a:extLst>
          </p:cNvPr>
          <p:cNvSpPr/>
          <p:nvPr/>
        </p:nvSpPr>
        <p:spPr>
          <a:xfrm>
            <a:off x="9367604" y="3334741"/>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467465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nwDBj57j2f.XLVMYf3Yb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qf_iGsLTpUscu.Ov4rf5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1512</TotalTime>
  <Words>3502</Words>
  <Application>Microsoft Office PowerPoint</Application>
  <PresentationFormat>Grand écran</PresentationFormat>
  <Paragraphs>302</Paragraphs>
  <Slides>16</Slides>
  <Notes>15</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29" baseType="lpstr">
      <vt:lpstr>Arial</vt:lpstr>
      <vt:lpstr>Calibri</vt:lpstr>
      <vt:lpstr>Calibri Light</vt:lpstr>
      <vt:lpstr>Helvetica</vt:lpstr>
      <vt:lpstr>Montserrat</vt:lpstr>
      <vt:lpstr>Open Sans</vt:lpstr>
      <vt:lpstr>Segoe UI</vt:lpstr>
      <vt:lpstr>Symbol</vt:lpstr>
      <vt:lpstr>Tahoma</vt:lpstr>
      <vt:lpstr>Wingdings</vt:lpstr>
      <vt:lpstr>Wingdings 2</vt:lpstr>
      <vt:lpstr>1_Thème Office</vt:lpstr>
      <vt:lpstr>Diapositive think-cell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Pierre-François KIEFFER</dc:creator>
  <cp:lastModifiedBy>Brun</cp:lastModifiedBy>
  <cp:revision>95</cp:revision>
  <dcterms:created xsi:type="dcterms:W3CDTF">2020-01-08T14:11:17Z</dcterms:created>
  <dcterms:modified xsi:type="dcterms:W3CDTF">2020-01-16T10:30:55Z</dcterms:modified>
</cp:coreProperties>
</file>