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63" r:id="rId5"/>
    <p:sldId id="293" r:id="rId6"/>
    <p:sldId id="264" r:id="rId7"/>
    <p:sldId id="261" r:id="rId8"/>
    <p:sldId id="265" r:id="rId9"/>
    <p:sldId id="259" r:id="rId10"/>
    <p:sldId id="266" r:id="rId11"/>
    <p:sldId id="268" r:id="rId12"/>
    <p:sldId id="269" r:id="rId13"/>
    <p:sldId id="267" r:id="rId14"/>
    <p:sldId id="270" r:id="rId15"/>
    <p:sldId id="271" r:id="rId16"/>
    <p:sldId id="294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7" r:id="rId30"/>
  </p:sldIdLst>
  <p:sldSz cx="9144000" cy="6858000" type="screen4x3"/>
  <p:notesSz cx="6784975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>
          <p15:clr>
            <a:srgbClr val="A4A3A4"/>
          </p15:clr>
        </p15:guide>
        <p15:guide id="2" pos="21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4" d="100"/>
          <a:sy n="94" d="100"/>
        </p:scale>
        <p:origin x="-3114" y="-114"/>
      </p:cViewPr>
      <p:guideLst>
        <p:guide orient="horz" pos="3105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249" y="0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2238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249" y="9362238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EBDEF2-7EF0-4A3B-B876-CEADD2CAC89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361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249" y="0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98" y="4681974"/>
            <a:ext cx="5427980" cy="44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2238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249" y="9362238"/>
            <a:ext cx="2940156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F49A12-353D-4824-9DB8-DD81795EB42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7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49A12-353D-4824-9DB8-DD81795EB420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508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7373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373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373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6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373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7373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373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EC4D8299-8B9A-4A49-B913-534B11B31C9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DC39B-42D1-4EB6-B6AC-1AFDA1522C9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0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B092D-3015-46C0-A57C-5BC469318B1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758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043733F-2D5C-4A0D-8542-34B7991589C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21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AECFC-35FF-4B75-B167-19EEE74C1D8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7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224A3-8F1A-4C79-9BEE-2E4B05D805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30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BDA6A-BDD0-4ACA-B84E-47A11684D5B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55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3CE90-DA23-4E14-B655-193A109DD35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46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F7244-3610-4F43-A142-38D284AA687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7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4A3EC-7596-447D-8037-39E4987D268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5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D2808-2E46-4311-92C8-852DEFAC5EC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5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568F0-B608-4103-A431-D7772AA55D4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87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7270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270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270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727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fr-FR"/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710BA778-9F69-414B-A6AF-695087FCF9BE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dirty="0" smtClean="0"/>
              <a:t>02/03/2020</a:t>
            </a:r>
            <a:endParaRPr lang="fr-FR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18D3E4D-3905-4F66-AE97-431DAE42D947}" type="slidenum">
              <a:rPr lang="fr-FR"/>
              <a:pPr/>
              <a:t>1</a:t>
            </a:fld>
            <a:endParaRPr lang="fr-F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Plan de continuité Pandémie </a:t>
            </a:r>
            <a:r>
              <a:rPr lang="fr-FR" dirty="0" smtClean="0"/>
              <a:t>Coronavirus </a:t>
            </a:r>
            <a:endParaRPr lang="fr-F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	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62376"/>
            <a:ext cx="576064" cy="7543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90AB-68A5-471A-A541-BFDC5C50009E}" type="slidenum">
              <a:rPr lang="fr-FR"/>
              <a:pPr/>
              <a:t>10</a:t>
            </a:fld>
            <a:endParaRPr lang="fr-F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/>
            </a:r>
            <a:br>
              <a:rPr lang="fr-FR" sz="3800" b="1"/>
            </a:br>
            <a:r>
              <a:rPr lang="fr-FR" sz="3800" b="1"/>
              <a:t>Fonctionnement du siège</a:t>
            </a:r>
            <a:br>
              <a:rPr lang="fr-FR" sz="3800" b="1"/>
            </a:br>
            <a:endParaRPr lang="fr-FR" sz="3800" b="1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/>
            <a:endParaRPr lang="fr-FR" b="1" dirty="0"/>
          </a:p>
          <a:p>
            <a:pPr marL="590550" indent="-533400"/>
            <a:r>
              <a:rPr lang="fr-FR" b="1" dirty="0"/>
              <a:t>Direction générale :</a:t>
            </a:r>
          </a:p>
          <a:p>
            <a:pPr marL="990600" lvl="1" indent="-533400"/>
            <a:endParaRPr lang="fr-FR" dirty="0"/>
          </a:p>
          <a:p>
            <a:pPr marL="1371600" lvl="2" indent="-457200"/>
            <a:r>
              <a:rPr lang="fr-FR" dirty="0" smtClean="0"/>
              <a:t>Est l’interlocuteur des autorités</a:t>
            </a:r>
          </a:p>
          <a:p>
            <a:pPr marL="1371600" lvl="2" indent="-457200"/>
            <a:r>
              <a:rPr lang="fr-FR" dirty="0" smtClean="0"/>
              <a:t>Coordonne des acteurs internes</a:t>
            </a: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F658-FF13-48D5-B47D-FBBB5BDF94AA}" type="slidenum">
              <a:rPr lang="fr-FR"/>
              <a:pPr/>
              <a:t>11</a:t>
            </a:fld>
            <a:endParaRPr lang="fr-FR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Fonctionnement du siège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Relations Adhérents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  <a:p>
            <a:pPr lvl="2"/>
            <a:r>
              <a:rPr lang="fr-FR" dirty="0"/>
              <a:t>seront assurées par ordre de priorité, les opérations suivantes :</a:t>
            </a:r>
          </a:p>
          <a:p>
            <a:pPr lvl="3"/>
            <a:r>
              <a:rPr lang="fr-FR" dirty="0"/>
              <a:t>Le standard</a:t>
            </a:r>
          </a:p>
          <a:p>
            <a:pPr lvl="3"/>
            <a:r>
              <a:rPr lang="fr-FR" dirty="0" smtClean="0"/>
              <a:t>Réponses via mail sur le sujet du Coronavirus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C9D5-0960-4EF3-8A5B-80A94F4AD972}" type="slidenum">
              <a:rPr lang="fr-FR"/>
              <a:pPr/>
              <a:t>12</a:t>
            </a:fld>
            <a:endParaRPr lang="fr-FR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Fonctionnement du siège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Gestion des Ressources Humaines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pPr marL="982663" lvl="3" indent="-266700" algn="just"/>
            <a:r>
              <a:rPr lang="fr-FR" dirty="0" smtClean="0"/>
              <a:t>Réajuste le personnel nécessaires de concert avec les managers </a:t>
            </a:r>
            <a:endParaRPr lang="fr-FR" dirty="0"/>
          </a:p>
          <a:p>
            <a:pPr marL="982663" lvl="3" indent="-266700" algn="just"/>
            <a:r>
              <a:rPr lang="fr-FR" dirty="0"/>
              <a:t>Assure les paies</a:t>
            </a:r>
          </a:p>
          <a:p>
            <a:pPr marL="982663" lvl="3" indent="-266700" algn="just"/>
            <a:r>
              <a:rPr lang="fr-FR" dirty="0" smtClean="0"/>
              <a:t>Centralise les informations sur les jours en télétravail</a:t>
            </a:r>
            <a:endParaRPr lang="fr-FR" dirty="0"/>
          </a:p>
          <a:p>
            <a:pPr marL="982663" lvl="3" indent="-266700" algn="just"/>
            <a:r>
              <a:rPr lang="fr-FR" dirty="0" smtClean="0"/>
              <a:t>Veille à adapter la </a:t>
            </a:r>
            <a:r>
              <a:rPr lang="fr-FR" dirty="0"/>
              <a:t>durée légale de travail pour les fonctions </a:t>
            </a:r>
            <a:r>
              <a:rPr lang="fr-FR" dirty="0" smtClean="0"/>
              <a:t>liées à la bonne continuité de fonctionnement</a:t>
            </a:r>
            <a:endParaRPr lang="fr-FR" dirty="0"/>
          </a:p>
          <a:p>
            <a:pPr marL="982663" lvl="3" indent="-266700" algn="just"/>
            <a:r>
              <a:rPr lang="fr-FR" dirty="0" smtClean="0"/>
              <a:t>Saisit sur une </a:t>
            </a:r>
            <a:r>
              <a:rPr lang="fr-FR" dirty="0"/>
              <a:t>ligne spécifique dans le logiciel Octime « </a:t>
            </a:r>
            <a:r>
              <a:rPr lang="fr-FR" dirty="0" smtClean="0"/>
              <a:t> réquisition Coronavirus</a:t>
            </a:r>
            <a:r>
              <a:rPr lang="fr-FR" dirty="0"/>
              <a:t> </a:t>
            </a:r>
            <a:r>
              <a:rPr lang="fr-FR" dirty="0" smtClean="0"/>
              <a:t>», 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F158-DEF8-42A1-85F6-DEB36352C3C7}" type="slidenum">
              <a:rPr lang="fr-FR"/>
              <a:pPr/>
              <a:t>13</a:t>
            </a:fld>
            <a:endParaRPr lang="fr-F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Fonctionnement du siège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Comptabilité et finance</a:t>
            </a:r>
            <a:r>
              <a:rPr lang="fr-FR" b="1" dirty="0"/>
              <a:t> :</a:t>
            </a:r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 smtClean="0"/>
              <a:t>Organise en </a:t>
            </a:r>
            <a:r>
              <a:rPr lang="fr-FR" dirty="0"/>
              <a:t>fonction des priorités </a:t>
            </a:r>
            <a:r>
              <a:rPr lang="fr-FR" dirty="0" smtClean="0"/>
              <a:t>la saisie </a:t>
            </a:r>
            <a:r>
              <a:rPr lang="fr-FR" dirty="0"/>
              <a:t>des règlements, édition factures, </a:t>
            </a:r>
            <a:r>
              <a:rPr lang="fr-FR" dirty="0" smtClean="0"/>
              <a:t>relances </a:t>
            </a:r>
            <a:endParaRPr lang="fr-FR" dirty="0"/>
          </a:p>
          <a:p>
            <a:pPr lvl="1">
              <a:buFont typeface="Wingdings" pitchFamily="2" charset="2"/>
              <a:buNone/>
            </a:pP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35F-7F52-4C28-BF11-3857D82D369B}" type="slidenum">
              <a:rPr lang="fr-FR"/>
              <a:pPr/>
              <a:t>14</a:t>
            </a:fld>
            <a:endParaRPr lang="fr-FR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Fonctionnement du siège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Service informatique :</a:t>
            </a:r>
            <a:endParaRPr lang="fr-FR" dirty="0"/>
          </a:p>
          <a:p>
            <a:pPr marL="712788" lvl="2" indent="-177800" algn="just"/>
            <a:r>
              <a:rPr lang="fr-FR" sz="2200" dirty="0" smtClean="0"/>
              <a:t>Assure la </a:t>
            </a:r>
            <a:r>
              <a:rPr lang="fr-FR" sz="2200" dirty="0"/>
              <a:t>maintenance des </a:t>
            </a:r>
            <a:r>
              <a:rPr lang="fr-FR" sz="2200" dirty="0" smtClean="0"/>
              <a:t>serveurs</a:t>
            </a:r>
          </a:p>
          <a:p>
            <a:pPr marL="712788" lvl="2" indent="-177800" algn="just"/>
            <a:r>
              <a:rPr lang="fr-FR" sz="2200" dirty="0" smtClean="0"/>
              <a:t>Assure avec le responsable achat et moyens le report des lignes téléphoniques sur les centres de permanence</a:t>
            </a:r>
            <a:endParaRPr lang="fr-FR" sz="2200" dirty="0"/>
          </a:p>
          <a:p>
            <a:pPr marL="712788" lvl="2" indent="-177800" algn="just"/>
            <a:r>
              <a:rPr lang="fr-FR" sz="2200" dirty="0"/>
              <a:t>Assure la sauvegarde des données</a:t>
            </a:r>
          </a:p>
          <a:p>
            <a:pPr marL="712788" lvl="2" indent="-177800" algn="just"/>
            <a:r>
              <a:rPr lang="fr-FR" sz="2200" dirty="0"/>
              <a:t>Assure </a:t>
            </a:r>
            <a:r>
              <a:rPr lang="fr-FR" sz="2200" dirty="0" smtClean="0"/>
              <a:t>l’organisation du télétravail sur le </a:t>
            </a:r>
            <a:r>
              <a:rPr lang="fr-FR" sz="2200" dirty="0"/>
              <a:t>volet </a:t>
            </a:r>
            <a:r>
              <a:rPr lang="fr-FR" sz="2200" dirty="0" smtClean="0"/>
              <a:t>informatique + instruction </a:t>
            </a:r>
            <a:r>
              <a:rPr lang="fr-FR" sz="2200" dirty="0"/>
              <a:t>permettant une connexion à distance via internet. </a:t>
            </a:r>
          </a:p>
          <a:p>
            <a:pPr marL="712788" lvl="2" indent="-177800" algn="just"/>
            <a:r>
              <a:rPr lang="fr-FR" sz="2200" dirty="0" smtClean="0"/>
              <a:t>Eventuellement bloque </a:t>
            </a:r>
            <a:r>
              <a:rPr lang="fr-FR" sz="2200" dirty="0"/>
              <a:t>les boîtes mail des personnels absents </a:t>
            </a:r>
            <a:endParaRPr lang="fr-FR" sz="2200" dirty="0" smtClean="0"/>
          </a:p>
          <a:p>
            <a:pPr marL="712788" lvl="2" indent="-177800" algn="just"/>
            <a:r>
              <a:rPr lang="fr-FR" sz="2200" dirty="0"/>
              <a:t>Assure </a:t>
            </a:r>
            <a:r>
              <a:rPr lang="fr-FR" sz="2200" dirty="0" smtClean="0"/>
              <a:t>La hotline</a:t>
            </a:r>
            <a:endParaRPr lang="fr-FR" sz="2200" dirty="0"/>
          </a:p>
          <a:p>
            <a:pPr lvl="2"/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8E57-C5C6-43A8-A306-CFD723BF3CEE}" type="slidenum">
              <a:rPr lang="fr-FR"/>
              <a:pPr/>
              <a:t>15</a:t>
            </a:fld>
            <a:endParaRPr lang="fr-F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Fonctionnement du siège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b="1" dirty="0" smtClean="0"/>
              <a:t>Achats et moyens</a:t>
            </a:r>
            <a:r>
              <a:rPr lang="fr-FR" sz="2800" b="1" dirty="0"/>
              <a:t> :</a:t>
            </a:r>
            <a:endParaRPr lang="fr-FR" sz="2800" dirty="0"/>
          </a:p>
          <a:p>
            <a:pPr lvl="1"/>
            <a:r>
              <a:rPr lang="fr-FR" sz="2400" dirty="0" smtClean="0"/>
              <a:t>Assurer </a:t>
            </a:r>
            <a:r>
              <a:rPr lang="fr-FR" sz="2400" dirty="0"/>
              <a:t>la mise à disposition au personnel des équipements de </a:t>
            </a:r>
            <a:r>
              <a:rPr lang="fr-FR" sz="2400" dirty="0" smtClean="0"/>
              <a:t>protection</a:t>
            </a:r>
            <a:endParaRPr lang="fr-FR" sz="2400" dirty="0"/>
          </a:p>
          <a:p>
            <a:pPr lvl="1"/>
            <a:r>
              <a:rPr lang="fr-FR" sz="2400" dirty="0"/>
              <a:t>Achats - Livraisons matériel </a:t>
            </a:r>
            <a:r>
              <a:rPr lang="fr-FR" sz="2400" dirty="0" smtClean="0"/>
              <a:t>d’hygiène</a:t>
            </a:r>
            <a:endParaRPr lang="fr-FR" sz="2400" dirty="0"/>
          </a:p>
          <a:p>
            <a:pPr lvl="1"/>
            <a:r>
              <a:rPr lang="fr-FR" sz="2400" dirty="0"/>
              <a:t>Assurer la permanence des livraisons de matériel :</a:t>
            </a:r>
          </a:p>
          <a:p>
            <a:pPr lvl="2"/>
            <a:r>
              <a:rPr lang="fr-FR" sz="2000" dirty="0" smtClean="0"/>
              <a:t>en utilisant les chauffeurs en cas d’absence du livreur</a:t>
            </a:r>
          </a:p>
          <a:p>
            <a:pPr lvl="1"/>
            <a:r>
              <a:rPr lang="fr-FR" sz="2400" dirty="0" smtClean="0"/>
              <a:t>Contrôle </a:t>
            </a:r>
            <a:r>
              <a:rPr lang="fr-FR" sz="2400" dirty="0"/>
              <a:t>l’état des stocks des matériels de protection des Centres et l’état des stocks </a:t>
            </a:r>
            <a:r>
              <a:rPr lang="fr-FR" sz="2400" dirty="0" smtClean="0"/>
              <a:t>centraux</a:t>
            </a:r>
          </a:p>
          <a:p>
            <a:pPr lvl="1"/>
            <a:r>
              <a:rPr lang="fr-FR" sz="2400" dirty="0"/>
              <a:t>Assure avec le </a:t>
            </a:r>
            <a:r>
              <a:rPr lang="fr-FR" sz="2400" dirty="0" smtClean="0"/>
              <a:t>service informatique le </a:t>
            </a:r>
            <a:r>
              <a:rPr lang="fr-FR" sz="2400" dirty="0"/>
              <a:t>report des lignes téléphoniques sur les centres de permanence</a:t>
            </a:r>
          </a:p>
          <a:p>
            <a:pPr lvl="1"/>
            <a:endParaRPr lang="fr-FR" sz="2400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8E57-C5C6-43A8-A306-CFD723BF3CEE}" type="slidenum">
              <a:rPr lang="fr-FR"/>
              <a:pPr/>
              <a:t>16</a:t>
            </a:fld>
            <a:endParaRPr lang="fr-F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Fonctionnement du siège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7924800" cy="4419600"/>
          </a:xfrm>
        </p:spPr>
        <p:txBody>
          <a:bodyPr/>
          <a:lstStyle/>
          <a:p>
            <a:r>
              <a:rPr lang="fr-FR" sz="2800" b="1" dirty="0" smtClean="0"/>
              <a:t>Communication interne et externe</a:t>
            </a:r>
          </a:p>
          <a:p>
            <a:pPr lvl="1"/>
            <a:r>
              <a:rPr lang="fr-FR" sz="2000" b="1" dirty="0" smtClean="0"/>
              <a:t>Sera assurée principalement par mail et via les réseaux </a:t>
            </a:r>
            <a:endParaRPr lang="fr-FR" sz="2000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617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D485E-518D-4C84-9A20-83B43BA84AA0}" type="slidenum">
              <a:rPr lang="fr-FR"/>
              <a:pPr/>
              <a:t>17</a:t>
            </a:fld>
            <a:endParaRPr lang="fr-F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/>
              <a:t>Evolution de l’activité des Centres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/>
            <a:r>
              <a:rPr lang="fr-FR" b="1"/>
              <a:t>Deux scénarios de pandémie  :</a:t>
            </a:r>
            <a:endParaRPr lang="fr-FR" b="1" u="sng"/>
          </a:p>
          <a:p>
            <a:pPr marL="990600" lvl="1" indent="-533400"/>
            <a:r>
              <a:rPr lang="fr-FR" b="1"/>
              <a:t>25 % d’absentéisme </a:t>
            </a:r>
          </a:p>
          <a:p>
            <a:pPr marL="990600" lvl="1" indent="-533400"/>
            <a:endParaRPr lang="fr-FR" b="1"/>
          </a:p>
          <a:p>
            <a:pPr marL="1371600" lvl="2" indent="-457200"/>
            <a:r>
              <a:rPr lang="fr-FR" b="1"/>
              <a:t>Les centres mobiles seront interrompus en priorité.</a:t>
            </a:r>
          </a:p>
          <a:p>
            <a:pPr marL="1371600" lvl="2" indent="-457200"/>
            <a:endParaRPr lang="fr-FR" b="1"/>
          </a:p>
          <a:p>
            <a:pPr marL="1371600" lvl="2" indent="-457200"/>
            <a:r>
              <a:rPr lang="fr-FR" b="1"/>
              <a:t>Les Centres pourront demeurer ouverts</a:t>
            </a:r>
          </a:p>
          <a:p>
            <a:pPr marL="609600" indent="-609600"/>
            <a:endParaRPr lang="fr-FR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9C0F-03E9-45A0-8E5E-290A2B1599DB}" type="slidenum">
              <a:rPr lang="fr-FR"/>
              <a:pPr/>
              <a:t>18</a:t>
            </a:fld>
            <a:endParaRPr lang="fr-F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/>
              <a:t>Evolution de l’activité des Centres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40% à 50% d’absentéisme pendant 1 à 2 semaines</a:t>
            </a:r>
          </a:p>
          <a:p>
            <a:pPr lvl="1"/>
            <a:r>
              <a:rPr lang="fr-FR" dirty="0"/>
              <a:t>Permanence sur 4 </a:t>
            </a:r>
            <a:r>
              <a:rPr lang="fr-FR" dirty="0" smtClean="0"/>
              <a:t>centres</a:t>
            </a:r>
            <a:endParaRPr lang="fr-FR" dirty="0"/>
          </a:p>
          <a:p>
            <a:pPr lvl="3"/>
            <a:r>
              <a:rPr lang="fr-FR" dirty="0"/>
              <a:t>Nord : Clichy</a:t>
            </a:r>
          </a:p>
          <a:p>
            <a:pPr lvl="3"/>
            <a:r>
              <a:rPr lang="fr-FR" dirty="0"/>
              <a:t>Centre : Madeleine</a:t>
            </a:r>
          </a:p>
          <a:p>
            <a:pPr lvl="3"/>
            <a:r>
              <a:rPr lang="fr-FR" dirty="0"/>
              <a:t>Est : </a:t>
            </a:r>
            <a:r>
              <a:rPr lang="fr-FR" dirty="0" err="1"/>
              <a:t>Beslay</a:t>
            </a:r>
            <a:endParaRPr lang="fr-FR" dirty="0"/>
          </a:p>
          <a:p>
            <a:pPr lvl="3"/>
            <a:r>
              <a:rPr lang="fr-FR" dirty="0"/>
              <a:t>Ouest : </a:t>
            </a:r>
            <a:r>
              <a:rPr lang="fr-FR" dirty="0" smtClean="0"/>
              <a:t>George V</a:t>
            </a:r>
            <a:endParaRPr lang="fr-FR" dirty="0"/>
          </a:p>
          <a:p>
            <a:pPr marL="1371600" lvl="3" indent="0">
              <a:buNone/>
            </a:pPr>
            <a:endParaRPr lang="fr-FR" dirty="0"/>
          </a:p>
          <a:p>
            <a:pPr lvl="3"/>
            <a:r>
              <a:rPr lang="fr-FR" dirty="0" smtClean="0"/>
              <a:t>Les Centres Sénart et Massy resteront ouverts avec présence </a:t>
            </a:r>
            <a:r>
              <a:rPr lang="fr-FR" dirty="0"/>
              <a:t>d’un médecin et d’une </a:t>
            </a:r>
            <a:r>
              <a:rPr lang="fr-FR" dirty="0" smtClean="0"/>
              <a:t>secrétaire</a:t>
            </a: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0EED-AAFC-4727-ADE3-784B63B4AE18}" type="slidenum">
              <a:rPr lang="fr-FR"/>
              <a:pPr/>
              <a:t>19</a:t>
            </a:fld>
            <a:endParaRPr lang="fr-F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/>
              <a:t>Evolution de l’activité des Centres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chaque centre de permanence seront rattachés les centres suivants 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sz="1200" b="1" dirty="0"/>
          </a:p>
          <a:p>
            <a:pPr lvl="2"/>
            <a:r>
              <a:rPr lang="fr-FR" b="1" dirty="0"/>
              <a:t>Clichy </a:t>
            </a:r>
            <a:r>
              <a:rPr lang="fr-FR" dirty="0"/>
              <a:t>: Levallois, </a:t>
            </a:r>
            <a:r>
              <a:rPr lang="fr-FR" dirty="0" smtClean="0"/>
              <a:t>Ampère, </a:t>
            </a:r>
            <a:r>
              <a:rPr lang="fr-FR" dirty="0"/>
              <a:t>Victoire, </a:t>
            </a:r>
            <a:r>
              <a:rPr lang="fr-FR" dirty="0" smtClean="0"/>
              <a:t>Château-Landon</a:t>
            </a:r>
            <a:endParaRPr lang="fr-FR" b="1" dirty="0"/>
          </a:p>
          <a:p>
            <a:pPr lvl="2"/>
            <a:r>
              <a:rPr lang="fr-FR" b="1" dirty="0"/>
              <a:t>Madeleine</a:t>
            </a:r>
            <a:r>
              <a:rPr lang="fr-FR" dirty="0"/>
              <a:t> : Coty, </a:t>
            </a:r>
            <a:r>
              <a:rPr lang="fr-FR" dirty="0" err="1"/>
              <a:t>Lourmel</a:t>
            </a:r>
            <a:r>
              <a:rPr lang="fr-FR" dirty="0"/>
              <a:t>, </a:t>
            </a:r>
            <a:r>
              <a:rPr lang="fr-FR" dirty="0" smtClean="0"/>
              <a:t>Sénart, Isly, Massy</a:t>
            </a:r>
            <a:endParaRPr lang="fr-FR" b="1" dirty="0"/>
          </a:p>
          <a:p>
            <a:pPr lvl="2"/>
            <a:r>
              <a:rPr lang="fr-FR" b="1" dirty="0" err="1"/>
              <a:t>Beslay</a:t>
            </a:r>
            <a:r>
              <a:rPr lang="fr-FR" dirty="0"/>
              <a:t> : La Fayette, Lamartine, </a:t>
            </a:r>
            <a:r>
              <a:rPr lang="fr-FR" dirty="0" smtClean="0"/>
              <a:t>Châteaudun, Roissy</a:t>
            </a:r>
            <a:endParaRPr lang="fr-FR" b="1" dirty="0"/>
          </a:p>
          <a:p>
            <a:pPr lvl="2"/>
            <a:r>
              <a:rPr lang="fr-FR" b="1" dirty="0" smtClean="0"/>
              <a:t>George V</a:t>
            </a:r>
            <a:r>
              <a:rPr lang="fr-FR" dirty="0"/>
              <a:t> </a:t>
            </a:r>
            <a:r>
              <a:rPr lang="fr-FR" dirty="0" smtClean="0"/>
              <a:t>: Mermoz, Hôtel-de</a:t>
            </a:r>
            <a:r>
              <a:rPr lang="fr-FR" dirty="0"/>
              <a:t>-</a:t>
            </a:r>
            <a:r>
              <a:rPr lang="fr-FR" dirty="0" smtClean="0"/>
              <a:t>Ville, Arago</a:t>
            </a: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C3E8-701B-41BE-9BC7-6646EF6B8B41}" type="slidenum">
              <a:rPr lang="fr-FR"/>
              <a:pPr/>
              <a:t>2</a:t>
            </a:fld>
            <a:endParaRPr lang="fr-F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/>
              <a:t>Définition du Plan de Continuité d’Activité (PCA)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fr-FR" sz="2800" b="1" dirty="0"/>
          </a:p>
          <a:p>
            <a:pPr marL="990600" lvl="1" indent="-533400" algn="just"/>
            <a:r>
              <a:rPr lang="fr-FR" sz="2400" dirty="0"/>
              <a:t>Ensemble de dispositifs et de moyens permettant au CMIE de maintenir son activité en situation dégradée. </a:t>
            </a:r>
          </a:p>
          <a:p>
            <a:pPr marL="990600" lvl="1" indent="-533400" algn="just"/>
            <a:endParaRPr lang="fr-FR" sz="2400" dirty="0"/>
          </a:p>
          <a:p>
            <a:pPr marL="990600" lvl="1" indent="-533400" algn="just"/>
            <a:r>
              <a:rPr lang="fr-FR" sz="2400" dirty="0"/>
              <a:t>Mise en place les mesures humaines, techniques, financières et organisationnelles nécessaires afin de permettre aux activités opérationnelles de se dérouler dans la continuité, avec le minimum d’interruptions.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BE14E-C41D-43AD-B9A2-43A6FED66DE1}" type="slidenum">
              <a:rPr lang="fr-FR"/>
              <a:pPr/>
              <a:t>20</a:t>
            </a:fld>
            <a:endParaRPr lang="fr-F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/>
              <a:t>Evolution de l’activité des Centres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CIA </a:t>
            </a:r>
          </a:p>
          <a:p>
            <a:pPr lvl="1"/>
            <a:r>
              <a:rPr lang="fr-FR" dirty="0"/>
              <a:t>Absence du médecin</a:t>
            </a:r>
          </a:p>
          <a:p>
            <a:pPr lvl="2"/>
            <a:r>
              <a:rPr lang="fr-FR" dirty="0"/>
              <a:t>les visites urgentes dans le Centre de rattachement du médecin concerné ou dans le centre de permanence prévu </a:t>
            </a:r>
            <a:r>
              <a:rPr lang="fr-FR" dirty="0" smtClean="0"/>
              <a:t>ci-dessus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dirty="0"/>
              <a:t>Les adhérents seront informés par la </a:t>
            </a:r>
            <a:r>
              <a:rPr lang="fr-FR" dirty="0" smtClean="0"/>
              <a:t>Direction</a:t>
            </a: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965C-3C40-4885-A609-1CCFACD5B6BF}" type="slidenum">
              <a:rPr lang="fr-FR"/>
              <a:pPr/>
              <a:t>21</a:t>
            </a:fld>
            <a:endParaRPr lang="fr-F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/>
              <a:t>Politique salariale pendant la vague pandémique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algn="just">
              <a:lnSpc>
                <a:spcPct val="90000"/>
              </a:lnSpc>
            </a:pPr>
            <a:r>
              <a:rPr lang="fr-FR" dirty="0" smtClean="0"/>
              <a:t>La DRH </a:t>
            </a:r>
            <a:r>
              <a:rPr lang="fr-FR" dirty="0"/>
              <a:t>définit, en liaison avec la direction générale, les modalités selon lesquelles les collaborateurs seront rémunérés en cas d’absence (voulue ou subie), de travail à distance ou de dispense de </a:t>
            </a:r>
            <a:r>
              <a:rPr lang="fr-FR" dirty="0" smtClean="0"/>
              <a:t>travail, en fonction de la législation en vigueur.</a:t>
            </a:r>
            <a:endParaRPr lang="fr-FR" dirty="0"/>
          </a:p>
          <a:p>
            <a:pPr marL="457200" lvl="1" indent="0">
              <a:lnSpc>
                <a:spcPct val="90000"/>
              </a:lnSpc>
              <a:buNone/>
            </a:pPr>
            <a:endParaRPr lang="fr-FR" dirty="0"/>
          </a:p>
          <a:p>
            <a:pPr marL="990600" lvl="1" indent="-533400">
              <a:lnSpc>
                <a:spcPct val="90000"/>
              </a:lnSpc>
            </a:pPr>
            <a:r>
              <a:rPr lang="fr-FR" dirty="0"/>
              <a:t>Gestion des absences, des congés et des RTT.</a:t>
            </a:r>
          </a:p>
          <a:p>
            <a:pPr marL="2209800" lvl="4" indent="-381000">
              <a:lnSpc>
                <a:spcPct val="90000"/>
              </a:lnSpc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566-10D9-46E6-87B2-D47385E56A5C}" type="slidenum">
              <a:rPr lang="fr-FR"/>
              <a:pPr/>
              <a:t>22</a:t>
            </a:fld>
            <a:endParaRPr lang="fr-F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/>
              <a:t>Mesures de protection de la santé et de la sécurité des collaborateurs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r-FR" dirty="0" smtClean="0"/>
              <a:t>Moyens de protection :</a:t>
            </a:r>
            <a:r>
              <a:rPr lang="fr-FR" dirty="0"/>
              <a:t> </a:t>
            </a:r>
          </a:p>
          <a:p>
            <a:pPr marL="609600" indent="-609600"/>
            <a:endParaRPr lang="fr-FR" dirty="0"/>
          </a:p>
          <a:p>
            <a:pPr marL="1371600" lvl="2" indent="-457200"/>
            <a:r>
              <a:rPr lang="fr-FR" dirty="0" smtClean="0"/>
              <a:t>Masques </a:t>
            </a:r>
            <a:r>
              <a:rPr lang="fr-FR" dirty="0"/>
              <a:t>de type </a:t>
            </a:r>
            <a:r>
              <a:rPr lang="fr-FR" dirty="0" smtClean="0"/>
              <a:t>FFP2</a:t>
            </a:r>
            <a:endParaRPr lang="fr-FR" dirty="0"/>
          </a:p>
          <a:p>
            <a:pPr marL="1371600" lvl="2" indent="-457200"/>
            <a:r>
              <a:rPr lang="fr-FR" dirty="0"/>
              <a:t>M</a:t>
            </a:r>
            <a:r>
              <a:rPr lang="fr-FR" dirty="0" smtClean="0"/>
              <a:t>asques </a:t>
            </a:r>
            <a:r>
              <a:rPr lang="fr-FR" dirty="0"/>
              <a:t>chirurgicaux </a:t>
            </a:r>
            <a:endParaRPr lang="fr-FR" dirty="0" smtClean="0"/>
          </a:p>
          <a:p>
            <a:pPr marL="1371600" lvl="2" indent="-457200"/>
            <a:r>
              <a:rPr lang="fr-FR" dirty="0" smtClean="0"/>
              <a:t>Kits casaque </a:t>
            </a:r>
          </a:p>
          <a:p>
            <a:pPr marL="1371600" lvl="2" indent="-457200"/>
            <a:r>
              <a:rPr lang="fr-FR" dirty="0" smtClean="0"/>
              <a:t>Solutions hydro alcooliques</a:t>
            </a:r>
          </a:p>
          <a:p>
            <a:pPr marL="1371600" lvl="2" indent="-457200"/>
            <a:r>
              <a:rPr lang="fr-FR" dirty="0" smtClean="0"/>
              <a:t>Gants</a:t>
            </a:r>
          </a:p>
          <a:p>
            <a:pPr marL="1371600" lvl="2" indent="-457200"/>
            <a:r>
              <a:rPr lang="fr-FR" dirty="0" smtClean="0"/>
              <a:t>Lunettes 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2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0DDE-F1A9-4E4C-A743-07C440ED7974}" type="slidenum">
              <a:rPr lang="fr-FR"/>
              <a:pPr/>
              <a:t>23</a:t>
            </a:fld>
            <a:endParaRPr lang="fr-F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masques</a:t>
            </a:r>
          </a:p>
        </p:txBody>
      </p:sp>
      <p:graphicFrame>
        <p:nvGraphicFramePr>
          <p:cNvPr id="34890" name="Group 7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7845109"/>
              </p:ext>
            </p:extLst>
          </p:nvPr>
        </p:nvGraphicFramePr>
        <p:xfrm>
          <a:off x="754596" y="1340768"/>
          <a:ext cx="7634808" cy="4817336"/>
        </p:xfrm>
        <a:graphic>
          <a:graphicData uri="http://schemas.openxmlformats.org/drawingml/2006/table">
            <a:tbl>
              <a:tblPr/>
              <a:tblGrid>
                <a:gridCol w="2688700"/>
                <a:gridCol w="1559997"/>
                <a:gridCol w="3386111"/>
              </a:tblGrid>
              <a:tr h="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PERSONNEL DES CENTRES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47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PERSONNEL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Type de Masques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Période d’utilisation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27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Contact étroit avec le malade isolé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Médecin du travail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infirmier en l’absence du médecin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FFP2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A usage strictement personnel, sa durée de vie est de 4 heures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Sans contact étroit avec le malade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Les autres personnes du centre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Chirurgicaux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A usage unique, sa durée de vie est de 3 heures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696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PERSONNEL DU SIEGE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9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Contact avec le public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Les autres personnes présentes au siège centre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Chirurgicaux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A usage unique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, sa durée de vie est de 3 heures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Image 6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97118-78EC-49EB-871E-5F9A2222B50A}" type="slidenum">
              <a:rPr lang="fr-FR"/>
              <a:pPr/>
              <a:t>24</a:t>
            </a:fld>
            <a:endParaRPr lang="fr-F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/>
              <a:t>Information / Formation du personnel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  <a:p>
            <a:r>
              <a:rPr lang="fr-FR" dirty="0"/>
              <a:t>Pour être efficaces, les masques doivent être correctement utilisés. </a:t>
            </a:r>
          </a:p>
          <a:p>
            <a:pPr lvl="1"/>
            <a:r>
              <a:rPr lang="fr-FR" dirty="0"/>
              <a:t>Information / formation sur le port des masques :</a:t>
            </a:r>
          </a:p>
          <a:p>
            <a:pPr lvl="2"/>
            <a:r>
              <a:rPr lang="fr-FR" dirty="0" smtClean="0"/>
              <a:t>Centres : les </a:t>
            </a:r>
            <a:r>
              <a:rPr lang="fr-FR" dirty="0"/>
              <a:t>Médecins du travail.</a:t>
            </a:r>
          </a:p>
          <a:p>
            <a:pPr lvl="2"/>
            <a:r>
              <a:rPr lang="fr-FR" dirty="0" smtClean="0"/>
              <a:t>Siège : </a:t>
            </a:r>
            <a:r>
              <a:rPr lang="fr-FR" dirty="0"/>
              <a:t>un IPRP de l’Ingénierie de prévention ou un médecin du travail. </a:t>
            </a:r>
          </a:p>
          <a:p>
            <a:pPr lvl="2"/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E6C3-B428-4C01-B507-BEF2F89EAC12}" type="slidenum">
              <a:rPr lang="fr-FR"/>
              <a:pPr/>
              <a:t>25</a:t>
            </a:fld>
            <a:endParaRPr lang="fr-FR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/>
              <a:t>Achat et stockage des matériels de protections individuelles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u="sng" dirty="0"/>
          </a:p>
          <a:p>
            <a:r>
              <a:rPr lang="fr-FR" b="1" dirty="0"/>
              <a:t>Masques :</a:t>
            </a:r>
            <a:endParaRPr lang="fr-FR" u="sng" dirty="0"/>
          </a:p>
          <a:p>
            <a:pPr lvl="1"/>
            <a:r>
              <a:rPr lang="fr-FR" dirty="0"/>
              <a:t>Masques FFP2</a:t>
            </a:r>
          </a:p>
          <a:p>
            <a:pPr lvl="2"/>
            <a:r>
              <a:rPr lang="fr-FR" dirty="0"/>
              <a:t>Achat de </a:t>
            </a:r>
            <a:r>
              <a:rPr lang="fr-FR" dirty="0" smtClean="0"/>
              <a:t>7 000 </a:t>
            </a:r>
            <a:r>
              <a:rPr lang="fr-FR" dirty="0"/>
              <a:t>masques FFP2 pour les personnels exposés</a:t>
            </a:r>
          </a:p>
          <a:p>
            <a:pPr lvl="1"/>
            <a:r>
              <a:rPr lang="fr-FR" dirty="0"/>
              <a:t>masques chirurgicaux</a:t>
            </a:r>
          </a:p>
          <a:p>
            <a:pPr lvl="2"/>
            <a:r>
              <a:rPr lang="fr-FR" dirty="0"/>
              <a:t>Achat de </a:t>
            </a:r>
            <a:r>
              <a:rPr lang="fr-FR" dirty="0" smtClean="0"/>
              <a:t>12 000 masques </a:t>
            </a:r>
            <a:r>
              <a:rPr lang="fr-FR" dirty="0"/>
              <a:t>chirurgicaux pour les visiteurs et les salariés non exposés.</a:t>
            </a:r>
          </a:p>
          <a:p>
            <a:pPr>
              <a:buFont typeface="Wingdings" pitchFamily="2" charset="2"/>
              <a:buNone/>
            </a:pPr>
            <a:endParaRPr lang="fr-FR" b="1" u="sng" dirty="0"/>
          </a:p>
          <a:p>
            <a:pPr lvl="1">
              <a:buFont typeface="Wingdings" pitchFamily="2" charset="2"/>
              <a:buNone/>
            </a:pPr>
            <a:endParaRPr lang="fr-FR" b="1" u="sng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2A28-A529-4AB6-AA40-C55DC1774E7C}" type="slidenum">
              <a:rPr lang="fr-FR"/>
              <a:pPr/>
              <a:t>26</a:t>
            </a:fld>
            <a:endParaRPr lang="fr-F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/>
              <a:t>Achat et stockage des matériels de protections individuelles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fr-FR" sz="2000" b="1" u="sng" dirty="0" smtClean="0"/>
          </a:p>
          <a:p>
            <a:pPr>
              <a:lnSpc>
                <a:spcPct val="80000"/>
              </a:lnSpc>
            </a:pPr>
            <a:r>
              <a:rPr lang="fr-FR" sz="2000" b="1" u="sng" dirty="0" smtClean="0"/>
              <a:t>Gants</a:t>
            </a:r>
            <a:endParaRPr lang="fr-FR" sz="2000" i="1" dirty="0"/>
          </a:p>
          <a:p>
            <a:pPr lvl="1">
              <a:lnSpc>
                <a:spcPct val="80000"/>
              </a:lnSpc>
            </a:pPr>
            <a:r>
              <a:rPr lang="fr-FR" sz="1800" dirty="0"/>
              <a:t>pour l’exécution de tâches de désinfection ou de sortie des sacs plastiques des poubelles</a:t>
            </a:r>
          </a:p>
          <a:p>
            <a:pPr>
              <a:lnSpc>
                <a:spcPct val="80000"/>
              </a:lnSpc>
            </a:pPr>
            <a:endParaRPr lang="fr-FR" sz="2000" dirty="0"/>
          </a:p>
          <a:p>
            <a:pPr>
              <a:lnSpc>
                <a:spcPct val="80000"/>
              </a:lnSpc>
            </a:pPr>
            <a:r>
              <a:rPr lang="fr-FR" sz="2000" b="1" u="sng" dirty="0"/>
              <a:t>Solution hydro alcoolique</a:t>
            </a:r>
            <a:endParaRPr lang="fr-FR" sz="2000" i="1" dirty="0"/>
          </a:p>
          <a:p>
            <a:pPr lvl="1">
              <a:lnSpc>
                <a:spcPct val="80000"/>
              </a:lnSpc>
            </a:pPr>
            <a:r>
              <a:rPr lang="fr-FR" sz="1800" dirty="0"/>
              <a:t>Dans la salle d’attente ou à proximité de l’accueil</a:t>
            </a:r>
          </a:p>
          <a:p>
            <a:pPr lvl="1">
              <a:lnSpc>
                <a:spcPct val="80000"/>
              </a:lnSpc>
            </a:pPr>
            <a:r>
              <a:rPr lang="fr-FR" sz="1800" dirty="0"/>
              <a:t>Dans chaque cabinet médical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2000" b="1" u="sng" dirty="0"/>
              <a:t>Lingettes désinfectantes</a:t>
            </a:r>
            <a:endParaRPr lang="fr-FR" sz="2000" i="1" dirty="0"/>
          </a:p>
          <a:p>
            <a:pPr lvl="1">
              <a:lnSpc>
                <a:spcPct val="80000"/>
              </a:lnSpc>
            </a:pPr>
            <a:r>
              <a:rPr lang="fr-FR" sz="1800" dirty="0"/>
              <a:t>Pour le nettoyage des surfaces</a:t>
            </a:r>
          </a:p>
          <a:p>
            <a:pPr lvl="1">
              <a:lnSpc>
                <a:spcPct val="80000"/>
              </a:lnSpc>
            </a:pP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2000" b="1" u="sng" dirty="0" smtClean="0"/>
              <a:t>Blouses jetables</a:t>
            </a:r>
            <a:r>
              <a:rPr lang="fr-FR" sz="2000" dirty="0" smtClean="0"/>
              <a:t>, 3 par PDS pour une période de 2 semaines</a:t>
            </a:r>
            <a:endParaRPr lang="fr-FR" sz="2000" i="1" dirty="0"/>
          </a:p>
          <a:p>
            <a:pPr>
              <a:lnSpc>
                <a:spcPct val="80000"/>
              </a:lnSpc>
            </a:pPr>
            <a:endParaRPr lang="fr-FR" sz="2000" b="1" u="sng" dirty="0"/>
          </a:p>
          <a:p>
            <a:pPr marL="0" indent="0">
              <a:lnSpc>
                <a:spcPct val="80000"/>
              </a:lnSpc>
              <a:buNone/>
            </a:pPr>
            <a:endParaRPr lang="fr-FR" sz="2000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285E-8BF2-42B8-92F8-A8B13E3C35AA}" type="slidenum">
              <a:rPr lang="fr-FR"/>
              <a:pPr/>
              <a:t>27</a:t>
            </a:fld>
            <a:endParaRPr lang="fr-F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Mesures collectives de protection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r-FR" sz="2800" dirty="0"/>
              <a:t>Hygiène des espaces communs et des </a:t>
            </a:r>
            <a:r>
              <a:rPr lang="fr-FR" sz="2800" dirty="0" smtClean="0"/>
              <a:t>bureaux en collaboration avec ARCADES</a:t>
            </a:r>
            <a:endParaRPr lang="fr-FR" sz="2800" dirty="0"/>
          </a:p>
          <a:p>
            <a:pPr marL="1371600" lvl="2" indent="-457200"/>
            <a:r>
              <a:rPr lang="fr-FR" sz="2000" dirty="0"/>
              <a:t>Nettoyés de façon renforcée et quotidienne : </a:t>
            </a:r>
          </a:p>
          <a:p>
            <a:pPr marL="1752600" lvl="3" indent="-381000"/>
            <a:r>
              <a:rPr lang="fr-FR" sz="1800" dirty="0"/>
              <a:t>aires communes (rampes d’escalier, poignées de porte, interrupteurs…)</a:t>
            </a:r>
          </a:p>
          <a:p>
            <a:pPr marL="1752600" lvl="3" indent="-381000"/>
            <a:r>
              <a:rPr lang="fr-FR" sz="1800" dirty="0"/>
              <a:t>installations sanitaires (toilettes et lavabos …). </a:t>
            </a:r>
          </a:p>
          <a:p>
            <a:pPr marL="609600" indent="-609600"/>
            <a:r>
              <a:rPr lang="fr-FR" sz="2800" dirty="0"/>
              <a:t>Chaque salarié nettoie :</a:t>
            </a:r>
          </a:p>
          <a:p>
            <a:pPr marL="1371600" lvl="2" indent="-457200"/>
            <a:r>
              <a:rPr lang="fr-FR" sz="2000" dirty="0"/>
              <a:t>Ses surfaces et équipements de travail individuels </a:t>
            </a:r>
          </a:p>
          <a:p>
            <a:pPr marL="1752600" lvl="3" indent="-381000"/>
            <a:r>
              <a:rPr lang="fr-FR" sz="1800" dirty="0"/>
              <a:t>(plans de travail des bureaux, combinés téléphoniques, ordinateur : claviers et souris, manettes de matériels d’examens complémentaire, </a:t>
            </a:r>
            <a:r>
              <a:rPr lang="fr-FR" sz="1800" dirty="0" smtClean="0"/>
              <a:t>tablettes, </a:t>
            </a:r>
            <a:r>
              <a:rPr lang="fr-FR" sz="1800" dirty="0" err="1" smtClean="0"/>
              <a:t>visiotests</a:t>
            </a:r>
            <a:r>
              <a:rPr lang="fr-FR" sz="1800" dirty="0"/>
              <a:t>…) </a:t>
            </a:r>
          </a:p>
          <a:p>
            <a:pPr marL="1752600" lvl="3" indent="-381000"/>
            <a:r>
              <a:rPr lang="fr-FR" sz="1800" dirty="0"/>
              <a:t> Avec des lingettes désinfectantes.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9C-4993-40F3-9B11-31ED6586C927}" type="slidenum">
              <a:rPr lang="fr-FR"/>
              <a:pPr/>
              <a:t>28</a:t>
            </a:fld>
            <a:endParaRPr lang="fr-F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600" b="1"/>
              <a:t>Déchets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endParaRPr lang="fr-FR" sz="2800" b="1" dirty="0"/>
          </a:p>
          <a:p>
            <a:pPr marL="609600" indent="-609600">
              <a:lnSpc>
                <a:spcPct val="90000"/>
              </a:lnSpc>
            </a:pPr>
            <a:r>
              <a:rPr lang="fr-FR" sz="2400" dirty="0"/>
              <a:t>Poubelle clairement identifiée avec sacs en plastique étanches </a:t>
            </a:r>
          </a:p>
          <a:p>
            <a:pPr marL="1371600" lvl="2" indent="-457200">
              <a:lnSpc>
                <a:spcPct val="90000"/>
              </a:lnSpc>
            </a:pPr>
            <a:r>
              <a:rPr lang="fr-FR" sz="1800" dirty="0"/>
              <a:t>Pour collecter les mouchoirs, masques et gants usagés. </a:t>
            </a:r>
          </a:p>
          <a:p>
            <a:pPr marL="1371600" lvl="2" indent="-457200">
              <a:lnSpc>
                <a:spcPct val="90000"/>
              </a:lnSpc>
            </a:pPr>
            <a:r>
              <a:rPr lang="fr-FR" sz="1800" dirty="0"/>
              <a:t>Placée dans la salle d’attente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fr-FR" sz="1800" dirty="0"/>
          </a:p>
          <a:p>
            <a:pPr marL="609600" indent="-609600">
              <a:lnSpc>
                <a:spcPct val="90000"/>
              </a:lnSpc>
            </a:pPr>
            <a:r>
              <a:rPr lang="fr-FR" sz="2400" dirty="0"/>
              <a:t>Les sacs poubelles en plastique pleins sont collectés par le personnel </a:t>
            </a:r>
            <a:r>
              <a:rPr lang="fr-FR" sz="2400" dirty="0" smtClean="0"/>
              <a:t>équipé </a:t>
            </a:r>
            <a:r>
              <a:rPr lang="fr-FR" sz="2400" dirty="0"/>
              <a:t>de gants. </a:t>
            </a:r>
          </a:p>
          <a:p>
            <a:pPr marL="990600" lvl="1" indent="-533400">
              <a:lnSpc>
                <a:spcPct val="90000"/>
              </a:lnSpc>
            </a:pPr>
            <a:r>
              <a:rPr lang="fr-FR" sz="2000" dirty="0" smtClean="0"/>
              <a:t>Les </a:t>
            </a:r>
            <a:r>
              <a:rPr lang="fr-FR" sz="2000" dirty="0"/>
              <a:t>sacs poubelles sont fournis par la société de nettoyage.</a:t>
            </a:r>
          </a:p>
          <a:p>
            <a:pPr marL="990600" lvl="1" indent="-533400">
              <a:lnSpc>
                <a:spcPct val="90000"/>
              </a:lnSpc>
            </a:pPr>
            <a:r>
              <a:rPr lang="fr-FR" sz="2000" dirty="0"/>
              <a:t>La SMC identifiera le lieu de stockage et en vérifiera la présence. 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6AF9-DFED-42F9-B4C3-70A23F7488D7}" type="slidenum">
              <a:rPr lang="fr-FR"/>
              <a:pPr/>
              <a:t>29</a:t>
            </a:fld>
            <a:endParaRPr lang="fr-F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Protocoles de vie au travail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/>
            <a:endParaRPr lang="fr-FR" b="1"/>
          </a:p>
          <a:p>
            <a:pPr marL="990600" lvl="1" indent="-533400" algn="just"/>
            <a:r>
              <a:rPr lang="fr-FR"/>
              <a:t>Limitation du nombre de personnes présentes simultanément sur le lieu de travail ou dans un même emplacement</a:t>
            </a:r>
          </a:p>
          <a:p>
            <a:pPr marL="990600" lvl="1" indent="-533400" algn="just"/>
            <a:r>
              <a:rPr lang="fr-FR"/>
              <a:t>Déplacements professionnels limités</a:t>
            </a:r>
          </a:p>
          <a:p>
            <a:pPr marL="990600" lvl="1" indent="-533400" algn="just"/>
            <a:r>
              <a:rPr lang="fr-FR"/>
              <a:t>Organisation des espaces de travail des Centres et du Siège</a:t>
            </a:r>
          </a:p>
          <a:p>
            <a:pPr marL="990600" lvl="1" indent="-533400" algn="just"/>
            <a:r>
              <a:rPr lang="fr-FR"/>
              <a:t>Rendez-vous et réunions physiques déconseillés</a:t>
            </a:r>
          </a:p>
          <a:p>
            <a:pPr marL="990600" lvl="1" indent="-533400" algn="just"/>
            <a:endParaRPr lang="fr-FR"/>
          </a:p>
          <a:p>
            <a:pPr marL="990600" lvl="1" indent="-533400" algn="just"/>
            <a:endParaRPr lang="fr-FR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DB01-1B0F-440E-9D0D-7417152A71D8}" type="slidenum">
              <a:rPr lang="fr-FR"/>
              <a:pPr/>
              <a:t>3</a:t>
            </a:fld>
            <a:endParaRPr lang="fr-F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/>
            </a:r>
            <a:br>
              <a:rPr lang="fr-FR" sz="3800" b="1"/>
            </a:br>
            <a:r>
              <a:rPr lang="fr-FR" sz="3800" b="1"/>
              <a:t>Domaine d’application</a:t>
            </a:r>
            <a:br>
              <a:rPr lang="fr-FR" sz="3800" b="1"/>
            </a:br>
            <a:endParaRPr lang="fr-FR" sz="3800" b="1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/>
            <a:endParaRPr lang="fr-FR" dirty="0"/>
          </a:p>
          <a:p>
            <a:pPr marL="609600" indent="-609600" algn="just"/>
            <a:endParaRPr lang="fr-FR" dirty="0"/>
          </a:p>
          <a:p>
            <a:pPr marL="609600" indent="-609600" algn="just">
              <a:buFont typeface="Wingdings" pitchFamily="2" charset="2"/>
              <a:buNone/>
            </a:pPr>
            <a:r>
              <a:rPr lang="fr-FR" dirty="0"/>
              <a:t>	Ce plan est applicable à l’ensemble des personnels des Centres, des CIA (centre intégrés autonomes d’entreprises) et du Siège.</a:t>
            </a:r>
          </a:p>
          <a:p>
            <a:pPr marL="609600" indent="-609600"/>
            <a:endParaRPr lang="fr-FR" dirty="0"/>
          </a:p>
          <a:p>
            <a:pPr marL="990600" lvl="1" indent="-533400"/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BC8D-4D88-43A8-BBD4-34F2142541E1}" type="slidenum">
              <a:rPr lang="fr-FR"/>
              <a:pPr/>
              <a:t>4</a:t>
            </a:fld>
            <a:endParaRPr lang="fr-FR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Cellule </a:t>
            </a:r>
            <a:r>
              <a:rPr lang="fr-FR" dirty="0"/>
              <a:t>de </a:t>
            </a:r>
            <a:r>
              <a:rPr lang="fr-FR" dirty="0" smtClean="0"/>
              <a:t>conseil sanitaire</a:t>
            </a:r>
            <a:endParaRPr lang="fr-FR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dirty="0" smtClean="0"/>
              <a:t>Est chargée </a:t>
            </a:r>
            <a:r>
              <a:rPr lang="fr-FR" dirty="0"/>
              <a:t>de :</a:t>
            </a:r>
          </a:p>
          <a:p>
            <a:pPr lvl="3">
              <a:lnSpc>
                <a:spcPct val="90000"/>
              </a:lnSpc>
            </a:pPr>
            <a:r>
              <a:rPr lang="fr-FR" dirty="0"/>
              <a:t>coordonner l’ensemble des travaux </a:t>
            </a:r>
          </a:p>
          <a:p>
            <a:pPr lvl="3">
              <a:lnSpc>
                <a:spcPct val="90000"/>
              </a:lnSpc>
            </a:pPr>
            <a:r>
              <a:rPr lang="fr-FR" dirty="0"/>
              <a:t>animer un groupe de travail </a:t>
            </a:r>
          </a:p>
          <a:p>
            <a:pPr lvl="3">
              <a:lnSpc>
                <a:spcPct val="90000"/>
              </a:lnSpc>
            </a:pPr>
            <a:r>
              <a:rPr lang="fr-FR" dirty="0"/>
              <a:t>sensibiliser et accompagner les contributeurs à l’élaboration du PCA ;</a:t>
            </a:r>
          </a:p>
          <a:p>
            <a:pPr lvl="3">
              <a:lnSpc>
                <a:spcPct val="90000"/>
              </a:lnSpc>
            </a:pPr>
            <a:r>
              <a:rPr lang="fr-FR" dirty="0"/>
              <a:t>garantir la cohérence du PCA avec le dispositif de gestion de crise du CMIE</a:t>
            </a:r>
          </a:p>
          <a:p>
            <a:pPr lvl="3">
              <a:lnSpc>
                <a:spcPct val="90000"/>
              </a:lnSpc>
            </a:pPr>
            <a:r>
              <a:rPr lang="fr-FR" dirty="0"/>
              <a:t>faire la mise à jour du Plan autant que nécessaire.</a:t>
            </a:r>
          </a:p>
          <a:p>
            <a:pPr lvl="3">
              <a:lnSpc>
                <a:spcPct val="90000"/>
              </a:lnSpc>
            </a:pPr>
            <a:r>
              <a:rPr lang="fr-FR" dirty="0" smtClean="0"/>
              <a:t>Elle </a:t>
            </a:r>
            <a:r>
              <a:rPr lang="fr-FR" dirty="0"/>
              <a:t>est consultée par la cellule de pilotage </a:t>
            </a:r>
            <a:r>
              <a:rPr lang="fr-FR" dirty="0" smtClean="0"/>
              <a:t>opérationnelle </a:t>
            </a:r>
            <a:r>
              <a:rPr lang="fr-FR" dirty="0"/>
              <a:t>de la pandémie sur  l’évolution du PCA et fait des propositions d’évolution.</a:t>
            </a:r>
          </a:p>
          <a:p>
            <a:pPr>
              <a:lnSpc>
                <a:spcPct val="90000"/>
              </a:lnSpc>
            </a:pPr>
            <a:endParaRPr lang="fr-FR" dirty="0"/>
          </a:p>
          <a:p>
            <a:pPr>
              <a:lnSpc>
                <a:spcPct val="90000"/>
              </a:lnSpc>
            </a:pPr>
            <a:endParaRPr lang="fr-FR" dirty="0"/>
          </a:p>
          <a:p>
            <a:pPr lvl="1">
              <a:lnSpc>
                <a:spcPct val="90000"/>
              </a:lnSpc>
            </a:pPr>
            <a:endParaRPr lang="fr-FR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C1C7-92E9-40BB-8CF1-58FAD1F23C50}" type="slidenum">
              <a:rPr lang="fr-FR"/>
              <a:pPr/>
              <a:t>5</a:t>
            </a:fld>
            <a:endParaRPr lang="fr-F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Cellule de conseil sanitaire</a:t>
            </a:r>
            <a:endParaRPr lang="fr-FR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dirty="0" smtClean="0"/>
              <a:t>Dr </a:t>
            </a:r>
            <a:r>
              <a:rPr lang="fr-FR" dirty="0"/>
              <a:t>GUYARD </a:t>
            </a:r>
          </a:p>
          <a:p>
            <a:pPr lvl="1"/>
            <a:r>
              <a:rPr lang="fr-FR" dirty="0"/>
              <a:t>Dr JOUINI</a:t>
            </a:r>
          </a:p>
          <a:p>
            <a:pPr lvl="1"/>
            <a:r>
              <a:rPr lang="fr-FR" dirty="0"/>
              <a:t>Dr </a:t>
            </a:r>
            <a:r>
              <a:rPr lang="fr-FR" dirty="0" smtClean="0"/>
              <a:t>MARCZUK</a:t>
            </a:r>
          </a:p>
          <a:p>
            <a:pPr lvl="1"/>
            <a:r>
              <a:rPr lang="fr-FR" dirty="0" smtClean="0"/>
              <a:t>B. LEVEL</a:t>
            </a:r>
          </a:p>
          <a:p>
            <a:pPr lvl="1"/>
            <a:r>
              <a:rPr lang="fr-FR" dirty="0" smtClean="0"/>
              <a:t>D. de BRESSY</a:t>
            </a:r>
          </a:p>
          <a:p>
            <a:pPr lvl="1"/>
            <a:r>
              <a:rPr lang="fr-FR" dirty="0" smtClean="0"/>
              <a:t>L. VASCONCELOS</a:t>
            </a:r>
          </a:p>
          <a:p>
            <a:pPr lvl="1"/>
            <a:r>
              <a:rPr lang="fr-FR" dirty="0" smtClean="0"/>
              <a:t>F. LEMOS</a:t>
            </a:r>
          </a:p>
          <a:p>
            <a:pPr marL="457200" lvl="1" indent="0">
              <a:buNone/>
            </a:pPr>
            <a:endParaRPr lang="fr-FR" sz="1800" dirty="0" smtClean="0"/>
          </a:p>
          <a:p>
            <a:pPr marL="457200" lvl="1" indent="0">
              <a:buNone/>
            </a:pPr>
            <a:r>
              <a:rPr lang="fr-FR" sz="1800" dirty="0" smtClean="0"/>
              <a:t>Secrétariat : A. GUILLEVIC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6A88-1013-47C1-8E64-656A4D4BE3FD}" type="slidenum">
              <a:rPr lang="fr-FR"/>
              <a:pPr/>
              <a:t>6</a:t>
            </a:fld>
            <a:endParaRPr lang="fr-F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 dirty="0" smtClean="0"/>
              <a:t>La Cellule décisionnaire</a:t>
            </a:r>
            <a:endParaRPr lang="fr-FR" sz="38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052" y="1484784"/>
            <a:ext cx="8245896" cy="4419600"/>
          </a:xfrm>
        </p:spPr>
        <p:txBody>
          <a:bodyPr/>
          <a:lstStyle/>
          <a:p>
            <a:pPr algn="just"/>
            <a:r>
              <a:rPr lang="fr-FR" sz="2800" dirty="0" smtClean="0"/>
              <a:t>Est chargée </a:t>
            </a:r>
            <a:r>
              <a:rPr lang="fr-FR" sz="2800" dirty="0"/>
              <a:t>de coordonner et de piloter la </a:t>
            </a:r>
            <a:r>
              <a:rPr lang="fr-FR" sz="2800" dirty="0" smtClean="0"/>
              <a:t>                          mise </a:t>
            </a:r>
            <a:r>
              <a:rPr lang="fr-FR" sz="2800" dirty="0"/>
              <a:t>en œuvre du Plan de Continuité en stade 3</a:t>
            </a:r>
            <a:r>
              <a:rPr lang="fr-FR" sz="2800" dirty="0" smtClean="0"/>
              <a:t> </a:t>
            </a:r>
            <a:r>
              <a:rPr lang="fr-FR" sz="2800" dirty="0"/>
              <a:t>de la pandémie. </a:t>
            </a:r>
            <a:endParaRPr lang="fr-FR" sz="2800" dirty="0" smtClean="0"/>
          </a:p>
          <a:p>
            <a:pPr marL="0" indent="0" algn="just">
              <a:buNone/>
            </a:pPr>
            <a:r>
              <a:rPr lang="fr-FR" sz="2800" dirty="0" smtClean="0"/>
              <a:t>   Elle </a:t>
            </a:r>
            <a:r>
              <a:rPr lang="fr-FR" sz="2800" dirty="0"/>
              <a:t>gère les difficultés d’application du Plan.</a:t>
            </a:r>
            <a:r>
              <a:rPr lang="fr-FR" dirty="0"/>
              <a:t> </a:t>
            </a:r>
          </a:p>
          <a:p>
            <a:r>
              <a:rPr lang="fr-FR" sz="2800" dirty="0"/>
              <a:t>Composée de :</a:t>
            </a:r>
          </a:p>
          <a:p>
            <a:pPr marL="630238" lvl="2" indent="-268288"/>
            <a:r>
              <a:rPr lang="fr-FR" sz="1800" dirty="0" smtClean="0"/>
              <a:t>La directrice générale ( B. LEVEL ou son représentant)</a:t>
            </a:r>
          </a:p>
          <a:p>
            <a:pPr marL="630238" lvl="2" indent="-268288"/>
            <a:r>
              <a:rPr lang="fr-FR" sz="1800" dirty="0" smtClean="0"/>
              <a:t>La coordinatrice médicale (N. MARCZUK ou son représentant)</a:t>
            </a:r>
          </a:p>
          <a:p>
            <a:pPr marL="630238" lvl="2" indent="-268288"/>
            <a:r>
              <a:rPr lang="fr-FR" sz="1800" dirty="0" smtClean="0"/>
              <a:t>La coordinatrice </a:t>
            </a:r>
            <a:r>
              <a:rPr lang="fr-FR" sz="1800" dirty="0" err="1" smtClean="0"/>
              <a:t>Idest</a:t>
            </a:r>
            <a:r>
              <a:rPr lang="fr-FR" sz="1800" dirty="0" smtClean="0"/>
              <a:t> ( D. DE BRESSY ou son représentant)</a:t>
            </a:r>
          </a:p>
          <a:p>
            <a:pPr marL="630238" lvl="2" indent="-268288"/>
            <a:r>
              <a:rPr lang="fr-FR" sz="1800" dirty="0" smtClean="0"/>
              <a:t>La directrice d’exploitation (E. CANADAS ou son représentant)</a:t>
            </a:r>
          </a:p>
          <a:p>
            <a:pPr marL="630238" lvl="2" indent="-268288"/>
            <a:r>
              <a:rPr lang="fr-FR" sz="1800" dirty="0"/>
              <a:t>L</a:t>
            </a:r>
            <a:r>
              <a:rPr lang="fr-FR" sz="1800" dirty="0" smtClean="0"/>
              <a:t>a Coordinatrice ingénierie prévention (L. CALVES ou son représentant)</a:t>
            </a:r>
          </a:p>
          <a:p>
            <a:pPr marL="630238" lvl="2" indent="-268288"/>
            <a:r>
              <a:rPr lang="fr-FR" sz="1800" dirty="0" smtClean="0"/>
              <a:t>la responsable communication (F. LEMOS ou son représentant)</a:t>
            </a:r>
          </a:p>
          <a:p>
            <a:pPr marL="630238" lvl="2" indent="-268288"/>
            <a:r>
              <a:rPr lang="fr-FR" sz="1800" dirty="0" smtClean="0"/>
              <a:t>Le/la directeur des moyens ( ou son représentant )</a:t>
            </a:r>
          </a:p>
          <a:p>
            <a:pPr lvl="2"/>
            <a:endParaRPr lang="fr-FR" sz="1800" dirty="0" smtClean="0"/>
          </a:p>
          <a:p>
            <a:pPr lvl="2"/>
            <a:endParaRPr lang="fr-FR" dirty="0" smtClean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C3AE-7637-41CD-AEDC-F1F3E3154DE9}" type="slidenum">
              <a:rPr lang="fr-FR"/>
              <a:pPr/>
              <a:t>7</a:t>
            </a:fld>
            <a:endParaRPr lang="fr-F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Phases 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5379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344816" cy="446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AB07-2A56-49AF-955C-0C662D3BFCB9}" type="slidenum">
              <a:rPr lang="fr-FR"/>
              <a:pPr/>
              <a:t>8</a:t>
            </a:fld>
            <a:endParaRPr lang="fr-F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Domaine d’application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fr-FR" sz="2800" b="1" dirty="0"/>
              <a:t>Le Plan A</a:t>
            </a:r>
            <a:r>
              <a:rPr lang="fr-FR" sz="2800" dirty="0"/>
              <a:t> prévoit un fonctionnement normal ou partiellement dégradé : le présent plan de continuité s’applique à l’ensemble du personnel.</a:t>
            </a:r>
          </a:p>
          <a:p>
            <a:pPr algn="just">
              <a:lnSpc>
                <a:spcPct val="80000"/>
              </a:lnSpc>
            </a:pPr>
            <a:r>
              <a:rPr lang="fr-FR" sz="2800" b="1" dirty="0"/>
              <a:t>Les Plans B et C</a:t>
            </a:r>
            <a:r>
              <a:rPr lang="fr-FR" sz="2800" dirty="0"/>
              <a:t> prévoient un fonctionnement dégradé de l’activité ou la réquisition du CMIE, le présent plan s’applique aux personnels du CMIE présents. </a:t>
            </a:r>
          </a:p>
          <a:p>
            <a:pPr algn="just">
              <a:lnSpc>
                <a:spcPct val="80000"/>
              </a:lnSpc>
            </a:pPr>
            <a:r>
              <a:rPr lang="fr-FR" sz="2800" b="1" dirty="0"/>
              <a:t>Le Plan D</a:t>
            </a:r>
            <a:r>
              <a:rPr lang="fr-FR" sz="2800" dirty="0"/>
              <a:t> prévoyant l’interruption de l’activité du CMIE, le présent plan de continuité ne s’applique pas.</a:t>
            </a:r>
          </a:p>
          <a:p>
            <a:pPr>
              <a:lnSpc>
                <a:spcPct val="80000"/>
              </a:lnSpc>
            </a:pPr>
            <a:endParaRPr lang="fr-FR" sz="2800" dirty="0"/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02/03/2020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0991-5D69-463B-828E-8B1119D45DB8}" type="slidenum">
              <a:rPr lang="fr-FR"/>
              <a:pPr/>
              <a:t>9</a:t>
            </a:fld>
            <a:endParaRPr lang="fr-F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Gestion des ressources humaines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r-FR" b="1" dirty="0" smtClean="0"/>
              <a:t>en </a:t>
            </a:r>
            <a:r>
              <a:rPr lang="fr-FR" b="1" dirty="0"/>
              <a:t>phase pandémique </a:t>
            </a:r>
          </a:p>
          <a:p>
            <a:pPr marL="990600" lvl="1" indent="-533400"/>
            <a:r>
              <a:rPr lang="fr-FR" b="1" dirty="0" smtClean="0"/>
              <a:t>un </a:t>
            </a:r>
            <a:r>
              <a:rPr lang="fr-FR" b="1" dirty="0"/>
              <a:t>fort absentéisme au travail :</a:t>
            </a:r>
          </a:p>
        </p:txBody>
      </p:sp>
      <p:pic>
        <p:nvPicPr>
          <p:cNvPr id="8" name="Image 7" descr="CMIE Logo-version peti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309320"/>
            <a:ext cx="432048" cy="51987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727684" y="2852936"/>
            <a:ext cx="5688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Au cours d’une vague pandémique qui dure entre 8 et 12 semaines, </a:t>
            </a:r>
          </a:p>
          <a:p>
            <a:pPr marL="0" lvl="1" algn="just"/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environ 25% de la population peut être  à un moment donné malade.</a:t>
            </a:r>
          </a:p>
          <a:p>
            <a:pPr algn="just"/>
            <a:endParaRPr lang="fr-FR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lvl="1" algn="just"/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40% à 50% peut être envisagée sur les deux semaines de pointe de la vague pandémique.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273</TotalTime>
  <Words>796</Words>
  <Application>Microsoft Office PowerPoint</Application>
  <PresentationFormat>Affichage à l'écran (4:3)</PresentationFormat>
  <Paragraphs>266</Paragraphs>
  <Slides>29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5" baseType="lpstr">
      <vt:lpstr>Arial</vt:lpstr>
      <vt:lpstr>Arial Black</vt:lpstr>
      <vt:lpstr>Century Gothic</vt:lpstr>
      <vt:lpstr>Times New Roman</vt:lpstr>
      <vt:lpstr>Wingdings</vt:lpstr>
      <vt:lpstr>Radial</vt:lpstr>
      <vt:lpstr>Plan de continuité Pandémie Coronavirus </vt:lpstr>
      <vt:lpstr>Définition du Plan de Continuité d’Activité (PCA)</vt:lpstr>
      <vt:lpstr> Domaine d’application </vt:lpstr>
      <vt:lpstr>La Cellule de conseil sanitaire</vt:lpstr>
      <vt:lpstr>La Cellule de conseil sanitaire</vt:lpstr>
      <vt:lpstr>La Cellule décisionnaire</vt:lpstr>
      <vt:lpstr>Phases </vt:lpstr>
      <vt:lpstr>Domaine d’application</vt:lpstr>
      <vt:lpstr>Gestion des ressources humaines</vt:lpstr>
      <vt:lpstr> Fonctionnement du siège </vt:lpstr>
      <vt:lpstr>Fonctionnement du siège</vt:lpstr>
      <vt:lpstr>Fonctionnement du siège</vt:lpstr>
      <vt:lpstr>Fonctionnement du siège</vt:lpstr>
      <vt:lpstr>Fonctionnement du siège</vt:lpstr>
      <vt:lpstr>Fonctionnement du siège</vt:lpstr>
      <vt:lpstr>Fonctionnement du siège</vt:lpstr>
      <vt:lpstr>Evolution de l’activité des Centres</vt:lpstr>
      <vt:lpstr>Evolution de l’activité des Centres</vt:lpstr>
      <vt:lpstr>Evolution de l’activité des Centres</vt:lpstr>
      <vt:lpstr>Evolution de l’activité des Centres</vt:lpstr>
      <vt:lpstr>Politique salariale pendant la vague pandémique</vt:lpstr>
      <vt:lpstr>Mesures de protection de la santé et de la sécurité des collaborateurs</vt:lpstr>
      <vt:lpstr>Les masques</vt:lpstr>
      <vt:lpstr>Information / Formation du personnel</vt:lpstr>
      <vt:lpstr>Achat et stockage des matériels de protections individuelles</vt:lpstr>
      <vt:lpstr>Achat et stockage des matériels de protections individuelles</vt:lpstr>
      <vt:lpstr>Mesures collectives de protection</vt:lpstr>
      <vt:lpstr>Déchets</vt:lpstr>
      <vt:lpstr>Protocoles de vie au travail</vt:lpstr>
    </vt:vector>
  </TitlesOfParts>
  <Company>cmie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continuité Pandémie grippale</dc:title>
  <dc:creator>surirey</dc:creator>
  <cp:lastModifiedBy>Julie Decottignies</cp:lastModifiedBy>
  <cp:revision>32</cp:revision>
  <cp:lastPrinted>2020-03-02T17:11:03Z</cp:lastPrinted>
  <dcterms:created xsi:type="dcterms:W3CDTF">2009-10-06T13:41:11Z</dcterms:created>
  <dcterms:modified xsi:type="dcterms:W3CDTF">2020-03-27T15:32:11Z</dcterms:modified>
</cp:coreProperties>
</file>