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743" r:id="rId3"/>
    <p:sldMasterId id="2147483872" r:id="rId4"/>
    <p:sldMasterId id="2147483795" r:id="rId5"/>
    <p:sldMasterId id="2147483812" r:id="rId6"/>
    <p:sldMasterId id="2147483822" r:id="rId7"/>
    <p:sldMasterId id="2147483864" r:id="rId8"/>
  </p:sldMasterIdLst>
  <p:notesMasterIdLst>
    <p:notesMasterId r:id="rId13"/>
  </p:notesMasterIdLst>
  <p:handoutMasterIdLst>
    <p:handoutMasterId r:id="rId14"/>
  </p:handoutMasterIdLst>
  <p:sldIdLst>
    <p:sldId id="273" r:id="rId9"/>
    <p:sldId id="277" r:id="rId10"/>
    <p:sldId id="276" r:id="rId11"/>
    <p:sldId id="274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" initials="B" lastIdx="6" clrIdx="0">
    <p:extLst>
      <p:ext uri="{19B8F6BF-5375-455C-9EA6-DF929625EA0E}">
        <p15:presenceInfo xmlns:p15="http://schemas.microsoft.com/office/powerpoint/2012/main" userId="S-1-5-21-2675287814-4127004112-1516514520-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65555"/>
    <a:srgbClr val="009EE2"/>
    <a:srgbClr val="555654"/>
    <a:srgbClr val="A41417"/>
    <a:srgbClr val="0F3F93"/>
    <a:srgbClr val="E94E52"/>
    <a:srgbClr val="FFCB00"/>
    <a:srgbClr val="AECA00"/>
    <a:srgbClr val="31B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98" autoAdjust="0"/>
    <p:restoredTop sz="93362" autoAdjust="0"/>
  </p:normalViewPr>
  <p:slideViewPr>
    <p:cSldViewPr snapToGrid="0">
      <p:cViewPr varScale="1">
        <p:scale>
          <a:sx n="75" d="100"/>
          <a:sy n="75" d="100"/>
        </p:scale>
        <p:origin x="4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39" d="2500"/>
        <a:sy n="1739" d="2500"/>
      </p:scale>
      <p:origin x="0" y="-10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56B73-2DC8-4824-B4BE-77BF59B8417D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615DF-027C-4C1E-BD2D-E86542833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150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F9851-BCEB-41B0-BB33-C6555ACE0CD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2E292-0316-4B3C-9DF2-C281A0B53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25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93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13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59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3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4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-1499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</p:spTree>
    <p:extLst>
      <p:ext uri="{BB962C8B-B14F-4D97-AF65-F5344CB8AC3E}">
        <p14:creationId xmlns:p14="http://schemas.microsoft.com/office/powerpoint/2010/main" val="382566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1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9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8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9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31106" y="6356349"/>
            <a:ext cx="5168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xmlns="" id="{EF201460-9ACC-4878-9D1F-0891030ECC4B}"/>
              </a:ext>
            </a:extLst>
          </p:cNvPr>
          <p:cNvSpPr txBox="1">
            <a:spLocks/>
          </p:cNvSpPr>
          <p:nvPr userDrawn="1"/>
        </p:nvSpPr>
        <p:spPr>
          <a:xfrm>
            <a:off x="668050" y="63470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1" name="Espace réservé du pied de page 13">
            <a:extLst>
              <a:ext uri="{FF2B5EF4-FFF2-40B4-BE49-F238E27FC236}">
                <a16:creationId xmlns:a16="http://schemas.microsoft.com/office/drawing/2014/main" xmlns="" id="{46BAC81C-CD1A-4798-9979-0A07C1EA6B5D}"/>
              </a:ext>
            </a:extLst>
          </p:cNvPr>
          <p:cNvSpPr txBox="1">
            <a:spLocks/>
          </p:cNvSpPr>
          <p:nvPr userDrawn="1"/>
        </p:nvSpPr>
        <p:spPr>
          <a:xfrm>
            <a:off x="2909014" y="6347073"/>
            <a:ext cx="5168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1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4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91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39783" y="6366077"/>
            <a:ext cx="2743200" cy="365125"/>
          </a:xfrm>
          <a:prstGeom prst="rect">
            <a:avLst/>
          </a:prstGeom>
        </p:spPr>
        <p:txBody>
          <a:bodyPr/>
          <a:lstStyle/>
          <a:p>
            <a:fld id="{FBC1329C-22F7-4047-B7F9-BADF62E19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 flipV="1">
            <a:off x="990600" y="0"/>
            <a:ext cx="0" cy="6858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 flipV="1">
            <a:off x="1862045" y="0"/>
            <a:ext cx="0" cy="6858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Espace réservé du numéro de diapositive 3"/>
          <p:cNvSpPr txBox="1">
            <a:spLocks/>
          </p:cNvSpPr>
          <p:nvPr userDrawn="1"/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935BB-9C05-C34E-BF02-B47196A5F4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prstClr val="black"/>
              </a:solidFill>
            </a:endParaRPr>
          </a:p>
        </p:txBody>
      </p:sp>
      <p:pic>
        <p:nvPicPr>
          <p:cNvPr id="19" name="Image 1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Espace réservé du texte 49"/>
          <p:cNvSpPr txBox="1">
            <a:spLocks/>
          </p:cNvSpPr>
          <p:nvPr userDrawn="1"/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>
                <a:solidFill>
                  <a:srgbClr val="56555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fld id="{88210714-2BAE-E445-A9E9-7FB28905F8E6}" type="slidenum">
              <a:rPr lang="fr-FR" kern="0" smtClean="0">
                <a:latin typeface="Montserrat" panose="00000500000000000000" pitchFamily="2" charset="0"/>
              </a:rPr>
              <a:pPr/>
              <a:t>‹N°›</a:t>
            </a:fld>
            <a:endParaRPr lang="fr-FR" kern="0" dirty="0"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25600" y="714977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10664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Présanse </a:t>
            </a:r>
            <a:r>
              <a:rPr lang="mr-IN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 Masque Powerpoint / JJ.MM.AAAA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79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39783" y="6366077"/>
            <a:ext cx="2743200" cy="365125"/>
          </a:xfrm>
          <a:prstGeom prst="rect">
            <a:avLst/>
          </a:prstGeom>
        </p:spPr>
        <p:txBody>
          <a:bodyPr/>
          <a:lstStyle/>
          <a:p>
            <a:fld id="{FBC1329C-22F7-4047-B7F9-BADF62E19A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 flipV="1">
            <a:off x="990600" y="0"/>
            <a:ext cx="0" cy="6858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 flipV="1">
            <a:off x="1862045" y="0"/>
            <a:ext cx="0" cy="6858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Espace réservé du numéro de diapositive 3"/>
          <p:cNvSpPr txBox="1">
            <a:spLocks/>
          </p:cNvSpPr>
          <p:nvPr userDrawn="1"/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935BB-9C05-C34E-BF02-B47196A5F4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prstClr val="black"/>
              </a:solidFill>
            </a:endParaRPr>
          </a:p>
        </p:txBody>
      </p:sp>
      <p:pic>
        <p:nvPicPr>
          <p:cNvPr id="19" name="Image 1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prstClr val="black">
                    <a:tint val="75000"/>
                  </a:prstClr>
                </a:solidFill>
              </a:rPr>
              <a:t>Présanse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mr-IN" dirty="0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01743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328105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98A97D-C892-4539-BC55-6AB052621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65B684-CC8A-4DDC-98C6-1A2A1C91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AB126C-FF50-486B-A8A3-E378AEDC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17B862A-56D9-42BF-90DF-9F00951A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C6C7877-577B-41AC-BDDC-6C6622FD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88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FB6DE1-4AAB-4294-893D-4295D209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858E0E-43D2-4FEB-A221-BBA03A53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AB63201-7BDC-4554-8E0A-B2A64C0E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6AECC7-8A77-428F-933F-E0BD0828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B69D539-024C-42E2-AFE1-540D4C4F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863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39A32F-2881-4AFB-8DAF-D275F82F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85B92F1-6013-445F-BD92-42C384C9D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C607300-A805-4A15-B02F-51D8F61B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A0738E-DF5C-4E46-98D1-F59FAB3F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0E97986-9F27-4DA9-87D7-8D83EDA0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92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9C2162-273D-4E91-A928-AB4BC71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DB09271-9C2E-4C9F-8A55-D0FD9ACB3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7017395-99F5-491D-AEF2-4A23F3718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851F96D-99F5-4CB7-A15A-3E0CB8A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9CA333D-291A-4CD9-BB6E-872F910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DE9CC22-5AE3-4F97-BDD5-2C370D4B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313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871FE13-2688-4429-8833-4D1E8BDE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C35BD2A-DD21-4423-B8F2-D0DB8D1F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25DAAB6-E5D7-4381-8892-862EE0311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AE0DE9A-C70D-4669-80C4-3A7BCF8D5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07033E0-BC24-464B-A62B-FAF2A553F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88472B0-6553-4A2B-BF7D-EF6129B5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8E0B42E-BD22-44D7-80A3-AE6B434C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1EAA787-4B64-49CE-9623-98392E14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0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50B001-3C78-4AE7-829B-883ADAF8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4AAB1B1-07B8-48B5-8E80-921605B5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4AF765-F987-4B0E-AD08-9DB14B19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1F071C0-2C20-4F85-809F-793F0B1A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438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81EC3A7-B597-4A9E-9FFB-C7075294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4D528D6-D8C1-454E-B8E6-933A591B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D290A4F-231A-4039-AD45-FC075641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91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5DAF1-9035-425C-AC8B-1878387C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FB98422-992B-4623-8854-8E8C5147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6E78EDA-DFCA-4ED2-ABD6-3EA426CDA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2CC7FAF-D364-45E2-8D49-6C6A01C1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2523AFB-4D70-4D2F-B6D1-A1AE7D14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70FFF74-C4B2-497B-B9A7-8C3EB8F1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52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7B3DF2-DCB9-478F-BA17-7F1C44FA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95C1A67-EA2A-4092-950C-7778C06B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4E88DE4-153B-4B9F-931C-91C807CFA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741A8E8-53BB-411A-85C3-96EDD4E7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53E3BAD-E62B-4B3A-91A3-F9CC398C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ECFE654-7ED3-4BDE-B0C0-738A4E11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403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23B87A-A63F-4E76-AF85-610A7AE3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1C4D293-14A4-4D42-BE80-1127446AD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C1DE49-710F-402A-A8F0-4EA7F4F4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8CB2B37-1E1D-491E-975B-701DC482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357B027-B15D-4FE1-BB7B-DA1068D3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2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6420475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33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AC85DA5-0427-487A-9895-105FFA56F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A6DFA8C-F608-4373-BDBC-D923260F3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D2E9150-289F-4D58-914D-E4B51FEA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2E260DD-3DF4-4FA0-B609-EA102C46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06C2F3-AFBA-40B2-B0AF-BEA40847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59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8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558302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326689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4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78773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42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1804520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125" y="-11113"/>
            <a:ext cx="12411075" cy="2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49275"/>
            <a:ext cx="32496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641985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55654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2603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55654"/>
                </a:solidFill>
                <a:latin typeface="+mn-lt"/>
              </a:defRPr>
            </a:lvl1pPr>
          </a:lstStyle>
          <a:p>
            <a:pPr>
              <a:defRPr/>
            </a:pPr>
            <a:fld id="{71F4F1C6-A07D-4DAF-AB3A-FE4E1083F4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432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8"/>
          <p:cNvGrpSpPr>
            <a:grpSpLocks/>
          </p:cNvGrpSpPr>
          <p:nvPr userDrawn="1"/>
        </p:nvGrpSpPr>
        <p:grpSpPr bwMode="auto">
          <a:xfrm>
            <a:off x="1636713" y="1450975"/>
            <a:ext cx="569912" cy="584200"/>
            <a:chOff x="2812746" y="1902748"/>
            <a:chExt cx="570016" cy="584775"/>
          </a:xfrm>
        </p:grpSpPr>
        <p:sp>
          <p:nvSpPr>
            <p:cNvPr id="18" name="Ellipse 17"/>
            <p:cNvSpPr/>
            <p:nvPr/>
          </p:nvSpPr>
          <p:spPr>
            <a:xfrm>
              <a:off x="2812746" y="1912282"/>
              <a:ext cx="570016" cy="568884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ZoneTexte 18"/>
            <p:cNvSpPr txBox="1">
              <a:spLocks noChangeArrowheads="1"/>
            </p:cNvSpPr>
            <p:nvPr/>
          </p:nvSpPr>
          <p:spPr bwMode="auto">
            <a:xfrm>
              <a:off x="2941356" y="1902748"/>
              <a:ext cx="3429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3200">
                  <a:solidFill>
                    <a:srgbClr val="FFFFFF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rPr>
                <a:t>1</a:t>
              </a:r>
            </a:p>
          </p:txBody>
        </p:sp>
      </p:grpSp>
      <p:sp>
        <p:nvSpPr>
          <p:cNvPr id="20" name="Arc 19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291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6420475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555654"/>
                </a:solidFill>
              </a:rPr>
              <a:t>Présanse </a:t>
            </a:r>
            <a:r>
              <a:rPr lang="mr-IN">
                <a:solidFill>
                  <a:srgbClr val="555654"/>
                </a:solidFill>
              </a:rPr>
              <a:t>–</a:t>
            </a:r>
            <a:r>
              <a:rPr lang="fr-FR">
                <a:solidFill>
                  <a:srgbClr val="555654"/>
                </a:solidFill>
              </a:rPr>
              <a:t> Masque Powerpoint / JJ.MM.AAAA</a:t>
            </a:r>
            <a:endParaRPr lang="fr-FR" dirty="0">
              <a:solidFill>
                <a:srgbClr val="55565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/>
                </a:solidFill>
              </a:rPr>
              <a:pPr/>
              <a:t>‹N°›</a:t>
            </a:fld>
            <a:endParaRPr lang="fr-FR" dirty="0">
              <a:solidFill>
                <a:srgbClr val="555654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30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3326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42975" y="976313"/>
            <a:ext cx="1471613" cy="60325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654">
                    <a:tint val="75000"/>
                  </a:srgb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13F10855-CA05-470F-B76E-90D0A31E7B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259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42975" y="1516063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752341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55654">
                    <a:tint val="75000"/>
                  </a:srgb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19A4010E-F2EA-4834-834E-E0B3030A08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174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8142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556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1382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775" y="-14288"/>
            <a:ext cx="12372975" cy="4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765300"/>
            <a:ext cx="5046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1482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4C16BE-8C1F-4A1E-BAF6-755B759EA253}"/>
              </a:ext>
            </a:extLst>
          </p:cNvPr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xmlns="" id="{53BDAF7E-37C4-44C8-B5AF-70724FAEA27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125" y="-11113"/>
            <a:ext cx="12411075" cy="2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xmlns="" id="{BE4FA674-A785-471F-BAF3-429222A28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49275"/>
            <a:ext cx="32496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xmlns="" id="{312520C9-89D4-44F0-B8E6-536CA5AD1F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41985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  <a:endParaRPr lang="fr-FR" dirty="0"/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xmlns="" id="{6ACB3E37-25CE-4699-8F7F-5B33191C9F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603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864AEB-DAA8-4371-986E-4FABEBACB4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879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8">
            <a:extLst>
              <a:ext uri="{FF2B5EF4-FFF2-40B4-BE49-F238E27FC236}">
                <a16:creationId xmlns:a16="http://schemas.microsoft.com/office/drawing/2014/main" xmlns="" id="{974676D9-733F-474F-813E-6FBBC1FBF5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36713" y="1450975"/>
            <a:ext cx="569912" cy="584200"/>
            <a:chOff x="2812746" y="1902748"/>
            <a:chExt cx="570016" cy="58477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53D268FF-4CAD-4335-9845-62B9456D1F6F}"/>
                </a:ext>
              </a:extLst>
            </p:cNvPr>
            <p:cNvSpPr/>
            <p:nvPr/>
          </p:nvSpPr>
          <p:spPr>
            <a:xfrm>
              <a:off x="2812746" y="1912282"/>
              <a:ext cx="570016" cy="568884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FE8EDE5C-F602-4883-9109-F1DD98C3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356" y="1902748"/>
              <a:ext cx="3429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3200">
                  <a:solidFill>
                    <a:schemeClr val="bg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rPr>
                <a:t>1</a:t>
              </a:r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AA259CE9-03BF-41C6-8396-28CB016EFF0F}"/>
              </a:ext>
            </a:extLst>
          </p:cNvPr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8AFB54-E89E-4E46-BE2F-4A328014C455}"/>
              </a:ext>
            </a:extLst>
          </p:cNvPr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8466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4FD6DA-727D-4A95-BB49-75047CEA8F38}"/>
              </a:ext>
            </a:extLst>
          </p:cNvPr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9127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F0468E-AEB4-4ADB-88F2-A21CEC50B6C2}"/>
              </a:ext>
            </a:extLst>
          </p:cNvPr>
          <p:cNvSpPr/>
          <p:nvPr userDrawn="1"/>
        </p:nvSpPr>
        <p:spPr>
          <a:xfrm>
            <a:off x="942975" y="976313"/>
            <a:ext cx="1471613" cy="60325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A2941D79-83CE-42FA-AD70-1DBED9AA730A}"/>
              </a:ext>
            </a:extLst>
          </p:cNvPr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CCF2DCB1-6BF1-4615-A93A-DE77A65AAC8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BC6B2439-6E07-43D7-88C9-3F4B4EB1FAA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88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005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A58FB3-EA19-4936-91CF-9E1CE6591BF5}"/>
              </a:ext>
            </a:extLst>
          </p:cNvPr>
          <p:cNvSpPr/>
          <p:nvPr userDrawn="1"/>
        </p:nvSpPr>
        <p:spPr>
          <a:xfrm>
            <a:off x="942975" y="1516063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DC14A1A2-1E5A-4023-8AB0-5AADF66F3961}"/>
              </a:ext>
            </a:extLst>
          </p:cNvPr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752341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6A357B19-45CD-4B42-A351-FECAA70DBF6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E47760C5-DAE7-42F3-A0C6-F1E3A79E2B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661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xmlns="" id="{9A813B14-256C-419F-B7D1-D95CD6A9EEF6}"/>
              </a:ext>
            </a:extLst>
          </p:cNvPr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934AE1-A79B-4551-BDFD-1BADB1C08F12}"/>
              </a:ext>
            </a:extLst>
          </p:cNvPr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418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xmlns="" id="{95A1FEDD-7ADD-4078-AB85-518895B13D90}"/>
              </a:ext>
            </a:extLst>
          </p:cNvPr>
          <p:cNvSpPr/>
          <p:nvPr userDrawn="1"/>
        </p:nvSpPr>
        <p:spPr>
          <a:xfrm>
            <a:off x="-4040188" y="-1939925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A6D8DF-C35B-4116-B96D-DFD00CC27C99}"/>
              </a:ext>
            </a:extLst>
          </p:cNvPr>
          <p:cNvSpPr/>
          <p:nvPr userDrawn="1"/>
        </p:nvSpPr>
        <p:spPr>
          <a:xfrm>
            <a:off x="942975" y="979488"/>
            <a:ext cx="1471613" cy="5873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5908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06D046-1BC7-4E3E-8EA7-09E27053F903}"/>
              </a:ext>
            </a:extLst>
          </p:cNvPr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xmlns="" id="{131B0CEB-250E-4240-85AB-4D63823DFAF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775" y="-14288"/>
            <a:ext cx="12372975" cy="4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>
            <a:extLst>
              <a:ext uri="{FF2B5EF4-FFF2-40B4-BE49-F238E27FC236}">
                <a16:creationId xmlns:a16="http://schemas.microsoft.com/office/drawing/2014/main" xmlns="" id="{29655D59-C1B0-41CC-A6B5-B2CD0BEF0A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765300"/>
            <a:ext cx="5046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9598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69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81154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744060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23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279767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20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60646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55565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555654">
                    <a:tint val="75000"/>
                  </a:srgbClr>
                </a:solidFill>
              </a:rPr>
              <a:t>Présanse </a:t>
            </a:r>
            <a:r>
              <a:rPr lang="mr-IN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65958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42627" y="976985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/>
              <a:t>page contenu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Arc 8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627" y="151606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10" name="Arc 9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5654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  <a:p>
            <a:pPr lvl="0"/>
            <a:r>
              <a:rPr lang="fr-FR" dirty="0"/>
              <a:t>sur 2 lignes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752341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35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807914" y="6349476"/>
            <a:ext cx="5223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98860" y="6359392"/>
            <a:ext cx="294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552239" y="566523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79" y="6325652"/>
            <a:ext cx="1146808" cy="37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9A28-3742-4817-9EB1-25D280366A1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4ECB-4E98-438F-B346-9458EC1093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66" r:id="rId14"/>
    <p:sldLayoutId id="2147483767" r:id="rId15"/>
    <p:sldLayoutId id="2147483769" r:id="rId16"/>
    <p:sldLayoutId id="21474837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E78A850-521F-4985-B58B-7110B24F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99735CA-296C-43BE-B124-C8987099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715094C-E371-49E2-8E1B-5A0DCF99A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4EFA-7BF7-4CB4-A1DA-4F6E9FF9B196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C7E5C2-7512-4B5B-84ED-B98A42C7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1099864-AD35-4D2D-8BBC-67B09B0A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41F7-3E31-48AE-86D7-A1E685F5D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89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938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pic>
        <p:nvPicPr>
          <p:cNvPr id="2051" name="Imag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0" y="6326188"/>
            <a:ext cx="1147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290A5EEE-7BEB-4BFE-9835-59EA5CF4C023}"/>
              </a:ext>
            </a:extLst>
          </p:cNvPr>
          <p:cNvSpPr txBox="1">
            <a:spLocks/>
          </p:cNvSpPr>
          <p:nvPr userDrawn="1"/>
        </p:nvSpPr>
        <p:spPr>
          <a:xfrm>
            <a:off x="7754938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6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>
                <a:solidFill>
                  <a:srgbClr val="555654">
                    <a:tint val="75000"/>
                  </a:srgbClr>
                </a:solidFill>
              </a:rPr>
              <a:t>Présanse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</a:t>
            </a:r>
            <a:r>
              <a:rPr lang="mr-IN" dirty="0">
                <a:solidFill>
                  <a:srgbClr val="555654">
                    <a:tint val="75000"/>
                  </a:srgbClr>
                </a:solidFill>
              </a:rPr>
              <a:t>–</a:t>
            </a:r>
            <a:r>
              <a:rPr lang="fr-FR" dirty="0">
                <a:solidFill>
                  <a:srgbClr val="555654">
                    <a:tint val="75000"/>
                  </a:srgbClr>
                </a:solidFill>
              </a:rPr>
              <a:t> Masque Powerpoint / JJ.MM.AAAA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>
                <a:solidFill>
                  <a:srgbClr val="555654">
                    <a:tint val="75000"/>
                  </a:srgbClr>
                </a:solidFill>
              </a:rPr>
              <a:pPr/>
              <a:t>‹N°›</a:t>
            </a:fld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5556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3.svg"/><Relationship Id="rId3" Type="http://schemas.openxmlformats.org/officeDocument/2006/relationships/image" Target="../media/image9.png"/><Relationship Id="rId21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6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sv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54423" y="3375360"/>
            <a:ext cx="11062447" cy="830262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Proposer un cahier des charges de l’offre </a:t>
            </a: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SSTI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Janvier 2020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9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9499F34-20E5-4EA8-A952-E094CC376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988" y="0"/>
            <a:ext cx="11111005" cy="612775"/>
          </a:xfrm>
        </p:spPr>
        <p:txBody>
          <a:bodyPr/>
          <a:lstStyle/>
          <a:p>
            <a:r>
              <a:rPr lang="fr-FR" dirty="0"/>
              <a:t>Démarche pour définir une offre des SSTI pour toutes les </a:t>
            </a:r>
            <a:r>
              <a:rPr lang="fr-FR" dirty="0" smtClean="0"/>
              <a:t>entreprises, </a:t>
            </a:r>
            <a:r>
              <a:rPr lang="fr-FR" dirty="0"/>
              <a:t>dans le respect de leur responsabilité 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xmlns="" id="{58A364D0-8AC3-4720-8ABA-496E9F0CE202}"/>
              </a:ext>
            </a:extLst>
          </p:cNvPr>
          <p:cNvSpPr txBox="1">
            <a:spLocks/>
          </p:cNvSpPr>
          <p:nvPr/>
        </p:nvSpPr>
        <p:spPr>
          <a:xfrm>
            <a:off x="983676" y="838125"/>
            <a:ext cx="10562167" cy="424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r>
              <a:rPr lang="fr-FR" sz="2400" b="1" dirty="0"/>
              <a:t>Valider les finalités </a:t>
            </a:r>
            <a:r>
              <a:rPr lang="fr-FR" sz="2400" dirty="0"/>
              <a:t>: Accompagner l’entreprise pour développer la prévention et agir en faveur de la santé au travail - Contribuer à sa sécurité juridique dans le domaine de la santé/sécurité au travail.</a:t>
            </a:r>
          </a:p>
          <a:p>
            <a:endParaRPr lang="fr-FR" sz="1200" dirty="0"/>
          </a:p>
          <a:p>
            <a:r>
              <a:rPr lang="fr-FR" sz="2400" b="1" dirty="0"/>
              <a:t>Définir le périmètre d’action </a:t>
            </a:r>
            <a:r>
              <a:rPr lang="fr-FR" sz="2400" dirty="0"/>
              <a:t>des SSTI à ces fins (qu’est-ce que doit proposer tout SSTI à toute entreprise comptant au moins un salarié dans le cadre de sa cotisation  ?) = « cahier des charges du service à rendre »</a:t>
            </a:r>
          </a:p>
          <a:p>
            <a:endParaRPr lang="fr-FR" sz="1200" dirty="0"/>
          </a:p>
          <a:p>
            <a:r>
              <a:rPr lang="fr-FR" sz="2400" b="1" dirty="0"/>
              <a:t>Convertir les attendus dans un référentiel d’évaluation pour une certification </a:t>
            </a:r>
            <a:r>
              <a:rPr lang="fr-FR" sz="2400" dirty="0"/>
              <a:t>de tierce partie obligatoire incluant des enquêtes de satisfaction</a:t>
            </a:r>
          </a:p>
          <a:p>
            <a:endParaRPr lang="fr-FR" sz="1200" dirty="0"/>
          </a:p>
          <a:p>
            <a:r>
              <a:rPr lang="fr-FR" sz="2400" b="1" dirty="0"/>
              <a:t>Jalonner les 5 prochaines années en objectifs intermédiaires </a:t>
            </a:r>
            <a:r>
              <a:rPr lang="fr-FR" sz="2400" dirty="0"/>
              <a:t>afin de rendre crédible et opérationnelle la montée en niveau,  et aboutir à une certification effective des SSTI incluant l’ensemble des exigences.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5906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707AD15C-51DC-4E98-A093-61FB7392906B}"/>
              </a:ext>
            </a:extLst>
          </p:cNvPr>
          <p:cNvSpPr txBox="1"/>
          <p:nvPr/>
        </p:nvSpPr>
        <p:spPr>
          <a:xfrm>
            <a:off x="4224119" y="1848091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555654"/>
                </a:solidFill>
                <a:latin typeface="Segoe UI"/>
              </a:rPr>
              <a:t>ASSURER UN SUIVI INDIVIDUEL ET ADAPTE DE L’ETAT DE SANTE DE TOUS LES TRAVAILLEURS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972FF0-C918-4129-916F-0EF4CB6E1772}"/>
              </a:ext>
            </a:extLst>
          </p:cNvPr>
          <p:cNvSpPr/>
          <p:nvPr/>
        </p:nvSpPr>
        <p:spPr>
          <a:xfrm>
            <a:off x="2235897" y="1642029"/>
            <a:ext cx="7716748" cy="472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8959E903-0F4D-4B04-A433-BDBA63923532}"/>
              </a:ext>
            </a:extLst>
          </p:cNvPr>
          <p:cNvSpPr txBox="1">
            <a:spLocks/>
          </p:cNvSpPr>
          <p:nvPr/>
        </p:nvSpPr>
        <p:spPr>
          <a:xfrm>
            <a:off x="974555" y="15490"/>
            <a:ext cx="10837032" cy="926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0" dirty="0">
                <a:solidFill>
                  <a:srgbClr val="019EE3"/>
                </a:solidFill>
                <a:latin typeface="Montserrat" charset="0"/>
              </a:rPr>
              <a:t>Quels services du SSTI pour composer une offre  : 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0" dirty="0">
                <a:solidFill>
                  <a:srgbClr val="019EE3"/>
                </a:solidFill>
                <a:latin typeface="Montserrat" charset="0"/>
              </a:rPr>
              <a:t>lisible - effective – utile – cohérente – évaluable ?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srgbClr val="313647"/>
              </a:solidFill>
              <a:latin typeface="Segoe UI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313647"/>
              </a:solidFill>
              <a:effectLst/>
              <a:uLnTx/>
              <a:uFillTx/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B8DCAB9-151F-4E8F-A7A8-7E0154938492}"/>
              </a:ext>
            </a:extLst>
          </p:cNvPr>
          <p:cNvSpPr txBox="1"/>
          <p:nvPr/>
        </p:nvSpPr>
        <p:spPr>
          <a:xfrm>
            <a:off x="375749" y="1848091"/>
            <a:ext cx="1800000" cy="1290543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555654"/>
                </a:solidFill>
                <a:latin typeface="Segoe UI"/>
              </a:rPr>
              <a:t>FACILITER LES FORMALITES D’ADHÉSION VIA LE NUMERIQUE 	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BCA80442-8E22-4753-9791-AFBFEAA98447}"/>
              </a:ext>
            </a:extLst>
          </p:cNvPr>
          <p:cNvSpPr txBox="1"/>
          <p:nvPr/>
        </p:nvSpPr>
        <p:spPr>
          <a:xfrm>
            <a:off x="2299934" y="1848091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>
            <a:defPPr>
              <a:defRPr lang="fr-FR"/>
            </a:defPPr>
            <a:lvl1pPr algn="ctr">
              <a:spcBef>
                <a:spcPts val="0"/>
              </a:spcBef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555654"/>
                </a:solidFill>
                <a:latin typeface="Segoe UI"/>
              </a:rPr>
              <a:t>AIDER TOUTES LES ENTREPRISES A EVALUER LES RISQUES PROFESSIONNELS ET A ENGAGER UN PLAN D’ACTIONS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29E92BC5-5869-407A-B766-86E8EEA54C1A}"/>
              </a:ext>
            </a:extLst>
          </p:cNvPr>
          <p:cNvSpPr txBox="1"/>
          <p:nvPr/>
        </p:nvSpPr>
        <p:spPr>
          <a:xfrm>
            <a:off x="6148304" y="1848091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555654"/>
                </a:solidFill>
                <a:latin typeface="Segoe UI"/>
              </a:rPr>
              <a:t>INFORMER, SENSIBILISER, CONSEILLER POUR AGIR EN  PREVENTION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555654"/>
                </a:solidFill>
                <a:latin typeface="Segoe UI"/>
              </a:rPr>
              <a:t>	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6C6D7BCD-8D29-4F92-964A-8C8DA36A9189}"/>
              </a:ext>
            </a:extLst>
          </p:cNvPr>
          <p:cNvSpPr/>
          <p:nvPr/>
        </p:nvSpPr>
        <p:spPr>
          <a:xfrm>
            <a:off x="164766" y="1165543"/>
            <a:ext cx="5735803" cy="312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9EE2">
                  <a:tint val="66000"/>
                  <a:satMod val="160000"/>
                </a:srgbClr>
              </a:gs>
              <a:gs pos="0">
                <a:srgbClr val="009EE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32374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Orienter les entreprises pour toute question relative à la santé au travail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CE2B5D59-5FAB-4228-8337-BA85EBA1A732}"/>
              </a:ext>
            </a:extLst>
          </p:cNvPr>
          <p:cNvCxnSpPr/>
          <p:nvPr/>
        </p:nvCxnSpPr>
        <p:spPr>
          <a:xfrm>
            <a:off x="767722" y="308685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77A8628-D855-44C5-B2CA-665720336D27}"/>
              </a:ext>
            </a:extLst>
          </p:cNvPr>
          <p:cNvSpPr txBox="1"/>
          <p:nvPr/>
        </p:nvSpPr>
        <p:spPr>
          <a:xfrm>
            <a:off x="407515" y="3863751"/>
            <a:ext cx="1800000" cy="76944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>
              <a:defRPr/>
            </a:pPr>
            <a:r>
              <a:rPr lang="fr-FR" sz="900" b="1" dirty="0">
                <a:solidFill>
                  <a:srgbClr val="323748"/>
                </a:solidFill>
                <a:latin typeface="Segoe UI"/>
              </a:rPr>
              <a:t>Une interface commune à tous les SSTI 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qui facilite la liaison, les formalités,  les déclarations obligatoires et les règlements</a:t>
            </a:r>
          </a:p>
          <a:p>
            <a:pPr>
              <a:defRPr/>
            </a:pPr>
            <a:endParaRPr lang="fr-FR" sz="900" dirty="0">
              <a:solidFill>
                <a:srgbClr val="323748"/>
              </a:solidFill>
              <a:latin typeface="Segoe UI"/>
            </a:endParaRPr>
          </a:p>
          <a:p>
            <a:pPr>
              <a:defRPr/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Une </a:t>
            </a:r>
            <a:r>
              <a:rPr lang="fr-FR" sz="900" b="1" dirty="0">
                <a:solidFill>
                  <a:srgbClr val="323748"/>
                </a:solidFill>
                <a:latin typeface="Segoe UI"/>
              </a:rPr>
              <a:t>présentation systématique de la contrepartie à l’adhésion 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et de l’offre du SSTI</a:t>
            </a:r>
          </a:p>
          <a:p>
            <a:pPr algn="ctr">
              <a:defRPr/>
            </a:pPr>
            <a:endParaRPr lang="fr-FR" sz="900" dirty="0">
              <a:solidFill>
                <a:srgbClr val="323748"/>
              </a:solidFill>
              <a:latin typeface="Segoe UI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D8649EF4-2F32-4377-8E40-A6AF5BB5B4C4}"/>
              </a:ext>
            </a:extLst>
          </p:cNvPr>
          <p:cNvSpPr txBox="1"/>
          <p:nvPr/>
        </p:nvSpPr>
        <p:spPr>
          <a:xfrm>
            <a:off x="4267276" y="3868289"/>
            <a:ext cx="1800000" cy="706768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Visites </a:t>
            </a: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d’embauche, visites périodiques,  visites à la demande, examens complémentaires</a:t>
            </a: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, assurées de manière effective et dans les délais réglementaires</a:t>
            </a:r>
          </a:p>
          <a:p>
            <a:pPr marL="171450" indent="-171450" fontAlgn="ctr">
              <a:buSzPts val="1000"/>
              <a:buFontTx/>
              <a:buChar char="-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Restitution individuelle à chaque salarié </a:t>
            </a: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accompagné de </a:t>
            </a: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conseils de prévention</a:t>
            </a:r>
          </a:p>
          <a:p>
            <a:pPr marL="171450" indent="-171450" fontAlgn="ctr">
              <a:buSzPts val="1000"/>
              <a:buFontTx/>
              <a:buChar char="-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5018C5FC-0536-4F68-A09B-48D384C67C26}"/>
              </a:ext>
            </a:extLst>
          </p:cNvPr>
          <p:cNvSpPr txBox="1"/>
          <p:nvPr/>
        </p:nvSpPr>
        <p:spPr>
          <a:xfrm>
            <a:off x="6156574" y="3863751"/>
            <a:ext cx="1799999" cy="553998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</a:rPr>
              <a:t>Informations et sensibilisations aux risques professionnels (ateliers, e-learning,…)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800" dirty="0">
              <a:solidFill>
                <a:srgbClr val="323748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Identification des aménagements de postes requis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  <a:defRPr/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Informations et expertise au service des instances de l’entreprise (CSE…)</a:t>
            </a:r>
          </a:p>
          <a:p>
            <a:pPr fontAlgn="ctr">
              <a:buSzPts val="1000"/>
              <a:tabLst>
                <a:tab pos="457200" algn="l"/>
              </a:tabLst>
              <a:defRPr/>
            </a:pPr>
            <a:endParaRPr lang="fr-FR" sz="800" dirty="0">
              <a:solidFill>
                <a:srgbClr val="323748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Propositions de solutions pour former les « salariés compétents » en santé sécurité au travail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800" dirty="0">
              <a:solidFill>
                <a:srgbClr val="323748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Conseils dès la conception des lieux de travail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6C5B8C03-D818-4008-B5F5-B6BFC7B9F4F1}"/>
              </a:ext>
            </a:extLst>
          </p:cNvPr>
          <p:cNvSpPr txBox="1"/>
          <p:nvPr/>
        </p:nvSpPr>
        <p:spPr>
          <a:xfrm>
            <a:off x="5160285" y="4188303"/>
            <a:ext cx="1800000" cy="138499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defRPr/>
            </a:pPr>
            <a:endParaRPr lang="fr-FR" sz="900" dirty="0">
              <a:solidFill>
                <a:srgbClr val="323748"/>
              </a:solidFill>
              <a:latin typeface="Segoe UI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64C19132-DA9C-4345-B7F3-904FDA5D1A79}"/>
              </a:ext>
            </a:extLst>
          </p:cNvPr>
          <p:cNvSpPr txBox="1"/>
          <p:nvPr/>
        </p:nvSpPr>
        <p:spPr>
          <a:xfrm>
            <a:off x="5178624" y="4188303"/>
            <a:ext cx="1800000" cy="138499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defRPr/>
            </a:pPr>
            <a:endParaRPr lang="fr-FR" sz="900" dirty="0">
              <a:solidFill>
                <a:srgbClr val="323748"/>
              </a:solidFill>
              <a:latin typeface="Segoe UI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910956CD-FEFC-49DB-BB36-9AFE4A8B53D4}"/>
              </a:ext>
            </a:extLst>
          </p:cNvPr>
          <p:cNvSpPr txBox="1"/>
          <p:nvPr/>
        </p:nvSpPr>
        <p:spPr>
          <a:xfrm>
            <a:off x="2299934" y="3863751"/>
            <a:ext cx="1800000" cy="69249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Une « </a:t>
            </a:r>
            <a:r>
              <a:rPr lang="fr-FR" sz="900" b="1" dirty="0">
                <a:solidFill>
                  <a:srgbClr val="323748"/>
                </a:solidFill>
                <a:latin typeface="Segoe UI"/>
              </a:rPr>
              <a:t>fiche d’entreprise » pour toutes les entreprises au moins tous les 5 ans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, dans une forme proche d’un DUERP pour en            faciliter l’élaboration;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/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/>
              <a:t>Métrologie de certaines expositions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En fonction des besoins, </a:t>
            </a:r>
            <a:r>
              <a:rPr lang="fr-FR" sz="900" b="1" dirty="0">
                <a:solidFill>
                  <a:srgbClr val="323748"/>
                </a:solidFill>
                <a:latin typeface="Segoe UI"/>
              </a:rPr>
              <a:t>des compléments d’accompagnement collectifs ou individuels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, ou une orientation </a:t>
            </a:r>
            <a:r>
              <a:rPr lang="fr-FR" sz="900" b="1" dirty="0">
                <a:solidFill>
                  <a:srgbClr val="323748"/>
                </a:solidFill>
                <a:latin typeface="Segoe UI"/>
              </a:rPr>
              <a:t>pour finaliser le DUERP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 et lancer un plan d’actions</a:t>
            </a:r>
          </a:p>
          <a:p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99E2970B-6E26-47DB-A307-369A56C46263}"/>
              </a:ext>
            </a:extLst>
          </p:cNvPr>
          <p:cNvSpPr txBox="1"/>
          <p:nvPr/>
        </p:nvSpPr>
        <p:spPr>
          <a:xfrm>
            <a:off x="8072489" y="1848091"/>
            <a:ext cx="1800000" cy="1194951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555654"/>
                </a:solidFill>
                <a:latin typeface="Segoe UI"/>
              </a:rPr>
              <a:t>REPERER ET ACCOMPAGNER 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555654"/>
                </a:solidFill>
                <a:latin typeface="Segoe UI"/>
              </a:rPr>
              <a:t>LES SALARIES EN RISQUE DE DÉSINSERTION PROFESSIONNELLE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93896F7B-52F1-43CD-8D07-2B1D669E0FBD}"/>
              </a:ext>
            </a:extLst>
          </p:cNvPr>
          <p:cNvSpPr txBox="1"/>
          <p:nvPr/>
        </p:nvSpPr>
        <p:spPr>
          <a:xfrm>
            <a:off x="9996676" y="1848091"/>
            <a:ext cx="1800000" cy="12905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/>
            <a:r>
              <a:rPr lang="fr-FR" sz="1200" b="1" dirty="0">
                <a:solidFill>
                  <a:srgbClr val="555654"/>
                </a:solidFill>
                <a:latin typeface="Segoe UI"/>
              </a:rPr>
              <a:t>DONNER A CHACUN UN ACCES INDIVIDUALISE AUX INFORMATIONS DE SANTE AU TRAVAIL QUI LE </a:t>
            </a:r>
            <a:r>
              <a:rPr lang="fr-FR" sz="1200" b="1" dirty="0" smtClean="0">
                <a:solidFill>
                  <a:srgbClr val="555654"/>
                </a:solidFill>
                <a:latin typeface="Segoe UI"/>
              </a:rPr>
              <a:t>CONCERNENT</a:t>
            </a:r>
            <a:endParaRPr lang="fr-FR" sz="1200" b="1" dirty="0">
              <a:solidFill>
                <a:srgbClr val="555654"/>
              </a:solidFill>
              <a:latin typeface="Segoe UI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23CADCBB-3313-4813-B727-34293989165C}"/>
              </a:ext>
            </a:extLst>
          </p:cNvPr>
          <p:cNvSpPr txBox="1"/>
          <p:nvPr/>
        </p:nvSpPr>
        <p:spPr>
          <a:xfrm>
            <a:off x="8123916" y="3869180"/>
            <a:ext cx="1872760" cy="553998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Visite de </a:t>
            </a: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pré-reprise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Visite de </a:t>
            </a: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reprise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900" b="1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Accompagnement social </a:t>
            </a: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des salariés en risque de désinsertion professionnelle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Etudes de postes </a:t>
            </a: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et </a:t>
            </a: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propositions d’aménagements de postes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Relais avec les partenaires de la prévention de la désinsertion professionnelle</a:t>
            </a: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  <a:p>
            <a:pPr lvl="0" font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  <a:ea typeface="Calibri" panose="020F0502020204030204" pitchFamily="34" charset="0"/>
              </a:rPr>
              <a:t>Intervention suite à un évènement grave (AT, Agression)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9A96A421-0FE7-4E8A-9DFE-1D301F3BBFEC}"/>
              </a:ext>
            </a:extLst>
          </p:cNvPr>
          <p:cNvSpPr txBox="1"/>
          <p:nvPr/>
        </p:nvSpPr>
        <p:spPr>
          <a:xfrm>
            <a:off x="10107486" y="3863751"/>
            <a:ext cx="1578377" cy="553998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</a:rPr>
              <a:t>Compte employeur 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avec les informations utiles à son action de prévention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</a:endParaRPr>
          </a:p>
          <a:p>
            <a:pPr fontAlgn="ctr">
              <a:buSzPts val="1000"/>
              <a:tabLst>
                <a:tab pos="457200" algn="l"/>
              </a:tabLst>
            </a:pPr>
            <a:r>
              <a:rPr lang="fr-FR" sz="900" dirty="0">
                <a:solidFill>
                  <a:srgbClr val="323748"/>
                </a:solidFill>
                <a:latin typeface="Segoe UI"/>
              </a:rPr>
              <a:t>Restitution au salarié des informations issues de ses visites</a:t>
            </a:r>
          </a:p>
          <a:p>
            <a:pPr fontAlgn="ctr">
              <a:buSzPts val="1000"/>
              <a:tabLst>
                <a:tab pos="457200" algn="l"/>
              </a:tabLst>
            </a:pPr>
            <a:endParaRPr lang="fr-FR" sz="900" dirty="0">
              <a:solidFill>
                <a:srgbClr val="323748"/>
              </a:solidFill>
              <a:latin typeface="Segoe UI"/>
            </a:endParaRPr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xmlns="" id="{1A0E0CD0-09EA-4185-98DC-C318559D0373}"/>
              </a:ext>
            </a:extLst>
          </p:cNvPr>
          <p:cNvSpPr>
            <a:spLocks/>
          </p:cNvSpPr>
          <p:nvPr/>
        </p:nvSpPr>
        <p:spPr bwMode="auto">
          <a:xfrm>
            <a:off x="328753" y="3276668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009EE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xmlns="" id="{7F0F59C1-3361-41F8-ADFE-90D42EAA7E19}"/>
              </a:ext>
            </a:extLst>
          </p:cNvPr>
          <p:cNvSpPr>
            <a:spLocks/>
          </p:cNvSpPr>
          <p:nvPr/>
        </p:nvSpPr>
        <p:spPr bwMode="auto">
          <a:xfrm>
            <a:off x="2255831" y="3276668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AEC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Freeform 15">
            <a:extLst>
              <a:ext uri="{FF2B5EF4-FFF2-40B4-BE49-F238E27FC236}">
                <a16:creationId xmlns:a16="http://schemas.microsoft.com/office/drawing/2014/main" xmlns="" id="{3DF14ADE-CB6E-4589-A7F0-E601BF761795}"/>
              </a:ext>
            </a:extLst>
          </p:cNvPr>
          <p:cNvSpPr>
            <a:spLocks/>
          </p:cNvSpPr>
          <p:nvPr/>
        </p:nvSpPr>
        <p:spPr bwMode="auto">
          <a:xfrm>
            <a:off x="4182909" y="3276668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FFCB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Freeform 15">
            <a:extLst>
              <a:ext uri="{FF2B5EF4-FFF2-40B4-BE49-F238E27FC236}">
                <a16:creationId xmlns:a16="http://schemas.microsoft.com/office/drawing/2014/main" xmlns="" id="{41BF82A4-5B38-4F65-8C1F-D12781A231C5}"/>
              </a:ext>
            </a:extLst>
          </p:cNvPr>
          <p:cNvSpPr>
            <a:spLocks/>
          </p:cNvSpPr>
          <p:nvPr/>
        </p:nvSpPr>
        <p:spPr bwMode="auto">
          <a:xfrm>
            <a:off x="6109987" y="3276668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E94E5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3" name="Picture 25">
            <a:extLst>
              <a:ext uri="{FF2B5EF4-FFF2-40B4-BE49-F238E27FC236}">
                <a16:creationId xmlns:a16="http://schemas.microsoft.com/office/drawing/2014/main" xmlns="" id="{ACF63592-A73E-48A4-B1F6-A030DBEC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9" y="3295919"/>
            <a:ext cx="360000" cy="360000"/>
          </a:xfrm>
          <a:prstGeom prst="rect">
            <a:avLst/>
          </a:prstGeom>
          <a:noFill/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4F7DA195-6529-41D1-B7A0-06C53D250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4" y="3295919"/>
            <a:ext cx="360000" cy="360000"/>
          </a:xfrm>
          <a:prstGeom prst="rect">
            <a:avLst/>
          </a:prstGeom>
        </p:spPr>
      </p:pic>
      <p:pic>
        <p:nvPicPr>
          <p:cNvPr id="65" name="Graphique 8" descr="Stéthoscope">
            <a:extLst>
              <a:ext uri="{FF2B5EF4-FFF2-40B4-BE49-F238E27FC236}">
                <a16:creationId xmlns:a16="http://schemas.microsoft.com/office/drawing/2014/main" xmlns="" id="{67A6DEB5-C970-42AC-B9B7-A92088D99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51614" y="3295919"/>
            <a:ext cx="360000" cy="36000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xmlns="" id="{CFA9B49F-D568-4383-93CB-881B901395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0" y="3302738"/>
            <a:ext cx="343189" cy="344163"/>
          </a:xfrm>
          <a:prstGeom prst="rect">
            <a:avLst/>
          </a:prstGeom>
        </p:spPr>
      </p:pic>
      <p:sp>
        <p:nvSpPr>
          <p:cNvPr id="67" name="Freeform 15">
            <a:extLst>
              <a:ext uri="{FF2B5EF4-FFF2-40B4-BE49-F238E27FC236}">
                <a16:creationId xmlns:a16="http://schemas.microsoft.com/office/drawing/2014/main" xmlns="" id="{519DD4E2-32A5-4FF2-A9DD-CA261182A527}"/>
              </a:ext>
            </a:extLst>
          </p:cNvPr>
          <p:cNvSpPr>
            <a:spLocks/>
          </p:cNvSpPr>
          <p:nvPr/>
        </p:nvSpPr>
        <p:spPr bwMode="auto">
          <a:xfrm>
            <a:off x="8029174" y="3297765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Freeform 15">
            <a:extLst>
              <a:ext uri="{FF2B5EF4-FFF2-40B4-BE49-F238E27FC236}">
                <a16:creationId xmlns:a16="http://schemas.microsoft.com/office/drawing/2014/main" xmlns="" id="{E51E2B17-6552-4B81-9979-000C4036E151}"/>
              </a:ext>
            </a:extLst>
          </p:cNvPr>
          <p:cNvSpPr>
            <a:spLocks/>
          </p:cNvSpPr>
          <p:nvPr/>
        </p:nvSpPr>
        <p:spPr bwMode="auto">
          <a:xfrm>
            <a:off x="9986733" y="3323835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xmlns="" id="{6DD7E2B5-7E80-4E3D-9DC9-0EB579BA08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08" y="3301547"/>
            <a:ext cx="399149" cy="399149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xmlns="" id="{CCF498E6-F2BF-41C6-963D-862AFED99B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01" y="3317002"/>
            <a:ext cx="399149" cy="399149"/>
          </a:xfrm>
          <a:prstGeom prst="rect">
            <a:avLst/>
          </a:prstGeom>
        </p:spPr>
      </p:pic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xmlns="" id="{6072303A-FBD1-4F92-82A4-DD306EA0928F}"/>
              </a:ext>
            </a:extLst>
          </p:cNvPr>
          <p:cNvCxnSpPr/>
          <p:nvPr/>
        </p:nvCxnSpPr>
        <p:spPr>
          <a:xfrm>
            <a:off x="2691907" y="308685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xmlns="" id="{EE1046F1-1909-4BB8-95AE-A995BCD24176}"/>
              </a:ext>
            </a:extLst>
          </p:cNvPr>
          <p:cNvCxnSpPr/>
          <p:nvPr/>
        </p:nvCxnSpPr>
        <p:spPr>
          <a:xfrm>
            <a:off x="4616092" y="308685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015C3768-F955-45F7-8850-DEEBE7AD57F9}"/>
              </a:ext>
            </a:extLst>
          </p:cNvPr>
          <p:cNvCxnSpPr/>
          <p:nvPr/>
        </p:nvCxnSpPr>
        <p:spPr>
          <a:xfrm>
            <a:off x="6540277" y="308685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xmlns="" id="{E24D4164-B38A-4CE4-A555-9AFC02BBD429}"/>
              </a:ext>
            </a:extLst>
          </p:cNvPr>
          <p:cNvCxnSpPr/>
          <p:nvPr/>
        </p:nvCxnSpPr>
        <p:spPr>
          <a:xfrm>
            <a:off x="8464462" y="308685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xmlns="" id="{9C9C905E-65AA-41BD-A394-1C70B4CAC3FD}"/>
              </a:ext>
            </a:extLst>
          </p:cNvPr>
          <p:cNvCxnSpPr/>
          <p:nvPr/>
        </p:nvCxnSpPr>
        <p:spPr>
          <a:xfrm>
            <a:off x="10388649" y="3086857"/>
            <a:ext cx="101605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xmlns="" id="{25E50E5A-DA1F-43FF-B4BC-C2D1508CD396}"/>
              </a:ext>
            </a:extLst>
          </p:cNvPr>
          <p:cNvSpPr/>
          <p:nvPr/>
        </p:nvSpPr>
        <p:spPr>
          <a:xfrm>
            <a:off x="6290726" y="1165543"/>
            <a:ext cx="5735803" cy="312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9EE2">
                  <a:tint val="66000"/>
                  <a:satMod val="160000"/>
                </a:srgbClr>
              </a:gs>
              <a:gs pos="0">
                <a:srgbClr val="009EE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fr-FR" sz="1200" b="1" kern="0" dirty="0">
                <a:solidFill>
                  <a:srgbClr val="323748"/>
                </a:solidFill>
                <a:latin typeface="Segoe UI"/>
              </a:rPr>
              <a:t>Consolider les données pour le compte des branches et entreprises multisites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xmlns="" id="{5DF5DC5E-5AE3-4E52-85C0-2CBEB75BD3B7}"/>
              </a:ext>
            </a:extLst>
          </p:cNvPr>
          <p:cNvSpPr/>
          <p:nvPr/>
        </p:nvSpPr>
        <p:spPr>
          <a:xfrm>
            <a:off x="136087" y="6410685"/>
            <a:ext cx="5793161" cy="312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9EE2">
                  <a:tint val="66000"/>
                  <a:satMod val="160000"/>
                </a:srgbClr>
              </a:gs>
              <a:gs pos="0">
                <a:srgbClr val="009EE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fr-FR" sz="1200" b="1" kern="0" dirty="0">
                <a:solidFill>
                  <a:srgbClr val="323748"/>
                </a:solidFill>
                <a:latin typeface="Segoe UI"/>
              </a:rPr>
              <a:t>Rendre </a:t>
            </a:r>
            <a:r>
              <a:rPr lang="fr-FR" sz="1200" b="1" kern="0" dirty="0">
                <a:solidFill>
                  <a:srgbClr val="323748"/>
                </a:solidFill>
                <a:latin typeface="Segoe UI"/>
              </a:rPr>
              <a:t>compte de l’activité du SSTI et évaluer la satisfaction de l’ensemble des </a:t>
            </a:r>
            <a:r>
              <a:rPr lang="fr-FR" sz="1200" b="1" kern="0" dirty="0" smtClean="0">
                <a:solidFill>
                  <a:srgbClr val="323748"/>
                </a:solidFill>
                <a:latin typeface="Segoe UI"/>
              </a:rPr>
              <a:t>bénéficiaires</a:t>
            </a:r>
            <a:endParaRPr lang="fr-FR" sz="1200" b="1" kern="0" dirty="0">
              <a:solidFill>
                <a:srgbClr val="323748"/>
              </a:solidFill>
              <a:latin typeface="Segoe UI"/>
            </a:endParaRPr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52892C0F-7817-4737-ADB8-5E1680FD37BD}"/>
              </a:ext>
            </a:extLst>
          </p:cNvPr>
          <p:cNvSpPr/>
          <p:nvPr/>
        </p:nvSpPr>
        <p:spPr>
          <a:xfrm>
            <a:off x="6290726" y="6410685"/>
            <a:ext cx="5735803" cy="312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9EE2">
                  <a:tint val="66000"/>
                  <a:satMod val="160000"/>
                </a:srgbClr>
              </a:gs>
              <a:gs pos="0">
                <a:srgbClr val="009EE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algn="ctr"/>
            <a:r>
              <a:rPr lang="fr-FR" sz="1200" b="1" kern="0" dirty="0">
                <a:solidFill>
                  <a:srgbClr val="323748"/>
                </a:solidFill>
                <a:latin typeface="Segoe UI"/>
              </a:rPr>
              <a:t>Assurer la continuité de l’information en cas de changement de SSTI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E7AA6AC-62FF-4273-A478-64C7954E2055}"/>
              </a:ext>
            </a:extLst>
          </p:cNvPr>
          <p:cNvSpPr/>
          <p:nvPr/>
        </p:nvSpPr>
        <p:spPr>
          <a:xfrm>
            <a:off x="949605" y="1001672"/>
            <a:ext cx="1469330" cy="60706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9F3F9A66-B53C-489B-B0B6-A73D6A98C10C}"/>
              </a:ext>
            </a:extLst>
          </p:cNvPr>
          <p:cNvSpPr txBox="1"/>
          <p:nvPr/>
        </p:nvSpPr>
        <p:spPr>
          <a:xfrm>
            <a:off x="2299934" y="5929481"/>
            <a:ext cx="2011445" cy="69249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fontAlgn="ctr">
              <a:buSzPts val="1000"/>
              <a:tabLst>
                <a:tab pos="457200" algn="l"/>
              </a:tabLst>
            </a:pPr>
            <a:r>
              <a:rPr lang="fr-FR" sz="900" b="1" dirty="0">
                <a:solidFill>
                  <a:srgbClr val="323748"/>
                </a:solidFill>
                <a:latin typeface="Segoe UI"/>
              </a:rPr>
              <a:t>Propose</a:t>
            </a:r>
            <a:r>
              <a:rPr lang="fr-FR" sz="900" dirty="0">
                <a:solidFill>
                  <a:srgbClr val="323748"/>
                </a:solidFill>
                <a:latin typeface="Segoe UI"/>
              </a:rPr>
              <a:t>r une action de prévention primaire à toutes les entreprises </a:t>
            </a:r>
            <a:r>
              <a:rPr lang="fr-FR" sz="900" b="1" dirty="0">
                <a:solidFill>
                  <a:srgbClr val="323748"/>
                </a:solidFill>
                <a:latin typeface="Segoe UI"/>
              </a:rPr>
              <a:t>au moins tous les 5 ans </a:t>
            </a:r>
            <a:endParaRPr lang="fr-FR" sz="900" b="1" dirty="0">
              <a:solidFill>
                <a:srgbClr val="323748"/>
              </a:solidFill>
              <a:latin typeface="Segoe UI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" grpId="0" animBg="1"/>
      <p:bldP spid="19" grpId="0"/>
      <p:bldP spid="21" grpId="0"/>
      <p:bldP spid="24" grpId="0"/>
      <p:bldP spid="26" grpId="0" animBg="1"/>
      <p:bldP spid="35" grpId="0"/>
      <p:bldP spid="36" grpId="0"/>
      <p:bldP spid="37" grpId="0"/>
      <p:bldP spid="47" grpId="0"/>
      <p:bldP spid="50" grpId="0"/>
      <p:bldP spid="60" grpId="0"/>
      <p:bldP spid="61" grpId="0"/>
      <p:bldP spid="62" grpId="0"/>
      <p:bldP spid="56" grpId="0" animBg="1"/>
      <p:bldP spid="57" grpId="0" animBg="1"/>
      <p:bldP spid="58" grpId="0" animBg="1"/>
      <p:bldP spid="59" grpId="0" animBg="1"/>
      <p:bldP spid="67" grpId="0" animBg="1"/>
      <p:bldP spid="68" grpId="0" animBg="1"/>
      <p:bldP spid="76" grpId="0" animBg="1"/>
      <p:bldP spid="77" grpId="0" animBg="1"/>
      <p:bldP spid="78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312F8E64-D975-4F90-AC3E-503A68243E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7845087"/>
                  </p:ext>
                </p:extLst>
              </p:nvPr>
            </p:nvGraphicFramePr>
            <p:xfrm>
              <a:off x="795233" y="5517336"/>
              <a:ext cx="1744591" cy="1171026"/>
            </p:xfrm>
            <a:graphic>
              <a:graphicData uri="http://schemas.microsoft.com/office/powerpoint/2016/slidezoom">
                <pslz:sldZm>
                  <pslz:sldZmObj sldId="275" cId="4264820579">
                    <pslz:zmPr id="{F7C84470-2751-474B-940B-F7F2187834EA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4591" cy="117102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oom de diapositive 5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12F8E64-D975-4F90-AC3E-503A68243E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233" y="5517336"/>
                <a:ext cx="1744591" cy="117102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C7A09166-EBBF-436A-BC8A-DE718A73CF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385" y="169638"/>
            <a:ext cx="10163271" cy="612775"/>
          </a:xfrm>
        </p:spPr>
        <p:txBody>
          <a:bodyPr/>
          <a:lstStyle/>
          <a:p>
            <a:r>
              <a:rPr lang="fr-FR" dirty="0"/>
              <a:t>Proposition des principaux indicateurs de l’offre des </a:t>
            </a:r>
            <a:r>
              <a:rPr lang="fr-FR" dirty="0" smtClean="0"/>
              <a:t>SSTI</a:t>
            </a:r>
            <a:endParaRPr lang="fr-FR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xmlns="" id="{B21AE576-1B1B-4B06-863D-2B46EDCB6F34}"/>
              </a:ext>
            </a:extLst>
          </p:cNvPr>
          <p:cNvSpPr>
            <a:spLocks/>
          </p:cNvSpPr>
          <p:nvPr/>
        </p:nvSpPr>
        <p:spPr bwMode="auto">
          <a:xfrm>
            <a:off x="328753" y="2663352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009EE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ED62B09-2C82-4620-9A6F-E205A6BB177C}"/>
              </a:ext>
            </a:extLst>
          </p:cNvPr>
          <p:cNvSpPr txBox="1"/>
          <p:nvPr/>
        </p:nvSpPr>
        <p:spPr>
          <a:xfrm>
            <a:off x="299550" y="1117832"/>
            <a:ext cx="1955818" cy="3991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ADHÉSION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9D16859F-A934-41D2-8480-09D839910471}"/>
              </a:ext>
            </a:extLst>
          </p:cNvPr>
          <p:cNvCxnSpPr/>
          <p:nvPr/>
        </p:nvCxnSpPr>
        <p:spPr>
          <a:xfrm>
            <a:off x="1033179" y="1573108"/>
            <a:ext cx="4885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097F0DA9-D3BE-4489-9557-CA386930F301}"/>
              </a:ext>
            </a:extLst>
          </p:cNvPr>
          <p:cNvSpPr txBox="1"/>
          <p:nvPr/>
        </p:nvSpPr>
        <p:spPr>
          <a:xfrm>
            <a:off x="575274" y="1647584"/>
            <a:ext cx="1404371" cy="76944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900" dirty="0"/>
              <a:t>Vous adhérez au SSTI en ligne et êtes informé de son offre de services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57FBD37A-3D55-48DA-98C5-986892573A5C}"/>
              </a:ext>
            </a:extLst>
          </p:cNvPr>
          <p:cNvSpPr txBox="1"/>
          <p:nvPr/>
        </p:nvSpPr>
        <p:spPr>
          <a:xfrm>
            <a:off x="2226628" y="1117832"/>
            <a:ext cx="1955818" cy="3991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AIDE À L’ÉVALUATION DES RISQUES DE L’ENTREPRISE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xmlns="" id="{EE7153E7-9E8C-4764-AEE9-7517E796B964}"/>
              </a:ext>
            </a:extLst>
          </p:cNvPr>
          <p:cNvCxnSpPr/>
          <p:nvPr/>
        </p:nvCxnSpPr>
        <p:spPr>
          <a:xfrm>
            <a:off x="2771780" y="1573108"/>
            <a:ext cx="8655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30D91D2F-3F4D-4418-A221-0F84306E4E80}"/>
              </a:ext>
            </a:extLst>
          </p:cNvPr>
          <p:cNvSpPr txBox="1"/>
          <p:nvPr/>
        </p:nvSpPr>
        <p:spPr>
          <a:xfrm>
            <a:off x="2481075" y="1661439"/>
            <a:ext cx="1446925" cy="76944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900" dirty="0"/>
              <a:t>Votre SSTI, à partir de votre déclaration des risques, vous aide à évaluer vos risques et vous délivre une fiche d’entreprise afin de vous aider à élaborer votre DUERP</a:t>
            </a:r>
          </a:p>
        </p:txBody>
      </p:sp>
      <p:sp>
        <p:nvSpPr>
          <p:cNvPr id="114" name="Freeform 15">
            <a:extLst>
              <a:ext uri="{FF2B5EF4-FFF2-40B4-BE49-F238E27FC236}">
                <a16:creationId xmlns:a16="http://schemas.microsoft.com/office/drawing/2014/main" xmlns="" id="{1451A651-46D4-46E6-A4C4-46DCFF2DB038}"/>
              </a:ext>
            </a:extLst>
          </p:cNvPr>
          <p:cNvSpPr>
            <a:spLocks/>
          </p:cNvSpPr>
          <p:nvPr/>
        </p:nvSpPr>
        <p:spPr bwMode="auto">
          <a:xfrm>
            <a:off x="2255831" y="2663352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AEC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xmlns="" id="{0212299E-440B-483D-A66D-3C654C4C8784}"/>
              </a:ext>
            </a:extLst>
          </p:cNvPr>
          <p:cNvSpPr txBox="1"/>
          <p:nvPr/>
        </p:nvSpPr>
        <p:spPr>
          <a:xfrm>
            <a:off x="4153706" y="1117832"/>
            <a:ext cx="1955818" cy="3991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SUIVI INDIVIDUEL DE L’ÉTAT DE SANTÉ DES SALARIÉS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xmlns="" id="{C03415D6-3311-42BF-B075-D89BB1A4E67B}"/>
              </a:ext>
            </a:extLst>
          </p:cNvPr>
          <p:cNvCxnSpPr/>
          <p:nvPr/>
        </p:nvCxnSpPr>
        <p:spPr>
          <a:xfrm>
            <a:off x="4698858" y="1573108"/>
            <a:ext cx="8655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xmlns="" id="{22E7534D-DBCD-435E-8A10-21AA799DEA52}"/>
              </a:ext>
            </a:extLst>
          </p:cNvPr>
          <p:cNvSpPr txBox="1"/>
          <p:nvPr/>
        </p:nvSpPr>
        <p:spPr>
          <a:xfrm>
            <a:off x="4348209" y="1668364"/>
            <a:ext cx="1566812" cy="76944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900" dirty="0"/>
              <a:t>Votre SSTI  propose un  module de prise de rdv en ligne. il assure le suivi périodique et occasionnel de vos salariés. Il leur délivre à cette occasion des conseils de prévention adaptés à leur poste</a:t>
            </a:r>
          </a:p>
        </p:txBody>
      </p:sp>
      <p:sp>
        <p:nvSpPr>
          <p:cNvPr id="115" name="Freeform 15">
            <a:extLst>
              <a:ext uri="{FF2B5EF4-FFF2-40B4-BE49-F238E27FC236}">
                <a16:creationId xmlns:a16="http://schemas.microsoft.com/office/drawing/2014/main" xmlns="" id="{E2C29B91-9410-45A6-B9C4-36FA9021E96C}"/>
              </a:ext>
            </a:extLst>
          </p:cNvPr>
          <p:cNvSpPr>
            <a:spLocks/>
          </p:cNvSpPr>
          <p:nvPr/>
        </p:nvSpPr>
        <p:spPr bwMode="auto">
          <a:xfrm>
            <a:off x="4182909" y="2663352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FFCB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xmlns="" id="{E532B798-3E29-4BDC-B26A-B18A9A8B8E4D}"/>
              </a:ext>
            </a:extLst>
          </p:cNvPr>
          <p:cNvSpPr txBox="1"/>
          <p:nvPr/>
        </p:nvSpPr>
        <p:spPr>
          <a:xfrm>
            <a:off x="6080784" y="1117832"/>
            <a:ext cx="1955818" cy="3991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INFORMATIONS, CONSEILS </a:t>
            </a:r>
          </a:p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ET SENSIBILISATION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xmlns="" id="{F81BD77F-8D49-4116-A8AA-E579CF1B973F}"/>
              </a:ext>
            </a:extLst>
          </p:cNvPr>
          <p:cNvCxnSpPr/>
          <p:nvPr/>
        </p:nvCxnSpPr>
        <p:spPr>
          <a:xfrm>
            <a:off x="6625936" y="1573108"/>
            <a:ext cx="8655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80C578F5-0933-4AC9-BF71-D1BE7980CD8C}"/>
              </a:ext>
            </a:extLst>
          </p:cNvPr>
          <p:cNvSpPr txBox="1"/>
          <p:nvPr/>
        </p:nvSpPr>
        <p:spPr>
          <a:xfrm>
            <a:off x="6349486" y="1676600"/>
            <a:ext cx="1418415" cy="7542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900" dirty="0"/>
              <a:t>Votre SSTI propose des sensibilisations aux risques professionnels et vous délivre des conseils et informations sur la santé au travail</a:t>
            </a:r>
          </a:p>
        </p:txBody>
      </p:sp>
      <p:sp>
        <p:nvSpPr>
          <p:cNvPr id="116" name="Freeform 15">
            <a:extLst>
              <a:ext uri="{FF2B5EF4-FFF2-40B4-BE49-F238E27FC236}">
                <a16:creationId xmlns:a16="http://schemas.microsoft.com/office/drawing/2014/main" xmlns="" id="{07A1B58E-D234-4622-BF4C-98259FB39DDF}"/>
              </a:ext>
            </a:extLst>
          </p:cNvPr>
          <p:cNvSpPr>
            <a:spLocks/>
          </p:cNvSpPr>
          <p:nvPr/>
        </p:nvSpPr>
        <p:spPr bwMode="auto">
          <a:xfrm>
            <a:off x="6109987" y="2663352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rgbClr val="E94E5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xmlns="" id="{CF3C1915-7BDC-45DD-9271-83B3E356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11" y="346300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>
            <a:extLst>
              <a:ext uri="{FF2B5EF4-FFF2-40B4-BE49-F238E27FC236}">
                <a16:creationId xmlns:a16="http://schemas.microsoft.com/office/drawing/2014/main" xmlns="" id="{9A5B9CA0-B730-4811-A69C-5D06051FC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9" y="346300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>
            <a:extLst>
              <a:ext uri="{FF2B5EF4-FFF2-40B4-BE49-F238E27FC236}">
                <a16:creationId xmlns:a16="http://schemas.microsoft.com/office/drawing/2014/main" xmlns="" id="{0E2AD283-0B3A-45C8-8F3A-69F6D2AF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67" y="346300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>
            <a:extLst>
              <a:ext uri="{FF2B5EF4-FFF2-40B4-BE49-F238E27FC236}">
                <a16:creationId xmlns:a16="http://schemas.microsoft.com/office/drawing/2014/main" xmlns="" id="{E812F602-9658-443B-9230-1598C5A8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45" y="346300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ZoneTexte 135">
            <a:extLst>
              <a:ext uri="{FF2B5EF4-FFF2-40B4-BE49-F238E27FC236}">
                <a16:creationId xmlns:a16="http://schemas.microsoft.com/office/drawing/2014/main" xmlns="" id="{772F2D68-CA5C-438A-B268-3B2C130BDF9E}"/>
              </a:ext>
            </a:extLst>
          </p:cNvPr>
          <p:cNvSpPr txBox="1"/>
          <p:nvPr/>
        </p:nvSpPr>
        <p:spPr>
          <a:xfrm>
            <a:off x="328753" y="3200592"/>
            <a:ext cx="18974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Quels indicateurs pour rendre compte ?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B5AE04AB-F6AA-475B-AF73-53B4B3BE52F7}"/>
              </a:ext>
            </a:extLst>
          </p:cNvPr>
          <p:cNvSpPr txBox="1"/>
          <p:nvPr/>
        </p:nvSpPr>
        <p:spPr>
          <a:xfrm>
            <a:off x="2255466" y="3200592"/>
            <a:ext cx="1897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Quels indicateurs pour rendre compte ?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xmlns="" id="{82C00C4C-86D8-4863-8FCF-CDDC76A3D277}"/>
              </a:ext>
            </a:extLst>
          </p:cNvPr>
          <p:cNvSpPr txBox="1"/>
          <p:nvPr/>
        </p:nvSpPr>
        <p:spPr>
          <a:xfrm>
            <a:off x="4182179" y="3200592"/>
            <a:ext cx="1897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Quels indicateurs pour rendre compte ?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xmlns="" id="{E8A8EAEF-5A64-4CFB-945B-54C67AE44514}"/>
              </a:ext>
            </a:extLst>
          </p:cNvPr>
          <p:cNvSpPr txBox="1"/>
          <p:nvPr/>
        </p:nvSpPr>
        <p:spPr>
          <a:xfrm>
            <a:off x="6108893" y="3200592"/>
            <a:ext cx="1897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Quels indicateurs pour rendre compte ?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xmlns="" id="{78D4A0A8-F430-4042-B6F5-62A5963EE670}"/>
              </a:ext>
            </a:extLst>
          </p:cNvPr>
          <p:cNvSpPr txBox="1"/>
          <p:nvPr/>
        </p:nvSpPr>
        <p:spPr>
          <a:xfrm>
            <a:off x="461851" y="4581973"/>
            <a:ext cx="1620357" cy="48357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9EE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9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Taux de satisfaction des informations reçues à l’adhésion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1D136091-F1A6-4117-A146-4CACEEEA7A34}"/>
              </a:ext>
            </a:extLst>
          </p:cNvPr>
          <p:cNvSpPr/>
          <p:nvPr/>
        </p:nvSpPr>
        <p:spPr>
          <a:xfrm>
            <a:off x="2393992" y="3953696"/>
            <a:ext cx="1620357" cy="483577"/>
          </a:xfrm>
          <a:prstGeom prst="rect">
            <a:avLst/>
          </a:prstGeom>
          <a:noFill/>
          <a:ln w="6350" cap="flat" cmpd="sng" algn="ctr">
            <a:solidFill>
              <a:srgbClr val="AECA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d’entreprises couvertes par une fiche d’entreprise sur une période de 5 ans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0EBBD73F-D43B-4DD3-BCB3-3EBA5F435F18}"/>
              </a:ext>
            </a:extLst>
          </p:cNvPr>
          <p:cNvSpPr/>
          <p:nvPr/>
        </p:nvSpPr>
        <p:spPr>
          <a:xfrm>
            <a:off x="4321013" y="3953695"/>
            <a:ext cx="1620357" cy="483577"/>
          </a:xfrm>
          <a:prstGeom prst="rect">
            <a:avLst/>
          </a:prstGeom>
          <a:noFill/>
          <a:ln w="6350" cap="flat" cmpd="sng" algn="ctr">
            <a:solidFill>
              <a:srgbClr val="FFCB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 de salariés distincts vus dans une période de 5 ans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1DEBF886-632E-4043-944A-6426FCB5F610}"/>
              </a:ext>
            </a:extLst>
          </p:cNvPr>
          <p:cNvSpPr/>
          <p:nvPr/>
        </p:nvSpPr>
        <p:spPr>
          <a:xfrm>
            <a:off x="4348209" y="4610816"/>
            <a:ext cx="1620357" cy="674076"/>
          </a:xfrm>
          <a:prstGeom prst="rect">
            <a:avLst/>
          </a:prstGeom>
          <a:noFill/>
          <a:ln w="6350" cap="flat" cmpd="sng" algn="ctr">
            <a:solidFill>
              <a:srgbClr val="FFCB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</a:t>
            </a:r>
            <a:r>
              <a:rPr lang="fr-FR" sz="900" b="1" dirty="0" smtClean="0">
                <a:solidFill>
                  <a:schemeClr val="tx1"/>
                </a:solidFill>
              </a:rPr>
              <a:t>de </a:t>
            </a:r>
            <a:r>
              <a:rPr lang="fr-FR" sz="900" b="1" dirty="0">
                <a:solidFill>
                  <a:schemeClr val="tx1"/>
                </a:solidFill>
              </a:rPr>
              <a:t>réponses </a:t>
            </a:r>
            <a:r>
              <a:rPr lang="fr-FR" sz="900" b="1" dirty="0" smtClean="0">
                <a:solidFill>
                  <a:schemeClr val="tx1"/>
                </a:solidFill>
              </a:rPr>
              <a:t>effectives aux demandes de visites effectuées </a:t>
            </a:r>
            <a:r>
              <a:rPr lang="fr-FR" sz="900" b="1" dirty="0">
                <a:solidFill>
                  <a:schemeClr val="tx1"/>
                </a:solidFill>
              </a:rPr>
              <a:t>permettant une </a:t>
            </a:r>
            <a:r>
              <a:rPr lang="fr-FR" sz="900" b="1" dirty="0" smtClean="0">
                <a:solidFill>
                  <a:schemeClr val="tx1"/>
                </a:solidFill>
              </a:rPr>
              <a:t>conformité réglementaire (liste et délais à définir)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1500FF48-4414-44E6-BA2B-0596345F295E}"/>
              </a:ext>
            </a:extLst>
          </p:cNvPr>
          <p:cNvSpPr/>
          <p:nvPr/>
        </p:nvSpPr>
        <p:spPr>
          <a:xfrm>
            <a:off x="6248034" y="3953696"/>
            <a:ext cx="1620357" cy="575607"/>
          </a:xfrm>
          <a:prstGeom prst="rect">
            <a:avLst/>
          </a:prstGeom>
          <a:noFill/>
          <a:ln w="6350" cap="flat" cmpd="sng" algn="ctr">
            <a:solidFill>
              <a:srgbClr val="E94E5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de salariés </a:t>
            </a:r>
            <a:r>
              <a:rPr lang="fr-FR" sz="900" b="1" dirty="0" smtClean="0">
                <a:solidFill>
                  <a:schemeClr val="tx1"/>
                </a:solidFill>
              </a:rPr>
              <a:t>ayant </a:t>
            </a:r>
            <a:r>
              <a:rPr lang="fr-FR" sz="900" b="1" dirty="0">
                <a:solidFill>
                  <a:schemeClr val="tx1"/>
                </a:solidFill>
              </a:rPr>
              <a:t>bénéficié de conseils ou sensibilisation sur une période de 5 </a:t>
            </a:r>
            <a:r>
              <a:rPr lang="fr-FR" sz="900" b="1" dirty="0" smtClean="0">
                <a:solidFill>
                  <a:schemeClr val="tx1"/>
                </a:solidFill>
              </a:rPr>
              <a:t>ans (avec le nb et le type)</a:t>
            </a:r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149" name="Picture 25">
            <a:extLst>
              <a:ext uri="{FF2B5EF4-FFF2-40B4-BE49-F238E27FC236}">
                <a16:creationId xmlns:a16="http://schemas.microsoft.com/office/drawing/2014/main" xmlns="" id="{E88EFFD8-E4DE-46F5-91BC-503E975E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49" y="2682603"/>
            <a:ext cx="360000" cy="360000"/>
          </a:xfrm>
          <a:prstGeom prst="rect">
            <a:avLst/>
          </a:prstGeom>
          <a:noFill/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xmlns="" id="{BA1B2B7F-EFB1-4D79-81A9-9386F63ABD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4" y="2682603"/>
            <a:ext cx="360000" cy="360000"/>
          </a:xfrm>
          <a:prstGeom prst="rect">
            <a:avLst/>
          </a:prstGeom>
        </p:spPr>
      </p:pic>
      <p:pic>
        <p:nvPicPr>
          <p:cNvPr id="151" name="Graphique 8" descr="Stéthoscope">
            <a:extLst>
              <a:ext uri="{FF2B5EF4-FFF2-40B4-BE49-F238E27FC236}">
                <a16:creationId xmlns:a16="http://schemas.microsoft.com/office/drawing/2014/main" xmlns="" id="{794CA4B5-AF33-4B0A-AADB-D7A57C53D6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51614" y="2682603"/>
            <a:ext cx="360000" cy="360000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xmlns="" id="{5F64CB0E-E61D-4CDA-B152-70AF93273E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0" y="2689422"/>
            <a:ext cx="343189" cy="3441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32" name="Zoom de diapositive 231">
                <a:extLst>
                  <a:ext uri="{FF2B5EF4-FFF2-40B4-BE49-F238E27FC236}">
                    <a16:creationId xmlns:a16="http://schemas.microsoft.com/office/drawing/2014/main" id="{54F1EEC5-50A4-41D7-87DA-9FE3CE5D87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9949882"/>
                  </p:ext>
                </p:extLst>
              </p:nvPr>
            </p:nvGraphicFramePr>
            <p:xfrm>
              <a:off x="2708769" y="5662944"/>
              <a:ext cx="879809" cy="879809"/>
            </p:xfrm>
            <a:graphic>
              <a:graphicData uri="http://schemas.microsoft.com/office/powerpoint/2016/slidezoom">
                <pslz:sldZm>
                  <pslz:sldZmObj sldId="275" cId="4264820579">
                    <pslz:zmPr id="{B3862C1C-1CE0-4D10-8F50-97E5B2E4A449}" returnToParent="0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79809" cy="87980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2" name="Zoom de diapositive 231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4F1EEC5-50A4-41D7-87DA-9FE3CE5D87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lz="http://schemas.microsoft.com/office/powerpoint/2016/slidezoom" r:embed="rId18"/>
                  </a:ext>
                </a:extLst>
              </a:blip>
              <a:stretch>
                <a:fillRect/>
              </a:stretch>
            </p:blipFill>
            <p:spPr>
              <a:xfrm>
                <a:off x="2708769" y="5662944"/>
                <a:ext cx="879809" cy="87980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1A5D3B1D-C613-43A5-99DD-B61B10766278}"/>
              </a:ext>
            </a:extLst>
          </p:cNvPr>
          <p:cNvSpPr txBox="1"/>
          <p:nvPr/>
        </p:nvSpPr>
        <p:spPr>
          <a:xfrm>
            <a:off x="7999971" y="1112802"/>
            <a:ext cx="1955818" cy="3991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MAINTIEN EN EMPLOI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xmlns="" id="{F859DD92-C85D-4236-8BA6-DB2F1470CD1E}"/>
              </a:ext>
            </a:extLst>
          </p:cNvPr>
          <p:cNvCxnSpPr/>
          <p:nvPr/>
        </p:nvCxnSpPr>
        <p:spPr>
          <a:xfrm>
            <a:off x="8545123" y="1594205"/>
            <a:ext cx="8655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54FCDCF5-9EB1-4679-9C38-35D98612EB5D}"/>
              </a:ext>
            </a:extLst>
          </p:cNvPr>
          <p:cNvSpPr txBox="1"/>
          <p:nvPr/>
        </p:nvSpPr>
        <p:spPr>
          <a:xfrm>
            <a:off x="8266553" y="1709430"/>
            <a:ext cx="1418415" cy="7542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900" dirty="0"/>
              <a:t>Votre SSTI vous conseille et  accompagne les salariés en risque de désinsertion professionnelle</a:t>
            </a:r>
          </a:p>
        </p:txBody>
      </p:sp>
      <p:sp>
        <p:nvSpPr>
          <p:cNvPr id="98" name="Freeform 15">
            <a:extLst>
              <a:ext uri="{FF2B5EF4-FFF2-40B4-BE49-F238E27FC236}">
                <a16:creationId xmlns:a16="http://schemas.microsoft.com/office/drawing/2014/main" xmlns="" id="{937F9453-4AA4-4950-A00E-EB52A45B0F81}"/>
              </a:ext>
            </a:extLst>
          </p:cNvPr>
          <p:cNvSpPr>
            <a:spLocks/>
          </p:cNvSpPr>
          <p:nvPr/>
        </p:nvSpPr>
        <p:spPr bwMode="auto">
          <a:xfrm>
            <a:off x="8029174" y="2684449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" name="Picture 2">
            <a:extLst>
              <a:ext uri="{FF2B5EF4-FFF2-40B4-BE49-F238E27FC236}">
                <a16:creationId xmlns:a16="http://schemas.microsoft.com/office/drawing/2014/main" xmlns="" id="{8DA8E6C3-B00B-41B4-91D7-594E33A1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432" y="3484099"/>
            <a:ext cx="376894" cy="3768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2FFCE6A4-CD3F-49F6-B9B8-5AEE8E927120}"/>
              </a:ext>
            </a:extLst>
          </p:cNvPr>
          <p:cNvSpPr txBox="1"/>
          <p:nvPr/>
        </p:nvSpPr>
        <p:spPr>
          <a:xfrm>
            <a:off x="8028080" y="3221689"/>
            <a:ext cx="1897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Quels indicateurs pour rendre compte ?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8931DB5-682F-4EA9-9800-18FA52CBB62D}"/>
              </a:ext>
            </a:extLst>
          </p:cNvPr>
          <p:cNvSpPr/>
          <p:nvPr/>
        </p:nvSpPr>
        <p:spPr>
          <a:xfrm>
            <a:off x="8167221" y="3974794"/>
            <a:ext cx="1669506" cy="495606"/>
          </a:xfrm>
          <a:prstGeom prst="rect">
            <a:avLst/>
          </a:prstGeom>
          <a:noFill/>
          <a:ln w="6350" cap="flat" cmpd="sng" algn="ctr">
            <a:solidFill>
              <a:srgbClr val="0F3F9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Nombre de  demandes d’aménagement de postes </a:t>
            </a:r>
            <a:r>
              <a:rPr lang="fr-FR" sz="900" b="1" dirty="0" smtClean="0">
                <a:solidFill>
                  <a:schemeClr val="tx1"/>
                </a:solidFill>
              </a:rPr>
              <a:t> (An.4) émises </a:t>
            </a:r>
            <a:r>
              <a:rPr lang="fr-FR" sz="900" b="1" dirty="0">
                <a:solidFill>
                  <a:schemeClr val="tx1"/>
                </a:solidFill>
              </a:rPr>
              <a:t>par le médecin du travail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53DAECA2-5438-4D59-98EE-19E35B99742A}"/>
              </a:ext>
            </a:extLst>
          </p:cNvPr>
          <p:cNvSpPr/>
          <p:nvPr/>
        </p:nvSpPr>
        <p:spPr>
          <a:xfrm>
            <a:off x="8167221" y="4534215"/>
            <a:ext cx="1669506" cy="488708"/>
          </a:xfrm>
          <a:prstGeom prst="rect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Nombre de personnes ayant bénéficié d’un accompagnement social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xmlns="" id="{DEADB0C9-C06C-4D6A-8D07-2E1C1FBC0A0D}"/>
              </a:ext>
            </a:extLst>
          </p:cNvPr>
          <p:cNvSpPr txBox="1"/>
          <p:nvPr/>
        </p:nvSpPr>
        <p:spPr>
          <a:xfrm>
            <a:off x="466971" y="3953697"/>
            <a:ext cx="1620357" cy="48357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009EE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9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Taux de satisfaction de l’interface permettant l’adhésion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83120B6B-BBCE-42A4-B60E-3BDD13A3CCBD}"/>
              </a:ext>
            </a:extLst>
          </p:cNvPr>
          <p:cNvSpPr/>
          <p:nvPr/>
        </p:nvSpPr>
        <p:spPr>
          <a:xfrm>
            <a:off x="8168517" y="5094392"/>
            <a:ext cx="1668210" cy="568551"/>
          </a:xfrm>
          <a:prstGeom prst="rect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"/>
            <a:r>
              <a:rPr lang="fr-FR" sz="900" b="1" dirty="0" smtClean="0">
                <a:solidFill>
                  <a:schemeClr val="tx1"/>
                </a:solidFill>
              </a:rPr>
              <a:t>Nb </a:t>
            </a:r>
            <a:r>
              <a:rPr lang="fr-FR" sz="900" b="1" dirty="0">
                <a:solidFill>
                  <a:schemeClr val="tx1"/>
                </a:solidFill>
              </a:rPr>
              <a:t>de salariés distincts maintenus dans l’emploi suite à une visite de </a:t>
            </a:r>
            <a:r>
              <a:rPr lang="fr-FR" sz="900" b="1" dirty="0" smtClean="0">
                <a:solidFill>
                  <a:schemeClr val="tx1"/>
                </a:solidFill>
              </a:rPr>
              <a:t>pré-reprise ( délai à </a:t>
            </a:r>
            <a:r>
              <a:rPr lang="fr-FR" sz="900" b="1" dirty="0" err="1" smtClean="0">
                <a:solidFill>
                  <a:schemeClr val="tx1"/>
                </a:solidFill>
              </a:rPr>
              <a:t>déf</a:t>
            </a:r>
            <a:r>
              <a:rPr lang="fr-FR" sz="900" b="1" dirty="0" smtClean="0">
                <a:solidFill>
                  <a:schemeClr val="tx1"/>
                </a:solidFill>
              </a:rPr>
              <a:t>)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7E60CBEB-1BAA-44FF-A328-30A923045246}"/>
              </a:ext>
            </a:extLst>
          </p:cNvPr>
          <p:cNvSpPr/>
          <p:nvPr/>
        </p:nvSpPr>
        <p:spPr>
          <a:xfrm>
            <a:off x="8165581" y="5720682"/>
            <a:ext cx="1671146" cy="669844"/>
          </a:xfrm>
          <a:prstGeom prst="rect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"/>
            <a:r>
              <a:rPr lang="fr-FR" sz="900" b="1" dirty="0" smtClean="0">
                <a:solidFill>
                  <a:schemeClr val="tx1"/>
                </a:solidFill>
              </a:rPr>
              <a:t>Nb </a:t>
            </a:r>
            <a:r>
              <a:rPr lang="fr-FR" sz="900" b="1" dirty="0">
                <a:solidFill>
                  <a:schemeClr val="tx1"/>
                </a:solidFill>
              </a:rPr>
              <a:t>de salariés distincts souffrant d’une affection de longue </a:t>
            </a:r>
            <a:r>
              <a:rPr lang="fr-FR" sz="900" b="1" dirty="0" smtClean="0">
                <a:solidFill>
                  <a:schemeClr val="tx1"/>
                </a:solidFill>
              </a:rPr>
              <a:t>durée dont le poste  fait l’objet de préconisation ( Sous réserve données  CNAM)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xmlns="" id="{276A2500-57CA-4BA0-94E6-9047008DB655}"/>
              </a:ext>
            </a:extLst>
          </p:cNvPr>
          <p:cNvSpPr>
            <a:spLocks/>
          </p:cNvSpPr>
          <p:nvPr/>
        </p:nvSpPr>
        <p:spPr bwMode="auto">
          <a:xfrm>
            <a:off x="9986733" y="2710519"/>
            <a:ext cx="1897411" cy="399149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5B568A6A-D9E8-4B45-BCF3-CCD15E704A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08" y="2688231"/>
            <a:ext cx="399149" cy="399149"/>
          </a:xfrm>
          <a:prstGeom prst="rect">
            <a:avLst/>
          </a:prstGeom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9A6B66A5-FD02-4416-A9E3-223D5B39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486" y="3484099"/>
            <a:ext cx="376894" cy="3768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7" name="ZoneTexte 116">
            <a:extLst>
              <a:ext uri="{FF2B5EF4-FFF2-40B4-BE49-F238E27FC236}">
                <a16:creationId xmlns:a16="http://schemas.microsoft.com/office/drawing/2014/main" xmlns="" id="{0C2575CD-3E5F-4A89-86EC-17EAE6CD6D4C}"/>
              </a:ext>
            </a:extLst>
          </p:cNvPr>
          <p:cNvSpPr txBox="1"/>
          <p:nvPr/>
        </p:nvSpPr>
        <p:spPr>
          <a:xfrm>
            <a:off x="9959134" y="3221689"/>
            <a:ext cx="1897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Quels indicateurs pour rendre compte ?</a:t>
            </a:r>
          </a:p>
        </p:txBody>
      </p:sp>
      <p:pic>
        <p:nvPicPr>
          <p:cNvPr id="118" name="Image 117">
            <a:extLst>
              <a:ext uri="{FF2B5EF4-FFF2-40B4-BE49-F238E27FC236}">
                <a16:creationId xmlns:a16="http://schemas.microsoft.com/office/drawing/2014/main" xmlns="" id="{45BCB82A-4AFC-47CC-AEB1-2CAE69F7C9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02" y="2689422"/>
            <a:ext cx="399149" cy="399149"/>
          </a:xfrm>
          <a:prstGeom prst="rect">
            <a:avLst/>
          </a:prstGeom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xmlns="" id="{50336EE3-511D-4C53-8029-525F538573E7}"/>
              </a:ext>
            </a:extLst>
          </p:cNvPr>
          <p:cNvSpPr txBox="1"/>
          <p:nvPr/>
        </p:nvSpPr>
        <p:spPr>
          <a:xfrm>
            <a:off x="9955789" y="1112802"/>
            <a:ext cx="1955818" cy="399149"/>
          </a:xfrm>
          <a:prstGeom prst="rect">
            <a:avLst/>
          </a:prstGeom>
          <a:noFill/>
          <a:ln w="6350">
            <a:noFill/>
          </a:ln>
          <a:effectLst/>
        </p:spPr>
        <p:txBody>
          <a:bodyPr vert="horz" wrap="square" lIns="36000" tIns="0" rIns="36000" bIns="0" rtlCol="0"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rgbClr val="A41417"/>
                </a:solidFill>
              </a:rPr>
              <a:t>ACCES AUX DONNEES UTILES A LA PREVENTION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xmlns="" id="{CE3983C1-F2C5-4286-80C2-AC2EF5017BA6}"/>
              </a:ext>
            </a:extLst>
          </p:cNvPr>
          <p:cNvCxnSpPr/>
          <p:nvPr/>
        </p:nvCxnSpPr>
        <p:spPr>
          <a:xfrm>
            <a:off x="10500941" y="1594205"/>
            <a:ext cx="8655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>
            <a:extLst>
              <a:ext uri="{FF2B5EF4-FFF2-40B4-BE49-F238E27FC236}">
                <a16:creationId xmlns:a16="http://schemas.microsoft.com/office/drawing/2014/main" xmlns="" id="{2834C62C-A95E-45CB-9F7F-C21B0C7933EF}"/>
              </a:ext>
            </a:extLst>
          </p:cNvPr>
          <p:cNvSpPr txBox="1"/>
          <p:nvPr/>
        </p:nvSpPr>
        <p:spPr>
          <a:xfrm>
            <a:off x="10222371" y="1709430"/>
            <a:ext cx="1418415" cy="7542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36000" tIns="0" rIns="3600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900" dirty="0"/>
              <a:t>Votre SSTI vous met à disposition un compte personnalisé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D3D734F4-70F6-4596-9A08-3F220F8168C8}"/>
              </a:ext>
            </a:extLst>
          </p:cNvPr>
          <p:cNvSpPr/>
          <p:nvPr/>
        </p:nvSpPr>
        <p:spPr>
          <a:xfrm>
            <a:off x="10153088" y="4729082"/>
            <a:ext cx="1669506" cy="46248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de salariés disposant </a:t>
            </a:r>
            <a:r>
              <a:rPr lang="fr-FR" sz="900" b="1" dirty="0" smtClean="0">
                <a:solidFill>
                  <a:schemeClr val="tx1"/>
                </a:solidFill>
              </a:rPr>
              <a:t>d’un compte </a:t>
            </a:r>
            <a:r>
              <a:rPr lang="fr-FR" sz="900" b="1" dirty="0">
                <a:solidFill>
                  <a:schemeClr val="tx1"/>
                </a:solidFill>
              </a:rPr>
              <a:t>sécurisé (</a:t>
            </a:r>
            <a:r>
              <a:rPr lang="fr-FR" sz="900" b="1" dirty="0" smtClean="0">
                <a:solidFill>
                  <a:schemeClr val="tx1"/>
                </a:solidFill>
              </a:rPr>
              <a:t>mes documents</a:t>
            </a:r>
            <a:r>
              <a:rPr lang="fr-FR" sz="900" b="1" dirty="0">
                <a:solidFill>
                  <a:schemeClr val="tx1"/>
                </a:solidFill>
              </a:rPr>
              <a:t>, </a:t>
            </a:r>
            <a:r>
              <a:rPr lang="fr-FR" sz="900" b="1" dirty="0" smtClean="0">
                <a:solidFill>
                  <a:schemeClr val="tx1"/>
                </a:solidFill>
              </a:rPr>
              <a:t>conseils….)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A5B2A7F4-6E53-4DB3-9916-9AB92A9DD635}"/>
              </a:ext>
            </a:extLst>
          </p:cNvPr>
          <p:cNvSpPr/>
          <p:nvPr/>
        </p:nvSpPr>
        <p:spPr>
          <a:xfrm>
            <a:off x="10153088" y="3969362"/>
            <a:ext cx="1669506" cy="677747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d’établissements disposant d’un compte sécurisé (mes documents, service fourni, baromètres,…)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50D7667F-690B-45C3-B23B-B48C7CC4961C}"/>
              </a:ext>
            </a:extLst>
          </p:cNvPr>
          <p:cNvSpPr/>
          <p:nvPr/>
        </p:nvSpPr>
        <p:spPr>
          <a:xfrm>
            <a:off x="4348209" y="5431704"/>
            <a:ext cx="1620357" cy="462480"/>
          </a:xfrm>
          <a:prstGeom prst="rect">
            <a:avLst/>
          </a:prstGeom>
          <a:noFill/>
          <a:ln w="6350" cap="flat" cmpd="sng" algn="ctr">
            <a:solidFill>
              <a:srgbClr val="FFCB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</a:t>
            </a:r>
            <a:r>
              <a:rPr lang="fr-FR" sz="900" b="1" dirty="0" smtClean="0">
                <a:solidFill>
                  <a:schemeClr val="tx1"/>
                </a:solidFill>
              </a:rPr>
              <a:t>de </a:t>
            </a:r>
            <a:r>
              <a:rPr lang="fr-FR" sz="900" b="1" dirty="0">
                <a:solidFill>
                  <a:schemeClr val="tx1"/>
                </a:solidFill>
              </a:rPr>
              <a:t>DMST informatisés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D136091-F1A6-4117-A146-4CACEEEA7A34}"/>
              </a:ext>
            </a:extLst>
          </p:cNvPr>
          <p:cNvSpPr/>
          <p:nvPr/>
        </p:nvSpPr>
        <p:spPr>
          <a:xfrm>
            <a:off x="2371357" y="4629723"/>
            <a:ext cx="1620357" cy="483577"/>
          </a:xfrm>
          <a:prstGeom prst="rect">
            <a:avLst/>
          </a:prstGeom>
          <a:noFill/>
          <a:ln w="6350" cap="flat" cmpd="sng" algn="ctr">
            <a:solidFill>
              <a:srgbClr val="AECA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</a:t>
            </a:r>
            <a:r>
              <a:rPr lang="fr-FR" sz="900" b="1" dirty="0" smtClean="0">
                <a:solidFill>
                  <a:schemeClr val="tx1"/>
                </a:solidFill>
              </a:rPr>
              <a:t>de salariés couverts </a:t>
            </a:r>
            <a:r>
              <a:rPr lang="fr-FR" sz="900" b="1" dirty="0">
                <a:solidFill>
                  <a:schemeClr val="tx1"/>
                </a:solidFill>
              </a:rPr>
              <a:t>par une fiche d’entreprise sur une période de 5 ans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1500FF48-4414-44E6-BA2B-0596345F295E}"/>
              </a:ext>
            </a:extLst>
          </p:cNvPr>
          <p:cNvSpPr/>
          <p:nvPr/>
        </p:nvSpPr>
        <p:spPr>
          <a:xfrm>
            <a:off x="6246395" y="4660050"/>
            <a:ext cx="1620357" cy="575607"/>
          </a:xfrm>
          <a:prstGeom prst="rect">
            <a:avLst/>
          </a:prstGeom>
          <a:noFill/>
          <a:ln w="6350" cap="flat" cmpd="sng" algn="ctr">
            <a:solidFill>
              <a:srgbClr val="E94E5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</a:rPr>
              <a:t>% </a:t>
            </a:r>
            <a:r>
              <a:rPr lang="fr-FR" sz="900" b="1" dirty="0" smtClean="0">
                <a:solidFill>
                  <a:schemeClr val="tx1"/>
                </a:solidFill>
              </a:rPr>
              <a:t> d’entreprises </a:t>
            </a:r>
            <a:r>
              <a:rPr lang="fr-FR" sz="900" b="1" dirty="0">
                <a:solidFill>
                  <a:schemeClr val="tx1"/>
                </a:solidFill>
              </a:rPr>
              <a:t>ayant bénéficié de conseils ou sensibilisation sur une période de 5 ans (avec le nb et le type)</a:t>
            </a:r>
          </a:p>
        </p:txBody>
      </p:sp>
    </p:spTree>
    <p:extLst>
      <p:ext uri="{BB962C8B-B14F-4D97-AF65-F5344CB8AC3E}">
        <p14:creationId xmlns:p14="http://schemas.microsoft.com/office/powerpoint/2010/main" val="14746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1" grpId="0" animBg="1"/>
      <p:bldP spid="91" grpId="0"/>
      <p:bldP spid="93" grpId="0"/>
      <p:bldP spid="114" grpId="0" animBg="1"/>
      <p:bldP spid="95" grpId="0"/>
      <p:bldP spid="97" grpId="0"/>
      <p:bldP spid="115" grpId="0" animBg="1"/>
      <p:bldP spid="99" grpId="0"/>
      <p:bldP spid="101" grpId="0"/>
      <p:bldP spid="116" grpId="0" animBg="1"/>
      <p:bldP spid="136" grpId="0" animBg="1"/>
      <p:bldP spid="137" grpId="0"/>
      <p:bldP spid="138" grpId="0"/>
      <p:bldP spid="139" grpId="0"/>
      <p:bldP spid="140" grpId="0" animBg="1"/>
      <p:bldP spid="142" grpId="0" animBg="1"/>
      <p:bldP spid="144" grpId="0" animBg="1"/>
      <p:bldP spid="145" grpId="0" animBg="1"/>
      <p:bldP spid="146" grpId="0" animBg="1"/>
      <p:bldP spid="89" grpId="0"/>
      <p:bldP spid="94" grpId="0"/>
      <p:bldP spid="98" grpId="0" animBg="1"/>
      <p:bldP spid="103" grpId="0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7" grpId="0"/>
      <p:bldP spid="119" grpId="0"/>
      <p:bldP spid="121" grpId="0"/>
      <p:bldP spid="122" grpId="0" animBg="1"/>
      <p:bldP spid="123" grpId="0" animBg="1"/>
      <p:bldP spid="124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833</Words>
  <Application>Microsoft Office PowerPoint</Application>
  <PresentationFormat>Grand écran</PresentationFormat>
  <Paragraphs>107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Helvetica</vt:lpstr>
      <vt:lpstr>Mangal</vt:lpstr>
      <vt:lpstr>Montserrat</vt:lpstr>
      <vt:lpstr>Open Sans</vt:lpstr>
      <vt:lpstr>Segoe UI</vt:lpstr>
      <vt:lpstr>Symbol</vt:lpstr>
      <vt:lpstr>Wingdings</vt:lpstr>
      <vt:lpstr>Conception personnalisée</vt:lpstr>
      <vt:lpstr>1_Conception personnalisée</vt:lpstr>
      <vt:lpstr>6_Conception personnalisée</vt:lpstr>
      <vt:lpstr>5_Conception personnalisée</vt:lpstr>
      <vt:lpstr>2_Conception personnalisée</vt:lpstr>
      <vt:lpstr>7_Conception personnalisée</vt:lpstr>
      <vt:lpstr>3_Conception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Company>EFISENS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Dupery</dc:creator>
  <cp:lastModifiedBy>Sandra VASSY</cp:lastModifiedBy>
  <cp:revision>366</cp:revision>
  <cp:lastPrinted>2020-01-08T09:33:44Z</cp:lastPrinted>
  <dcterms:created xsi:type="dcterms:W3CDTF">2018-04-16T15:39:10Z</dcterms:created>
  <dcterms:modified xsi:type="dcterms:W3CDTF">2020-01-10T08:30:52Z</dcterms:modified>
</cp:coreProperties>
</file>