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omments/comment4.xml" ContentType="application/vnd.openxmlformats-officedocument.presentationml.comments+xml"/>
  <Override PartName="/ppt/notesSlides/notesSlide37.xml" ContentType="application/vnd.openxmlformats-officedocument.presentationml.notesSlide+xml"/>
  <Override PartName="/ppt/comments/comment5.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99" r:id="rId2"/>
    <p:sldId id="326" r:id="rId3"/>
    <p:sldId id="259" r:id="rId4"/>
    <p:sldId id="260" r:id="rId5"/>
    <p:sldId id="305" r:id="rId6"/>
    <p:sldId id="306" r:id="rId7"/>
    <p:sldId id="261" r:id="rId8"/>
    <p:sldId id="262" r:id="rId9"/>
    <p:sldId id="264" r:id="rId10"/>
    <p:sldId id="265" r:id="rId11"/>
    <p:sldId id="311" r:id="rId12"/>
    <p:sldId id="3073" r:id="rId13"/>
    <p:sldId id="3074" r:id="rId14"/>
    <p:sldId id="3075" r:id="rId15"/>
    <p:sldId id="3076" r:id="rId16"/>
    <p:sldId id="300" r:id="rId17"/>
    <p:sldId id="3077" r:id="rId18"/>
    <p:sldId id="3078" r:id="rId19"/>
    <p:sldId id="3079" r:id="rId20"/>
    <p:sldId id="3080" r:id="rId21"/>
    <p:sldId id="3040" r:id="rId22"/>
    <p:sldId id="3058" r:id="rId23"/>
    <p:sldId id="3072" r:id="rId24"/>
    <p:sldId id="3071" r:id="rId25"/>
    <p:sldId id="3060" r:id="rId26"/>
    <p:sldId id="3063" r:id="rId27"/>
    <p:sldId id="316" r:id="rId28"/>
    <p:sldId id="301" r:id="rId29"/>
    <p:sldId id="302" r:id="rId30"/>
    <p:sldId id="303" r:id="rId31"/>
    <p:sldId id="304" r:id="rId32"/>
    <p:sldId id="275" r:id="rId33"/>
    <p:sldId id="276" r:id="rId34"/>
    <p:sldId id="277" r:id="rId35"/>
    <p:sldId id="293" r:id="rId36"/>
    <p:sldId id="329" r:id="rId37"/>
    <p:sldId id="2300" r:id="rId38"/>
    <p:sldId id="2301" r:id="rId39"/>
    <p:sldId id="2303" r:id="rId40"/>
    <p:sldId id="2302" r:id="rId41"/>
    <p:sldId id="295" r:id="rId42"/>
    <p:sldId id="296" r:id="rId43"/>
    <p:sldId id="297" r:id="rId44"/>
    <p:sldId id="294" r:id="rId45"/>
    <p:sldId id="283" r:id="rId46"/>
    <p:sldId id="284" r:id="rId47"/>
    <p:sldId id="298"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Decottignies" initials="JD" lastIdx="5" clrIdx="0"/>
  <p:cmAuthor id="2" name="Sandra VASSY" initials="SV" lastIdx="1" clrIdx="1">
    <p:extLst>
      <p:ext uri="{19B8F6BF-5375-455C-9EA6-DF929625EA0E}">
        <p15:presenceInfo xmlns:p15="http://schemas.microsoft.com/office/powerpoint/2012/main" userId="S::s.vassy@presanse.fr::f2161d44-5308-45f9-a63d-b02b2cd5674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83" d="100"/>
          <a:sy n="83" d="100"/>
        </p:scale>
        <p:origin x="64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4-17T16:14:16.775" idx="3">
    <p:pos x="10" y="10"/>
    <p:text>Orateurs : 4 juristes
1 / Arrêté du 16 octobre 2017 fixant les modèles d’avis
2 / Contestation des avis et mesures du médecin du travail : procédure
3 / contestation des avis et mesures du médecin du travail : guide pratique
4 / Elections au CSE
5 / modèle de protocole d’accord CSE + mentionner la matinée technique
6 / Droit de la santé, hébergement de données etc…</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17T16:14:41.528" idx="4">
    <p:pos x="10" y="10"/>
    <p:text>Présentation répertoire des connaissances 
Visuel fiches de poste
Mentionner guide utilisateur</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17T16:15:20.400" idx="5">
    <p:pos x="10" y="10"/>
    <p:text>Prise de parole :
Anne-Sophie L. 
1 / Accord intergénérationnel signé – Février 2017
2 / Accord Travailleurs handicapés – Juin 2017
3 / Accord Formation professionnelle – Octobre 2017
4 / Délibérations formations éligibles CPF – Janvier 2018
5 / Accord RMAG – Février 2018
Ghislaine B
6 / point rapport de branche et d'activités qui nourissent les négociations
Appel à remplir le rapport</p:text>
    <p:extLst>
      <p:ext uri="{C676402C-5697-4E1C-873F-D02D1690AC5C}">
        <p15:threadingInfo xmlns:p15="http://schemas.microsoft.com/office/powerpoint/2012/main" timeZoneBias="-12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4-17T16:17:58.400" idx="1">
    <p:pos x="10" y="10"/>
    <p:text>Prise de parole
Julie : quels relais de l'info, sous quelle forme et où les trouver
IM / Site / Newsletter / Produits des événements
200 articles IM, 120 actus, 150 ressources site (com JST, notes, guides, ateliers etc etc)
Retour BDD : articles cross referenced + moteur de recherche / thèmes cliquables
Refonte IM + futur refonte site, commentaires et suggestions bienvenus</p:text>
    <p:extLst>
      <p:ext uri="{C676402C-5697-4E1C-873F-D02D1690AC5C}">
        <p15:threadingInfo xmlns:p15="http://schemas.microsoft.com/office/powerpoint/2012/main" timeZoneBias="-12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4-17T16:17:58.400" idx="2">
    <p:pos x="10" y="10"/>
    <p:text>Prise de parole
Julie : quels relais de l'info, sous quelle forme et où les trouver
IM / Site / Newsletter / Produits des événements
200 articles IM, 120 actus, 150 ressources site (com JST, notes, guides, ateliers etc etc)
Retour BDD : articles cross referenced + moteur de recherche / thèmes cliquables
Refonte IM + futur refonte site, commentaires et suggestions bienvenus</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17D40-81F6-42B9-BAF8-7BEE8850C022}" type="datetimeFigureOut">
              <a:rPr lang="fr-FR" smtClean="0"/>
              <a:t>16/05/2022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4BC8A-0294-412D-B8F0-7CFC2D80FB4F}" type="slidenum">
              <a:rPr lang="fr-FR" smtClean="0"/>
              <a:t>‹N°›</a:t>
            </a:fld>
            <a:endParaRPr lang="fr-FR"/>
          </a:p>
        </p:txBody>
      </p:sp>
    </p:spTree>
    <p:extLst>
      <p:ext uri="{BB962C8B-B14F-4D97-AF65-F5344CB8AC3E}">
        <p14:creationId xmlns:p14="http://schemas.microsoft.com/office/powerpoint/2010/main" val="2302953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Introduction</a:t>
            </a:r>
            <a:r>
              <a:rPr lang="fr-FR" baseline="0" dirty="0"/>
              <a:t> MB</a:t>
            </a:r>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a:t>
            </a:fld>
            <a:endParaRPr lang="fr-FR"/>
          </a:p>
        </p:txBody>
      </p:sp>
    </p:spTree>
    <p:extLst>
      <p:ext uri="{BB962C8B-B14F-4D97-AF65-F5344CB8AC3E}">
        <p14:creationId xmlns:p14="http://schemas.microsoft.com/office/powerpoint/2010/main" val="55705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indent="0">
              <a:buClr>
                <a:srgbClr val="009FE3"/>
              </a:buClr>
              <a:buFont typeface="Wingdings" panose="05000000000000000000" pitchFamily="2" charset="2"/>
              <a:buNone/>
            </a:pPr>
            <a:r>
              <a:rPr lang="fr-FR" sz="1100" b="1" kern="1200" dirty="0">
                <a:solidFill>
                  <a:schemeClr val="tx1"/>
                </a:solidFill>
                <a:effectLst/>
                <a:latin typeface="+mn-lt"/>
                <a:ea typeface="+mn-ea"/>
                <a:cs typeface="+mn-cs"/>
              </a:rPr>
              <a:t>Phase 1 – Etat des lieux de l’existant  </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Participation aux réunions du COPIL et du COPROJ </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Cabinet VALMEN Consulting </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Appui technique, accompagnement et réponses aux questions du consultant</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Phase complémentaire sur le coût des systèmes d’information des SSTI</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Restitution de points d’étape au CA, à la CSI  </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Relecture et corrections des livrables (état des lieux) </a:t>
            </a:r>
          </a:p>
          <a:p>
            <a:pPr marL="171450" indent="-171450">
              <a:buClr>
                <a:srgbClr val="009FE3"/>
              </a:buClr>
              <a:buFont typeface="Courier New" panose="02070309020205020404" pitchFamily="49" charset="0"/>
              <a:buChar char="o"/>
            </a:pPr>
            <a:r>
              <a:rPr lang="fr-FR" sz="1000" kern="1200" dirty="0">
                <a:solidFill>
                  <a:schemeClr val="tx1"/>
                </a:solidFill>
                <a:effectLst/>
                <a:latin typeface="+mn-lt"/>
                <a:ea typeface="+mn-ea"/>
                <a:cs typeface="+mn-cs"/>
              </a:rPr>
              <a:t>… </a:t>
            </a:r>
          </a:p>
          <a:p>
            <a:pPr marL="0" indent="0">
              <a:buClr>
                <a:srgbClr val="009FE3"/>
              </a:buClr>
              <a:buFont typeface="Wingdings" panose="05000000000000000000" pitchFamily="2" charset="2"/>
              <a:buNone/>
            </a:pPr>
            <a:endParaRPr lang="fr-FR" sz="1100" kern="1200" dirty="0">
              <a:solidFill>
                <a:schemeClr val="tx1"/>
              </a:solidFill>
              <a:effectLst/>
              <a:latin typeface="+mn-lt"/>
              <a:ea typeface="+mn-ea"/>
              <a:cs typeface="+mn-cs"/>
            </a:endParaRPr>
          </a:p>
          <a:p>
            <a:pPr marL="0" indent="0">
              <a:buClr>
                <a:srgbClr val="009FE3"/>
              </a:buClr>
              <a:buFont typeface="Wingdings" panose="05000000000000000000" pitchFamily="2" charset="2"/>
              <a:buNone/>
            </a:pPr>
            <a:r>
              <a:rPr lang="fr-FR" sz="1100" b="1" kern="1200" dirty="0">
                <a:solidFill>
                  <a:schemeClr val="tx1"/>
                </a:solidFill>
                <a:effectLst/>
                <a:latin typeface="+mn-lt"/>
                <a:ea typeface="+mn-ea"/>
                <a:cs typeface="+mn-cs"/>
              </a:rPr>
              <a:t>Phase 2 – Définition des différents scénarios envisageables  </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Rédaction d’un dossier d’appel d’offre pour la phase 2 du projet </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Participation aux réunions du COPIL, des membres du bureau et du COPROJ </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Appui technique, accompagnement et réponses aux questions du consultant</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Restitution de points d’étape au CA, à la CSI, aux adhérents   </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Relecture et corrections des livrables (description détaillée de la vision cible, instruction de scénarios pour le développement du système d’information des SSTI)</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Travail en cours d’approfondissement des options « plateforme d’échanges entre SSTI et « d’interface employeurs et salariés</a:t>
            </a:r>
          </a:p>
          <a:p>
            <a:pPr marL="171450" indent="-171450">
              <a:buClr>
                <a:srgbClr val="009FE3"/>
              </a:buClr>
              <a:buFont typeface="Courier New" panose="02070309020205020404" pitchFamily="49" charset="0"/>
              <a:buChar char="o"/>
            </a:pPr>
            <a:r>
              <a:rPr lang="fr-FR" sz="1100" kern="1200" dirty="0">
                <a:solidFill>
                  <a:schemeClr val="tx1"/>
                </a:solidFill>
                <a:effectLst/>
                <a:latin typeface="+mn-lt"/>
                <a:ea typeface="+mn-ea"/>
                <a:cs typeface="+mn-cs"/>
              </a:rPr>
              <a:t>…</a:t>
            </a:r>
          </a:p>
          <a:p>
            <a:pPr marL="0" indent="0">
              <a:buClr>
                <a:srgbClr val="009FE3"/>
              </a:buClr>
              <a:buFont typeface="Wingdings" panose="05000000000000000000" pitchFamily="2" charset="2"/>
              <a:buNone/>
            </a:pPr>
            <a:endParaRPr lang="fr-FR" sz="1100" kern="1200" dirty="0">
              <a:solidFill>
                <a:schemeClr val="tx1"/>
              </a:solidFill>
              <a:effectLst/>
              <a:latin typeface="+mn-lt"/>
              <a:ea typeface="+mn-ea"/>
              <a:cs typeface="+mn-cs"/>
            </a:endParaRPr>
          </a:p>
          <a:p>
            <a:pPr marL="0" indent="0">
              <a:buClr>
                <a:srgbClr val="009FE3"/>
              </a:buClr>
              <a:buFont typeface="Wingdings" panose="05000000000000000000" pitchFamily="2" charset="2"/>
              <a:buNone/>
            </a:pPr>
            <a:endParaRPr lang="fr-FR" sz="11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50F61-312E-43E5-A1D6-D653A53E6ACD}"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1865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kern="1200" baseline="0" dirty="0">
                <a:solidFill>
                  <a:schemeClr val="tx1"/>
                </a:solidFill>
                <a:effectLst/>
                <a:latin typeface="+mn-lt"/>
                <a:ea typeface="+mn-ea"/>
                <a:cs typeface="+mn-cs"/>
              </a:rPr>
              <a:t>Mise en place de référents Thésaurus régionaux et par Service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Sollicitation des présidents des Associations Régionales (Eté 2020), puis des Services</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Redéfinition du rôle des membres des Groupes Thésaurus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Volonté d’une meilleure représentativité régionale pour mieux répondre aux besoins de tous les utilisateurs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a:t>
            </a:r>
          </a:p>
          <a:p>
            <a:endParaRPr lang="fr-FR" sz="1100" kern="1200" baseline="0" dirty="0">
              <a:solidFill>
                <a:schemeClr val="tx1"/>
              </a:solidFill>
              <a:effectLst/>
              <a:latin typeface="+mn-lt"/>
              <a:ea typeface="+mn-ea"/>
              <a:cs typeface="+mn-cs"/>
            </a:endParaRPr>
          </a:p>
          <a:p>
            <a:r>
              <a:rPr lang="fr-FR" sz="1100" b="1" kern="1200" baseline="0" dirty="0">
                <a:solidFill>
                  <a:schemeClr val="tx1"/>
                </a:solidFill>
                <a:effectLst/>
                <a:latin typeface="+mn-lt"/>
                <a:ea typeface="+mn-ea"/>
                <a:cs typeface="+mn-cs"/>
              </a:rPr>
              <a:t>Evolutions des Thésaurus Harmonisés retenus par la profession</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Version 2021 des Thésaurus Harmonisés,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Version 2021 des MEEP et des MEEP (nouvelles matrices et mises à jour importante)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Version 2021.1 du Thésaurus des vaccins incluant ceux contre la Covid-19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Méthodologie de veille des besoins, maintenance évolutive et évolution du Thésaurus des expositions professionnelles (TEP)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Livraison d’une nouvelle partie « Facteur biomécanique » révisée du TEP (décembre 2020 -janvier 2021)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Participation au groupe plénier et aux groupes de travail à l’ANSES en charge de la mise à jour des parties « agent chimique », « lieu et local de travail », « produit ou procédé industriel » (première livraison prévue fin 2021)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Logiciel de gestion des Thésaurus Harmonisés et supports dérivés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19</a:t>
            </a:fld>
            <a:endParaRPr lang="fr-FR"/>
          </a:p>
        </p:txBody>
      </p:sp>
    </p:spTree>
    <p:extLst>
      <p:ext uri="{BB962C8B-B14F-4D97-AF65-F5344CB8AC3E}">
        <p14:creationId xmlns:p14="http://schemas.microsoft.com/office/powerpoint/2010/main" val="31652366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100" b="1" kern="1200" baseline="0" dirty="0">
                <a:solidFill>
                  <a:schemeClr val="tx1"/>
                </a:solidFill>
                <a:effectLst/>
                <a:latin typeface="+mn-lt"/>
                <a:ea typeface="+mn-ea"/>
                <a:cs typeface="+mn-cs"/>
              </a:rPr>
              <a:t>Recueil et analyse des besoins et documents existants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Questionnaire adressé aux Services (Eté 2020)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Analyses des réponses et verbatim, analyse des outils existants et utilisés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a:t>
            </a:r>
          </a:p>
          <a:p>
            <a:endParaRPr lang="fr-FR" sz="1100" kern="1200" baseline="0" dirty="0">
              <a:solidFill>
                <a:schemeClr val="tx1"/>
              </a:solidFill>
              <a:effectLst/>
              <a:latin typeface="+mn-lt"/>
              <a:ea typeface="+mn-ea"/>
              <a:cs typeface="+mn-cs"/>
            </a:endParaRPr>
          </a:p>
          <a:p>
            <a:r>
              <a:rPr lang="fr-FR" sz="1100" b="1" kern="1200" baseline="0" dirty="0">
                <a:solidFill>
                  <a:schemeClr val="tx1"/>
                </a:solidFill>
                <a:effectLst/>
                <a:latin typeface="+mn-lt"/>
                <a:ea typeface="+mn-ea"/>
                <a:cs typeface="+mn-cs"/>
              </a:rPr>
              <a:t>Création et mise à jour d’outil d’aide à la saisie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Guide complet de description et d’utilisation des Thésaurus Harmonisés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Fiches pratiques descriptives par catégories de libellés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Fiches descriptives des MEEP et liste des métiers couverts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Fiches descriptives des short-</a:t>
            </a:r>
            <a:r>
              <a:rPr lang="fr-FR" sz="1100" kern="1200" baseline="0" dirty="0" err="1">
                <a:solidFill>
                  <a:schemeClr val="tx1"/>
                </a:solidFill>
                <a:effectLst/>
                <a:latin typeface="+mn-lt"/>
                <a:ea typeface="+mn-ea"/>
                <a:cs typeface="+mn-cs"/>
              </a:rPr>
              <a:t>lists</a:t>
            </a:r>
            <a:r>
              <a:rPr lang="fr-FR" sz="1100" kern="1200" baseline="0" dirty="0">
                <a:solidFill>
                  <a:schemeClr val="tx1"/>
                </a:solidFill>
                <a:effectLst/>
                <a:latin typeface="+mn-lt"/>
                <a:ea typeface="+mn-ea"/>
                <a:cs typeface="+mn-cs"/>
              </a:rPr>
              <a:t> (listes courtes)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Indexations des expositions professionnelles selon leur qualification (tableaux de MP, ABP, N° CAS, CMR, VLEP, VLCT, SIR, SIA, VIP, facteurs de pénibilité, …)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Présentation de l’arborescence du Thésaurus des expositions professionnelles</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Présentation des combinaisons d’objectifs et de moyens d’AMT</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Sous-main présentant l’ensemble des Thésaurus, leur utilisation et les outils d’aide existants</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Sous-main présentant les premiers niveaux du Thésaurus des expositions professionnelles </a:t>
            </a:r>
          </a:p>
          <a:p>
            <a:pPr marL="171450" indent="-171450">
              <a:buFont typeface="Courier New" panose="02070309020205020404" pitchFamily="49" charset="0"/>
              <a:buChar char="o"/>
            </a:pPr>
            <a:r>
              <a:rPr lang="fr-FR" sz="1100" kern="1200" baseline="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20</a:t>
            </a:fld>
            <a:endParaRPr lang="fr-FR"/>
          </a:p>
        </p:txBody>
      </p:sp>
    </p:spTree>
    <p:extLst>
      <p:ext uri="{BB962C8B-B14F-4D97-AF65-F5344CB8AC3E}">
        <p14:creationId xmlns:p14="http://schemas.microsoft.com/office/powerpoint/2010/main" val="347434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a:extLst>
              <a:ext uri="{FF2B5EF4-FFF2-40B4-BE49-F238E27FC236}">
                <a16:creationId xmlns:a16="http://schemas.microsoft.com/office/drawing/2014/main" id="{18529F4B-8F8B-481B-A867-E2AB5C7B47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commentaires 2">
            <a:extLst>
              <a:ext uri="{FF2B5EF4-FFF2-40B4-BE49-F238E27FC236}">
                <a16:creationId xmlns:a16="http://schemas.microsoft.com/office/drawing/2014/main" id="{2D9D092D-B4F4-4D0E-8C5A-B3AE01AA02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50180" name="Espace réservé du numéro de diapositive 3">
            <a:extLst>
              <a:ext uri="{FF2B5EF4-FFF2-40B4-BE49-F238E27FC236}">
                <a16:creationId xmlns:a16="http://schemas.microsoft.com/office/drawing/2014/main" id="{A619D41E-B0DB-461E-8308-ACF2130D7D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FD01697-739F-4F30-88C0-3B12ED7188A4}" type="slidenum">
              <a:rPr lang="fr-FR" altLang="fr-FR" smtClean="0"/>
              <a:pPr/>
              <a:t>21</a:t>
            </a:fld>
            <a:endParaRPr lang="fr-FR" alt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tabLst>
                <a:tab pos="1287780" algn="l"/>
              </a:tabLst>
            </a:pPr>
            <a:r>
              <a:rPr lang="fr-FR" sz="18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0000"/>
              </a:lnSpc>
              <a:spcAft>
                <a:spcPts val="500"/>
              </a:spcAft>
              <a:buClr>
                <a:srgbClr val="EA743A"/>
              </a:buClr>
              <a:buFont typeface="Symbol" panose="05050102010706020507" pitchFamily="18" charset="2"/>
              <a:buChar char=""/>
            </a:pPr>
            <a:r>
              <a:rPr lang="fr-FR" b="1" dirty="0">
                <a:latin typeface="Segoe UI" panose="020B0502040204020203" pitchFamily="34" charset="0"/>
                <a:ea typeface="Tahoma" panose="020B0604030504040204" pitchFamily="34" charset="0"/>
              </a:rPr>
              <a:t>Travaux menés avec l’appui du cabinet PMP pour </a:t>
            </a:r>
          </a:p>
          <a:p>
            <a:pPr marL="742950" lvl="1" indent="-285750" algn="just">
              <a:lnSpc>
                <a:spcPct val="107000"/>
              </a:lnSpc>
              <a:buFont typeface="+mj-lt"/>
              <a:buAutoNum type="alphaLcPeriod"/>
            </a:pPr>
            <a:r>
              <a:rPr lang="fr-FR" sz="2000" dirty="0">
                <a:effectLst/>
                <a:latin typeface="Calibri" panose="020F0502020204030204" pitchFamily="34" charset="0"/>
                <a:ea typeface="Calibri" panose="020F0502020204030204" pitchFamily="34" charset="0"/>
                <a:cs typeface="Calibri" panose="020F0502020204030204" pitchFamily="34" charset="0"/>
              </a:rPr>
              <a:t>Confirmer à partir des définitions des différents actes à distance et de l’offre de service le périmètre de la mission</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fr-FR" sz="2000" dirty="0">
                <a:effectLst/>
                <a:latin typeface="Calibri" panose="020F0502020204030204" pitchFamily="34" charset="0"/>
                <a:ea typeface="Calibri" panose="020F0502020204030204" pitchFamily="34" charset="0"/>
                <a:cs typeface="Calibri" panose="020F0502020204030204" pitchFamily="34" charset="0"/>
              </a:rPr>
              <a:t>Appliquer à l’offre de services concernée (offre salariés et offre entreprises) la grille de lecture sur la faisabilité « à distance »</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fr-FR" sz="2000" dirty="0">
                <a:effectLst/>
                <a:latin typeface="Calibri" panose="020F0502020204030204" pitchFamily="34" charset="0"/>
                <a:ea typeface="Calibri" panose="020F0502020204030204" pitchFamily="34" charset="0"/>
                <a:cs typeface="Calibri" panose="020F0502020204030204" pitchFamily="34" charset="0"/>
              </a:rPr>
              <a:t>Elaborer une méthodologie commune pour construire un plan d’action au niveau de chaque SSTI / aider les CMT à élaborer la doctrine du Service à court terme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fr-FR" sz="2000" dirty="0">
                <a:effectLst/>
                <a:latin typeface="Calibri" panose="020F0502020204030204" pitchFamily="34" charset="0"/>
                <a:ea typeface="Calibri" panose="020F0502020204030204" pitchFamily="34" charset="0"/>
                <a:cs typeface="Calibri" panose="020F0502020204030204" pitchFamily="34" charset="0"/>
              </a:rPr>
              <a:t>Identifier un socle de prérequis organisationnels, opérationnels, technologiques, et juridiques pour un développement à plus long terme des pratiques à distance</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gn="just">
              <a:lnSpc>
                <a:spcPct val="107000"/>
              </a:lnSpc>
              <a:buFont typeface="+mj-lt"/>
              <a:buAutoNum type="alphaLcPeriod"/>
            </a:pPr>
            <a:r>
              <a:rPr lang="fr-FR" sz="2000" dirty="0">
                <a:effectLst/>
                <a:latin typeface="Calibri" panose="020F0502020204030204" pitchFamily="34" charset="0"/>
                <a:ea typeface="Calibri" panose="020F0502020204030204" pitchFamily="34" charset="0"/>
                <a:cs typeface="Calibri" panose="020F0502020204030204" pitchFamily="34" charset="0"/>
              </a:rPr>
              <a:t>Identifier un certain nombre de bénéfices pouvant découler du recours aux pratiques à distance vs des freins </a:t>
            </a:r>
            <a:endParaRPr lang="fr-FR" sz="2000" dirty="0">
              <a:effectLst/>
              <a:latin typeface="Segoe UI" panose="020B0502040204020203" pitchFamily="34" charset="0"/>
              <a:ea typeface="Tahoma" panose="020B0604030504040204" pitchFamily="34" charset="0"/>
            </a:endParaRPr>
          </a:p>
          <a:p>
            <a:pPr marL="342900" indent="-342900" algn="just">
              <a:lnSpc>
                <a:spcPct val="100000"/>
              </a:lnSpc>
              <a:spcAft>
                <a:spcPts val="500"/>
              </a:spcAft>
              <a:buClr>
                <a:srgbClr val="EA743A"/>
              </a:buClr>
              <a:buFont typeface="Symbol" panose="05050102010706020507" pitchFamily="18" charset="2"/>
              <a:buChar char=""/>
            </a:pPr>
            <a:r>
              <a:rPr lang="fr-FR" b="1" dirty="0">
                <a:latin typeface="Segoe UI" panose="020B0502040204020203" pitchFamily="34" charset="0"/>
                <a:ea typeface="Tahoma" panose="020B0604030504040204" pitchFamily="34" charset="0"/>
              </a:rPr>
              <a:t>Et dégager un ensemble de réflexions et de pistes méthodologiques afin que la question des pratiques à distance soit abordée avec cohérence dans les Services.</a:t>
            </a:r>
          </a:p>
          <a:p>
            <a:endParaRPr lang="fr-FR" dirty="0"/>
          </a:p>
        </p:txBody>
      </p:sp>
      <p:sp>
        <p:nvSpPr>
          <p:cNvPr id="4" name="Espace réservé du numéro de diapositive 3"/>
          <p:cNvSpPr>
            <a:spLocks noGrp="1"/>
          </p:cNvSpPr>
          <p:nvPr>
            <p:ph type="sldNum" sz="quarter" idx="5"/>
          </p:nvPr>
        </p:nvSpPr>
        <p:spPr/>
        <p:txBody>
          <a:bodyPr/>
          <a:lstStyle/>
          <a:p>
            <a:fld id="{DD632E84-5CF5-254F-B970-B456EC3E0BBC}" type="slidenum">
              <a:rPr lang="fr-FR" smtClean="0"/>
              <a:t>22</a:t>
            </a:fld>
            <a:endParaRPr lang="fr-FR"/>
          </a:p>
        </p:txBody>
      </p:sp>
    </p:spTree>
    <p:extLst>
      <p:ext uri="{BB962C8B-B14F-4D97-AF65-F5344CB8AC3E}">
        <p14:creationId xmlns:p14="http://schemas.microsoft.com/office/powerpoint/2010/main" val="16969360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lvl="0" indent="-342900" algn="just">
              <a:lnSpc>
                <a:spcPct val="110000"/>
              </a:lnSpc>
              <a:spcAft>
                <a:spcPts val="500"/>
              </a:spcAft>
              <a:buClr>
                <a:srgbClr val="EA743A"/>
              </a:buClr>
              <a:buFont typeface="Symbol" panose="05050102010706020507" pitchFamily="18" charset="2"/>
              <a:buChar char=""/>
            </a:pPr>
            <a:r>
              <a:rPr lang="fr-FR" sz="800" dirty="0">
                <a:effectLst/>
                <a:latin typeface="Segoe UI" panose="020B0502040204020203" pitchFamily="34" charset="0"/>
                <a:ea typeface="Tahoma" panose="020B0604030504040204" pitchFamily="34" charset="0"/>
              </a:rPr>
              <a:t>Un accès facilité aux services des SSTI pour tous les adhérents mais surtout pour les plus éloignés géographiquement (gain de temps </a:t>
            </a:r>
            <a:r>
              <a:rPr lang="fr-FR" sz="800" dirty="0">
                <a:latin typeface="Segoe UI" panose="020B0502040204020203" pitchFamily="34" charset="0"/>
                <a:ea typeface="Tahoma" panose="020B0604030504040204" pitchFamily="34" charset="0"/>
              </a:rPr>
              <a:t>/</a:t>
            </a:r>
            <a:r>
              <a:rPr lang="fr-FR" sz="800" dirty="0">
                <a:effectLst/>
                <a:latin typeface="Segoe UI" panose="020B0502040204020203" pitchFamily="34" charset="0"/>
                <a:ea typeface="Tahoma" panose="020B0604030504040204" pitchFamily="34" charset="0"/>
              </a:rPr>
              <a:t> d’accessibilité) ;</a:t>
            </a:r>
          </a:p>
          <a:p>
            <a:pPr marL="342900" lvl="0" indent="-342900" algn="just">
              <a:lnSpc>
                <a:spcPct val="110000"/>
              </a:lnSpc>
              <a:spcAft>
                <a:spcPts val="500"/>
              </a:spcAft>
              <a:buClr>
                <a:srgbClr val="EA743A"/>
              </a:buClr>
              <a:buFont typeface="Symbol" panose="05050102010706020507" pitchFamily="18" charset="2"/>
              <a:buChar char=""/>
            </a:pPr>
            <a:r>
              <a:rPr lang="fr-FR" sz="800" dirty="0">
                <a:effectLst/>
                <a:latin typeface="Segoe UI" panose="020B0502040204020203" pitchFamily="34" charset="0"/>
                <a:ea typeface="Tahoma" panose="020B0604030504040204" pitchFamily="34" charset="0"/>
              </a:rPr>
              <a:t>Avec les téléservices, la capacité, pour les équipes du SSTI, à toucher de nombreuses entreprises concernées par la même problématique en même temps (efficacité, cf. webinaires) ;</a:t>
            </a:r>
          </a:p>
          <a:p>
            <a:pPr marL="342900" lvl="0" indent="-342900" algn="just">
              <a:lnSpc>
                <a:spcPct val="110000"/>
              </a:lnSpc>
              <a:spcAft>
                <a:spcPts val="500"/>
              </a:spcAft>
              <a:buClr>
                <a:srgbClr val="EA743A"/>
              </a:buClr>
              <a:buFont typeface="Symbol" panose="05050102010706020507" pitchFamily="18" charset="2"/>
              <a:buChar char=""/>
            </a:pPr>
            <a:r>
              <a:rPr lang="fr-FR" sz="800" dirty="0">
                <a:effectLst/>
                <a:latin typeface="Segoe UI" panose="020B0502040204020203" pitchFamily="34" charset="0"/>
                <a:ea typeface="Tahoma" panose="020B0604030504040204" pitchFamily="34" charset="0"/>
              </a:rPr>
              <a:t>Une plus grande réactivité face aux demandes de visites qui seraient différées sans l’option de la pratique à distance; </a:t>
            </a:r>
          </a:p>
          <a:p>
            <a:pPr marL="342900" lvl="0" indent="-342900" algn="just">
              <a:lnSpc>
                <a:spcPct val="110000"/>
              </a:lnSpc>
              <a:spcAft>
                <a:spcPts val="500"/>
              </a:spcAft>
              <a:buClr>
                <a:srgbClr val="EA743A"/>
              </a:buClr>
              <a:buFont typeface="Symbol" panose="05050102010706020507" pitchFamily="18" charset="2"/>
              <a:buChar char=""/>
            </a:pPr>
            <a:r>
              <a:rPr lang="fr-FR" sz="800" dirty="0">
                <a:effectLst/>
                <a:latin typeface="Segoe UI" panose="020B0502040204020203" pitchFamily="34" charset="0"/>
                <a:ea typeface="Tahoma" panose="020B0604030504040204" pitchFamily="34" charset="0"/>
              </a:rPr>
              <a:t>Un accès facilité aux services moins fréquents et plus complexes à apporter en raison de l’éloignement des centres d’expertises, comme la téléexpertise ;</a:t>
            </a:r>
          </a:p>
          <a:p>
            <a:pPr marL="342900" lvl="0" indent="-342900" algn="just">
              <a:lnSpc>
                <a:spcPct val="110000"/>
              </a:lnSpc>
              <a:spcAft>
                <a:spcPts val="500"/>
              </a:spcAft>
              <a:buClr>
                <a:srgbClr val="EA743A"/>
              </a:buClr>
              <a:buFont typeface="Symbol" panose="05050102010706020507" pitchFamily="18" charset="2"/>
              <a:buChar char=""/>
            </a:pPr>
            <a:r>
              <a:rPr lang="fr-FR" sz="800" dirty="0">
                <a:effectLst/>
                <a:latin typeface="Segoe UI" panose="020B0502040204020203" pitchFamily="34" charset="0"/>
                <a:ea typeface="Tahoma" panose="020B0604030504040204" pitchFamily="34" charset="0"/>
              </a:rPr>
              <a:t>Un accès facilité au médecin traitant et/ou spécialiste en cas de pathologie grave du salarié, par la téléexpertise ;</a:t>
            </a:r>
          </a:p>
          <a:p>
            <a:pPr marL="342900" lvl="0" indent="-342900" algn="just">
              <a:lnSpc>
                <a:spcPct val="100000"/>
              </a:lnSpc>
              <a:spcAft>
                <a:spcPts val="500"/>
              </a:spcAft>
              <a:buClr>
                <a:srgbClr val="EA743A"/>
              </a:buClr>
              <a:buFont typeface="Symbol" panose="05050102010706020507" pitchFamily="18" charset="2"/>
              <a:buChar char=""/>
            </a:pPr>
            <a:endParaRPr lang="fr-FR" sz="800" dirty="0">
              <a:effectLst/>
              <a:latin typeface="Calibri" panose="020F0502020204030204" pitchFamily="34" charset="0"/>
              <a:ea typeface="Tahoma" panose="020B0604030504040204" pitchFamily="34" charset="0"/>
              <a:cs typeface="Calibri" panose="020F0502020204030204" pitchFamily="34" charset="0"/>
            </a:endParaRPr>
          </a:p>
          <a:p>
            <a:pPr marL="457200" lvl="1" indent="0" algn="just">
              <a:lnSpc>
                <a:spcPct val="100000"/>
              </a:lnSpc>
              <a:spcAft>
                <a:spcPts val="500"/>
              </a:spcAft>
              <a:buClr>
                <a:srgbClr val="EA743A"/>
              </a:buClr>
              <a:buNone/>
            </a:pPr>
            <a:endParaRPr lang="fr-FR" sz="8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tabLst>
                <a:tab pos="1287780" algn="l"/>
              </a:tabLst>
            </a:pPr>
            <a:endParaRPr lang="fr-FR" sz="800" dirty="0">
              <a:latin typeface="+mn-lt"/>
            </a:endParaRPr>
          </a:p>
        </p:txBody>
      </p:sp>
      <p:sp>
        <p:nvSpPr>
          <p:cNvPr id="4" name="Espace réservé du numéro de diapositive 3"/>
          <p:cNvSpPr>
            <a:spLocks noGrp="1"/>
          </p:cNvSpPr>
          <p:nvPr>
            <p:ph type="sldNum" sz="quarter" idx="5"/>
          </p:nvPr>
        </p:nvSpPr>
        <p:spPr/>
        <p:txBody>
          <a:bodyPr/>
          <a:lstStyle/>
          <a:p>
            <a:fld id="{DD632E84-5CF5-254F-B970-B456EC3E0BBC}" type="slidenum">
              <a:rPr lang="fr-FR" smtClean="0"/>
              <a:t>23</a:t>
            </a:fld>
            <a:endParaRPr lang="fr-FR"/>
          </a:p>
        </p:txBody>
      </p:sp>
    </p:spTree>
    <p:extLst>
      <p:ext uri="{BB962C8B-B14F-4D97-AF65-F5344CB8AC3E}">
        <p14:creationId xmlns:p14="http://schemas.microsoft.com/office/powerpoint/2010/main" val="3733015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lnSpc>
                <a:spcPct val="120000"/>
              </a:lnSpc>
              <a:spcAft>
                <a:spcPts val="1200"/>
              </a:spcAft>
            </a:pPr>
            <a:r>
              <a:rPr lang="fr-FR" sz="1000" dirty="0">
                <a:effectLst/>
                <a:latin typeface="Segoe UI" panose="020B0502040204020203" pitchFamily="34" charset="0"/>
                <a:ea typeface="Tahoma" panose="020B0604030504040204" pitchFamily="34" charset="0"/>
                <a:cs typeface="Tahoma" panose="020B0604030504040204" pitchFamily="34" charset="0"/>
              </a:rPr>
              <a:t>Les Services de Santé au Travail peuvent faire valoir des </a:t>
            </a:r>
            <a:r>
              <a:rPr lang="fr-FR" sz="1000" b="1" dirty="0">
                <a:effectLst/>
                <a:latin typeface="Segoe UI" panose="020B0502040204020203" pitchFamily="34" charset="0"/>
                <a:ea typeface="Tahoma" panose="020B0604030504040204" pitchFamily="34" charset="0"/>
                <a:cs typeface="Tahoma" panose="020B0604030504040204" pitchFamily="34" charset="0"/>
              </a:rPr>
              <a:t>atouts uniques</a:t>
            </a:r>
            <a:r>
              <a:rPr lang="fr-FR" sz="1000" dirty="0">
                <a:effectLst/>
                <a:latin typeface="Segoe UI" panose="020B0502040204020203" pitchFamily="34" charset="0"/>
                <a:ea typeface="Tahoma" panose="020B0604030504040204" pitchFamily="34" charset="0"/>
                <a:cs typeface="Tahoma" panose="020B0604030504040204" pitchFamily="34" charset="0"/>
              </a:rPr>
              <a:t> parmi les acteurs de la santé au travail, voire plus généralement de la prévention, en France :</a:t>
            </a:r>
          </a:p>
          <a:p>
            <a:pPr marL="342900" lvl="0" indent="-342900" algn="just">
              <a:lnSpc>
                <a:spcPct val="110000"/>
              </a:lnSpc>
              <a:spcAft>
                <a:spcPts val="500"/>
              </a:spcAft>
              <a:buClr>
                <a:srgbClr val="EA743A"/>
              </a:buClr>
              <a:buFont typeface="Symbol" panose="05050102010706020507" pitchFamily="18" charset="2"/>
              <a:buChar char=""/>
            </a:pPr>
            <a:r>
              <a:rPr lang="fr-FR" sz="1000" b="1" dirty="0">
                <a:effectLst/>
                <a:latin typeface="Segoe UI" panose="020B0502040204020203" pitchFamily="34" charset="0"/>
                <a:ea typeface="Tahoma" panose="020B0604030504040204" pitchFamily="34" charset="0"/>
              </a:rPr>
              <a:t>Un réseau opérationnel de terrain qui apporte une réponse de santé sur l’ensemble du territoire (20 000 points de consultation)</a:t>
            </a:r>
            <a:r>
              <a:rPr lang="fr-FR" sz="1000" dirty="0">
                <a:effectLst/>
                <a:latin typeface="Segoe UI" panose="020B0502040204020203" pitchFamily="34" charset="0"/>
                <a:ea typeface="Tahoma" panose="020B0604030504040204" pitchFamily="34" charset="0"/>
              </a:rPr>
              <a:t> ; </a:t>
            </a:r>
            <a:r>
              <a:rPr lang="fr-FR" sz="1000" i="1" dirty="0">
                <a:effectLst/>
                <a:latin typeface="Segoe UI" panose="020B0502040204020203" pitchFamily="34" charset="0"/>
                <a:ea typeface="Tahoma" panose="020B0604030504040204" pitchFamily="34" charset="0"/>
                <a:cs typeface="Calibri" panose="020F0502020204030204" pitchFamily="34" charset="0"/>
              </a:rPr>
              <a:t>« le maillage du territoire par les SSTI en fait, aujourd’hui, l’acteur le plus proche des entreprises pour la protection de la santé au travail en France </a:t>
            </a:r>
            <a:r>
              <a:rPr lang="fr-FR" sz="1000" dirty="0">
                <a:effectLst/>
                <a:latin typeface="Segoe UI" panose="020B0502040204020203" pitchFamily="34" charset="0"/>
                <a:ea typeface="Tahoma" panose="020B0604030504040204" pitchFamily="34" charset="0"/>
                <a:cs typeface="Calibri" panose="020F0502020204030204" pitchFamily="34" charset="0"/>
              </a:rPr>
              <a:t>» (rapport Lecocq- « Vers un Système Simplifié pour une Prévention Renforcée » - septembre 2018)</a:t>
            </a:r>
            <a:r>
              <a:rPr lang="fr-FR" sz="1000" i="1" dirty="0">
                <a:effectLst/>
                <a:latin typeface="Segoe UI" panose="020B0502040204020203" pitchFamily="34" charset="0"/>
                <a:ea typeface="Tahoma" panose="020B0604030504040204" pitchFamily="34" charset="0"/>
                <a:cs typeface="Calibri" panose="020F0502020204030204" pitchFamily="34" charset="0"/>
              </a:rPr>
              <a:t>. </a:t>
            </a:r>
            <a:r>
              <a:rPr lang="fr-FR" sz="1000" dirty="0">
                <a:effectLst/>
                <a:latin typeface="Segoe UI" panose="020B0502040204020203" pitchFamily="34" charset="0"/>
                <a:ea typeface="Tahoma" panose="020B0604030504040204" pitchFamily="34" charset="0"/>
              </a:rPr>
              <a:t>Dans certains « déserts médicaux », le SSTI peut être le seul acteur de santé de proximité pour la population locale</a:t>
            </a:r>
          </a:p>
          <a:p>
            <a:pPr marL="342900" lvl="0" indent="-342900" algn="just">
              <a:lnSpc>
                <a:spcPct val="110000"/>
              </a:lnSpc>
              <a:spcAft>
                <a:spcPts val="500"/>
              </a:spcAft>
              <a:buClr>
                <a:srgbClr val="EA743A"/>
              </a:buClr>
              <a:buFont typeface="Symbol" panose="05050102010706020507" pitchFamily="18" charset="2"/>
              <a:buChar char=""/>
            </a:pPr>
            <a:r>
              <a:rPr lang="fr-FR" sz="1000" b="1" dirty="0">
                <a:effectLst/>
                <a:latin typeface="Segoe UI" panose="020B0502040204020203" pitchFamily="34" charset="0"/>
                <a:ea typeface="Tahoma" panose="020B0604030504040204" pitchFamily="34" charset="0"/>
              </a:rPr>
              <a:t>Une expertise médicale et des postes de travail</a:t>
            </a:r>
            <a:r>
              <a:rPr lang="fr-FR" sz="1000" dirty="0">
                <a:effectLst/>
                <a:latin typeface="Segoe UI" panose="020B0502040204020203" pitchFamily="34" charset="0"/>
                <a:ea typeface="Tahoma" panose="020B0604030504040204" pitchFamily="34" charset="0"/>
              </a:rPr>
              <a:t> conjugués à la connaissance du tissu économique. Cette double expertise est d’autant plus importante qu’il est de plus en plus attendu de l’écosystème de la santé au travail qu’il assume une mission globale d’accompagnement de la prévention au travail incluant les prestations amont-aval de la chaîne : analyse des risques sur le lieu de travail, conseils de prévention, suivi de santé des salariés, suivi des expositions professionnelles et veille sanitaire, orientation vers les acteurs du système de santé, maintien en emploi…</a:t>
            </a:r>
          </a:p>
          <a:p>
            <a:pPr algn="just">
              <a:lnSpc>
                <a:spcPct val="120000"/>
              </a:lnSpc>
              <a:spcAft>
                <a:spcPts val="1200"/>
              </a:spcAft>
            </a:pPr>
            <a:endParaRPr lang="fr-FR" sz="1000" dirty="0">
              <a:effectLst/>
              <a:latin typeface="Segoe UI" panose="020B0502040204020203" pitchFamily="34" charset="0"/>
              <a:ea typeface="Tahoma" panose="020B0604030504040204" pitchFamily="34" charset="0"/>
              <a:cs typeface="Tahoma" panose="020B0604030504040204" pitchFamily="34" charset="0"/>
            </a:endParaRPr>
          </a:p>
          <a:p>
            <a:pPr algn="just">
              <a:lnSpc>
                <a:spcPct val="120000"/>
              </a:lnSpc>
              <a:spcAft>
                <a:spcPts val="1200"/>
              </a:spcAft>
            </a:pPr>
            <a:r>
              <a:rPr lang="fr-FR" sz="1000" b="1" dirty="0">
                <a:effectLst/>
                <a:latin typeface="Segoe UI" panose="020B0502040204020203" pitchFamily="34" charset="0"/>
                <a:ea typeface="Tahoma" panose="020B0604030504040204" pitchFamily="34" charset="0"/>
                <a:cs typeface="Tahoma" panose="020B0604030504040204" pitchFamily="34" charset="0"/>
              </a:rPr>
              <a:t>Les pratiques à distance réunissent un ensemble de pratiques et d’outils incontournables pour mener à bien un tel défi.</a:t>
            </a:r>
          </a:p>
          <a:p>
            <a:pPr algn="just">
              <a:lnSpc>
                <a:spcPct val="120000"/>
              </a:lnSpc>
              <a:spcAft>
                <a:spcPts val="1200"/>
              </a:spcAft>
            </a:pPr>
            <a:r>
              <a:rPr lang="fr-FR" sz="1000" b="1" dirty="0">
                <a:effectLst/>
                <a:latin typeface="Segoe UI" panose="020B0502040204020203" pitchFamily="34" charset="0"/>
                <a:ea typeface="Tahoma" panose="020B0604030504040204" pitchFamily="34" charset="0"/>
                <a:cs typeface="Tahoma" panose="020B0604030504040204" pitchFamily="34" charset="0"/>
              </a:rPr>
              <a:t>Le présent document propose un ensemble de références et de réflexions méthodologiques pour la mise en œuvre des pratiques à distance, amené à s’adapter avec l’évolution des pratiques et des technologies. Il indique les grands principes et la méthode qui peuvent guider le déploiement à court terme des pratiques à distance dans les SSTI et futurs SPSTI.</a:t>
            </a:r>
          </a:p>
          <a:p>
            <a:pPr marL="342900" lvl="0" indent="-342900" algn="just">
              <a:lnSpc>
                <a:spcPct val="110000"/>
              </a:lnSpc>
              <a:spcAft>
                <a:spcPts val="500"/>
              </a:spcAft>
              <a:buClr>
                <a:srgbClr val="EA743A"/>
              </a:buClr>
              <a:buFont typeface="Symbol" panose="05050102010706020507" pitchFamily="18" charset="2"/>
              <a:buChar char=""/>
            </a:pPr>
            <a:br>
              <a:rPr lang="fr-FR" sz="1000" b="1" dirty="0">
                <a:effectLst/>
                <a:latin typeface="Segoe UI" panose="020B0502040204020203" pitchFamily="34" charset="0"/>
                <a:ea typeface="Tahoma" panose="020B0604030504040204" pitchFamily="34" charset="0"/>
                <a:cs typeface="Tahoma" panose="020B0604030504040204" pitchFamily="34" charset="0"/>
              </a:rPr>
            </a:br>
            <a:r>
              <a:rPr lang="fr-FR" sz="1000" b="1" dirty="0">
                <a:effectLst/>
                <a:latin typeface="Segoe UI" panose="020B0502040204020203" pitchFamily="34" charset="0"/>
                <a:ea typeface="Tahoma" panose="020B0604030504040204" pitchFamily="34" charset="0"/>
                <a:cs typeface="Tahoma" panose="020B0604030504040204" pitchFamily="34" charset="0"/>
              </a:rPr>
              <a:t> </a:t>
            </a:r>
            <a:r>
              <a:rPr lang="fr-FR" sz="1400" dirty="0">
                <a:effectLst/>
                <a:latin typeface="Segoe UI" panose="020B0502040204020203" pitchFamily="34" charset="0"/>
                <a:ea typeface="Tahoma" panose="020B0604030504040204" pitchFamily="34" charset="0"/>
              </a:rPr>
              <a:t>Un gain de temps notamment pour les médecins grâce aux déplacements évités ou réduits, et une moindre exposition induite au risque routier ;</a:t>
            </a:r>
          </a:p>
          <a:p>
            <a:pPr marL="342900" lvl="0" indent="-342900" algn="just">
              <a:lnSpc>
                <a:spcPct val="110000"/>
              </a:lnSpc>
              <a:spcAft>
                <a:spcPts val="500"/>
              </a:spcAft>
              <a:buClr>
                <a:srgbClr val="EA743A"/>
              </a:buClr>
              <a:buFont typeface="Symbol" panose="05050102010706020507" pitchFamily="18" charset="2"/>
              <a:buChar char=""/>
            </a:pPr>
            <a:r>
              <a:rPr lang="fr-FR" sz="1400" dirty="0">
                <a:effectLst/>
                <a:latin typeface="Segoe UI" panose="020B0502040204020203" pitchFamily="34" charset="0"/>
                <a:ea typeface="Tahoma" panose="020B0604030504040204" pitchFamily="34" charset="0"/>
              </a:rPr>
              <a:t>La garantie du maintien des activités dans toutes les circonstances, notamment en cas de pandémie ;</a:t>
            </a:r>
          </a:p>
          <a:p>
            <a:pPr marL="342900" lvl="0" indent="-342900" algn="just">
              <a:lnSpc>
                <a:spcPct val="110000"/>
              </a:lnSpc>
              <a:spcAft>
                <a:spcPts val="500"/>
              </a:spcAft>
              <a:buClr>
                <a:srgbClr val="EA743A"/>
              </a:buClr>
              <a:buFont typeface="Symbol" panose="05050102010706020507" pitchFamily="18" charset="2"/>
              <a:buChar char=""/>
            </a:pPr>
            <a:r>
              <a:rPr lang="fr-FR" sz="1400" dirty="0">
                <a:effectLst/>
                <a:latin typeface="Segoe UI" panose="020B0502040204020203" pitchFamily="34" charset="0"/>
                <a:ea typeface="Tahoma" panose="020B0604030504040204" pitchFamily="34" charset="0"/>
              </a:rPr>
              <a:t>L’inscription des SSTI dans la dynamique actuelle de transformation du secteur de la santé (virage numérique) attendue par les parties prenantes et portée par l’Etat ….</a:t>
            </a:r>
          </a:p>
          <a:p>
            <a:pPr algn="just">
              <a:lnSpc>
                <a:spcPct val="120000"/>
              </a:lnSpc>
              <a:spcAft>
                <a:spcPts val="1200"/>
              </a:spcAft>
            </a:pPr>
            <a:endParaRPr lang="fr-FR" sz="1000" dirty="0">
              <a:effectLst/>
              <a:latin typeface="Segoe UI" panose="020B0502040204020203" pitchFamily="34" charset="0"/>
              <a:ea typeface="Tahoma" panose="020B0604030504040204" pitchFamily="34" charset="0"/>
              <a:cs typeface="Tahoma" panose="020B0604030504040204" pitchFamily="34" charset="0"/>
            </a:endParaRPr>
          </a:p>
          <a:p>
            <a:pPr>
              <a:lnSpc>
                <a:spcPct val="107000"/>
              </a:lnSpc>
              <a:spcAft>
                <a:spcPts val="800"/>
              </a:spcAft>
              <a:tabLst>
                <a:tab pos="1287780" algn="l"/>
              </a:tabLst>
            </a:pPr>
            <a:endParaRPr lang="fr-FR" dirty="0"/>
          </a:p>
        </p:txBody>
      </p:sp>
      <p:sp>
        <p:nvSpPr>
          <p:cNvPr id="4" name="Espace réservé du numéro de diapositive 3"/>
          <p:cNvSpPr>
            <a:spLocks noGrp="1"/>
          </p:cNvSpPr>
          <p:nvPr>
            <p:ph type="sldNum" sz="quarter" idx="5"/>
          </p:nvPr>
        </p:nvSpPr>
        <p:spPr/>
        <p:txBody>
          <a:bodyPr/>
          <a:lstStyle/>
          <a:p>
            <a:fld id="{DD632E84-5CF5-254F-B970-B456EC3E0BBC}" type="slidenum">
              <a:rPr lang="fr-FR" smtClean="0"/>
              <a:t>24</a:t>
            </a:fld>
            <a:endParaRPr lang="fr-FR"/>
          </a:p>
        </p:txBody>
      </p:sp>
    </p:spTree>
    <p:extLst>
      <p:ext uri="{BB962C8B-B14F-4D97-AF65-F5344CB8AC3E}">
        <p14:creationId xmlns:p14="http://schemas.microsoft.com/office/powerpoint/2010/main" val="2521288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07000"/>
              </a:lnSpc>
              <a:spcAft>
                <a:spcPts val="800"/>
              </a:spcAft>
              <a:tabLst>
                <a:tab pos="1287780" algn="l"/>
              </a:tabLst>
            </a:pPr>
            <a:r>
              <a:rPr lang="fr-FR" sz="1800" dirty="0">
                <a:effectLst/>
                <a:latin typeface="Calibri" panose="020F0502020204030204" pitchFamily="34" charset="0"/>
                <a:ea typeface="Calibri" panose="020F0502020204030204" pitchFamily="34" charset="0"/>
                <a:cs typeface="Calibri" panose="020F0502020204030204" pitchFamily="34"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b="1" dirty="0">
                <a:effectLst/>
                <a:latin typeface="Calibri" panose="020F0502020204030204" pitchFamily="34" charset="0"/>
                <a:ea typeface="Calibri" panose="020F0502020204030204" pitchFamily="34" charset="0"/>
                <a:cs typeface="Calibri" panose="020F0502020204030204" pitchFamily="34" charset="0"/>
              </a:rPr>
              <a:t>Les pratiques à distance en SSTI peuvent donc concerner tant le suivi individuel de l’état de santé que l’offre d’aide des entreprises à l’évaluation des risques professionnels, l’offre d’information, sensibilisation et conseil pour agir en prévention et le repérage et l’accompagnement des salariés en risque de désinsertion professionnelle</a:t>
            </a:r>
            <a:r>
              <a:rPr lang="fr-FR" sz="1200" dirty="0">
                <a:effectLst/>
                <a:latin typeface="Calibri" panose="020F0502020204030204" pitchFamily="34" charset="0"/>
                <a:ea typeface="Calibri" panose="020F0502020204030204" pitchFamily="34" charset="0"/>
                <a:cs typeface="Calibri" panose="020F0502020204030204" pitchFamily="34" charset="0"/>
              </a:rPr>
              <a:t> (encadré ci-dessous).</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Calibri" panose="020F0502020204030204" pitchFamily="34" charset="0"/>
              </a:rPr>
              <a:t>En revanche, les colonnes 1 et 6 de l’offre (faciliter les formalités d’adhésion via le numérique et donner à chacun un accès individualisé aux informations le concernant) n’ont pas été intégrées aux présentes réflexions ( =&gt; sujet SDSI).</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fr-FR" sz="1200" dirty="0">
              <a:effectLst/>
              <a:latin typeface="Segoe UI" panose="020B0502040204020203" pitchFamily="34" charset="0"/>
              <a:ea typeface="Tahoma" panose="020B060403050404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DD632E84-5CF5-254F-B970-B456EC3E0BBC}" type="slidenum">
              <a:rPr lang="fr-FR" smtClean="0"/>
              <a:t>25</a:t>
            </a:fld>
            <a:endParaRPr lang="fr-FR"/>
          </a:p>
        </p:txBody>
      </p:sp>
    </p:spTree>
    <p:extLst>
      <p:ext uri="{BB962C8B-B14F-4D97-AF65-F5344CB8AC3E}">
        <p14:creationId xmlns:p14="http://schemas.microsoft.com/office/powerpoint/2010/main" val="3083557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42900" indent="-342900" algn="just">
              <a:lnSpc>
                <a:spcPct val="110000"/>
              </a:lnSpc>
              <a:spcAft>
                <a:spcPts val="500"/>
              </a:spcAft>
              <a:buClr>
                <a:srgbClr val="EA743A"/>
              </a:buClr>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 </a:t>
            </a:r>
            <a:r>
              <a:rPr lang="fr-FR" sz="400" dirty="0">
                <a:latin typeface="Segoe UI" panose="020B0502040204020203" pitchFamily="34" charset="0"/>
                <a:ea typeface="Tahoma" panose="020B0604030504040204" pitchFamily="34" charset="0"/>
              </a:rPr>
              <a:t>la quasi-totalité des services proposés par les </a:t>
            </a:r>
            <a:r>
              <a:rPr lang="fr-FR" sz="400" dirty="0" err="1">
                <a:latin typeface="Segoe UI" panose="020B0502040204020203" pitchFamily="34" charset="0"/>
                <a:ea typeface="Tahoma" panose="020B0604030504040204" pitchFamily="34" charset="0"/>
              </a:rPr>
              <a:t>ssti</a:t>
            </a:r>
            <a:r>
              <a:rPr lang="fr-FR" sz="400" dirty="0">
                <a:latin typeface="Segoe UI" panose="020B0502040204020203" pitchFamily="34" charset="0"/>
                <a:ea typeface="Tahoma" panose="020B0604030504040204" pitchFamily="34" charset="0"/>
              </a:rPr>
              <a:t>, pour les adhérents comme pour les salariés, sont déployables (pour tout ou partie) en pratique à distance </a:t>
            </a:r>
          </a:p>
          <a:p>
            <a:pPr marL="342900" indent="-342900" algn="just">
              <a:lnSpc>
                <a:spcPct val="110000"/>
              </a:lnSpc>
              <a:spcAft>
                <a:spcPts val="500"/>
              </a:spcAft>
              <a:buClr>
                <a:srgbClr val="EA743A"/>
              </a:buClr>
              <a:buFont typeface="Symbol" panose="05050102010706020507" pitchFamily="18" charset="2"/>
              <a:buChar char=""/>
            </a:pPr>
            <a:r>
              <a:rPr lang="fr-FR" sz="400" dirty="0">
                <a:latin typeface="Segoe UI" panose="020B0502040204020203" pitchFamily="34" charset="0"/>
                <a:ea typeface="Tahoma" panose="020B0604030504040204" pitchFamily="34" charset="0"/>
              </a:rPr>
              <a:t>la quasi-totalité des services aux salariés sont déployables à distance à court terme. </a:t>
            </a:r>
          </a:p>
          <a:p>
            <a:pPr marL="342900" indent="-342900" algn="just">
              <a:lnSpc>
                <a:spcPct val="110000"/>
              </a:lnSpc>
              <a:spcAft>
                <a:spcPts val="500"/>
              </a:spcAft>
              <a:buClr>
                <a:srgbClr val="EA743A"/>
              </a:buClr>
              <a:buFont typeface="Symbol" panose="05050102010706020507" pitchFamily="18" charset="2"/>
              <a:buChar char=""/>
            </a:pPr>
            <a:r>
              <a:rPr lang="fr-FR" sz="400" dirty="0">
                <a:latin typeface="Segoe UI" panose="020B0502040204020203" pitchFamily="34" charset="0"/>
                <a:ea typeface="Tahoma" panose="020B0604030504040204" pitchFamily="34" charset="0"/>
              </a:rPr>
              <a:t>pour les services employeurs, certains sont accessibles en pratiques à distance à court terme mais une partie importante demeure à déployer sur le moyen terme</a:t>
            </a:r>
          </a:p>
          <a:p>
            <a:pPr marL="342900" indent="-342900" algn="just">
              <a:lnSpc>
                <a:spcPct val="110000"/>
              </a:lnSpc>
              <a:spcAft>
                <a:spcPts val="500"/>
              </a:spcAft>
              <a:buClr>
                <a:srgbClr val="EA743A"/>
              </a:buClr>
              <a:buFont typeface="Symbol" panose="05050102010706020507" pitchFamily="18" charset="2"/>
              <a:buChar char=""/>
            </a:pPr>
            <a:r>
              <a:rPr lang="fr-FR" sz="400" b="1" u="sng" dirty="0">
                <a:latin typeface="Segoe UI" panose="020B0502040204020203" pitchFamily="34" charset="0"/>
                <a:ea typeface="Tahoma" panose="020B0604030504040204" pitchFamily="34" charset="0"/>
              </a:rPr>
              <a:t>mais la faisabilité technologique ne constitue pas le seul critère de choix ou de déploiement de la télémédecine.</a:t>
            </a:r>
            <a:endParaRPr lang="fr-FR" sz="400" b="1" u="sng"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0000"/>
              </a:lnSpc>
              <a:spcAft>
                <a:spcPts val="500"/>
              </a:spcAft>
              <a:buClr>
                <a:srgbClr val="EA743A"/>
              </a:buClr>
              <a:buFont typeface="Symbol" panose="05050102010706020507" pitchFamily="18" charset="2"/>
              <a:buChar char=""/>
            </a:pPr>
            <a:endParaRPr lang="fr-FR" sz="400" dirty="0">
              <a:latin typeface="Segoe UI" panose="020B0502040204020203" pitchFamily="34" charset="0"/>
              <a:ea typeface="Tahoma" panose="020B0604030504040204" pitchFamily="34" charset="0"/>
            </a:endParaRPr>
          </a:p>
          <a:p>
            <a:pPr marL="342900" indent="-342900" algn="just">
              <a:lnSpc>
                <a:spcPct val="100000"/>
              </a:lnSpc>
              <a:spcAft>
                <a:spcPts val="500"/>
              </a:spcAft>
              <a:buClr>
                <a:srgbClr val="EA743A"/>
              </a:buClr>
              <a:buFont typeface="Symbol" panose="05050102010706020507" pitchFamily="18" charset="2"/>
              <a:buChar char=""/>
            </a:pPr>
            <a:endParaRPr lang="fr-FR" sz="400" dirty="0">
              <a:latin typeface="Calibri" panose="020F0502020204030204" pitchFamily="34" charset="0"/>
              <a:ea typeface="Tahoma" panose="020B0604030504040204" pitchFamily="34" charset="0"/>
              <a:cs typeface="Calibri" panose="020F0502020204030204" pitchFamily="34" charset="0"/>
            </a:endParaRPr>
          </a:p>
          <a:p>
            <a:pPr marL="457200" lvl="1" indent="0" algn="just">
              <a:lnSpc>
                <a:spcPct val="100000"/>
              </a:lnSpc>
              <a:spcAft>
                <a:spcPts val="500"/>
              </a:spcAft>
              <a:buClr>
                <a:srgbClr val="EA743A"/>
              </a:buClr>
              <a:buFont typeface="Wingdings" charset="2"/>
              <a:buNone/>
            </a:pPr>
            <a:endParaRPr lang="fr-FR" sz="400" dirty="0">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00000"/>
              </a:lnSpc>
              <a:spcAft>
                <a:spcPts val="500"/>
              </a:spcAft>
              <a:buClr>
                <a:srgbClr val="EA743A"/>
              </a:buClr>
              <a:buFont typeface="Symbol" panose="05050102010706020507" pitchFamily="18" charset="2"/>
              <a:buChar char=""/>
            </a:pPr>
            <a:endParaRPr lang="fr-FR" sz="400" b="1" dirty="0">
              <a:latin typeface="Segoe UI" panose="020B0502040204020203" pitchFamily="34" charset="0"/>
              <a:ea typeface="Tahoma" panose="020B0604030504040204" pitchFamily="34" charset="0"/>
            </a:endParaRPr>
          </a:p>
          <a:p>
            <a:pPr>
              <a:lnSpc>
                <a:spcPct val="107000"/>
              </a:lnSpc>
              <a:spcAft>
                <a:spcPts val="800"/>
              </a:spcAft>
              <a:tabLst>
                <a:tab pos="1287780" algn="l"/>
              </a:tabLst>
            </a:pP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400" dirty="0">
                <a:effectLst/>
                <a:latin typeface="Calibri" panose="020F0502020204030204" pitchFamily="34" charset="0"/>
                <a:ea typeface="Calibri" panose="020F0502020204030204" pitchFamily="34" charset="0"/>
                <a:cs typeface="Calibri" panose="020F0502020204030204" pitchFamily="34" charset="0"/>
              </a:rPr>
              <a:t>il n’a pas été souhaité à ce stade définir une doctrine mais plutôt proposer une approche globale pour les </a:t>
            </a:r>
            <a:r>
              <a:rPr lang="fr-FR" sz="400" dirty="0" err="1">
                <a:effectLst/>
                <a:latin typeface="Calibri" panose="020F0502020204030204" pitchFamily="34" charset="0"/>
                <a:ea typeface="Calibri" panose="020F0502020204030204" pitchFamily="34" charset="0"/>
                <a:cs typeface="Calibri" panose="020F0502020204030204" pitchFamily="34" charset="0"/>
              </a:rPr>
              <a:t>ssti</a:t>
            </a:r>
            <a:r>
              <a:rPr lang="fr-FR" sz="400" dirty="0">
                <a:effectLst/>
                <a:latin typeface="Calibri" panose="020F0502020204030204" pitchFamily="34" charset="0"/>
                <a:ea typeface="Calibri" panose="020F0502020204030204" pitchFamily="34" charset="0"/>
                <a:cs typeface="Calibri" panose="020F0502020204030204" pitchFamily="34" charset="0"/>
              </a:rPr>
              <a:t>, adaptable à chaque réalité. il s’agit de présenter un cadre organisationnel et éthique commun et de considérer les pratiques à distance comme un nouveau canal d’accès à l’offre, complémentaire à la pratique en présentiel et contribuant à la cohérence des pratiques.</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1200"/>
              </a:spcAft>
            </a:pPr>
            <a:r>
              <a:rPr lang="fr-FR" sz="400" dirty="0">
                <a:effectLst/>
                <a:latin typeface="Calibri" panose="020F0502020204030204" pitchFamily="34" charset="0"/>
                <a:ea typeface="Calibri" panose="020F0502020204030204" pitchFamily="34" charset="0"/>
                <a:cs typeface="Tahoma" panose="020B0604030504040204" pitchFamily="34" charset="0"/>
              </a:rPr>
              <a:t>la méthode proposée identifie donc les questions à minima devant être traitées pour guider la réflexion. les aspects techniques (quel équipement privilégier) et économiques (quel coût d’investissement selon le choix d’équipement) ne sont pas traités ici. </a:t>
            </a:r>
            <a:r>
              <a:rPr lang="fr-FR" sz="400" dirty="0">
                <a:effectLst/>
                <a:latin typeface="Calibri" panose="020F0502020204030204" pitchFamily="34" charset="0"/>
                <a:ea typeface="Tahoma" panose="020B0604030504040204" pitchFamily="34" charset="0"/>
                <a:cs typeface="Tahoma" panose="020B0604030504040204" pitchFamily="34" charset="0"/>
              </a:rPr>
              <a:t>des étapes de réflexions et des critères sont proposées pour guider les réflexions des services :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algn="just">
              <a:lnSpc>
                <a:spcPct val="120000"/>
              </a:lnSpc>
              <a:spcAft>
                <a:spcPts val="1200"/>
              </a:spcAft>
            </a:pPr>
            <a:r>
              <a:rPr lang="fr-FR" sz="400" b="1" u="sng" dirty="0" err="1">
                <a:effectLst/>
                <a:latin typeface="Calibri" panose="020F0502020204030204" pitchFamily="34" charset="0"/>
                <a:ea typeface="Tahoma" panose="020B0604030504040204" pitchFamily="34" charset="0"/>
                <a:cs typeface="Tahoma" panose="020B0604030504040204" pitchFamily="34" charset="0"/>
              </a:rPr>
              <a:t>etapes</a:t>
            </a:r>
            <a:r>
              <a:rPr lang="fr-FR" sz="400" b="1" u="sng" dirty="0">
                <a:effectLst/>
                <a:latin typeface="Calibri" panose="020F0502020204030204" pitchFamily="34" charset="0"/>
                <a:ea typeface="Tahoma" panose="020B0604030504040204" pitchFamily="34" charset="0"/>
                <a:cs typeface="Tahoma" panose="020B0604030504040204" pitchFamily="34" charset="0"/>
              </a:rPr>
              <a:t>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20000"/>
              </a:lnSpc>
              <a:spcAft>
                <a:spcPts val="300"/>
              </a:spcAft>
              <a:buFont typeface="+mj-lt"/>
              <a:buAutoNum type="arabicPeriod"/>
            </a:pPr>
            <a:r>
              <a:rPr lang="fr-FR" sz="400" dirty="0">
                <a:effectLst/>
                <a:latin typeface="Calibri" panose="020F0502020204030204" pitchFamily="34" charset="0"/>
                <a:ea typeface="Tahoma" panose="020B0604030504040204" pitchFamily="34" charset="0"/>
                <a:cs typeface="Tahoma" panose="020B0604030504040204" pitchFamily="34" charset="0"/>
              </a:rPr>
              <a:t>prise de connaissance de ce document et des prérequis au déploiement de la télésanté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20000"/>
              </a:lnSpc>
              <a:spcAft>
                <a:spcPts val="300"/>
              </a:spcAft>
              <a:buFont typeface="+mj-lt"/>
              <a:buAutoNum type="arabicPeriod"/>
            </a:pPr>
            <a:r>
              <a:rPr lang="fr-FR" sz="400" dirty="0">
                <a:effectLst/>
                <a:latin typeface="Calibri" panose="020F0502020204030204" pitchFamily="34" charset="0"/>
                <a:ea typeface="Tahoma" panose="020B0604030504040204" pitchFamily="34" charset="0"/>
                <a:cs typeface="Tahoma" panose="020B0604030504040204" pitchFamily="34" charset="0"/>
              </a:rPr>
              <a:t>état des lieux des pratiques à distance dans le </a:t>
            </a:r>
            <a:r>
              <a:rPr lang="fr-FR" sz="400" dirty="0" err="1">
                <a:effectLst/>
                <a:latin typeface="Calibri" panose="020F0502020204030204" pitchFamily="34" charset="0"/>
                <a:ea typeface="Tahoma" panose="020B0604030504040204" pitchFamily="34" charset="0"/>
                <a:cs typeface="Tahoma" panose="020B0604030504040204" pitchFamily="34" charset="0"/>
              </a:rPr>
              <a:t>ssti</a:t>
            </a:r>
            <a:r>
              <a:rPr lang="fr-FR" sz="400" dirty="0">
                <a:effectLst/>
                <a:latin typeface="Calibri" panose="020F0502020204030204" pitchFamily="34" charset="0"/>
                <a:ea typeface="Tahoma" panose="020B0604030504040204" pitchFamily="34" charset="0"/>
                <a:cs typeface="Tahoma" panose="020B0604030504040204" pitchFamily="34" charset="0"/>
              </a:rPr>
              <a:t>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20000"/>
              </a:lnSpc>
              <a:spcAft>
                <a:spcPts val="300"/>
              </a:spcAft>
              <a:buFont typeface="+mj-lt"/>
              <a:buAutoNum type="arabicPeriod"/>
            </a:pPr>
            <a:r>
              <a:rPr lang="fr-FR" sz="400" dirty="0">
                <a:effectLst/>
                <a:latin typeface="Calibri" panose="020F0502020204030204" pitchFamily="34" charset="0"/>
                <a:ea typeface="Tahoma" panose="020B0604030504040204" pitchFamily="34" charset="0"/>
                <a:cs typeface="Tahoma" panose="020B0604030504040204" pitchFamily="34" charset="0"/>
              </a:rPr>
              <a:t>choix des services à déployer en pratiques à distance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20000"/>
              </a:lnSpc>
              <a:spcAft>
                <a:spcPts val="300"/>
              </a:spcAft>
              <a:buFont typeface="+mj-lt"/>
              <a:buAutoNum type="arabicPeriod"/>
            </a:pPr>
            <a:r>
              <a:rPr lang="fr-FR" sz="400" dirty="0">
                <a:effectLst/>
                <a:latin typeface="Calibri" panose="020F0502020204030204" pitchFamily="34" charset="0"/>
                <a:ea typeface="Tahoma" panose="020B0604030504040204" pitchFamily="34" charset="0"/>
                <a:cs typeface="Tahoma" panose="020B0604030504040204" pitchFamily="34" charset="0"/>
              </a:rPr>
              <a:t>planification du déploiement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20000"/>
              </a:lnSpc>
              <a:spcAft>
                <a:spcPts val="300"/>
              </a:spcAft>
              <a:buFont typeface="+mj-lt"/>
              <a:buAutoNum type="arabicPeriod"/>
            </a:pPr>
            <a:r>
              <a:rPr lang="fr-FR" sz="400" dirty="0">
                <a:effectLst/>
                <a:latin typeface="Calibri" panose="020F0502020204030204" pitchFamily="34" charset="0"/>
                <a:ea typeface="Tahoma" panose="020B0604030504040204" pitchFamily="34" charset="0"/>
                <a:cs typeface="Tahoma" panose="020B0604030504040204" pitchFamily="34" charset="0"/>
              </a:rPr>
              <a:t>suivi du déploiement/ évaluation</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455295" indent="-228600" algn="just">
              <a:lnSpc>
                <a:spcPct val="120000"/>
              </a:lnSpc>
              <a:spcAft>
                <a:spcPts val="300"/>
              </a:spcAft>
            </a:pPr>
            <a:r>
              <a:rPr lang="fr-FR" sz="400" dirty="0">
                <a:effectLst/>
                <a:latin typeface="Calibri" panose="020F0502020204030204" pitchFamily="34" charset="0"/>
                <a:ea typeface="Tahoma" panose="020B0604030504040204" pitchFamily="34" charset="0"/>
                <a:cs typeface="Tahoma" panose="020B0604030504040204" pitchFamily="34" charset="0"/>
              </a:rPr>
              <a:t>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algn="just">
              <a:lnSpc>
                <a:spcPct val="120000"/>
              </a:lnSpc>
              <a:spcAft>
                <a:spcPts val="1200"/>
              </a:spcAft>
            </a:pPr>
            <a:r>
              <a:rPr lang="fr-FR" sz="400" b="1" u="sng" dirty="0">
                <a:effectLst/>
                <a:latin typeface="Calibri" panose="020F0502020204030204" pitchFamily="34" charset="0"/>
                <a:ea typeface="Tahoma" panose="020B0604030504040204" pitchFamily="34" charset="0"/>
                <a:cs typeface="Tahoma" panose="020B0604030504040204" pitchFamily="34" charset="0"/>
              </a:rPr>
              <a:t>critères – services salariés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algn="just">
              <a:lnSpc>
                <a:spcPct val="120000"/>
              </a:lnSpc>
              <a:spcAft>
                <a:spcPts val="1200"/>
              </a:spcAft>
            </a:pPr>
            <a:r>
              <a:rPr lang="fr-FR" sz="400" dirty="0">
                <a:effectLst/>
                <a:latin typeface="Calibri" panose="020F0502020204030204" pitchFamily="34" charset="0"/>
                <a:ea typeface="Tahoma" panose="020B0604030504040204" pitchFamily="34" charset="0"/>
                <a:cs typeface="Tahoma" panose="020B0604030504040204" pitchFamily="34" charset="0"/>
              </a:rPr>
              <a:t>pour établir l’arbre décisionnel qui permettra d’identifier, pour chaque service la possibilité de le déployer en pratique à distance, 7 critères cumulatifs pouvant être chacun déclinés en plusieurs hypothèses (non exhaustives) sont proposés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statut du salarié pour le </a:t>
            </a:r>
            <a:r>
              <a:rPr lang="fr-FR" sz="400" dirty="0" err="1">
                <a:effectLst/>
                <a:latin typeface="Calibri" panose="020F0502020204030204" pitchFamily="34" charset="0"/>
                <a:ea typeface="Calibri" panose="020F0502020204030204" pitchFamily="34" charset="0"/>
                <a:cs typeface="Calibri" panose="020F0502020204030204" pitchFamily="34" charset="0"/>
              </a:rPr>
              <a:t>ssti</a:t>
            </a:r>
            <a:r>
              <a:rPr lang="fr-FR" sz="400" dirty="0">
                <a:effectLst/>
                <a:latin typeface="Calibri" panose="020F0502020204030204" pitchFamily="34" charset="0"/>
                <a:ea typeface="Calibri" panose="020F0502020204030204" pitchFamily="34" charset="0"/>
                <a:cs typeface="Calibri" panose="020F0502020204030204" pitchFamily="34" charset="0"/>
              </a:rPr>
              <a:t> (connu, non connu)</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profil </a:t>
            </a:r>
            <a:r>
              <a:rPr lang="fr-FR" sz="400" dirty="0">
                <a:effectLst/>
                <a:latin typeface="Calibri" panose="020F0502020204030204" pitchFamily="34" charset="0"/>
                <a:ea typeface="Times New Roman" panose="02020603050405020304" pitchFamily="18" charset="0"/>
                <a:cs typeface="Times New Roman" panose="02020603050405020304" pitchFamily="18" charset="0"/>
              </a:rPr>
              <a:t>de situation personnel</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profil de risque professionnel</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err="1">
                <a:effectLst/>
                <a:latin typeface="Calibri" panose="020F0502020204030204" pitchFamily="34" charset="0"/>
                <a:ea typeface="Calibri" panose="020F0502020204030204" pitchFamily="34" charset="0"/>
                <a:cs typeface="Calibri" panose="020F0502020204030204" pitchFamily="34" charset="0"/>
              </a:rPr>
              <a:t>age</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possibilité déterminée par le médecin d’un examen à distance assisté par un auxiliaire</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besoin d ‘un examen complémentaire</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spcAft>
                <a:spcPts val="800"/>
              </a:spcAft>
            </a:pPr>
            <a:r>
              <a:rPr lang="fr-FR" sz="400" dirty="0">
                <a:effectLst/>
                <a:latin typeface="Calibri" panose="020F0502020204030204" pitchFamily="34" charset="0"/>
                <a:ea typeface="Calibri" panose="020F0502020204030204" pitchFamily="34" charset="0"/>
                <a:cs typeface="Calibri" panose="020F0502020204030204" pitchFamily="34" charset="0"/>
              </a:rPr>
              <a:t>pour chaque critère, une liste de questions est proposée (non exhaustive). y répondre doit guider les cmt à construire leur propre arbre décisionnel, partagé dans le service pour une période donnée. les pratiques ainsi mises en œuvre pourront faire l’objet d’une évaluation collective et déboucher sur une modification de l’arbre décisionnel.</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fr-FR" sz="400" dirty="0">
                <a:effectLst/>
                <a:latin typeface="Calibri" panose="020F0502020204030204" pitchFamily="34" charset="0"/>
                <a:ea typeface="Calibri" panose="020F0502020204030204" pitchFamily="34" charset="0"/>
                <a:cs typeface="Calibri" panose="020F0502020204030204" pitchFamily="34" charset="0"/>
              </a:rPr>
              <a:t> </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spcAft>
                <a:spcPts val="1200"/>
              </a:spcAft>
            </a:pPr>
            <a:r>
              <a:rPr lang="fr-FR" sz="400" b="1" u="sng" dirty="0">
                <a:effectLst/>
                <a:latin typeface="Calibri" panose="020F0502020204030204" pitchFamily="34" charset="0"/>
                <a:ea typeface="Tahoma" panose="020B0604030504040204" pitchFamily="34" charset="0"/>
                <a:cs typeface="Tahoma" panose="020B0604030504040204" pitchFamily="34" charset="0"/>
              </a:rPr>
              <a:t>critères - services employeurs</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algn="just">
              <a:lnSpc>
                <a:spcPct val="120000"/>
              </a:lnSpc>
              <a:spcAft>
                <a:spcPts val="1200"/>
              </a:spcAft>
            </a:pPr>
            <a:r>
              <a:rPr lang="fr-FR" sz="400" dirty="0">
                <a:effectLst/>
                <a:latin typeface="Calibri" panose="020F0502020204030204" pitchFamily="34" charset="0"/>
                <a:ea typeface="Tahoma" panose="020B0604030504040204" pitchFamily="34" charset="0"/>
                <a:cs typeface="Tahoma" panose="020B0604030504040204" pitchFamily="34" charset="0"/>
              </a:rPr>
              <a:t>pour établir un arbre décisionnel similaire du côté adhérents employeurs, 5 critères cumulatifs ont été identifiés :</a:t>
            </a:r>
            <a:endParaRPr lang="fr-FR" sz="400" dirty="0">
              <a:effectLst/>
              <a:latin typeface="Segoe UI" panose="020B0502040204020203" pitchFamily="34" charset="0"/>
              <a:ea typeface="Tahoma" panose="020B0604030504040204" pitchFamily="34" charset="0"/>
              <a:cs typeface="Tahoma" panose="020B0604030504040204" pitchFamily="34"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classification de l’entreprise (taille et branche)</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profil de l’entreprise et niveau de risques</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situations de travail</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accessibilité de l’entreprise</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Symbol" panose="05050102010706020507" pitchFamily="18" charset="2"/>
              <a:buChar char=""/>
            </a:pPr>
            <a:r>
              <a:rPr lang="fr-FR" sz="400" dirty="0">
                <a:effectLst/>
                <a:latin typeface="Calibri" panose="020F0502020204030204" pitchFamily="34" charset="0"/>
                <a:ea typeface="Calibri" panose="020F0502020204030204" pitchFamily="34" charset="0"/>
                <a:cs typeface="Calibri" panose="020F0502020204030204" pitchFamily="34" charset="0"/>
              </a:rPr>
              <a:t>nature de l’intervention</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400" b="1" i="1" dirty="0">
                <a:effectLst/>
                <a:latin typeface="Calibri" panose="020F0502020204030204" pitchFamily="34" charset="0"/>
                <a:ea typeface="Calibri" panose="020F0502020204030204" pitchFamily="34" charset="0"/>
                <a:cs typeface="Calibri" panose="020F0502020204030204" pitchFamily="34" charset="0"/>
              </a:rPr>
              <a:t> </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400" dirty="0">
                <a:effectLst/>
                <a:latin typeface="Calibri" panose="020F0502020204030204" pitchFamily="34" charset="0"/>
                <a:ea typeface="Calibri" panose="020F0502020204030204" pitchFamily="34" charset="0"/>
                <a:cs typeface="Calibri" panose="020F0502020204030204" pitchFamily="34" charset="0"/>
              </a:rPr>
              <a:t>pour chaque critère, une liste de questions est proposée (non exhaustive). y répondre doit guider les cmt à construire leur propre arbre décisionnel, partagé dans le service pour une période donnée. les pratiques ainsi mises en œuvre pourront faire l’objet d’une évaluation collective et déboucher sur une modification de l’arbre décisionnel.</a:t>
            </a:r>
            <a:endParaRPr lang="fr-FR" sz="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0000"/>
              </a:lnSpc>
              <a:spcAft>
                <a:spcPts val="500"/>
              </a:spcAft>
              <a:buClr>
                <a:srgbClr val="EA743A"/>
              </a:buClr>
              <a:buFont typeface="Symbol" panose="05050102010706020507" pitchFamily="18" charset="2"/>
              <a:buChar char=""/>
            </a:pPr>
            <a:r>
              <a:rPr lang="fr-FR" sz="400" dirty="0">
                <a:effectLst/>
                <a:latin typeface="Segoe UI" panose="020B0502040204020203" pitchFamily="34" charset="0"/>
                <a:ea typeface="Tahoma" panose="020B0604030504040204" pitchFamily="34" charset="0"/>
              </a:rPr>
              <a:t>les </a:t>
            </a:r>
            <a:r>
              <a:rPr lang="fr-FR" sz="400" dirty="0">
                <a:effectLst/>
                <a:latin typeface="Segoe UI" panose="020B0502040204020203" pitchFamily="34" charset="0"/>
                <a:ea typeface="Tahoma" panose="020B0604030504040204" pitchFamily="34" charset="0"/>
                <a:cs typeface="Tahoma" panose="020B0604030504040204" pitchFamily="34" charset="0"/>
              </a:rPr>
              <a:t>défis auxquels se heurte le déploiement des pratiques à distance restent notamment liés aux contraintes internes qui s’appliquent à l’organisation et aux modalités de fonctionnement des services </a:t>
            </a:r>
          </a:p>
          <a:p>
            <a:pPr marL="342900" lvl="0" indent="-342900" algn="just">
              <a:lnSpc>
                <a:spcPct val="110000"/>
              </a:lnSpc>
              <a:spcAft>
                <a:spcPts val="500"/>
              </a:spcAft>
              <a:buClr>
                <a:srgbClr val="EA743A"/>
              </a:buClr>
              <a:buFont typeface="Symbol" panose="05050102010706020507" pitchFamily="18" charset="2"/>
              <a:buChar char=""/>
            </a:pPr>
            <a:r>
              <a:rPr lang="fr-FR" sz="400" dirty="0">
                <a:latin typeface="Segoe UI" panose="020B0502040204020203" pitchFamily="34" charset="0"/>
                <a:ea typeface="Tahoma" panose="020B0604030504040204" pitchFamily="34" charset="0"/>
                <a:cs typeface="Tahoma" panose="020B0604030504040204" pitchFamily="34" charset="0"/>
              </a:rPr>
              <a:t>néanmoins, la pratique à distance d’actes habituellement réalisés en présentiel par les </a:t>
            </a:r>
            <a:r>
              <a:rPr lang="fr-FR" sz="400" dirty="0" err="1">
                <a:latin typeface="Segoe UI" panose="020B0502040204020203" pitchFamily="34" charset="0"/>
                <a:ea typeface="Tahoma" panose="020B0604030504040204" pitchFamily="34" charset="0"/>
                <a:cs typeface="Tahoma" panose="020B0604030504040204" pitchFamily="34" charset="0"/>
              </a:rPr>
              <a:t>ssti</a:t>
            </a:r>
            <a:r>
              <a:rPr lang="fr-FR" sz="400" dirty="0">
                <a:latin typeface="Segoe UI" panose="020B0502040204020203" pitchFamily="34" charset="0"/>
                <a:ea typeface="Tahoma" panose="020B0604030504040204" pitchFamily="34" charset="0"/>
                <a:cs typeface="Tahoma" panose="020B0604030504040204" pitchFamily="34" charset="0"/>
              </a:rPr>
              <a:t> est aujourd’hui attendue des différents acteurs impliqués en santé au travail.</a:t>
            </a:r>
            <a:endParaRPr lang="fr-FR" sz="400" dirty="0">
              <a:effectLst/>
              <a:latin typeface="Segoe UI" panose="020B0502040204020203" pitchFamily="34" charset="0"/>
              <a:ea typeface="Tahoma" panose="020B0604030504040204" pitchFamily="34" charset="0"/>
            </a:endParaRPr>
          </a:p>
          <a:p>
            <a:pPr marL="342900" lvl="0" indent="-342900" algn="just">
              <a:lnSpc>
                <a:spcPct val="110000"/>
              </a:lnSpc>
              <a:spcAft>
                <a:spcPts val="500"/>
              </a:spcAft>
              <a:buClr>
                <a:srgbClr val="EA743A"/>
              </a:buClr>
              <a:buFont typeface="Symbol" panose="05050102010706020507" pitchFamily="18" charset="2"/>
              <a:buChar char=""/>
            </a:pPr>
            <a:r>
              <a:rPr lang="fr-FR" sz="400" dirty="0">
                <a:effectLst/>
                <a:latin typeface="Segoe UI" panose="020B0502040204020203" pitchFamily="34" charset="0"/>
                <a:ea typeface="Tahoma" panose="020B0604030504040204" pitchFamily="34" charset="0"/>
                <a:cs typeface="Tahoma" panose="020B0604030504040204" pitchFamily="34" charset="0"/>
              </a:rPr>
              <a:t>ces références et réflexions mises à disposition des services et de leurs instances restent à confronter aux spécificités locales, tout en tendant le plus possible vers une évolution cohérente et qualitative des pratiques. </a:t>
            </a:r>
          </a:p>
          <a:p>
            <a:pPr marL="342900" lvl="0" indent="-342900" algn="just">
              <a:lnSpc>
                <a:spcPct val="110000"/>
              </a:lnSpc>
              <a:spcAft>
                <a:spcPts val="500"/>
              </a:spcAft>
              <a:buClr>
                <a:srgbClr val="EA743A"/>
              </a:buClr>
              <a:buFont typeface="Symbol" panose="05050102010706020507" pitchFamily="18" charset="2"/>
              <a:buChar char=""/>
            </a:pPr>
            <a:r>
              <a:rPr lang="fr-FR" sz="400" dirty="0">
                <a:latin typeface="Segoe UI" panose="020B0502040204020203" pitchFamily="34" charset="0"/>
                <a:ea typeface="Tahoma" panose="020B0604030504040204" pitchFamily="34" charset="0"/>
              </a:rPr>
              <a:t>c</a:t>
            </a:r>
            <a:r>
              <a:rPr lang="fr-FR" sz="400" dirty="0">
                <a:effectLst/>
                <a:latin typeface="Segoe UI" panose="020B0502040204020203" pitchFamily="34" charset="0"/>
                <a:ea typeface="Tahoma" panose="020B0604030504040204" pitchFamily="34" charset="0"/>
                <a:cs typeface="Tahoma" panose="020B0604030504040204" pitchFamily="34" charset="0"/>
              </a:rPr>
              <a:t>es travaux permettront de nourrir le débat des partenaires sociaux et de suggérer des pistes dans la rédaction des décrets</a:t>
            </a:r>
            <a:endParaRPr lang="fr-FR" sz="400" dirty="0">
              <a:effectLst/>
              <a:latin typeface="Segoe UI" panose="020B0502040204020203" pitchFamily="34" charset="0"/>
              <a:ea typeface="Tahoma" panose="020B0604030504040204" pitchFamily="34" charset="0"/>
            </a:endParaRPr>
          </a:p>
          <a:p>
            <a:endParaRPr lang="fr-FR" sz="400" dirty="0"/>
          </a:p>
        </p:txBody>
      </p:sp>
      <p:sp>
        <p:nvSpPr>
          <p:cNvPr id="4" name="Espace réservé du numéro de diapositive 3"/>
          <p:cNvSpPr>
            <a:spLocks noGrp="1"/>
          </p:cNvSpPr>
          <p:nvPr>
            <p:ph type="sldNum" sz="quarter" idx="5"/>
          </p:nvPr>
        </p:nvSpPr>
        <p:spPr/>
        <p:txBody>
          <a:bodyPr/>
          <a:lstStyle/>
          <a:p>
            <a:fld id="{DD632E84-5CF5-254F-B970-B456EC3E0BBC}" type="slidenum">
              <a:rPr lang="fr-FR" smtClean="0"/>
              <a:t>26</a:t>
            </a:fld>
            <a:endParaRPr lang="fr-FR"/>
          </a:p>
        </p:txBody>
      </p:sp>
    </p:spTree>
    <p:extLst>
      <p:ext uri="{BB962C8B-B14F-4D97-AF65-F5344CB8AC3E}">
        <p14:creationId xmlns:p14="http://schemas.microsoft.com/office/powerpoint/2010/main" val="1455987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28</a:t>
            </a:fld>
            <a:endParaRPr lang="fr-FR"/>
          </a:p>
        </p:txBody>
      </p:sp>
    </p:spTree>
    <p:extLst>
      <p:ext uri="{BB962C8B-B14F-4D97-AF65-F5344CB8AC3E}">
        <p14:creationId xmlns:p14="http://schemas.microsoft.com/office/powerpoint/2010/main" val="1903114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Orateurs : 4 juristes</a:t>
            </a:r>
            <a:br>
              <a:rPr lang="fr-FR" dirty="0"/>
            </a:br>
            <a:r>
              <a:rPr lang="fr-FR" dirty="0"/>
              <a:t>1</a:t>
            </a:r>
            <a:r>
              <a:rPr lang="fr-FR" baseline="0" dirty="0"/>
              <a:t> / Arrêté du 16 octobre 2017 fixant les modèles d’avis</a:t>
            </a:r>
          </a:p>
          <a:p>
            <a:r>
              <a:rPr lang="fr-FR" baseline="0" dirty="0"/>
              <a:t>2 / Contestation des avis et mesures du médecin du travail : procédure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3 / contestation des avis et mesures du médecin du travail : guide pratique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4 / Elections au CSE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5 / modèle de protocole d’accord CSE + mentionner la matinée technique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6 / Droit de la santé, hébergement de données etc…</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4</a:t>
            </a:fld>
            <a:endParaRPr lang="fr-FR"/>
          </a:p>
        </p:txBody>
      </p:sp>
    </p:spTree>
    <p:extLst>
      <p:ext uri="{BB962C8B-B14F-4D97-AF65-F5344CB8AC3E}">
        <p14:creationId xmlns:p14="http://schemas.microsoft.com/office/powerpoint/2010/main" val="2302036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29</a:t>
            </a:fld>
            <a:endParaRPr lang="fr-FR"/>
          </a:p>
        </p:txBody>
      </p:sp>
    </p:spTree>
    <p:extLst>
      <p:ext uri="{BB962C8B-B14F-4D97-AF65-F5344CB8AC3E}">
        <p14:creationId xmlns:p14="http://schemas.microsoft.com/office/powerpoint/2010/main" val="1033790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30</a:t>
            </a:fld>
            <a:endParaRPr lang="fr-FR"/>
          </a:p>
        </p:txBody>
      </p:sp>
    </p:spTree>
    <p:extLst>
      <p:ext uri="{BB962C8B-B14F-4D97-AF65-F5344CB8AC3E}">
        <p14:creationId xmlns:p14="http://schemas.microsoft.com/office/powerpoint/2010/main" val="2872483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31</a:t>
            </a:fld>
            <a:endParaRPr lang="fr-FR"/>
          </a:p>
        </p:txBody>
      </p:sp>
    </p:spTree>
    <p:extLst>
      <p:ext uri="{BB962C8B-B14F-4D97-AF65-F5344CB8AC3E}">
        <p14:creationId xmlns:p14="http://schemas.microsoft.com/office/powerpoint/2010/main" val="618071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32</a:t>
            </a:fld>
            <a:endParaRPr lang="fr-FR"/>
          </a:p>
        </p:txBody>
      </p:sp>
    </p:spTree>
    <p:extLst>
      <p:ext uri="{BB962C8B-B14F-4D97-AF65-F5344CB8AC3E}">
        <p14:creationId xmlns:p14="http://schemas.microsoft.com/office/powerpoint/2010/main" val="980489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33</a:t>
            </a:fld>
            <a:endParaRPr lang="fr-FR"/>
          </a:p>
        </p:txBody>
      </p:sp>
    </p:spTree>
    <p:extLst>
      <p:ext uri="{BB962C8B-B14F-4D97-AF65-F5344CB8AC3E}">
        <p14:creationId xmlns:p14="http://schemas.microsoft.com/office/powerpoint/2010/main" val="6256078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34</a:t>
            </a:fld>
            <a:endParaRPr lang="fr-FR"/>
          </a:p>
        </p:txBody>
      </p:sp>
    </p:spTree>
    <p:extLst>
      <p:ext uri="{BB962C8B-B14F-4D97-AF65-F5344CB8AC3E}">
        <p14:creationId xmlns:p14="http://schemas.microsoft.com/office/powerpoint/2010/main" val="3283931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AVOIR DES CHIFFRES SUR BILAN TWITTER</a:t>
            </a:r>
          </a:p>
          <a:p>
            <a:r>
              <a:rPr lang="fr-FR" dirty="0"/>
              <a:t>NB D’ABONNES</a:t>
            </a:r>
          </a:p>
          <a:p>
            <a:r>
              <a:rPr lang="fr-FR" dirty="0"/>
              <a:t>… </a:t>
            </a: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36</a:t>
            </a:fld>
            <a:endParaRPr lang="fr-FR"/>
          </a:p>
        </p:txBody>
      </p:sp>
    </p:spTree>
    <p:extLst>
      <p:ext uri="{BB962C8B-B14F-4D97-AF65-F5344CB8AC3E}">
        <p14:creationId xmlns:p14="http://schemas.microsoft.com/office/powerpoint/2010/main" val="3151368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37</a:t>
            </a:fld>
            <a:endParaRPr lang="fr-FR"/>
          </a:p>
        </p:txBody>
      </p:sp>
    </p:spTree>
    <p:extLst>
      <p:ext uri="{BB962C8B-B14F-4D97-AF65-F5344CB8AC3E}">
        <p14:creationId xmlns:p14="http://schemas.microsoft.com/office/powerpoint/2010/main" val="693551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38</a:t>
            </a:fld>
            <a:endParaRPr lang="fr-FR"/>
          </a:p>
        </p:txBody>
      </p:sp>
    </p:spTree>
    <p:extLst>
      <p:ext uri="{BB962C8B-B14F-4D97-AF65-F5344CB8AC3E}">
        <p14:creationId xmlns:p14="http://schemas.microsoft.com/office/powerpoint/2010/main" val="25856811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39</a:t>
            </a:fld>
            <a:endParaRPr lang="fr-FR"/>
          </a:p>
        </p:txBody>
      </p:sp>
    </p:spTree>
    <p:extLst>
      <p:ext uri="{BB962C8B-B14F-4D97-AF65-F5344CB8AC3E}">
        <p14:creationId xmlns:p14="http://schemas.microsoft.com/office/powerpoint/2010/main" val="14509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8</a:t>
            </a:fld>
            <a:endParaRPr lang="fr-FR"/>
          </a:p>
        </p:txBody>
      </p:sp>
    </p:spTree>
    <p:extLst>
      <p:ext uri="{BB962C8B-B14F-4D97-AF65-F5344CB8AC3E}">
        <p14:creationId xmlns:p14="http://schemas.microsoft.com/office/powerpoint/2010/main" val="17190801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40</a:t>
            </a:fld>
            <a:endParaRPr lang="fr-FR"/>
          </a:p>
        </p:txBody>
      </p:sp>
    </p:spTree>
    <p:extLst>
      <p:ext uri="{BB962C8B-B14F-4D97-AF65-F5344CB8AC3E}">
        <p14:creationId xmlns:p14="http://schemas.microsoft.com/office/powerpoint/2010/main" val="2133818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D632E84-5CF5-254F-B970-B456EC3E0BBC}" type="slidenum">
              <a:rPr lang="fr-FR" smtClean="0"/>
              <a:t>41</a:t>
            </a:fld>
            <a:endParaRPr lang="fr-FR"/>
          </a:p>
        </p:txBody>
      </p:sp>
    </p:spTree>
    <p:extLst>
      <p:ext uri="{BB962C8B-B14F-4D97-AF65-F5344CB8AC3E}">
        <p14:creationId xmlns:p14="http://schemas.microsoft.com/office/powerpoint/2010/main" val="1875478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D632E84-5CF5-254F-B970-B456EC3E0BBC}" type="slidenum">
              <a:rPr lang="fr-FR" smtClean="0"/>
              <a:t>42</a:t>
            </a:fld>
            <a:endParaRPr lang="fr-FR"/>
          </a:p>
        </p:txBody>
      </p:sp>
    </p:spTree>
    <p:extLst>
      <p:ext uri="{BB962C8B-B14F-4D97-AF65-F5344CB8AC3E}">
        <p14:creationId xmlns:p14="http://schemas.microsoft.com/office/powerpoint/2010/main" val="42034565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D632E84-5CF5-254F-B970-B456EC3E0BBC}" type="slidenum">
              <a:rPr lang="fr-FR" smtClean="0"/>
              <a:t>43</a:t>
            </a:fld>
            <a:endParaRPr lang="fr-FR"/>
          </a:p>
        </p:txBody>
      </p:sp>
    </p:spTree>
    <p:extLst>
      <p:ext uri="{BB962C8B-B14F-4D97-AF65-F5344CB8AC3E}">
        <p14:creationId xmlns:p14="http://schemas.microsoft.com/office/powerpoint/2010/main" val="2630368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AVOIR DES CHIFFRES SUR BILAN TWITTER</a:t>
            </a:r>
          </a:p>
          <a:p>
            <a:r>
              <a:rPr lang="fr-FR" dirty="0"/>
              <a:t>NB D’ABONNES</a:t>
            </a:r>
          </a:p>
          <a:p>
            <a:r>
              <a:rPr lang="fr-FR" dirty="0"/>
              <a:t>… </a:t>
            </a: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44</a:t>
            </a:fld>
            <a:endParaRPr lang="fr-FR"/>
          </a:p>
        </p:txBody>
      </p:sp>
    </p:spTree>
    <p:extLst>
      <p:ext uri="{BB962C8B-B14F-4D97-AF65-F5344CB8AC3E}">
        <p14:creationId xmlns:p14="http://schemas.microsoft.com/office/powerpoint/2010/main" val="40222737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45</a:t>
            </a:fld>
            <a:endParaRPr lang="fr-FR"/>
          </a:p>
        </p:txBody>
      </p:sp>
    </p:spTree>
    <p:extLst>
      <p:ext uri="{BB962C8B-B14F-4D97-AF65-F5344CB8AC3E}">
        <p14:creationId xmlns:p14="http://schemas.microsoft.com/office/powerpoint/2010/main" val="13051254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46</a:t>
            </a:fld>
            <a:endParaRPr lang="fr-FR"/>
          </a:p>
        </p:txBody>
      </p:sp>
    </p:spTree>
    <p:extLst>
      <p:ext uri="{BB962C8B-B14F-4D97-AF65-F5344CB8AC3E}">
        <p14:creationId xmlns:p14="http://schemas.microsoft.com/office/powerpoint/2010/main" val="13853319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47</a:t>
            </a:fld>
            <a:endParaRPr lang="fr-FR"/>
          </a:p>
        </p:txBody>
      </p:sp>
    </p:spTree>
    <p:extLst>
      <p:ext uri="{BB962C8B-B14F-4D97-AF65-F5344CB8AC3E}">
        <p14:creationId xmlns:p14="http://schemas.microsoft.com/office/powerpoint/2010/main" val="938154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10</a:t>
            </a:fld>
            <a:endParaRPr lang="fr-FR"/>
          </a:p>
        </p:txBody>
      </p:sp>
    </p:spTree>
    <p:extLst>
      <p:ext uri="{BB962C8B-B14F-4D97-AF65-F5344CB8AC3E}">
        <p14:creationId xmlns:p14="http://schemas.microsoft.com/office/powerpoint/2010/main" val="1707715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12</a:t>
            </a:fld>
            <a:endParaRPr lang="fr-FR"/>
          </a:p>
        </p:txBody>
      </p:sp>
    </p:spTree>
    <p:extLst>
      <p:ext uri="{BB962C8B-B14F-4D97-AF65-F5344CB8AC3E}">
        <p14:creationId xmlns:p14="http://schemas.microsoft.com/office/powerpoint/2010/main" val="217150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13</a:t>
            </a:fld>
            <a:endParaRPr lang="fr-FR"/>
          </a:p>
        </p:txBody>
      </p:sp>
    </p:spTree>
    <p:extLst>
      <p:ext uri="{BB962C8B-B14F-4D97-AF65-F5344CB8AC3E}">
        <p14:creationId xmlns:p14="http://schemas.microsoft.com/office/powerpoint/2010/main" val="368318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14</a:t>
            </a:fld>
            <a:endParaRPr lang="fr-FR"/>
          </a:p>
        </p:txBody>
      </p:sp>
    </p:spTree>
    <p:extLst>
      <p:ext uri="{BB962C8B-B14F-4D97-AF65-F5344CB8AC3E}">
        <p14:creationId xmlns:p14="http://schemas.microsoft.com/office/powerpoint/2010/main" val="3069744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A8B28A2-49D5-4275-9C69-9BA1476233BD}" type="slidenum">
              <a:rPr lang="fr-FR" smtClean="0"/>
              <a:t>15</a:t>
            </a:fld>
            <a:endParaRPr lang="fr-FR"/>
          </a:p>
        </p:txBody>
      </p:sp>
    </p:spTree>
    <p:extLst>
      <p:ext uri="{BB962C8B-B14F-4D97-AF65-F5344CB8AC3E}">
        <p14:creationId xmlns:p14="http://schemas.microsoft.com/office/powerpoint/2010/main" val="2492706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B7050F61-312E-43E5-A1D6-D653A53E6ACD}" type="slidenum">
              <a:rPr lang="fr-FR" smtClean="0"/>
              <a:t>17</a:t>
            </a:fld>
            <a:endParaRPr lang="fr-FR"/>
          </a:p>
        </p:txBody>
      </p:sp>
    </p:spTree>
    <p:extLst>
      <p:ext uri="{BB962C8B-B14F-4D97-AF65-F5344CB8AC3E}">
        <p14:creationId xmlns:p14="http://schemas.microsoft.com/office/powerpoint/2010/main" val="1017332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652E24-B943-48EA-A096-3BE63C80AB0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7009510-4FC0-48F0-B0AF-990F096CDE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2AFFD4D-9EED-435E-A930-76B001D469F7}"/>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5" name="Espace réservé du pied de page 4">
            <a:extLst>
              <a:ext uri="{FF2B5EF4-FFF2-40B4-BE49-F238E27FC236}">
                <a16:creationId xmlns:a16="http://schemas.microsoft.com/office/drawing/2014/main" id="{7C78686E-262A-4537-988F-E46447A906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5CB86D-994D-4B9C-A9A6-8E8CA4A52ED6}"/>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3363573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4E9D3C-9AEA-4EF2-86CB-C924365524E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CE5A4C7-AF01-4F78-89C7-B793CC5C635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B204025-6425-426C-A292-213C7643600A}"/>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5" name="Espace réservé du pied de page 4">
            <a:extLst>
              <a:ext uri="{FF2B5EF4-FFF2-40B4-BE49-F238E27FC236}">
                <a16:creationId xmlns:a16="http://schemas.microsoft.com/office/drawing/2014/main" id="{A6C7F165-9C8E-4611-9E51-592947CCF25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D499248-095B-4B68-AC83-D0ECA1A3EC4B}"/>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2708514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92D6D81-CFB3-4000-B492-8B5395CED61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6BC3D6B-C757-41F6-89F7-8FC387B86CE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C19E41F-1436-41F8-84F8-902FE5F7402A}"/>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5" name="Espace réservé du pied de page 4">
            <a:extLst>
              <a:ext uri="{FF2B5EF4-FFF2-40B4-BE49-F238E27FC236}">
                <a16:creationId xmlns:a16="http://schemas.microsoft.com/office/drawing/2014/main" id="{101B4ADC-0241-465A-867C-8971954F514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F6224E9-AA3A-47A3-A664-8841C7A5D9E3}"/>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3230989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a:xfrm>
            <a:off x="838200" y="6356350"/>
            <a:ext cx="2743200" cy="365125"/>
          </a:xfrm>
          <a:prstGeom prst="rect">
            <a:avLst/>
          </a:prstGeom>
        </p:spPr>
        <p:txBody>
          <a:bodyPr/>
          <a:lstStyle/>
          <a:p>
            <a:endParaRPr lang="fr-FR" dirty="0"/>
          </a:p>
        </p:txBody>
      </p:sp>
      <p:sp>
        <p:nvSpPr>
          <p:cNvPr id="5" name="Espace réservé du pied de page 4"/>
          <p:cNvSpPr>
            <a:spLocks noGrp="1"/>
          </p:cNvSpPr>
          <p:nvPr>
            <p:ph type="ftr" sz="quarter" idx="11"/>
          </p:nvPr>
        </p:nvSpPr>
        <p:spPr>
          <a:xfrm>
            <a:off x="4038600" y="6356350"/>
            <a:ext cx="41148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8639783" y="6366077"/>
            <a:ext cx="2743200" cy="365125"/>
          </a:xfrm>
          <a:prstGeom prst="rect">
            <a:avLst/>
          </a:prstGeom>
        </p:spPr>
        <p:txBody>
          <a:bodyPr/>
          <a:lstStyle/>
          <a:p>
            <a:fld id="{FBC1329C-22F7-4047-B7F9-BADF62E19A2A}" type="slidenum">
              <a:rPr lang="fr-FR" smtClean="0"/>
              <a:t>‹N°›</a:t>
            </a:fld>
            <a:endParaRPr lang="fr-FR" dirty="0"/>
          </a:p>
        </p:txBody>
      </p:sp>
      <p:sp>
        <p:nvSpPr>
          <p:cNvPr id="12" name="Line 14"/>
          <p:cNvSpPr>
            <a:spLocks noChangeShapeType="1"/>
          </p:cNvSpPr>
          <p:nvPr userDrawn="1"/>
        </p:nvSpPr>
        <p:spPr bwMode="auto">
          <a:xfrm flipV="1">
            <a:off x="990600" y="0"/>
            <a:ext cx="0" cy="6858000"/>
          </a:xfrm>
          <a:prstGeom prst="line">
            <a:avLst/>
          </a:prstGeom>
          <a:noFill/>
          <a:ln w="63500">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18" name="Line 10"/>
          <p:cNvSpPr>
            <a:spLocks noChangeShapeType="1"/>
          </p:cNvSpPr>
          <p:nvPr userDrawn="1"/>
        </p:nvSpPr>
        <p:spPr bwMode="auto">
          <a:xfrm flipV="1">
            <a:off x="1862045" y="0"/>
            <a:ext cx="0" cy="6858000"/>
          </a:xfrm>
          <a:prstGeom prst="line">
            <a:avLst/>
          </a:prstGeom>
          <a:noFill/>
          <a:ln w="6350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fr-FR" sz="2400">
              <a:solidFill>
                <a:srgbClr val="000000"/>
              </a:solidFill>
              <a:latin typeface="Arial" panose="020B0604020202020204" pitchFamily="34" charset="0"/>
            </a:endParaRPr>
          </a:p>
        </p:txBody>
      </p:sp>
      <p:sp>
        <p:nvSpPr>
          <p:cNvPr id="14" name="Espace réservé du numéro de diapositive 3"/>
          <p:cNvSpPr txBox="1">
            <a:spLocks/>
          </p:cNvSpPr>
          <p:nvPr userDrawn="1"/>
        </p:nvSpPr>
        <p:spPr>
          <a:xfrm>
            <a:off x="261049" y="6356349"/>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43935BB-9C05-C34E-BF02-B47196A5F45A}" type="slidenum">
              <a:rPr lang="fr-FR" smtClean="0"/>
              <a:pPr/>
              <a:t>‹N°›</a:t>
            </a:fld>
            <a:endParaRPr lang="fr-FR" dirty="0"/>
          </a:p>
        </p:txBody>
      </p:sp>
      <p:sp>
        <p:nvSpPr>
          <p:cNvPr id="15" name="Rectangle 14"/>
          <p:cNvSpPr/>
          <p:nvPr userDrawn="1"/>
        </p:nvSpPr>
        <p:spPr bwMode="auto">
          <a:xfrm>
            <a:off x="-3524" y="18079"/>
            <a:ext cx="12195524" cy="7113588"/>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path path="circle">
              <a:fillToRect t="100000" r="100000"/>
            </a:path>
            <a:tileRect l="-100000" b="-100000"/>
          </a:gradFill>
          <a:ln w="9525" cap="flat" cmpd="sng" algn="ctr">
            <a:noFill/>
            <a:prstDash val="solid"/>
            <a:round/>
            <a:headEnd type="none" w="med" len="med"/>
            <a:tailEnd type="none" w="med" len="me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fr-FR" altLang="fr-FR"/>
          </a:p>
        </p:txBody>
      </p:sp>
      <p:pic>
        <p:nvPicPr>
          <p:cNvPr id="19" name="Image 18"/>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rot="10800000">
            <a:off x="-111495" y="-11902"/>
            <a:ext cx="12411457" cy="2271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341379" y="549681"/>
            <a:ext cx="3249678" cy="1065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Espace réservé du texte 18"/>
          <p:cNvSpPr>
            <a:spLocks noGrp="1"/>
          </p:cNvSpPr>
          <p:nvPr>
            <p:ph type="body" sz="quarter" idx="13" hasCustomPrompt="1"/>
          </p:nvPr>
        </p:nvSpPr>
        <p:spPr>
          <a:xfrm>
            <a:off x="2841446" y="4370091"/>
            <a:ext cx="6505575" cy="425450"/>
          </a:xfrm>
          <a:prstGeom prst="rect">
            <a:avLst/>
          </a:prstGeom>
        </p:spPr>
        <p:txBody>
          <a:bodyPr/>
          <a:lstStyle>
            <a:lvl1pPr marL="0" indent="0" algn="ctr">
              <a:buNone/>
              <a:defRPr sz="2400">
                <a:ln>
                  <a:noFill/>
                </a:ln>
                <a:solidFill>
                  <a:schemeClr val="bg1"/>
                </a:solidFill>
              </a:defRPr>
            </a:lvl1pPr>
          </a:lstStyle>
          <a:p>
            <a:r>
              <a:rPr lang="fr-FR" dirty="0">
                <a:solidFill>
                  <a:schemeClr val="bg2"/>
                </a:solidFill>
                <a:latin typeface="Montserrat" charset="0"/>
                <a:ea typeface="Montserrat" charset="0"/>
                <a:cs typeface="Montserrat" charset="0"/>
              </a:rPr>
              <a:t>Sous-titre de la présentation</a:t>
            </a:r>
          </a:p>
        </p:txBody>
      </p:sp>
      <p:sp>
        <p:nvSpPr>
          <p:cNvPr id="25" name="Espace réservé du texte 20"/>
          <p:cNvSpPr>
            <a:spLocks noGrp="1"/>
          </p:cNvSpPr>
          <p:nvPr>
            <p:ph type="body" sz="quarter" idx="14" hasCustomPrompt="1"/>
          </p:nvPr>
        </p:nvSpPr>
        <p:spPr>
          <a:xfrm>
            <a:off x="3022600" y="3376613"/>
            <a:ext cx="6146800" cy="830262"/>
          </a:xfrm>
          <a:prstGeom prst="rect">
            <a:avLst/>
          </a:prstGeom>
        </p:spPr>
        <p:txBody>
          <a:bodyPr/>
          <a:lstStyle>
            <a:lvl1pPr marL="0" indent="0" algn="ctr">
              <a:buNone/>
              <a:defRPr sz="3200" b="1">
                <a:ln>
                  <a:noFill/>
                </a:ln>
                <a:solidFill>
                  <a:schemeClr val="bg1"/>
                </a:solidFill>
                <a:latin typeface="Montserrat" charset="0"/>
                <a:ea typeface="Montserrat" charset="0"/>
                <a:cs typeface="Montserrat" charset="0"/>
              </a:defRPr>
            </a:lvl1pPr>
          </a:lstStyle>
          <a:p>
            <a:pPr lvl="0"/>
            <a:r>
              <a:rPr lang="fr-FR" dirty="0"/>
              <a:t>TITRE DE LA PRÉSENTATION</a:t>
            </a:r>
          </a:p>
        </p:txBody>
      </p:sp>
      <p:sp>
        <p:nvSpPr>
          <p:cNvPr id="26" name="Espace réservé du texte 22"/>
          <p:cNvSpPr>
            <a:spLocks noGrp="1"/>
          </p:cNvSpPr>
          <p:nvPr>
            <p:ph type="body" sz="quarter" idx="15" hasCustomPrompt="1"/>
          </p:nvPr>
        </p:nvSpPr>
        <p:spPr>
          <a:xfrm>
            <a:off x="2495239" y="6087532"/>
            <a:ext cx="6933005" cy="809625"/>
          </a:xfrm>
          <a:prstGeom prst="rect">
            <a:avLst/>
          </a:prstGeom>
        </p:spPr>
        <p:txBody>
          <a:bodyPr/>
          <a:lstStyle>
            <a:lvl1pPr marL="0" indent="0" algn="ctr">
              <a:buNone/>
              <a:defRPr sz="1800" baseline="0">
                <a:solidFill>
                  <a:schemeClr val="bg1"/>
                </a:solidFill>
              </a:defRPr>
            </a:lvl1pPr>
          </a:lstStyle>
          <a:p>
            <a:r>
              <a:rPr lang="fr-FR" dirty="0">
                <a:solidFill>
                  <a:schemeClr val="bg2"/>
                </a:solidFill>
                <a:latin typeface="Montserrat" charset="0"/>
                <a:ea typeface="Montserrat" charset="0"/>
                <a:cs typeface="Montserrat" charset="0"/>
              </a:rPr>
              <a:t>Responsable : Prénom Nom, Fonction / JJ.MM.AAAA</a:t>
            </a:r>
          </a:p>
          <a:p>
            <a:r>
              <a:rPr lang="fr-FR" dirty="0" err="1">
                <a:solidFill>
                  <a:schemeClr val="bg2"/>
                </a:solidFill>
                <a:latin typeface="Montserrat" charset="0"/>
                <a:ea typeface="Montserrat" charset="0"/>
                <a:cs typeface="Montserrat" charset="0"/>
              </a:rPr>
              <a:t>www.presanse.fr</a:t>
            </a:r>
            <a:endParaRPr lang="fr-FR" dirty="0">
              <a:solidFill>
                <a:schemeClr val="bg2"/>
              </a:solidFill>
              <a:latin typeface="Montserrat" charset="0"/>
              <a:ea typeface="Montserrat" charset="0"/>
              <a:cs typeface="Montserrat" charset="0"/>
            </a:endParaRPr>
          </a:p>
        </p:txBody>
      </p:sp>
    </p:spTree>
    <p:extLst>
      <p:ext uri="{BB962C8B-B14F-4D97-AF65-F5344CB8AC3E}">
        <p14:creationId xmlns:p14="http://schemas.microsoft.com/office/powerpoint/2010/main" val="313867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Original">
    <p:spTree>
      <p:nvGrpSpPr>
        <p:cNvPr id="1" name=""/>
        <p:cNvGrpSpPr/>
        <p:nvPr/>
      </p:nvGrpSpPr>
      <p:grpSpPr>
        <a:xfrm>
          <a:off x="0" y="0"/>
          <a:ext cx="0" cy="0"/>
          <a:chOff x="0" y="0"/>
          <a:chExt cx="0" cy="0"/>
        </a:xfrm>
      </p:grpSpPr>
      <p:sp>
        <p:nvSpPr>
          <p:cNvPr id="7" name="Arc 6"/>
          <p:cNvSpPr/>
          <p:nvPr userDrawn="1"/>
        </p:nvSpPr>
        <p:spPr>
          <a:xfrm>
            <a:off x="-4039614" y="-1939752"/>
            <a:ext cx="4868060" cy="10980894"/>
          </a:xfrm>
          <a:prstGeom prst="arc">
            <a:avLst>
              <a:gd name="adj1" fmla="val 17833965"/>
              <a:gd name="adj2" fmla="val 358570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28234" y="6400800"/>
            <a:ext cx="975442" cy="319116"/>
          </a:xfrm>
          <a:prstGeom prst="rect">
            <a:avLst/>
          </a:prstGeom>
        </p:spPr>
      </p:pic>
      <p:sp>
        <p:nvSpPr>
          <p:cNvPr id="9" name="Espace réservé du texte 49"/>
          <p:cNvSpPr txBox="1">
            <a:spLocks/>
          </p:cNvSpPr>
          <p:nvPr userDrawn="1"/>
        </p:nvSpPr>
        <p:spPr>
          <a:xfrm>
            <a:off x="7212674" y="6498018"/>
            <a:ext cx="3321527" cy="190756"/>
          </a:xfrm>
          <a:prstGeom prst="rect">
            <a:avLst/>
          </a:prstGeom>
        </p:spPr>
        <p:txBody>
          <a:bodyPr/>
          <a:lstStyle>
            <a:lvl1pPr marL="0" indent="0" algn="r" rtl="0" eaLnBrk="0" fontAlgn="base" hangingPunct="0">
              <a:spcBef>
                <a:spcPct val="20000"/>
              </a:spcBef>
              <a:spcAft>
                <a:spcPct val="0"/>
              </a:spcAft>
              <a:buFontTx/>
              <a:buNone/>
              <a:defRPr sz="1200">
                <a:solidFill>
                  <a:srgbClr val="565555"/>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r>
              <a:rPr lang="fr-FR" b="1" kern="0" dirty="0">
                <a:latin typeface="+mn-lt"/>
              </a:rPr>
              <a:t>Assemblée Générale</a:t>
            </a:r>
            <a:r>
              <a:rPr lang="fr-FR" b="1" kern="0" baseline="0" dirty="0">
                <a:latin typeface="+mn-lt"/>
              </a:rPr>
              <a:t> </a:t>
            </a:r>
            <a:r>
              <a:rPr lang="fr-FR" kern="0" baseline="0" dirty="0">
                <a:latin typeface="+mn-lt"/>
              </a:rPr>
              <a:t>– 10 Juin 2021</a:t>
            </a:r>
            <a:endParaRPr lang="fr-FR" kern="0" dirty="0">
              <a:latin typeface="+mn-lt"/>
            </a:endParaRPr>
          </a:p>
        </p:txBody>
      </p:sp>
      <p:sp>
        <p:nvSpPr>
          <p:cNvPr id="10" name="Espace réservé du texte 49"/>
          <p:cNvSpPr txBox="1">
            <a:spLocks/>
          </p:cNvSpPr>
          <p:nvPr userDrawn="1"/>
        </p:nvSpPr>
        <p:spPr>
          <a:xfrm>
            <a:off x="545503" y="6498018"/>
            <a:ext cx="3321527" cy="190756"/>
          </a:xfrm>
          <a:prstGeom prst="rect">
            <a:avLst/>
          </a:prstGeom>
        </p:spPr>
        <p:txBody>
          <a:bodyPr/>
          <a:lstStyle>
            <a:lvl1pPr marL="0" indent="0" algn="l" rtl="0" eaLnBrk="0" fontAlgn="base" hangingPunct="0">
              <a:spcBef>
                <a:spcPct val="20000"/>
              </a:spcBef>
              <a:spcAft>
                <a:spcPct val="0"/>
              </a:spcAft>
              <a:buFontTx/>
              <a:buNone/>
              <a:defRPr sz="1400">
                <a:solidFill>
                  <a:srgbClr val="565555"/>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fld id="{88210714-2BAE-E445-A9E9-7FB28905F8E6}" type="slidenum">
              <a:rPr lang="fr-FR" kern="0" smtClean="0">
                <a:latin typeface="Montserrat" panose="00000500000000000000" pitchFamily="2" charset="0"/>
              </a:rPr>
              <a:pPr/>
              <a:t>‹N°›</a:t>
            </a:fld>
            <a:endParaRPr lang="fr-FR" kern="0" dirty="0">
              <a:latin typeface="Montserrat" panose="00000500000000000000" pitchFamily="2" charset="0"/>
            </a:endParaRPr>
          </a:p>
        </p:txBody>
      </p:sp>
      <p:sp>
        <p:nvSpPr>
          <p:cNvPr id="11" name="Rectangle 10"/>
          <p:cNvSpPr/>
          <p:nvPr userDrawn="1"/>
        </p:nvSpPr>
        <p:spPr>
          <a:xfrm>
            <a:off x="1625600" y="714977"/>
            <a:ext cx="1472540" cy="59377"/>
          </a:xfrm>
          <a:prstGeom prst="rect">
            <a:avLst/>
          </a:prstGeom>
          <a:solidFill>
            <a:srgbClr val="56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5059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age contenu 1 ligne">
    <p:spTree>
      <p:nvGrpSpPr>
        <p:cNvPr id="1" name=""/>
        <p:cNvGrpSpPr/>
        <p:nvPr/>
      </p:nvGrpSpPr>
      <p:grpSpPr>
        <a:xfrm>
          <a:off x="0" y="0"/>
          <a:ext cx="0" cy="0"/>
          <a:chOff x="0" y="0"/>
          <a:chExt cx="0" cy="0"/>
        </a:xfrm>
      </p:grpSpPr>
      <p:sp>
        <p:nvSpPr>
          <p:cNvPr id="3" name="Rectangle 2"/>
          <p:cNvSpPr/>
          <p:nvPr userDrawn="1"/>
        </p:nvSpPr>
        <p:spPr>
          <a:xfrm>
            <a:off x="942627" y="976985"/>
            <a:ext cx="1472540" cy="59377"/>
          </a:xfrm>
          <a:prstGeom prst="rect">
            <a:avLst/>
          </a:prstGeom>
          <a:solidFill>
            <a:srgbClr val="565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5"/>
          <p:cNvSpPr>
            <a:spLocks noGrp="1"/>
          </p:cNvSpPr>
          <p:nvPr>
            <p:ph type="sldNum" sz="quarter" idx="4"/>
          </p:nvPr>
        </p:nvSpPr>
        <p:spPr>
          <a:xfrm>
            <a:off x="4590142" y="6356349"/>
            <a:ext cx="2743200" cy="365125"/>
          </a:xfrm>
          <a:prstGeom prst="rect">
            <a:avLst/>
          </a:prstGeom>
        </p:spPr>
        <p:txBody>
          <a:bodyPr vert="horz" lIns="91440" tIns="45720" rIns="91440" bIns="45720" rtlCol="0" anchor="ctr"/>
          <a:lstStyle>
            <a:lvl1pPr algn="ctr">
              <a:defRPr sz="1200">
                <a:solidFill>
                  <a:schemeClr val="tx1">
                    <a:tint val="75000"/>
                  </a:schemeClr>
                </a:solidFill>
                <a:latin typeface="Helvetica" charset="0"/>
                <a:ea typeface="Helvetica" charset="0"/>
                <a:cs typeface="Helvetica" charset="0"/>
              </a:defRPr>
            </a:lvl1pPr>
          </a:lstStyle>
          <a:p>
            <a:fld id="{443935BB-9C05-C34E-BF02-B47196A5F45A}" type="slidenum">
              <a:rPr lang="fr-FR" smtClean="0"/>
              <a:pPr/>
              <a:t>‹N°›</a:t>
            </a:fld>
            <a:endParaRPr lang="fr-FR" dirty="0"/>
          </a:p>
        </p:txBody>
      </p:sp>
      <p:sp>
        <p:nvSpPr>
          <p:cNvPr id="5" name="Espace réservé du texte 3"/>
          <p:cNvSpPr>
            <a:spLocks noGrp="1"/>
          </p:cNvSpPr>
          <p:nvPr>
            <p:ph type="body" sz="quarter" idx="10" hasCustomPrompt="1"/>
          </p:nvPr>
        </p:nvSpPr>
        <p:spPr>
          <a:xfrm>
            <a:off x="828446" y="396069"/>
            <a:ext cx="10536466" cy="563301"/>
          </a:xfrm>
          <a:prstGeom prst="rect">
            <a:avLst/>
          </a:prstGeom>
        </p:spPr>
        <p:txBody>
          <a:bodyPr/>
          <a:lstStyle>
            <a:lvl1pPr marL="0" indent="0" defTabSz="554400">
              <a:lnSpc>
                <a:spcPct val="100000"/>
              </a:lnSpc>
              <a:spcBef>
                <a:spcPts val="0"/>
              </a:spcBef>
              <a:spcAft>
                <a:spcPts val="0"/>
              </a:spcAft>
              <a:buNone/>
              <a:defRPr sz="3200" b="0" i="0">
                <a:solidFill>
                  <a:srgbClr val="019EE3"/>
                </a:solidFill>
                <a:latin typeface="Montserrat" charset="0"/>
                <a:ea typeface="Montserrat" charset="0"/>
                <a:cs typeface="Montserrat" charset="0"/>
              </a:defRPr>
            </a:lvl1pPr>
          </a:lstStyle>
          <a:p>
            <a:pPr lvl="0"/>
            <a:r>
              <a:rPr lang="fr-FR" dirty="0"/>
              <a:t>Titre de la </a:t>
            </a:r>
            <a:r>
              <a:rPr lang="fr-FR"/>
              <a:t>page contenu</a:t>
            </a:r>
            <a:endParaRPr lang="fr-FR" dirty="0"/>
          </a:p>
        </p:txBody>
      </p:sp>
      <p:sp>
        <p:nvSpPr>
          <p:cNvPr id="6" name="Espace réservé du texte 5"/>
          <p:cNvSpPr>
            <a:spLocks noGrp="1"/>
          </p:cNvSpPr>
          <p:nvPr>
            <p:ph type="body" sz="quarter" idx="11" hasCustomPrompt="1"/>
          </p:nvPr>
        </p:nvSpPr>
        <p:spPr>
          <a:xfrm>
            <a:off x="1678897" y="1503683"/>
            <a:ext cx="9686015" cy="4450022"/>
          </a:xfrm>
          <a:prstGeom prst="rect">
            <a:avLst/>
          </a:prstGeom>
        </p:spPr>
        <p:txBody>
          <a:bodyPr/>
          <a:lstStyle>
            <a:lvl1pPr marL="228600" indent="-228600">
              <a:buSzPct val="125000"/>
              <a:buFont typeface="Wingdings" charset="2"/>
              <a:buChar char="§"/>
              <a:defRPr sz="2000">
                <a:solidFill>
                  <a:schemeClr val="tx1"/>
                </a:solidFill>
              </a:defRPr>
            </a:lvl1pPr>
            <a:lvl2pPr marL="685800" indent="-228600">
              <a:buFont typeface="Wingdings" charset="2"/>
              <a:buChar char="§"/>
              <a:defRPr>
                <a:solidFill>
                  <a:schemeClr val="tx1"/>
                </a:solidFill>
              </a:defRPr>
            </a:lvl2pPr>
          </a:lstStyle>
          <a:p>
            <a:pPr marL="342900" indent="-342900">
              <a:buClr>
                <a:srgbClr val="029EE3"/>
              </a:buClr>
              <a:buFont typeface="Wingdings" charset="2"/>
              <a:buChar char="§"/>
            </a:pPr>
            <a:r>
              <a:rPr lang="fr-FR" b="1" dirty="0" err="1">
                <a:solidFill>
                  <a:srgbClr val="565555"/>
                </a:solidFill>
                <a:latin typeface="Montserrat" charset="0"/>
                <a:ea typeface="Montserrat" charset="0"/>
                <a:cs typeface="Montserrat" charset="0"/>
              </a:rPr>
              <a:t>Lorem</a:t>
            </a:r>
            <a:r>
              <a:rPr lang="fr-FR" b="1" dirty="0">
                <a:solidFill>
                  <a:srgbClr val="565555"/>
                </a:solidFill>
                <a:latin typeface="Montserrat" charset="0"/>
                <a:ea typeface="Montserrat" charset="0"/>
                <a:cs typeface="Montserrat" charset="0"/>
              </a:rPr>
              <a:t> </a:t>
            </a:r>
            <a:r>
              <a:rPr lang="fr-FR" b="1" dirty="0" err="1">
                <a:solidFill>
                  <a:srgbClr val="565555"/>
                </a:solidFill>
                <a:latin typeface="Montserrat" charset="0"/>
                <a:ea typeface="Montserrat" charset="0"/>
                <a:cs typeface="Montserrat" charset="0"/>
              </a:rPr>
              <a:t>ipsum</a:t>
            </a:r>
            <a:r>
              <a:rPr lang="fr-FR" b="1" dirty="0">
                <a:solidFill>
                  <a:srgbClr val="565555"/>
                </a:solidFill>
                <a:latin typeface="Montserrat" charset="0"/>
                <a:ea typeface="Montserrat" charset="0"/>
                <a:cs typeface="Montserrat" charset="0"/>
              </a:rPr>
              <a:t> </a:t>
            </a:r>
            <a:r>
              <a:rPr lang="fr-FR" b="1" dirty="0" err="1">
                <a:solidFill>
                  <a:srgbClr val="565555"/>
                </a:solidFill>
                <a:latin typeface="Montserrat" charset="0"/>
                <a:ea typeface="Montserrat" charset="0"/>
                <a:cs typeface="Montserrat" charset="0"/>
              </a:rPr>
              <a:t>cuiusdam</a:t>
            </a:r>
            <a:r>
              <a:rPr lang="fr-FR" b="1" dirty="0">
                <a:solidFill>
                  <a:srgbClr val="565555"/>
                </a:solidFill>
                <a:latin typeface="Montserrat" charset="0"/>
                <a:ea typeface="Montserrat" charset="0"/>
                <a:cs typeface="Montserrat" charset="0"/>
              </a:rPr>
              <a:t> missa</a:t>
            </a:r>
          </a:p>
          <a:p>
            <a:pPr marL="742950" lvl="1" indent="-285750">
              <a:spcBef>
                <a:spcPts val="1000"/>
              </a:spcBef>
              <a:buClr>
                <a:srgbClr val="029EE3"/>
              </a:buClr>
              <a:buFont typeface="Wingdings" charset="2"/>
              <a:buChar char="§"/>
            </a:pPr>
            <a:r>
              <a:rPr lang="fr-FR" sz="1600" dirty="0">
                <a:solidFill>
                  <a:srgbClr val="565555"/>
                </a:solidFill>
                <a:latin typeface="Helvetica" charset="0"/>
                <a:ea typeface="Helvetica" charset="0"/>
                <a:cs typeface="Helvetica" charset="0"/>
              </a:rPr>
              <a:t>Inter </a:t>
            </a:r>
            <a:r>
              <a:rPr lang="fr-FR" sz="1600" dirty="0" err="1">
                <a:solidFill>
                  <a:srgbClr val="565555"/>
                </a:solidFill>
                <a:latin typeface="Helvetica" charset="0"/>
                <a:ea typeface="Helvetica" charset="0"/>
                <a:cs typeface="Helvetica" charset="0"/>
              </a:rPr>
              <a:t>mediocrium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cuiusdam</a:t>
            </a:r>
            <a:r>
              <a:rPr lang="fr-FR" sz="1600" dirty="0">
                <a:solidFill>
                  <a:srgbClr val="565555"/>
                </a:solidFill>
                <a:latin typeface="Helvetica" charset="0"/>
                <a:ea typeface="Helvetica" charset="0"/>
                <a:cs typeface="Helvetica" charset="0"/>
              </a:rPr>
              <a:t> missa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loqui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ut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comitem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non id.</a:t>
            </a:r>
          </a:p>
          <a:p>
            <a:pPr marL="742950" lvl="1" indent="-285750">
              <a:buClr>
                <a:srgbClr val="029EE3"/>
              </a:buClr>
              <a:buFont typeface="Wingdings" charset="2"/>
              <a:buChar char="§"/>
            </a:pPr>
            <a:r>
              <a:rPr lang="fr-FR" sz="1600" dirty="0">
                <a:solidFill>
                  <a:srgbClr val="565555"/>
                </a:solidFill>
                <a:latin typeface="Helvetica" charset="0"/>
                <a:ea typeface="Helvetica" charset="0"/>
                <a:cs typeface="Helvetica" charset="0"/>
              </a:rPr>
              <a:t>Inter </a:t>
            </a:r>
            <a:r>
              <a:rPr lang="fr-FR" sz="1600" dirty="0" err="1">
                <a:solidFill>
                  <a:srgbClr val="565555"/>
                </a:solidFill>
                <a:latin typeface="Helvetica" charset="0"/>
                <a:ea typeface="Helvetica" charset="0"/>
                <a:cs typeface="Helvetica" charset="0"/>
              </a:rPr>
              <a:t>mediocrium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cuiusdam</a:t>
            </a:r>
            <a:r>
              <a:rPr lang="fr-FR" sz="1600" dirty="0">
                <a:solidFill>
                  <a:srgbClr val="565555"/>
                </a:solidFill>
                <a:latin typeface="Helvetica" charset="0"/>
                <a:ea typeface="Helvetica" charset="0"/>
                <a:cs typeface="Helvetica" charset="0"/>
              </a:rPr>
              <a:t> missa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loqui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ut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comitem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non id.</a:t>
            </a:r>
          </a:p>
          <a:p>
            <a:pPr marL="742950" lvl="1" indent="-285750">
              <a:buClr>
                <a:srgbClr val="029EE3"/>
              </a:buClr>
              <a:buFont typeface="Wingdings" charset="2"/>
              <a:buChar char="§"/>
            </a:pPr>
            <a:endParaRPr lang="fr-FR" sz="1600" dirty="0">
              <a:solidFill>
                <a:srgbClr val="565555"/>
              </a:solidFill>
              <a:latin typeface="Helvetica" charset="0"/>
              <a:ea typeface="Helvetica" charset="0"/>
              <a:cs typeface="Helvetica" charset="0"/>
            </a:endParaRPr>
          </a:p>
          <a:p>
            <a:pPr marL="342900" indent="-342900">
              <a:buClr>
                <a:srgbClr val="029EE3"/>
              </a:buClr>
              <a:buFont typeface="Wingdings" charset="2"/>
              <a:buChar char="§"/>
            </a:pPr>
            <a:r>
              <a:rPr lang="fr-FR" b="1" dirty="0" err="1">
                <a:solidFill>
                  <a:srgbClr val="565555"/>
                </a:solidFill>
                <a:latin typeface="Montserrat" charset="0"/>
                <a:ea typeface="Montserrat" charset="0"/>
                <a:cs typeface="Montserrat" charset="0"/>
              </a:rPr>
              <a:t>Lorem</a:t>
            </a:r>
            <a:r>
              <a:rPr lang="fr-FR" b="1" dirty="0">
                <a:solidFill>
                  <a:srgbClr val="565555"/>
                </a:solidFill>
                <a:latin typeface="Montserrat" charset="0"/>
                <a:ea typeface="Montserrat" charset="0"/>
                <a:cs typeface="Montserrat" charset="0"/>
              </a:rPr>
              <a:t> </a:t>
            </a:r>
            <a:r>
              <a:rPr lang="fr-FR" b="1" dirty="0" err="1">
                <a:solidFill>
                  <a:srgbClr val="565555"/>
                </a:solidFill>
                <a:latin typeface="Montserrat" charset="0"/>
                <a:ea typeface="Montserrat" charset="0"/>
                <a:cs typeface="Montserrat" charset="0"/>
              </a:rPr>
              <a:t>ipsum</a:t>
            </a:r>
            <a:r>
              <a:rPr lang="fr-FR" b="1" dirty="0">
                <a:solidFill>
                  <a:srgbClr val="565555"/>
                </a:solidFill>
                <a:latin typeface="Montserrat" charset="0"/>
                <a:ea typeface="Montserrat" charset="0"/>
                <a:cs typeface="Montserrat" charset="0"/>
              </a:rPr>
              <a:t> </a:t>
            </a:r>
            <a:r>
              <a:rPr lang="fr-FR" b="1" dirty="0" err="1">
                <a:solidFill>
                  <a:srgbClr val="565555"/>
                </a:solidFill>
                <a:latin typeface="Montserrat" charset="0"/>
                <a:ea typeface="Montserrat" charset="0"/>
                <a:cs typeface="Montserrat" charset="0"/>
              </a:rPr>
              <a:t>cuiusdam</a:t>
            </a:r>
            <a:r>
              <a:rPr lang="fr-FR" b="1" dirty="0">
                <a:solidFill>
                  <a:srgbClr val="565555"/>
                </a:solidFill>
                <a:latin typeface="Montserrat" charset="0"/>
                <a:ea typeface="Montserrat" charset="0"/>
                <a:cs typeface="Montserrat" charset="0"/>
              </a:rPr>
              <a:t> missa</a:t>
            </a:r>
          </a:p>
          <a:p>
            <a:pPr marL="800100" lvl="1" indent="-342900">
              <a:spcBef>
                <a:spcPts val="1000"/>
              </a:spcBef>
              <a:buClr>
                <a:srgbClr val="029EE3"/>
              </a:buClr>
              <a:buFont typeface="+mj-lt"/>
              <a:buAutoNum type="arabicPeriod"/>
            </a:pPr>
            <a:r>
              <a:rPr lang="fr-FR" sz="1600" dirty="0">
                <a:solidFill>
                  <a:srgbClr val="565555"/>
                </a:solidFill>
                <a:latin typeface="Helvetica" charset="0"/>
                <a:ea typeface="Helvetica" charset="0"/>
                <a:cs typeface="Helvetica" charset="0"/>
              </a:rPr>
              <a:t>Inter </a:t>
            </a:r>
            <a:r>
              <a:rPr lang="fr-FR" sz="1600" dirty="0" err="1">
                <a:solidFill>
                  <a:srgbClr val="565555"/>
                </a:solidFill>
                <a:latin typeface="Helvetica" charset="0"/>
                <a:ea typeface="Helvetica" charset="0"/>
                <a:cs typeface="Helvetica" charset="0"/>
              </a:rPr>
              <a:t>mediocrium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cuiusdam</a:t>
            </a:r>
            <a:r>
              <a:rPr lang="fr-FR" sz="1600" dirty="0">
                <a:solidFill>
                  <a:srgbClr val="565555"/>
                </a:solidFill>
                <a:latin typeface="Helvetica" charset="0"/>
                <a:ea typeface="Helvetica" charset="0"/>
                <a:cs typeface="Helvetica" charset="0"/>
              </a:rPr>
              <a:t> missa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loqui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ut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comitem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non id.</a:t>
            </a:r>
          </a:p>
          <a:p>
            <a:pPr marL="800100" lvl="1" indent="-342900">
              <a:buClr>
                <a:srgbClr val="029EE3"/>
              </a:buClr>
              <a:buFont typeface="+mj-lt"/>
              <a:buAutoNum type="arabicPeriod"/>
            </a:pPr>
            <a:r>
              <a:rPr lang="fr-FR" sz="1600" dirty="0">
                <a:solidFill>
                  <a:srgbClr val="565555"/>
                </a:solidFill>
                <a:latin typeface="Helvetica" charset="0"/>
                <a:ea typeface="Helvetica" charset="0"/>
                <a:cs typeface="Helvetica" charset="0"/>
              </a:rPr>
              <a:t>Inter </a:t>
            </a:r>
            <a:r>
              <a:rPr lang="fr-FR" sz="1600" dirty="0" err="1">
                <a:solidFill>
                  <a:srgbClr val="565555"/>
                </a:solidFill>
                <a:latin typeface="Helvetica" charset="0"/>
                <a:ea typeface="Helvetica" charset="0"/>
                <a:cs typeface="Helvetica" charset="0"/>
              </a:rPr>
              <a:t>mediocrium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cuiusdam</a:t>
            </a:r>
            <a:r>
              <a:rPr lang="fr-FR" sz="1600" dirty="0">
                <a:solidFill>
                  <a:srgbClr val="565555"/>
                </a:solidFill>
                <a:latin typeface="Helvetica" charset="0"/>
                <a:ea typeface="Helvetica" charset="0"/>
                <a:cs typeface="Helvetica" charset="0"/>
              </a:rPr>
              <a:t> missa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loqui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ut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comitem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non id.</a:t>
            </a:r>
          </a:p>
          <a:p>
            <a:pPr marL="800100" lvl="1" indent="-342900">
              <a:buClr>
                <a:srgbClr val="029EE3"/>
              </a:buClr>
              <a:buFont typeface="+mj-lt"/>
              <a:buAutoNum type="arabicPeriod"/>
            </a:pPr>
            <a:endParaRPr lang="fr-FR" sz="1600" dirty="0">
              <a:solidFill>
                <a:srgbClr val="565555"/>
              </a:solidFill>
              <a:latin typeface="Helvetica" charset="0"/>
              <a:ea typeface="Helvetica" charset="0"/>
              <a:cs typeface="Helvetica" charset="0"/>
            </a:endParaRPr>
          </a:p>
          <a:p>
            <a:pPr marL="342900" indent="-342900">
              <a:buClr>
                <a:srgbClr val="029EE3"/>
              </a:buClr>
              <a:buFont typeface="Wingdings" charset="2"/>
              <a:buChar char="§"/>
            </a:pPr>
            <a:r>
              <a:rPr lang="fr-FR" b="1" dirty="0" err="1">
                <a:solidFill>
                  <a:srgbClr val="565555"/>
                </a:solidFill>
                <a:latin typeface="Montserrat" charset="0"/>
                <a:ea typeface="Montserrat" charset="0"/>
                <a:cs typeface="Montserrat" charset="0"/>
              </a:rPr>
              <a:t>Lorem</a:t>
            </a:r>
            <a:r>
              <a:rPr lang="fr-FR" b="1" dirty="0">
                <a:solidFill>
                  <a:srgbClr val="565555"/>
                </a:solidFill>
                <a:latin typeface="Montserrat" charset="0"/>
                <a:ea typeface="Montserrat" charset="0"/>
                <a:cs typeface="Montserrat" charset="0"/>
              </a:rPr>
              <a:t> </a:t>
            </a:r>
            <a:r>
              <a:rPr lang="fr-FR" b="1" dirty="0" err="1">
                <a:solidFill>
                  <a:srgbClr val="565555"/>
                </a:solidFill>
                <a:latin typeface="Montserrat" charset="0"/>
                <a:ea typeface="Montserrat" charset="0"/>
                <a:cs typeface="Montserrat" charset="0"/>
              </a:rPr>
              <a:t>ipsum</a:t>
            </a:r>
            <a:r>
              <a:rPr lang="fr-FR" b="1" dirty="0">
                <a:solidFill>
                  <a:srgbClr val="565555"/>
                </a:solidFill>
                <a:latin typeface="Montserrat" charset="0"/>
                <a:ea typeface="Montserrat" charset="0"/>
                <a:cs typeface="Montserrat" charset="0"/>
              </a:rPr>
              <a:t> </a:t>
            </a:r>
            <a:r>
              <a:rPr lang="fr-FR" b="1" dirty="0" err="1">
                <a:solidFill>
                  <a:srgbClr val="565555"/>
                </a:solidFill>
                <a:latin typeface="Montserrat" charset="0"/>
                <a:ea typeface="Montserrat" charset="0"/>
                <a:cs typeface="Montserrat" charset="0"/>
              </a:rPr>
              <a:t>cuiusdam</a:t>
            </a:r>
            <a:r>
              <a:rPr lang="fr-FR" b="1" dirty="0">
                <a:solidFill>
                  <a:srgbClr val="565555"/>
                </a:solidFill>
                <a:latin typeface="Montserrat" charset="0"/>
                <a:ea typeface="Montserrat" charset="0"/>
                <a:cs typeface="Montserrat" charset="0"/>
              </a:rPr>
              <a:t> missa</a:t>
            </a:r>
          </a:p>
          <a:p>
            <a:pPr lvl="1">
              <a:spcBef>
                <a:spcPts val="1000"/>
              </a:spcBef>
              <a:buClr>
                <a:srgbClr val="029EE3"/>
              </a:buClr>
            </a:pPr>
            <a:r>
              <a:rPr lang="fr-FR" sz="1600" dirty="0">
                <a:solidFill>
                  <a:srgbClr val="565555"/>
                </a:solidFill>
                <a:latin typeface="Helvetica" charset="0"/>
                <a:ea typeface="Helvetica" charset="0"/>
                <a:cs typeface="Helvetica" charset="0"/>
              </a:rPr>
              <a:t>Inter </a:t>
            </a:r>
            <a:r>
              <a:rPr lang="fr-FR" sz="1600" dirty="0" err="1">
                <a:solidFill>
                  <a:srgbClr val="565555"/>
                </a:solidFill>
                <a:latin typeface="Helvetica" charset="0"/>
                <a:ea typeface="Helvetica" charset="0"/>
                <a:cs typeface="Helvetica" charset="0"/>
              </a:rPr>
              <a:t>mediocrium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cuiusdam</a:t>
            </a:r>
            <a:r>
              <a:rPr lang="fr-FR" sz="1600" dirty="0">
                <a:solidFill>
                  <a:srgbClr val="565555"/>
                </a:solidFill>
                <a:latin typeface="Helvetica" charset="0"/>
                <a:ea typeface="Helvetica" charset="0"/>
                <a:cs typeface="Helvetica" charset="0"/>
              </a:rPr>
              <a:t> missa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loqui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Clematius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ut </a:t>
            </a:r>
            <a:r>
              <a:rPr lang="fr-FR" sz="1600" dirty="0" err="1">
                <a:solidFill>
                  <a:srgbClr val="565555"/>
                </a:solidFill>
                <a:latin typeface="Helvetica" charset="0"/>
                <a:ea typeface="Helvetica" charset="0"/>
                <a:cs typeface="Helvetica" charset="0"/>
              </a:rPr>
              <a:t>orientis</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Clematii</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comitem</a:t>
            </a:r>
            <a:r>
              <a:rPr lang="fr-FR" sz="1600" dirty="0">
                <a:solidFill>
                  <a:srgbClr val="565555"/>
                </a:solidFill>
                <a:latin typeface="Helvetica" charset="0"/>
                <a:ea typeface="Helvetica" charset="0"/>
                <a:cs typeface="Helvetica" charset="0"/>
              </a:rPr>
              <a:t> </a:t>
            </a:r>
            <a:r>
              <a:rPr lang="fr-FR" sz="1600" dirty="0" err="1">
                <a:solidFill>
                  <a:srgbClr val="565555"/>
                </a:solidFill>
                <a:latin typeface="Helvetica" charset="0"/>
                <a:ea typeface="Helvetica" charset="0"/>
                <a:cs typeface="Helvetica" charset="0"/>
              </a:rPr>
              <a:t>contactus</a:t>
            </a:r>
            <a:r>
              <a:rPr lang="fr-FR" sz="1600" dirty="0">
                <a:solidFill>
                  <a:srgbClr val="565555"/>
                </a:solidFill>
                <a:latin typeface="Helvetica" charset="0"/>
                <a:ea typeface="Helvetica" charset="0"/>
                <a:cs typeface="Helvetica" charset="0"/>
              </a:rPr>
              <a:t> non id.</a:t>
            </a:r>
          </a:p>
          <a:p>
            <a:pPr marL="742950" lvl="1" indent="-285750">
              <a:buClr>
                <a:srgbClr val="029EE3"/>
              </a:buClr>
              <a:buFont typeface="Wingdings" charset="2"/>
              <a:buChar char="§"/>
            </a:pPr>
            <a:endParaRPr lang="fr-FR" sz="1600" dirty="0">
              <a:solidFill>
                <a:srgbClr val="565555"/>
              </a:solidFill>
              <a:latin typeface="Helvetica" charset="0"/>
              <a:ea typeface="Helvetica" charset="0"/>
              <a:cs typeface="Helvetica" charset="0"/>
            </a:endParaRPr>
          </a:p>
          <a:p>
            <a:pPr marL="742950" lvl="1" indent="-285750">
              <a:buClr>
                <a:srgbClr val="029EE3"/>
              </a:buClr>
              <a:buFont typeface="Wingdings" charset="2"/>
              <a:buChar char="§"/>
            </a:pPr>
            <a:endParaRPr lang="fr-FR" dirty="0">
              <a:solidFill>
                <a:srgbClr val="565555"/>
              </a:solidFill>
              <a:latin typeface="Helvetica" charset="0"/>
              <a:ea typeface="Helvetica" charset="0"/>
              <a:cs typeface="Helvetica" charset="0"/>
            </a:endParaRPr>
          </a:p>
          <a:p>
            <a:pPr marL="285750" indent="-285750">
              <a:buClr>
                <a:srgbClr val="029EE3"/>
              </a:buClr>
              <a:buFont typeface="Wingdings" charset="2"/>
              <a:buChar char="§"/>
            </a:pPr>
            <a:endParaRPr lang="fr-FR" dirty="0">
              <a:solidFill>
                <a:srgbClr val="565555"/>
              </a:solidFill>
              <a:latin typeface="Helvetica" charset="0"/>
              <a:ea typeface="Helvetica" charset="0"/>
              <a:cs typeface="Helvetica" charset="0"/>
            </a:endParaRPr>
          </a:p>
        </p:txBody>
      </p:sp>
      <p:sp>
        <p:nvSpPr>
          <p:cNvPr id="7" name="Espace réservé du texte 49"/>
          <p:cNvSpPr>
            <a:spLocks noGrp="1"/>
          </p:cNvSpPr>
          <p:nvPr>
            <p:ph type="body" sz="quarter" idx="23" hasCustomPrompt="1"/>
          </p:nvPr>
        </p:nvSpPr>
        <p:spPr>
          <a:xfrm>
            <a:off x="7212674" y="6498018"/>
            <a:ext cx="3321527" cy="190756"/>
          </a:xfrm>
          <a:prstGeom prst="rect">
            <a:avLst/>
          </a:prstGeom>
        </p:spPr>
        <p:txBody>
          <a:bodyPr/>
          <a:lstStyle>
            <a:lvl1pPr marL="0" indent="0" algn="r">
              <a:buFontTx/>
              <a:buNone/>
              <a:defRPr sz="1200">
                <a:solidFill>
                  <a:srgbClr val="565555"/>
                </a:solidFill>
              </a:defRPr>
            </a:lvl1pPr>
          </a:lstStyle>
          <a:p>
            <a:r>
              <a:rPr lang="fr-FR" dirty="0" err="1"/>
              <a:t>Présanse</a:t>
            </a:r>
            <a:r>
              <a:rPr lang="fr-FR" dirty="0"/>
              <a:t> </a:t>
            </a:r>
            <a:r>
              <a:rPr lang="mr-IN" dirty="0"/>
              <a:t>–</a:t>
            </a:r>
            <a:r>
              <a:rPr lang="fr-FR" dirty="0"/>
              <a:t> Masque Powerpoint / JJ.MM.AAAA</a:t>
            </a:r>
          </a:p>
        </p:txBody>
      </p:sp>
      <p:sp>
        <p:nvSpPr>
          <p:cNvPr id="8" name="Espace réservé du texte 49"/>
          <p:cNvSpPr>
            <a:spLocks noGrp="1"/>
          </p:cNvSpPr>
          <p:nvPr>
            <p:ph type="body" sz="quarter" idx="24" hasCustomPrompt="1"/>
          </p:nvPr>
        </p:nvSpPr>
        <p:spPr>
          <a:xfrm>
            <a:off x="545503" y="6498018"/>
            <a:ext cx="3321527" cy="190756"/>
          </a:xfrm>
          <a:prstGeom prst="rect">
            <a:avLst/>
          </a:prstGeom>
        </p:spPr>
        <p:txBody>
          <a:bodyPr/>
          <a:lstStyle>
            <a:lvl1pPr marL="0" indent="0" algn="l">
              <a:buFontTx/>
              <a:buNone/>
              <a:defRPr sz="1400">
                <a:solidFill>
                  <a:srgbClr val="565555"/>
                </a:solidFill>
              </a:defRPr>
            </a:lvl1pPr>
          </a:lstStyle>
          <a:p>
            <a:fld id="{88210714-2BAE-E445-A9E9-7FB28905F8E6}" type="slidenum">
              <a:rPr lang="fr-FR" smtClean="0"/>
              <a:t>‹#›</a:t>
            </a:fld>
            <a:endParaRPr lang="fr-FR" dirty="0"/>
          </a:p>
        </p:txBody>
      </p:sp>
      <p:sp>
        <p:nvSpPr>
          <p:cNvPr id="9" name="Arc 8"/>
          <p:cNvSpPr/>
          <p:nvPr userDrawn="1"/>
        </p:nvSpPr>
        <p:spPr>
          <a:xfrm>
            <a:off x="-4039614" y="-1924762"/>
            <a:ext cx="4868060" cy="10980894"/>
          </a:xfrm>
          <a:prstGeom prst="arc">
            <a:avLst>
              <a:gd name="adj1" fmla="val 17833965"/>
              <a:gd name="adj2" fmla="val 358570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1815825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de partie">
    <p:spTree>
      <p:nvGrpSpPr>
        <p:cNvPr id="1" name=""/>
        <p:cNvGrpSpPr/>
        <p:nvPr/>
      </p:nvGrpSpPr>
      <p:grpSpPr>
        <a:xfrm>
          <a:off x="0" y="0"/>
          <a:ext cx="0" cy="0"/>
          <a:chOff x="0" y="0"/>
          <a:chExt cx="0" cy="0"/>
        </a:xfrm>
      </p:grpSpPr>
      <p:sp>
        <p:nvSpPr>
          <p:cNvPr id="8" name="Rectangle 7"/>
          <p:cNvSpPr/>
          <p:nvPr userDrawn="1"/>
        </p:nvSpPr>
        <p:spPr bwMode="auto">
          <a:xfrm>
            <a:off x="0" y="0"/>
            <a:ext cx="12195524" cy="7113588"/>
          </a:xfrm>
          <a:prstGeom prst="rect">
            <a:avLst/>
          </a:prstGeom>
          <a:gradFill>
            <a:gsLst>
              <a:gs pos="78000">
                <a:srgbClr val="009EE3"/>
              </a:gs>
              <a:gs pos="0">
                <a:srgbClr val="009EE3">
                  <a:tint val="44500"/>
                  <a:satMod val="160000"/>
                </a:srgbClr>
              </a:gs>
            </a:gsLst>
            <a:path path="circle">
              <a:fillToRect l="50000" t="50000" r="50000" b="50000"/>
            </a:path>
          </a:gradFill>
          <a:ln w="9525" cap="flat" cmpd="sng" algn="ctr">
            <a:noFill/>
            <a:prstDash val="solid"/>
            <a:round/>
            <a:headEnd type="none" w="med" len="med"/>
            <a:tailEnd type="none" w="med" len="med"/>
          </a:ln>
          <a:effectLst/>
          <a:extLst>
            <a:ext uri="{AF507438-7753-43e0-B8FC-AC1667EBCBE1}"/>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fr-FR" altLang="fr-FR"/>
          </a:p>
        </p:txBody>
      </p:sp>
      <p:sp>
        <p:nvSpPr>
          <p:cNvPr id="3" name="Espace réservé du texte 2"/>
          <p:cNvSpPr>
            <a:spLocks noGrp="1"/>
          </p:cNvSpPr>
          <p:nvPr>
            <p:ph type="body" sz="quarter" idx="10" hasCustomPrompt="1"/>
          </p:nvPr>
        </p:nvSpPr>
        <p:spPr>
          <a:xfrm>
            <a:off x="2339101" y="2799683"/>
            <a:ext cx="7510271" cy="525463"/>
          </a:xfrm>
          <a:prstGeom prst="rect">
            <a:avLst/>
          </a:prstGeom>
        </p:spPr>
        <p:txBody>
          <a:bodyPr/>
          <a:lstStyle>
            <a:lvl1pPr marL="0" indent="0" algn="ctr">
              <a:buNone/>
              <a:defRPr sz="3600" b="1">
                <a:solidFill>
                  <a:schemeClr val="bg1"/>
                </a:solidFill>
              </a:defRPr>
            </a:lvl1pPr>
          </a:lstStyle>
          <a:p>
            <a:r>
              <a:rPr lang="fr-FR" dirty="0">
                <a:solidFill>
                  <a:schemeClr val="bg2"/>
                </a:solidFill>
                <a:latin typeface="Montserrat" charset="0"/>
                <a:ea typeface="Montserrat" charset="0"/>
                <a:cs typeface="Montserrat" charset="0"/>
              </a:rPr>
              <a:t>TITRE DE LA PARTIE</a:t>
            </a:r>
          </a:p>
        </p:txBody>
      </p:sp>
      <p:sp>
        <p:nvSpPr>
          <p:cNvPr id="5" name="Espace réservé du texte 4"/>
          <p:cNvSpPr>
            <a:spLocks noGrp="1"/>
          </p:cNvSpPr>
          <p:nvPr>
            <p:ph type="body" sz="quarter" idx="11" hasCustomPrompt="1"/>
          </p:nvPr>
        </p:nvSpPr>
        <p:spPr>
          <a:xfrm>
            <a:off x="3590131" y="3511550"/>
            <a:ext cx="5011738" cy="633413"/>
          </a:xfrm>
          <a:prstGeom prst="rect">
            <a:avLst/>
          </a:prstGeom>
        </p:spPr>
        <p:txBody>
          <a:bodyPr/>
          <a:lstStyle>
            <a:lvl1pPr marL="0" indent="0" algn="ctr">
              <a:buNone/>
              <a:defRPr sz="2400">
                <a:solidFill>
                  <a:schemeClr val="bg1"/>
                </a:solidFill>
              </a:defRPr>
            </a:lvl1pPr>
          </a:lstStyle>
          <a:p>
            <a:r>
              <a:rPr lang="fr-FR" dirty="0">
                <a:solidFill>
                  <a:schemeClr val="bg1"/>
                </a:solidFill>
                <a:latin typeface="Montserrat" charset="0"/>
                <a:ea typeface="Montserrat" charset="0"/>
                <a:cs typeface="Montserrat" charset="0"/>
              </a:rPr>
              <a:t>Sous-titre de la partie</a:t>
            </a:r>
          </a:p>
        </p:txBody>
      </p:sp>
    </p:spTree>
    <p:extLst>
      <p:ext uri="{BB962C8B-B14F-4D97-AF65-F5344CB8AC3E}">
        <p14:creationId xmlns:p14="http://schemas.microsoft.com/office/powerpoint/2010/main" val="461286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7B5E6-B534-45B8-A9E1-57603FE1A8C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CA23A5-A048-4207-B6CB-AF33452712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4AADB02-9E43-48B4-BD9B-A9023F4F544E}"/>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5" name="Espace réservé du pied de page 4">
            <a:extLst>
              <a:ext uri="{FF2B5EF4-FFF2-40B4-BE49-F238E27FC236}">
                <a16:creationId xmlns:a16="http://schemas.microsoft.com/office/drawing/2014/main" id="{B8CE72F4-B7F5-4EE7-AC7F-0A325A27E0E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C18E379-A4E6-4FF6-BD1E-DC506427BE41}"/>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2847498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B04F497-C427-4F7D-8858-4000BF3A77B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7A17B3B-A234-4FAB-B142-A169A74D57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3E57812-3E23-4333-A44A-ED8138F4F2DE}"/>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5" name="Espace réservé du pied de page 4">
            <a:extLst>
              <a:ext uri="{FF2B5EF4-FFF2-40B4-BE49-F238E27FC236}">
                <a16:creationId xmlns:a16="http://schemas.microsoft.com/office/drawing/2014/main" id="{19A47261-ED68-4992-8251-AA5586CF4F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64CC4B0-1103-462D-BF13-795E35EFE6FC}"/>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42066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B0B17C-1087-444F-A18B-AAC4A93E1D6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2FE3DA7-3372-4E3A-97F9-576A69D1317D}"/>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14C771A-887C-4BC0-8FA7-AE73DAD115C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00F4D-A062-431C-94DE-FCA5BA6C49DB}"/>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6" name="Espace réservé du pied de page 5">
            <a:extLst>
              <a:ext uri="{FF2B5EF4-FFF2-40B4-BE49-F238E27FC236}">
                <a16:creationId xmlns:a16="http://schemas.microsoft.com/office/drawing/2014/main" id="{F3C39388-46AE-4440-A891-1E180E73B9A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EFD5C23-378E-40D8-97EE-9C896A3B25C1}"/>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122800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2DD3BE-B125-4466-ACB4-E9A7DA70D4B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E49D7EA-80C5-4BE1-A55C-5F8E406D6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1D602EC-3B09-4D1E-BF08-3186B35E858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E76ACC87-4052-466A-8D39-7020723CF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ABA3812-C7B3-4B46-AB5C-00E0E9DEDA2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B4DB935D-5828-453C-8EF0-0D9DA740737E}"/>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8" name="Espace réservé du pied de page 7">
            <a:extLst>
              <a:ext uri="{FF2B5EF4-FFF2-40B4-BE49-F238E27FC236}">
                <a16:creationId xmlns:a16="http://schemas.microsoft.com/office/drawing/2014/main" id="{78349A85-EE1E-4A77-B173-1CF316B51912}"/>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447741C-8620-4AC8-B30D-8F823567E77F}"/>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332754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8B829E-8012-456A-B2C2-1C1203A32C6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B8C70C-4B8D-4F78-BCB6-8E65C907D4D7}"/>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4" name="Espace réservé du pied de page 3">
            <a:extLst>
              <a:ext uri="{FF2B5EF4-FFF2-40B4-BE49-F238E27FC236}">
                <a16:creationId xmlns:a16="http://schemas.microsoft.com/office/drawing/2014/main" id="{29262A60-45D6-4B12-9CC3-DBA7AA3FA93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79D6B67-EA2C-41C6-BBA4-3DBA5522AF7F}"/>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99106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C993AD4-CE47-4715-8AA9-B4A6604122CD}"/>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3" name="Espace réservé du pied de page 2">
            <a:extLst>
              <a:ext uri="{FF2B5EF4-FFF2-40B4-BE49-F238E27FC236}">
                <a16:creationId xmlns:a16="http://schemas.microsoft.com/office/drawing/2014/main" id="{439E9267-C759-4C91-B224-E2600517F62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1A1F0A8-9ABF-4F1E-AFF7-7A9A3A783815}"/>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3251000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244AC2-DD11-4DE2-A15C-F8C09E5C6F7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675CAA5-E780-48A3-92B1-D17A58E27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D2694E5-95FD-4DA9-81F3-6C437FD45B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BCCA1D5-0892-4D9E-A77D-D575468DCF77}"/>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6" name="Espace réservé du pied de page 5">
            <a:extLst>
              <a:ext uri="{FF2B5EF4-FFF2-40B4-BE49-F238E27FC236}">
                <a16:creationId xmlns:a16="http://schemas.microsoft.com/office/drawing/2014/main" id="{5183108B-7F5F-4FA6-A5F3-7138720BA3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B867165-8D81-4AE5-8953-94ACCA0D2D0A}"/>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4182005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3D55A7-972E-43BA-A93D-DD7974995B3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6DA9625-23E9-46AA-A7DF-ED738DE026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08C0BB28-9C32-431E-8094-B2ABD9144E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9F39C5F-8875-4E15-9879-4B80389EE04D}"/>
              </a:ext>
            </a:extLst>
          </p:cNvPr>
          <p:cNvSpPr>
            <a:spLocks noGrp="1"/>
          </p:cNvSpPr>
          <p:nvPr>
            <p:ph type="dt" sz="half" idx="10"/>
          </p:nvPr>
        </p:nvSpPr>
        <p:spPr/>
        <p:txBody>
          <a:bodyPr/>
          <a:lstStyle/>
          <a:p>
            <a:fld id="{DBF8EBAB-56BE-41D4-B0B2-8C75611A9EE4}" type="datetimeFigureOut">
              <a:rPr lang="fr-FR" smtClean="0"/>
              <a:t>16/05/2022</a:t>
            </a:fld>
            <a:endParaRPr lang="fr-FR"/>
          </a:p>
        </p:txBody>
      </p:sp>
      <p:sp>
        <p:nvSpPr>
          <p:cNvPr id="6" name="Espace réservé du pied de page 5">
            <a:extLst>
              <a:ext uri="{FF2B5EF4-FFF2-40B4-BE49-F238E27FC236}">
                <a16:creationId xmlns:a16="http://schemas.microsoft.com/office/drawing/2014/main" id="{D5F14970-C401-4EEC-8000-E7B72541626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878B617-E556-4631-9186-3A79EFF2E779}"/>
              </a:ext>
            </a:extLst>
          </p:cNvPr>
          <p:cNvSpPr>
            <a:spLocks noGrp="1"/>
          </p:cNvSpPr>
          <p:nvPr>
            <p:ph type="sldNum" sz="quarter" idx="12"/>
          </p:nvPr>
        </p:nvSpPr>
        <p:spPr/>
        <p:txBody>
          <a:bodyPr/>
          <a:lstStyle/>
          <a:p>
            <a:fld id="{F0C37A5E-7DBF-4BA6-9661-89A50C728944}" type="slidenum">
              <a:rPr lang="fr-FR" smtClean="0"/>
              <a:t>‹N°›</a:t>
            </a:fld>
            <a:endParaRPr lang="fr-FR"/>
          </a:p>
        </p:txBody>
      </p:sp>
    </p:spTree>
    <p:extLst>
      <p:ext uri="{BB962C8B-B14F-4D97-AF65-F5344CB8AC3E}">
        <p14:creationId xmlns:p14="http://schemas.microsoft.com/office/powerpoint/2010/main" val="178033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5868674-4CED-4865-A728-875B8156092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9A9AC10-11B8-4D22-9B56-8379CF9D59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5572C58-984C-4E9E-9630-0C47DE845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F8EBAB-56BE-41D4-B0B2-8C75611A9EE4}" type="datetimeFigureOut">
              <a:rPr lang="fr-FR" smtClean="0"/>
              <a:t>16/05/2022</a:t>
            </a:fld>
            <a:endParaRPr lang="fr-FR"/>
          </a:p>
        </p:txBody>
      </p:sp>
      <p:sp>
        <p:nvSpPr>
          <p:cNvPr id="5" name="Espace réservé du pied de page 4">
            <a:extLst>
              <a:ext uri="{FF2B5EF4-FFF2-40B4-BE49-F238E27FC236}">
                <a16:creationId xmlns:a16="http://schemas.microsoft.com/office/drawing/2014/main" id="{768C5F8E-1005-4B4F-ADD5-2AC8AD1E4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3E028417-2846-4B5D-BA36-97173EDA5F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C37A5E-7DBF-4BA6-9661-89A50C728944}" type="slidenum">
              <a:rPr lang="fr-FR" smtClean="0"/>
              <a:t>‹N°›</a:t>
            </a:fld>
            <a:endParaRPr lang="fr-FR"/>
          </a:p>
        </p:txBody>
      </p:sp>
    </p:spTree>
    <p:extLst>
      <p:ext uri="{BB962C8B-B14F-4D97-AF65-F5344CB8AC3E}">
        <p14:creationId xmlns:p14="http://schemas.microsoft.com/office/powerpoint/2010/main" val="2730612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3" Type="http://schemas.openxmlformats.org/officeDocument/2006/relationships/image" Target="../media/image50.jpg"/><Relationship Id="rId7" Type="http://schemas.openxmlformats.org/officeDocument/2006/relationships/image" Target="../media/image54.jpg"/><Relationship Id="rId12" Type="http://schemas.openxmlformats.org/officeDocument/2006/relationships/image" Target="../media/image59.jpg"/><Relationship Id="rId2" Type="http://schemas.openxmlformats.org/officeDocument/2006/relationships/notesSlide" Target="../notesSlides/notesSlide8.xml"/><Relationship Id="rId16"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53.jpg"/><Relationship Id="rId11" Type="http://schemas.openxmlformats.org/officeDocument/2006/relationships/image" Target="../media/image58.jpg"/><Relationship Id="rId5" Type="http://schemas.openxmlformats.org/officeDocument/2006/relationships/image" Target="../media/image52.jpg"/><Relationship Id="rId15" Type="http://schemas.openxmlformats.org/officeDocument/2006/relationships/image" Target="../media/image62.jpeg"/><Relationship Id="rId10" Type="http://schemas.openxmlformats.org/officeDocument/2006/relationships/image" Target="../media/image57.jpg"/><Relationship Id="rId4" Type="http://schemas.openxmlformats.org/officeDocument/2006/relationships/image" Target="../media/image51.jpg"/><Relationship Id="rId9" Type="http://schemas.openxmlformats.org/officeDocument/2006/relationships/image" Target="../media/image56.jpg"/><Relationship Id="rId14" Type="http://schemas.openxmlformats.org/officeDocument/2006/relationships/image" Target="../media/image6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png"/><Relationship Id="rId3" Type="http://schemas.openxmlformats.org/officeDocument/2006/relationships/image" Target="../media/image64.jpe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9.xml"/><Relationship Id="rId16" Type="http://schemas.openxmlformats.org/officeDocument/2006/relationships/image" Target="../media/image76.jpg"/><Relationship Id="rId20" Type="http://schemas.openxmlformats.org/officeDocument/2006/relationships/image" Target="../media/image80.pn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71.png"/><Relationship Id="rId5" Type="http://schemas.openxmlformats.org/officeDocument/2006/relationships/image" Target="../media/image66.gif"/><Relationship Id="rId15" Type="http://schemas.openxmlformats.org/officeDocument/2006/relationships/image" Target="../media/image75.png"/><Relationship Id="rId10" Type="http://schemas.openxmlformats.org/officeDocument/2006/relationships/image" Target="../media/image70.jpeg"/><Relationship Id="rId19" Type="http://schemas.openxmlformats.org/officeDocument/2006/relationships/image" Target="../media/image79.png"/><Relationship Id="rId4" Type="http://schemas.openxmlformats.org/officeDocument/2006/relationships/image" Target="../media/image65.jpeg"/><Relationship Id="rId9" Type="http://schemas.openxmlformats.org/officeDocument/2006/relationships/image" Target="../media/image69.jpeg"/><Relationship Id="rId14" Type="http://schemas.openxmlformats.org/officeDocument/2006/relationships/image" Target="../media/image74.png"/></Relationships>
</file>

<file path=ppt/slides/_rels/slide1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3.jpeg"/><Relationship Id="rId4" Type="http://schemas.openxmlformats.org/officeDocument/2006/relationships/image" Target="../media/image82.jpeg"/></Relationships>
</file>

<file path=ppt/slides/_rels/slide1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10.png"/></Relationships>
</file>

<file path=ppt/slides/_rels/slide3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12" Type="http://schemas.openxmlformats.org/officeDocument/2006/relationships/image" Target="../media/image122.jp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16.png"/><Relationship Id="rId11" Type="http://schemas.openxmlformats.org/officeDocument/2006/relationships/image" Target="../media/image121.jpg"/><Relationship Id="rId5" Type="http://schemas.openxmlformats.org/officeDocument/2006/relationships/image" Target="../media/image115.png"/><Relationship Id="rId10" Type="http://schemas.openxmlformats.org/officeDocument/2006/relationships/image" Target="../media/image120.jpg"/><Relationship Id="rId4" Type="http://schemas.openxmlformats.org/officeDocument/2006/relationships/image" Target="../media/image114.png"/><Relationship Id="rId9" Type="http://schemas.openxmlformats.org/officeDocument/2006/relationships/image" Target="../media/image119.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comments" Target="../comments/comment1.xml"/></Relationships>
</file>

<file path=ppt/slides/_rels/slide4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twitter.com/presanse" TargetMode="Externa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comments" Target="../comments/comment4.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comments" Target="../comments/comment5.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comments" Target="../comments/comment2.xml"/><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83890" y="3497025"/>
            <a:ext cx="11736198" cy="1655762"/>
          </a:xfrm>
        </p:spPr>
        <p:txBody>
          <a:bodyPr>
            <a:noAutofit/>
          </a:bodyPr>
          <a:lstStyle/>
          <a:p>
            <a:pPr marL="0" indent="0" algn="ctr">
              <a:buNone/>
            </a:pPr>
            <a:r>
              <a:rPr lang="fr-FR" sz="6000" b="1" dirty="0">
                <a:solidFill>
                  <a:schemeClr val="bg1"/>
                </a:solidFill>
              </a:rPr>
              <a:t>Assemblée générale du 10 juin 2021</a:t>
            </a:r>
            <a:br>
              <a:rPr lang="fr-FR" sz="6000" b="1" dirty="0">
                <a:solidFill>
                  <a:schemeClr val="bg1"/>
                </a:solidFill>
              </a:rPr>
            </a:br>
            <a:r>
              <a:rPr lang="fr-FR" sz="6000" b="1" dirty="0">
                <a:solidFill>
                  <a:schemeClr val="bg1"/>
                </a:solidFill>
              </a:rPr>
              <a:t>Grand Hôtel - Paris</a:t>
            </a:r>
          </a:p>
        </p:txBody>
      </p:sp>
    </p:spTree>
    <p:extLst>
      <p:ext uri="{BB962C8B-B14F-4D97-AF65-F5344CB8AC3E}">
        <p14:creationId xmlns:p14="http://schemas.microsoft.com/office/powerpoint/2010/main" val="29816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ous-titre 1"/>
          <p:cNvSpPr txBox="1">
            <a:spLocks/>
          </p:cNvSpPr>
          <p:nvPr/>
        </p:nvSpPr>
        <p:spPr>
          <a:xfrm>
            <a:off x="1532494" y="173096"/>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00B0F0"/>
                </a:solidFill>
              </a:rPr>
              <a:t>Convention collective et accords collectifs de branches</a:t>
            </a:r>
          </a:p>
        </p:txBody>
      </p:sp>
      <p:pic>
        <p:nvPicPr>
          <p:cNvPr id="3" name="Image 2" descr="Une image contenant texte&#10;&#10;Description générée automatiquement">
            <a:extLst>
              <a:ext uri="{FF2B5EF4-FFF2-40B4-BE49-F238E27FC236}">
                <a16:creationId xmlns:a16="http://schemas.microsoft.com/office/drawing/2014/main" id="{EB842DFB-B141-4A7D-B837-1EA813215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226" y="966063"/>
            <a:ext cx="3482530" cy="5124019"/>
          </a:xfrm>
          <a:prstGeom prst="rect">
            <a:avLst/>
          </a:prstGeom>
          <a:ln>
            <a:solidFill>
              <a:schemeClr val="tx1"/>
            </a:solidFill>
          </a:ln>
        </p:spPr>
      </p:pic>
      <p:pic>
        <p:nvPicPr>
          <p:cNvPr id="5" name="Image 4" descr="Une image contenant table&#10;&#10;Description générée automatiquement">
            <a:extLst>
              <a:ext uri="{FF2B5EF4-FFF2-40B4-BE49-F238E27FC236}">
                <a16:creationId xmlns:a16="http://schemas.microsoft.com/office/drawing/2014/main" id="{B245D14C-8877-4797-A301-309BA305A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6923" y="1605099"/>
            <a:ext cx="3260089" cy="4943941"/>
          </a:xfrm>
          <a:prstGeom prst="rect">
            <a:avLst/>
          </a:prstGeom>
          <a:ln>
            <a:solidFill>
              <a:schemeClr val="tx1"/>
            </a:solidFill>
          </a:ln>
        </p:spPr>
      </p:pic>
      <p:pic>
        <p:nvPicPr>
          <p:cNvPr id="7" name="Image 6" descr="Une image contenant texte&#10;&#10;Description générée automatiquement">
            <a:extLst>
              <a:ext uri="{FF2B5EF4-FFF2-40B4-BE49-F238E27FC236}">
                <a16:creationId xmlns:a16="http://schemas.microsoft.com/office/drawing/2014/main" id="{3890E1F0-E531-4306-B6C7-84EB2F66F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7533" y="767918"/>
            <a:ext cx="3733674" cy="4943942"/>
          </a:xfrm>
          <a:prstGeom prst="rect">
            <a:avLst/>
          </a:prstGeom>
          <a:ln>
            <a:solidFill>
              <a:schemeClr val="tx1"/>
            </a:solidFill>
          </a:ln>
        </p:spPr>
      </p:pic>
      <p:pic>
        <p:nvPicPr>
          <p:cNvPr id="14" name="Image 13" descr="Une image contenant texte&#10;&#10;Description générée automatiquement">
            <a:extLst>
              <a:ext uri="{FF2B5EF4-FFF2-40B4-BE49-F238E27FC236}">
                <a16:creationId xmlns:a16="http://schemas.microsoft.com/office/drawing/2014/main" id="{13F32E44-CCDB-4820-BC9B-AA64F8EFE7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7746" y="1393794"/>
            <a:ext cx="6459145" cy="1600200"/>
          </a:xfrm>
          <a:prstGeom prst="rect">
            <a:avLst/>
          </a:prstGeom>
          <a:ln>
            <a:solidFill>
              <a:schemeClr val="tx1"/>
            </a:solidFill>
          </a:ln>
        </p:spPr>
      </p:pic>
      <p:pic>
        <p:nvPicPr>
          <p:cNvPr id="16" name="Image 15" descr="Une image contenant texte&#10;&#10;Description générée automatiquement">
            <a:extLst>
              <a:ext uri="{FF2B5EF4-FFF2-40B4-BE49-F238E27FC236}">
                <a16:creationId xmlns:a16="http://schemas.microsoft.com/office/drawing/2014/main" id="{A42C887B-53EA-4802-BB41-C78785D54D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8367" y="2424683"/>
            <a:ext cx="2920865" cy="3665399"/>
          </a:xfrm>
          <a:prstGeom prst="rect">
            <a:avLst/>
          </a:prstGeom>
          <a:ln>
            <a:solidFill>
              <a:schemeClr val="tx1"/>
            </a:solidFill>
          </a:ln>
        </p:spPr>
      </p:pic>
      <p:pic>
        <p:nvPicPr>
          <p:cNvPr id="4" name="Image 3">
            <a:extLst>
              <a:ext uri="{FF2B5EF4-FFF2-40B4-BE49-F238E27FC236}">
                <a16:creationId xmlns:a16="http://schemas.microsoft.com/office/drawing/2014/main" id="{AB83706F-F772-4248-81F0-EA528E8AB1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39775" y="3520761"/>
            <a:ext cx="1371719" cy="1112616"/>
          </a:xfrm>
          <a:prstGeom prst="rect">
            <a:avLst/>
          </a:prstGeom>
          <a:ln>
            <a:solidFill>
              <a:schemeClr val="tx1"/>
            </a:solidFill>
          </a:ln>
        </p:spPr>
      </p:pic>
    </p:spTree>
    <p:extLst>
      <p:ext uri="{BB962C8B-B14F-4D97-AF65-F5344CB8AC3E}">
        <p14:creationId xmlns:p14="http://schemas.microsoft.com/office/powerpoint/2010/main" val="33929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533267" y="3107729"/>
            <a:ext cx="9144000" cy="2207762"/>
          </a:xfrm>
        </p:spPr>
        <p:txBody>
          <a:bodyPr>
            <a:noAutofit/>
          </a:bodyPr>
          <a:lstStyle/>
          <a:p>
            <a:pPr marL="0" indent="0" algn="ctr">
              <a:buNone/>
            </a:pPr>
            <a:r>
              <a:rPr lang="fr-FR" sz="4400" b="1">
                <a:solidFill>
                  <a:schemeClr val="bg1"/>
                </a:solidFill>
              </a:rPr>
              <a:t>Relayer les pratiques professionnelles et l’expertise Santé au travail au sein du réseau des SSTI – Favoriser l’émergence de bonnes pratiques</a:t>
            </a:r>
            <a:endParaRPr lang="fr-FR" sz="4400" b="1" dirty="0">
              <a:solidFill>
                <a:schemeClr val="bg1"/>
              </a:solidFill>
            </a:endParaRPr>
          </a:p>
        </p:txBody>
      </p:sp>
    </p:spTree>
    <p:extLst>
      <p:ext uri="{BB962C8B-B14F-4D97-AF65-F5344CB8AC3E}">
        <p14:creationId xmlns:p14="http://schemas.microsoft.com/office/powerpoint/2010/main" val="332760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29D60A4F-84D9-4E25-A268-75A325832382}"/>
              </a:ext>
            </a:extLst>
          </p:cNvPr>
          <p:cNvGrpSpPr/>
          <p:nvPr/>
        </p:nvGrpSpPr>
        <p:grpSpPr>
          <a:xfrm>
            <a:off x="6449397" y="1249954"/>
            <a:ext cx="5739319" cy="4345770"/>
            <a:chOff x="6400757" y="1077331"/>
            <a:chExt cx="5739319" cy="4331657"/>
          </a:xfrm>
        </p:grpSpPr>
        <p:sp>
          <p:nvSpPr>
            <p:cNvPr id="5" name="Rectangle 4"/>
            <p:cNvSpPr/>
            <p:nvPr/>
          </p:nvSpPr>
          <p:spPr>
            <a:xfrm>
              <a:off x="6400757" y="1077331"/>
              <a:ext cx="5739319" cy="4331657"/>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a:extLst>
                <a:ext uri="{FF2B5EF4-FFF2-40B4-BE49-F238E27FC236}">
                  <a16:creationId xmlns:a16="http://schemas.microsoft.com/office/drawing/2014/main" id="{AE605CB2-9837-4959-ADDB-ABFE67D75597}"/>
                </a:ext>
              </a:extLst>
            </p:cNvPr>
            <p:cNvCxnSpPr/>
            <p:nvPr/>
          </p:nvCxnSpPr>
          <p:spPr>
            <a:xfrm flipH="1" flipV="1">
              <a:off x="7723762" y="1634247"/>
              <a:ext cx="1225685" cy="1206230"/>
            </a:xfrm>
            <a:prstGeom prst="line">
              <a:avLst/>
            </a:prstGeom>
            <a:ln w="28575">
              <a:solidFill>
                <a:srgbClr val="002D86"/>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732D80AD-5932-42F8-BE3D-5AF576D5F0BA}"/>
                </a:ext>
              </a:extLst>
            </p:cNvPr>
            <p:cNvSpPr/>
            <p:nvPr/>
          </p:nvSpPr>
          <p:spPr>
            <a:xfrm>
              <a:off x="7204651" y="1244648"/>
              <a:ext cx="658446" cy="50776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91569"/>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Relayer les pratiques professionnelles et l’expertise Santé au travail au sein du réseau des SSTI – Favoriser l’émergence de bonne</a:t>
            </a:r>
          </a:p>
        </p:txBody>
      </p:sp>
      <p:sp>
        <p:nvSpPr>
          <p:cNvPr id="10" name="ZoneTexte 9"/>
          <p:cNvSpPr txBox="1"/>
          <p:nvPr/>
        </p:nvSpPr>
        <p:spPr>
          <a:xfrm>
            <a:off x="2057545" y="5798143"/>
            <a:ext cx="8646606" cy="338554"/>
          </a:xfrm>
          <a:prstGeom prst="rect">
            <a:avLst/>
          </a:prstGeom>
          <a:solidFill>
            <a:schemeClr val="bg1"/>
          </a:solidFill>
          <a:ln w="28575">
            <a:noFill/>
          </a:ln>
        </p:spPr>
        <p:txBody>
          <a:bodyPr wrap="square" rtlCol="0">
            <a:spAutoFit/>
          </a:bodyPr>
          <a:lstStyle/>
          <a:p>
            <a:r>
              <a:rPr lang="fr-FR" sz="1600" b="1" dirty="0"/>
              <a:t>Espace public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t>Actualités</a:t>
            </a:r>
            <a:endParaRPr lang="fr-FR" sz="1600" b="1" dirty="0">
              <a:solidFill>
                <a:srgbClr val="00B0F0"/>
              </a:solidFill>
            </a:endParaRPr>
          </a:p>
        </p:txBody>
      </p:sp>
      <p:sp>
        <p:nvSpPr>
          <p:cNvPr id="6" name="Rectangle 5"/>
          <p:cNvSpPr/>
          <p:nvPr/>
        </p:nvSpPr>
        <p:spPr>
          <a:xfrm>
            <a:off x="914509" y="2078257"/>
            <a:ext cx="5393070" cy="447473"/>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2">
                    <a:lumMod val="50000"/>
                  </a:schemeClr>
                </a:solidFill>
                <a:latin typeface="Montserrat" panose="00000500000000000000" pitchFamily="50" charset="0"/>
              </a:rPr>
              <a:t>Expertise et institutions scientifiques</a:t>
            </a:r>
          </a:p>
        </p:txBody>
      </p:sp>
      <p:sp>
        <p:nvSpPr>
          <p:cNvPr id="11" name="Rectangle 10"/>
          <p:cNvSpPr/>
          <p:nvPr/>
        </p:nvSpPr>
        <p:spPr>
          <a:xfrm>
            <a:off x="914509" y="3429000"/>
            <a:ext cx="5679116"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Rôle d’expert en Santé au travail reconnu et sollicité</a:t>
            </a:r>
            <a:r>
              <a:rPr lang="fr-FR" sz="2400" i="1" dirty="0">
                <a:solidFill>
                  <a:schemeClr val="tx1"/>
                </a:solidFill>
                <a:latin typeface="Montserrat" panose="00000500000000000000" pitchFamily="50" charset="0"/>
              </a:rPr>
              <a:t> </a:t>
            </a:r>
          </a:p>
        </p:txBody>
      </p:sp>
    </p:spTree>
    <p:extLst>
      <p:ext uri="{BB962C8B-B14F-4D97-AF65-F5344CB8AC3E}">
        <p14:creationId xmlns:p14="http://schemas.microsoft.com/office/powerpoint/2010/main" val="1472791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91569"/>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Relayer les pratiques professionnelles et l’expertise Santé au travail au sein du réseau des SSTI – Favoriser l’émergence de bonne</a:t>
            </a:r>
          </a:p>
        </p:txBody>
      </p:sp>
      <p:sp>
        <p:nvSpPr>
          <p:cNvPr id="9" name="Rectangle 8"/>
          <p:cNvSpPr/>
          <p:nvPr/>
        </p:nvSpPr>
        <p:spPr>
          <a:xfrm>
            <a:off x="1122928" y="1064985"/>
            <a:ext cx="5393070" cy="447473"/>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2">
                    <a:lumMod val="50000"/>
                  </a:schemeClr>
                </a:solidFill>
                <a:latin typeface="Montserrat" panose="00000500000000000000" pitchFamily="50" charset="0"/>
              </a:rPr>
              <a:t>Favoriser les bonnes pratiques  </a:t>
            </a:r>
          </a:p>
        </p:txBody>
      </p:sp>
      <p:sp>
        <p:nvSpPr>
          <p:cNvPr id="10" name="ZoneTexte 9"/>
          <p:cNvSpPr txBox="1"/>
          <p:nvPr/>
        </p:nvSpPr>
        <p:spPr>
          <a:xfrm>
            <a:off x="2057545" y="5798143"/>
            <a:ext cx="8646606" cy="584775"/>
          </a:xfrm>
          <a:prstGeom prst="rect">
            <a:avLst/>
          </a:prstGeom>
          <a:solidFill>
            <a:schemeClr val="bg1"/>
          </a:solidFill>
          <a:ln w="28575">
            <a:noFill/>
          </a:ln>
        </p:spPr>
        <p:txBody>
          <a:bodyPr wrap="square" rtlCol="0">
            <a:spAutoFit/>
          </a:bodyPr>
          <a:lstStyle/>
          <a:p>
            <a:r>
              <a:rPr lang="fr-FR" sz="1600" b="1" dirty="0"/>
              <a:t>Espace public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rPr>
              <a:t>ASMT Fiches Médico-Professionnelles / ASMT Toxicologie / COVID-19 Médico-technique </a:t>
            </a:r>
          </a:p>
        </p:txBody>
      </p:sp>
      <p:sp>
        <p:nvSpPr>
          <p:cNvPr id="12" name="Rectangle 11"/>
          <p:cNvSpPr/>
          <p:nvPr/>
        </p:nvSpPr>
        <p:spPr>
          <a:xfrm>
            <a:off x="1122928" y="1702745"/>
            <a:ext cx="5739319"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Elargissement des groupes de travail aux régions non ou plus représentées </a:t>
            </a:r>
          </a:p>
          <a:p>
            <a:pPr>
              <a:buClr>
                <a:srgbClr val="009FE3"/>
              </a:buClr>
            </a:pPr>
            <a:endParaRPr lang="fr-FR" sz="1200" b="1" dirty="0">
              <a:solidFill>
                <a:srgbClr val="009FE3"/>
              </a:solidFill>
              <a:latin typeface="Montserrat" panose="00000500000000000000" pitchFamily="50" charset="0"/>
            </a:endParaRPr>
          </a:p>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Création d’un groupe Addiction </a:t>
            </a:r>
          </a:p>
          <a:p>
            <a:pPr>
              <a:buClr>
                <a:srgbClr val="009FE3"/>
              </a:buClr>
            </a:pPr>
            <a:endParaRPr lang="fr-FR" sz="1200" b="1" dirty="0">
              <a:solidFill>
                <a:srgbClr val="009FE3"/>
              </a:solidFill>
              <a:latin typeface="Montserrat" panose="00000500000000000000" pitchFamily="50" charset="0"/>
            </a:endParaRPr>
          </a:p>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Outils concrets nécessaires au quotidien  </a:t>
            </a:r>
          </a:p>
          <a:p>
            <a:pPr marL="742950" lvl="1" indent="-285750">
              <a:buClr>
                <a:srgbClr val="009FE3"/>
              </a:buClr>
              <a:buFont typeface="Courier New" panose="02070309020205020404" pitchFamily="49" charset="0"/>
              <a:buChar char="o"/>
            </a:pPr>
            <a:r>
              <a:rPr lang="fr-FR" sz="1600" i="1" dirty="0">
                <a:solidFill>
                  <a:schemeClr val="tx1"/>
                </a:solidFill>
              </a:rPr>
              <a:t>Fiches Médicoprofessionnelles (10 supports, 20 000 fiches)</a:t>
            </a:r>
          </a:p>
          <a:p>
            <a:pPr marL="742950" lvl="1" indent="-285750">
              <a:buClr>
                <a:srgbClr val="009FE3"/>
              </a:buClr>
              <a:buFont typeface="Courier New" panose="02070309020205020404" pitchFamily="49" charset="0"/>
              <a:buChar char="o"/>
            </a:pPr>
            <a:r>
              <a:rPr lang="fr-FR" sz="1600" i="1" dirty="0">
                <a:solidFill>
                  <a:schemeClr val="tx1"/>
                </a:solidFill>
              </a:rPr>
              <a:t>Refonte du site des Fiches médicoprofessionnelles  </a:t>
            </a:r>
            <a:endParaRPr lang="fr-FR" sz="1600" dirty="0">
              <a:solidFill>
                <a:schemeClr val="tx1"/>
              </a:solidFill>
            </a:endParaRPr>
          </a:p>
          <a:p>
            <a:pPr marL="742950" lvl="1" indent="-285750">
              <a:buClr>
                <a:srgbClr val="009FE3"/>
              </a:buClr>
              <a:buFont typeface="Courier New" panose="02070309020205020404" pitchFamily="49" charset="0"/>
              <a:buChar char="o"/>
            </a:pPr>
            <a:r>
              <a:rPr lang="fr-FR" sz="1600" i="1" dirty="0">
                <a:solidFill>
                  <a:schemeClr val="tx1"/>
                </a:solidFill>
              </a:rPr>
              <a:t>Veille toxicologique</a:t>
            </a:r>
          </a:p>
          <a:p>
            <a:pPr marL="742950" lvl="1" indent="-285750">
              <a:buClr>
                <a:srgbClr val="009FE3"/>
              </a:buClr>
              <a:buFont typeface="Courier New" panose="02070309020205020404" pitchFamily="49" charset="0"/>
              <a:buChar char="o"/>
            </a:pPr>
            <a:r>
              <a:rPr lang="fr-FR" sz="1600" i="1" dirty="0">
                <a:solidFill>
                  <a:schemeClr val="tx1"/>
                </a:solidFill>
              </a:rPr>
              <a:t>Outils Covid-19</a:t>
            </a:r>
          </a:p>
        </p:txBody>
      </p:sp>
      <p:sp>
        <p:nvSpPr>
          <p:cNvPr id="13" name="Rectangle 12">
            <a:extLst>
              <a:ext uri="{FF2B5EF4-FFF2-40B4-BE49-F238E27FC236}">
                <a16:creationId xmlns:a16="http://schemas.microsoft.com/office/drawing/2014/main" id="{FC1F0BC9-DAF0-4523-8CF2-7F962143C3B0}"/>
              </a:ext>
            </a:extLst>
          </p:cNvPr>
          <p:cNvSpPr/>
          <p:nvPr/>
        </p:nvSpPr>
        <p:spPr>
          <a:xfrm>
            <a:off x="7079894" y="969817"/>
            <a:ext cx="1605461" cy="226414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CA7CB8F-C788-41D4-AC04-80FB1B129AF7}"/>
              </a:ext>
            </a:extLst>
          </p:cNvPr>
          <p:cNvSpPr/>
          <p:nvPr/>
        </p:nvSpPr>
        <p:spPr>
          <a:xfrm>
            <a:off x="8756740" y="969817"/>
            <a:ext cx="1605461" cy="2264142"/>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09057282-2F23-419A-BCEB-4699A85618A2}"/>
              </a:ext>
            </a:extLst>
          </p:cNvPr>
          <p:cNvSpPr/>
          <p:nvPr/>
        </p:nvSpPr>
        <p:spPr>
          <a:xfrm>
            <a:off x="10449010" y="979511"/>
            <a:ext cx="1605461" cy="2264142"/>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24">
            <a:extLst>
              <a:ext uri="{FF2B5EF4-FFF2-40B4-BE49-F238E27FC236}">
                <a16:creationId xmlns:a16="http://schemas.microsoft.com/office/drawing/2014/main" id="{FAD2626B-A03F-4585-861A-44962B3001E6}"/>
              </a:ext>
            </a:extLst>
          </p:cNvPr>
          <p:cNvSpPr/>
          <p:nvPr/>
        </p:nvSpPr>
        <p:spPr>
          <a:xfrm>
            <a:off x="7079893" y="3303573"/>
            <a:ext cx="1605461" cy="2264142"/>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25">
            <a:extLst>
              <a:ext uri="{FF2B5EF4-FFF2-40B4-BE49-F238E27FC236}">
                <a16:creationId xmlns:a16="http://schemas.microsoft.com/office/drawing/2014/main" id="{172054A1-5B8B-4136-B07F-0C000321DDA7}"/>
              </a:ext>
            </a:extLst>
          </p:cNvPr>
          <p:cNvSpPr/>
          <p:nvPr/>
        </p:nvSpPr>
        <p:spPr>
          <a:xfrm>
            <a:off x="8756740" y="3313976"/>
            <a:ext cx="1605461" cy="2264142"/>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id="{F5631A12-8F24-4255-948A-E0DFA9EC4386}"/>
              </a:ext>
            </a:extLst>
          </p:cNvPr>
          <p:cNvSpPr/>
          <p:nvPr/>
        </p:nvSpPr>
        <p:spPr>
          <a:xfrm>
            <a:off x="10433587" y="3313239"/>
            <a:ext cx="1605461" cy="2264142"/>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62D6071A-F637-46E1-B4B1-7609FD858F1C}"/>
              </a:ext>
            </a:extLst>
          </p:cNvPr>
          <p:cNvSpPr/>
          <p:nvPr/>
        </p:nvSpPr>
        <p:spPr>
          <a:xfrm>
            <a:off x="8072728" y="1895423"/>
            <a:ext cx="1211998" cy="1015326"/>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sp>
        <p:nvSpPr>
          <p:cNvPr id="30" name="Rectangle 29">
            <a:extLst>
              <a:ext uri="{FF2B5EF4-FFF2-40B4-BE49-F238E27FC236}">
                <a16:creationId xmlns:a16="http://schemas.microsoft.com/office/drawing/2014/main" id="{561C8FA4-006A-4225-BE7D-85B2955BAA76}"/>
              </a:ext>
            </a:extLst>
          </p:cNvPr>
          <p:cNvSpPr/>
          <p:nvPr/>
        </p:nvSpPr>
        <p:spPr>
          <a:xfrm>
            <a:off x="9235597" y="1896945"/>
            <a:ext cx="2262326" cy="1015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rgbClr val="FF0000"/>
                </a:solidFill>
                <a:latin typeface="Arial" panose="020B0604020202020204" pitchFamily="34" charset="0"/>
                <a:cs typeface="Arial" panose="020B0604020202020204" pitchFamily="34" charset="0"/>
              </a:rPr>
              <a:t>+ 481 fiches en 2020-2021</a:t>
            </a:r>
          </a:p>
        </p:txBody>
      </p:sp>
    </p:spTree>
    <p:extLst>
      <p:ext uri="{BB962C8B-B14F-4D97-AF65-F5344CB8AC3E}">
        <p14:creationId xmlns:p14="http://schemas.microsoft.com/office/powerpoint/2010/main" val="3438961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DAE9039-27B8-4D4A-9D7A-C1C14DD28DBC}"/>
              </a:ext>
            </a:extLst>
          </p:cNvPr>
          <p:cNvSpPr/>
          <p:nvPr/>
        </p:nvSpPr>
        <p:spPr>
          <a:xfrm>
            <a:off x="6611823" y="3351441"/>
            <a:ext cx="3171367" cy="1864521"/>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Image 31">
            <a:extLst>
              <a:ext uri="{FF2B5EF4-FFF2-40B4-BE49-F238E27FC236}">
                <a16:creationId xmlns:a16="http://schemas.microsoft.com/office/drawing/2014/main" id="{12869CCB-84D5-4D84-A5C1-C5B1B4C3EC1D}"/>
              </a:ext>
            </a:extLst>
          </p:cNvPr>
          <p:cNvPicPr>
            <a:picLocks noChangeAspect="1"/>
          </p:cNvPicPr>
          <p:nvPr/>
        </p:nvPicPr>
        <p:blipFill>
          <a:blip r:embed="rId4"/>
          <a:stretch>
            <a:fillRect/>
          </a:stretch>
        </p:blipFill>
        <p:spPr>
          <a:xfrm>
            <a:off x="848046" y="3001161"/>
            <a:ext cx="2483994" cy="2578803"/>
          </a:xfrm>
          <a:prstGeom prst="rect">
            <a:avLst/>
          </a:prstGeom>
        </p:spPr>
      </p:pic>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91569"/>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Relayer les pratiques professionnelles et l’expertise Santé au travail au sein du réseau des SSTI – Favoriser l’émergence de bonnes pratiques</a:t>
            </a:r>
          </a:p>
        </p:txBody>
      </p:sp>
      <p:sp>
        <p:nvSpPr>
          <p:cNvPr id="36" name="Rectangle 35"/>
          <p:cNvSpPr/>
          <p:nvPr/>
        </p:nvSpPr>
        <p:spPr>
          <a:xfrm>
            <a:off x="3744230" y="1064441"/>
            <a:ext cx="5307222" cy="447473"/>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2">
                    <a:lumMod val="50000"/>
                  </a:schemeClr>
                </a:solidFill>
                <a:latin typeface="Montserrat" panose="00000500000000000000" pitchFamily="50" charset="0"/>
              </a:rPr>
              <a:t>Relayer les pratiques professionnelles </a:t>
            </a:r>
          </a:p>
        </p:txBody>
      </p:sp>
      <p:sp>
        <p:nvSpPr>
          <p:cNvPr id="38" name="Rectangle 37"/>
          <p:cNvSpPr/>
          <p:nvPr/>
        </p:nvSpPr>
        <p:spPr>
          <a:xfrm>
            <a:off x="3340806" y="1668797"/>
            <a:ext cx="6722320"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42950" lvl="1" indent="-285750">
              <a:buClr>
                <a:srgbClr val="009FE3"/>
              </a:buClr>
              <a:buFont typeface="Courier New" panose="02070309020205020404" pitchFamily="49" charset="0"/>
              <a:buChar char="o"/>
            </a:pPr>
            <a:r>
              <a:rPr lang="fr-FR" sz="1600" i="1" dirty="0">
                <a:solidFill>
                  <a:schemeClr val="tx1"/>
                </a:solidFill>
              </a:rPr>
              <a:t>Réseau des Médecins-Relais des SSTI, réseau des référents Thésaurus</a:t>
            </a:r>
          </a:p>
          <a:p>
            <a:pPr marL="742950" lvl="1" indent="-285750">
              <a:buClr>
                <a:srgbClr val="009FE3"/>
              </a:buClr>
              <a:buFont typeface="Courier New" panose="02070309020205020404" pitchFamily="49" charset="0"/>
              <a:buChar char="o"/>
            </a:pPr>
            <a:r>
              <a:rPr lang="fr-FR" sz="1600" i="1" dirty="0">
                <a:solidFill>
                  <a:schemeClr val="tx1"/>
                </a:solidFill>
              </a:rPr>
              <a:t>Interventions dans les Services</a:t>
            </a:r>
          </a:p>
          <a:p>
            <a:pPr marL="742950" lvl="1" indent="-285750">
              <a:buClr>
                <a:srgbClr val="009FE3"/>
              </a:buClr>
              <a:buFont typeface="Courier New" panose="02070309020205020404" pitchFamily="49" charset="0"/>
              <a:buChar char="o"/>
            </a:pPr>
            <a:r>
              <a:rPr lang="fr-FR" sz="1600" i="1" dirty="0">
                <a:solidFill>
                  <a:schemeClr val="tx1"/>
                </a:solidFill>
              </a:rPr>
              <a:t>Cours aux internes </a:t>
            </a:r>
          </a:p>
          <a:p>
            <a:pPr marL="742950" lvl="1" indent="-285750">
              <a:buClr>
                <a:srgbClr val="009FE3"/>
              </a:buClr>
              <a:buFont typeface="Courier New" panose="02070309020205020404" pitchFamily="49" charset="0"/>
              <a:buChar char="o"/>
            </a:pPr>
            <a:r>
              <a:rPr lang="fr-FR" sz="1600" i="1" dirty="0">
                <a:solidFill>
                  <a:schemeClr val="tx1"/>
                </a:solidFill>
              </a:rPr>
              <a:t>Webinaires, Informations Mensuelles, Lettres d’information  </a:t>
            </a:r>
          </a:p>
          <a:p>
            <a:pPr marL="742950" lvl="1" indent="-285750">
              <a:buClr>
                <a:srgbClr val="009FE3"/>
              </a:buClr>
              <a:buFont typeface="Courier New" panose="02070309020205020404" pitchFamily="49" charset="0"/>
              <a:buChar char="o"/>
            </a:pPr>
            <a:r>
              <a:rPr lang="fr-FR" sz="1600" i="1" dirty="0">
                <a:solidFill>
                  <a:schemeClr val="tx1"/>
                </a:solidFill>
              </a:rPr>
              <a:t>Interventions dans les Sociétés savantes</a:t>
            </a:r>
          </a:p>
          <a:p>
            <a:pPr marL="742950" lvl="1" indent="-285750">
              <a:buClr>
                <a:srgbClr val="009FE3"/>
              </a:buClr>
              <a:buFont typeface="Courier New" panose="02070309020205020404" pitchFamily="49" charset="0"/>
              <a:buChar char="o"/>
            </a:pPr>
            <a:r>
              <a:rPr lang="fr-FR" sz="1600" i="1" dirty="0">
                <a:solidFill>
                  <a:schemeClr val="tx1"/>
                </a:solidFill>
              </a:rPr>
              <a:t>… </a:t>
            </a:r>
          </a:p>
          <a:p>
            <a:pPr lvl="1">
              <a:buClr>
                <a:srgbClr val="009FE3"/>
              </a:buClr>
            </a:pPr>
            <a:endParaRPr lang="fr-FR" sz="1300" i="1" dirty="0">
              <a:solidFill>
                <a:schemeClr val="bg2">
                  <a:lumMod val="50000"/>
                </a:schemeClr>
              </a:solidFill>
            </a:endParaRPr>
          </a:p>
          <a:p>
            <a:pPr lvl="1">
              <a:buClr>
                <a:srgbClr val="009FE3"/>
              </a:buClr>
            </a:pPr>
            <a:endParaRPr lang="fr-FR" sz="1300" i="1" dirty="0">
              <a:solidFill>
                <a:schemeClr val="bg2">
                  <a:lumMod val="50000"/>
                </a:schemeClr>
              </a:solidFill>
            </a:endParaRPr>
          </a:p>
          <a:p>
            <a:pPr>
              <a:buClr>
                <a:srgbClr val="009FE3"/>
              </a:buClr>
            </a:pPr>
            <a:r>
              <a:rPr lang="fr-FR" dirty="0"/>
              <a:t>é</a:t>
            </a:r>
          </a:p>
        </p:txBody>
      </p:sp>
      <p:sp>
        <p:nvSpPr>
          <p:cNvPr id="10" name="ZoneTexte 9"/>
          <p:cNvSpPr txBox="1"/>
          <p:nvPr/>
        </p:nvSpPr>
        <p:spPr>
          <a:xfrm>
            <a:off x="2057545" y="5798143"/>
            <a:ext cx="8646606" cy="338554"/>
          </a:xfrm>
          <a:prstGeom prst="rect">
            <a:avLst/>
          </a:prstGeom>
          <a:solidFill>
            <a:schemeClr val="bg1"/>
          </a:solidFill>
          <a:ln w="28575">
            <a:noFill/>
          </a:ln>
        </p:spPr>
        <p:txBody>
          <a:bodyPr wrap="square" rtlCol="0">
            <a:spAutoFit/>
          </a:bodyPr>
          <a:lstStyle/>
          <a:p>
            <a:r>
              <a:rPr lang="fr-FR" sz="1600" b="1" dirty="0"/>
              <a:t>Espace public </a:t>
            </a:r>
            <a:r>
              <a:rPr lang="fr-FR" sz="1600" b="1" dirty="0">
                <a:sym typeface="Wingdings 3" panose="05040102010807070707" pitchFamily="18" charset="2"/>
              </a:rPr>
              <a:t> </a:t>
            </a:r>
            <a:r>
              <a:rPr lang="fr-FR" sz="1600" b="1" dirty="0"/>
              <a:t>Ressources</a:t>
            </a:r>
            <a:r>
              <a:rPr lang="fr-FR" sz="1600" b="1" dirty="0">
                <a:sym typeface="Wingdings 3" panose="05040102010807070707" pitchFamily="18" charset="2"/>
              </a:rPr>
              <a:t>  </a:t>
            </a:r>
            <a:r>
              <a:rPr lang="fr-FR" sz="1600" b="1" dirty="0"/>
              <a:t>Actualités </a:t>
            </a:r>
            <a:r>
              <a:rPr lang="fr-FR" sz="1600" b="1" dirty="0">
                <a:sym typeface="Wingdings 3" panose="05040102010807070707" pitchFamily="18" charset="2"/>
              </a:rPr>
              <a:t> </a:t>
            </a:r>
            <a:r>
              <a:rPr lang="fr-FR" sz="1600" b="1" dirty="0">
                <a:solidFill>
                  <a:srgbClr val="00B0F0"/>
                </a:solidFill>
              </a:rPr>
              <a:t>Journées Santé Travail / Journée Médecins-Relais </a:t>
            </a:r>
          </a:p>
        </p:txBody>
      </p:sp>
      <p:sp>
        <p:nvSpPr>
          <p:cNvPr id="29" name="Rectangle 28">
            <a:extLst>
              <a:ext uri="{FF2B5EF4-FFF2-40B4-BE49-F238E27FC236}">
                <a16:creationId xmlns:a16="http://schemas.microsoft.com/office/drawing/2014/main" id="{F041357B-8289-4981-9B1F-8064C35D7F46}"/>
              </a:ext>
            </a:extLst>
          </p:cNvPr>
          <p:cNvSpPr/>
          <p:nvPr/>
        </p:nvSpPr>
        <p:spPr>
          <a:xfrm>
            <a:off x="3340806" y="3351441"/>
            <a:ext cx="3171367" cy="1864521"/>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439B16E9-9C98-425A-8140-BEFE91039EC5}"/>
              </a:ext>
            </a:extLst>
          </p:cNvPr>
          <p:cNvSpPr/>
          <p:nvPr/>
        </p:nvSpPr>
        <p:spPr>
          <a:xfrm>
            <a:off x="9885894" y="2691454"/>
            <a:ext cx="1965796" cy="2998937"/>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9768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0161A9B-D6FA-485A-B363-4119DDCC7F90}"/>
              </a:ext>
            </a:extLst>
          </p:cNvPr>
          <p:cNvSpPr/>
          <p:nvPr/>
        </p:nvSpPr>
        <p:spPr>
          <a:xfrm>
            <a:off x="3040826" y="1583999"/>
            <a:ext cx="45719" cy="349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2">
            <a:extLst>
              <a:ext uri="{FF2B5EF4-FFF2-40B4-BE49-F238E27FC236}">
                <a16:creationId xmlns:a16="http://schemas.microsoft.com/office/drawing/2014/main" id="{AEBF4719-FE90-4DFB-82E8-7685E839401C}"/>
              </a:ext>
            </a:extLst>
          </p:cNvPr>
          <p:cNvSpPr/>
          <p:nvPr/>
        </p:nvSpPr>
        <p:spPr>
          <a:xfrm rot="5400000">
            <a:off x="2925105" y="3262584"/>
            <a:ext cx="45719" cy="21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B5A2AC3-A1D9-4097-B39D-BB6BF6576377}"/>
              </a:ext>
            </a:extLst>
          </p:cNvPr>
          <p:cNvSpPr/>
          <p:nvPr/>
        </p:nvSpPr>
        <p:spPr>
          <a:xfrm>
            <a:off x="407477" y="2836231"/>
            <a:ext cx="2237173"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C00000"/>
                </a:solidFill>
                <a:latin typeface="Montserrat" panose="00000500000000000000" pitchFamily="50" charset="0"/>
              </a:rPr>
              <a:t>COVID-19</a:t>
            </a:r>
          </a:p>
        </p:txBody>
      </p:sp>
      <p:sp>
        <p:nvSpPr>
          <p:cNvPr id="9" name="Rectangle 8">
            <a:extLst>
              <a:ext uri="{FF2B5EF4-FFF2-40B4-BE49-F238E27FC236}">
                <a16:creationId xmlns:a16="http://schemas.microsoft.com/office/drawing/2014/main" id="{833471A7-A7C0-4780-883F-A62236B8D1CE}"/>
              </a:ext>
            </a:extLst>
          </p:cNvPr>
          <p:cNvSpPr>
            <a:spLocks/>
          </p:cNvSpPr>
          <p:nvPr/>
        </p:nvSpPr>
        <p:spPr>
          <a:xfrm>
            <a:off x="2125682" y="3056936"/>
            <a:ext cx="596092" cy="621015"/>
          </a:xfrm>
          <a:prstGeom prst="rect">
            <a:avLst/>
          </a:prstGeom>
          <a:blipFill>
            <a:blip r:embed="rId3"/>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10" name="Rectangle : coins arrondis 9">
            <a:extLst>
              <a:ext uri="{FF2B5EF4-FFF2-40B4-BE49-F238E27FC236}">
                <a16:creationId xmlns:a16="http://schemas.microsoft.com/office/drawing/2014/main" id="{A43B78EB-59A1-4BA5-BD2F-A7560EAE6BE1}"/>
              </a:ext>
            </a:extLst>
          </p:cNvPr>
          <p:cNvSpPr/>
          <p:nvPr/>
        </p:nvSpPr>
        <p:spPr>
          <a:xfrm>
            <a:off x="890456" y="2974632"/>
            <a:ext cx="1944210" cy="79144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AADEE9A8-24D5-43E6-BB0B-505EA341A038}"/>
              </a:ext>
            </a:extLst>
          </p:cNvPr>
          <p:cNvSpPr/>
          <p:nvPr/>
        </p:nvSpPr>
        <p:spPr>
          <a:xfrm rot="5400000">
            <a:off x="3324370" y="3496943"/>
            <a:ext cx="4571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C6F6D71B-B2F2-42C8-ACC7-B9EFA150EE60}"/>
              </a:ext>
            </a:extLst>
          </p:cNvPr>
          <p:cNvSpPr/>
          <p:nvPr/>
        </p:nvSpPr>
        <p:spPr>
          <a:xfrm rot="5400000">
            <a:off x="3309741" y="1336477"/>
            <a:ext cx="4571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B52F8A76-4D7A-448E-A1BB-CA39CC7C7FAF}"/>
              </a:ext>
            </a:extLst>
          </p:cNvPr>
          <p:cNvSpPr/>
          <p:nvPr/>
        </p:nvSpPr>
        <p:spPr>
          <a:xfrm rot="5400000">
            <a:off x="3335029" y="4783067"/>
            <a:ext cx="4571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5B4BE2CF-5693-4EFF-B659-5B2C6A5F1B98}"/>
              </a:ext>
            </a:extLst>
          </p:cNvPr>
          <p:cNvSpPr/>
          <p:nvPr/>
        </p:nvSpPr>
        <p:spPr>
          <a:xfrm rot="5400000">
            <a:off x="3296845" y="2717931"/>
            <a:ext cx="4571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3C992AF-D2E7-4D1A-8B9E-C5731003A1BF}"/>
              </a:ext>
            </a:extLst>
          </p:cNvPr>
          <p:cNvSpPr/>
          <p:nvPr/>
        </p:nvSpPr>
        <p:spPr>
          <a:xfrm rot="5400000">
            <a:off x="3326150" y="1974428"/>
            <a:ext cx="4571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C41E9042-BD7E-4627-A254-2C2C8A869E1A}"/>
              </a:ext>
            </a:extLst>
          </p:cNvPr>
          <p:cNvSpPr/>
          <p:nvPr/>
        </p:nvSpPr>
        <p:spPr>
          <a:xfrm rot="5400000">
            <a:off x="3299519" y="4161160"/>
            <a:ext cx="45719" cy="54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8" name="Groupe 17">
            <a:extLst>
              <a:ext uri="{FF2B5EF4-FFF2-40B4-BE49-F238E27FC236}">
                <a16:creationId xmlns:a16="http://schemas.microsoft.com/office/drawing/2014/main" id="{B467091D-5681-41A1-9F9E-DA736371FBF1}"/>
              </a:ext>
            </a:extLst>
          </p:cNvPr>
          <p:cNvGrpSpPr/>
          <p:nvPr/>
        </p:nvGrpSpPr>
        <p:grpSpPr>
          <a:xfrm>
            <a:off x="3319703" y="1370658"/>
            <a:ext cx="3550877" cy="461639"/>
            <a:chOff x="728160" y="1823376"/>
            <a:chExt cx="3550877" cy="461639"/>
          </a:xfrm>
        </p:grpSpPr>
        <p:sp>
          <p:nvSpPr>
            <p:cNvPr id="19" name="Rectangle 18">
              <a:extLst>
                <a:ext uri="{FF2B5EF4-FFF2-40B4-BE49-F238E27FC236}">
                  <a16:creationId xmlns:a16="http://schemas.microsoft.com/office/drawing/2014/main" id="{CB14B74D-FAFE-418A-94FC-0B976F7528E8}"/>
                </a:ext>
              </a:extLst>
            </p:cNvPr>
            <p:cNvSpPr>
              <a:spLocks/>
            </p:cNvSpPr>
            <p:nvPr/>
          </p:nvSpPr>
          <p:spPr>
            <a:xfrm>
              <a:off x="728160" y="1864311"/>
              <a:ext cx="354916" cy="379771"/>
            </a:xfrm>
            <a:prstGeom prst="rect">
              <a:avLst/>
            </a:prstGeom>
            <a:blipFill>
              <a:blip r:embed="rId3"/>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0" name="Rectangle 19">
              <a:extLst>
                <a:ext uri="{FF2B5EF4-FFF2-40B4-BE49-F238E27FC236}">
                  <a16:creationId xmlns:a16="http://schemas.microsoft.com/office/drawing/2014/main" id="{ECD0445E-B722-4A67-9F93-5A056A47D175}"/>
                </a:ext>
              </a:extLst>
            </p:cNvPr>
            <p:cNvSpPr/>
            <p:nvPr/>
          </p:nvSpPr>
          <p:spPr>
            <a:xfrm>
              <a:off x="1083076" y="1823376"/>
              <a:ext cx="3195961"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lumMod val="50000"/>
                      <a:lumOff val="50000"/>
                    </a:schemeClr>
                  </a:solidFill>
                  <a:latin typeface="Montserrat" panose="00000500000000000000" pitchFamily="50" charset="0"/>
                </a:rPr>
                <a:t>Production interne </a:t>
              </a:r>
            </a:p>
          </p:txBody>
        </p:sp>
      </p:grpSp>
      <p:grpSp>
        <p:nvGrpSpPr>
          <p:cNvPr id="21" name="Groupe 20">
            <a:extLst>
              <a:ext uri="{FF2B5EF4-FFF2-40B4-BE49-F238E27FC236}">
                <a16:creationId xmlns:a16="http://schemas.microsoft.com/office/drawing/2014/main" id="{9C28DF1D-9A56-4905-9980-B25AB4664BA1}"/>
              </a:ext>
            </a:extLst>
          </p:cNvPr>
          <p:cNvGrpSpPr/>
          <p:nvPr/>
        </p:nvGrpSpPr>
        <p:grpSpPr>
          <a:xfrm>
            <a:off x="3319702" y="2008728"/>
            <a:ext cx="4045581" cy="461639"/>
            <a:chOff x="728160" y="1823376"/>
            <a:chExt cx="4045581" cy="461639"/>
          </a:xfrm>
        </p:grpSpPr>
        <p:sp>
          <p:nvSpPr>
            <p:cNvPr id="22" name="Rectangle 21">
              <a:extLst>
                <a:ext uri="{FF2B5EF4-FFF2-40B4-BE49-F238E27FC236}">
                  <a16:creationId xmlns:a16="http://schemas.microsoft.com/office/drawing/2014/main" id="{D8AB43BC-8C62-43D0-AE23-5CA5C6DCB396}"/>
                </a:ext>
              </a:extLst>
            </p:cNvPr>
            <p:cNvSpPr>
              <a:spLocks/>
            </p:cNvSpPr>
            <p:nvPr/>
          </p:nvSpPr>
          <p:spPr>
            <a:xfrm>
              <a:off x="728160" y="1864311"/>
              <a:ext cx="354916" cy="379771"/>
            </a:xfrm>
            <a:prstGeom prst="rect">
              <a:avLst/>
            </a:prstGeom>
            <a:blipFill>
              <a:blip r:embed="rId3"/>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Rectangle 22">
              <a:extLst>
                <a:ext uri="{FF2B5EF4-FFF2-40B4-BE49-F238E27FC236}">
                  <a16:creationId xmlns:a16="http://schemas.microsoft.com/office/drawing/2014/main" id="{F0BC152D-EBE6-4EC4-9B60-38D545F26103}"/>
                </a:ext>
              </a:extLst>
            </p:cNvPr>
            <p:cNvSpPr/>
            <p:nvPr/>
          </p:nvSpPr>
          <p:spPr>
            <a:xfrm>
              <a:off x="1083076" y="1823376"/>
              <a:ext cx="3690665"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lumMod val="50000"/>
                      <a:lumOff val="50000"/>
                    </a:schemeClr>
                  </a:solidFill>
                  <a:latin typeface="Montserrat" panose="00000500000000000000" pitchFamily="50" charset="0"/>
                </a:rPr>
                <a:t>Production avec la Société Française de Médecine du Travail </a:t>
              </a:r>
            </a:p>
          </p:txBody>
        </p:sp>
      </p:grpSp>
      <p:grpSp>
        <p:nvGrpSpPr>
          <p:cNvPr id="24" name="Groupe 23">
            <a:extLst>
              <a:ext uri="{FF2B5EF4-FFF2-40B4-BE49-F238E27FC236}">
                <a16:creationId xmlns:a16="http://schemas.microsoft.com/office/drawing/2014/main" id="{B78D6D6D-D207-42DE-AC94-DFCCF043F3C0}"/>
              </a:ext>
            </a:extLst>
          </p:cNvPr>
          <p:cNvGrpSpPr/>
          <p:nvPr/>
        </p:nvGrpSpPr>
        <p:grpSpPr>
          <a:xfrm>
            <a:off x="3319704" y="2758751"/>
            <a:ext cx="4161956" cy="461639"/>
            <a:chOff x="728160" y="1823376"/>
            <a:chExt cx="4161956" cy="461639"/>
          </a:xfrm>
        </p:grpSpPr>
        <p:sp>
          <p:nvSpPr>
            <p:cNvPr id="25" name="Rectangle 24">
              <a:extLst>
                <a:ext uri="{FF2B5EF4-FFF2-40B4-BE49-F238E27FC236}">
                  <a16:creationId xmlns:a16="http://schemas.microsoft.com/office/drawing/2014/main" id="{2AB22E32-E378-48CA-A23F-DB75A57A7A31}"/>
                </a:ext>
              </a:extLst>
            </p:cNvPr>
            <p:cNvSpPr>
              <a:spLocks/>
            </p:cNvSpPr>
            <p:nvPr/>
          </p:nvSpPr>
          <p:spPr>
            <a:xfrm>
              <a:off x="728160" y="1864311"/>
              <a:ext cx="354916" cy="379771"/>
            </a:xfrm>
            <a:prstGeom prst="rect">
              <a:avLst/>
            </a:prstGeom>
            <a:blipFill>
              <a:blip r:embed="rId3"/>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6" name="Rectangle 25">
              <a:extLst>
                <a:ext uri="{FF2B5EF4-FFF2-40B4-BE49-F238E27FC236}">
                  <a16:creationId xmlns:a16="http://schemas.microsoft.com/office/drawing/2014/main" id="{2C721267-BB86-47A0-971F-86AB491AE758}"/>
                </a:ext>
              </a:extLst>
            </p:cNvPr>
            <p:cNvSpPr/>
            <p:nvPr/>
          </p:nvSpPr>
          <p:spPr>
            <a:xfrm>
              <a:off x="1083075" y="1823376"/>
              <a:ext cx="3807041"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lumMod val="50000"/>
                      <a:lumOff val="50000"/>
                    </a:schemeClr>
                  </a:solidFill>
                  <a:latin typeface="Montserrat" panose="00000500000000000000" pitchFamily="50" charset="0"/>
                </a:rPr>
                <a:t>Production avec la Task-force</a:t>
              </a:r>
            </a:p>
          </p:txBody>
        </p:sp>
      </p:grpSp>
      <p:grpSp>
        <p:nvGrpSpPr>
          <p:cNvPr id="27" name="Groupe 26">
            <a:extLst>
              <a:ext uri="{FF2B5EF4-FFF2-40B4-BE49-F238E27FC236}">
                <a16:creationId xmlns:a16="http://schemas.microsoft.com/office/drawing/2014/main" id="{D1ADFB5A-45F2-4A4A-B057-07F980E734C8}"/>
              </a:ext>
            </a:extLst>
          </p:cNvPr>
          <p:cNvGrpSpPr/>
          <p:nvPr/>
        </p:nvGrpSpPr>
        <p:grpSpPr>
          <a:xfrm>
            <a:off x="3323723" y="3534230"/>
            <a:ext cx="4092224" cy="461639"/>
            <a:chOff x="728160" y="1823376"/>
            <a:chExt cx="4092224" cy="461639"/>
          </a:xfrm>
        </p:grpSpPr>
        <p:sp>
          <p:nvSpPr>
            <p:cNvPr id="28" name="Rectangle 27">
              <a:extLst>
                <a:ext uri="{FF2B5EF4-FFF2-40B4-BE49-F238E27FC236}">
                  <a16:creationId xmlns:a16="http://schemas.microsoft.com/office/drawing/2014/main" id="{8C90F86B-BA80-4975-BE4C-4945F5017CD1}"/>
                </a:ext>
              </a:extLst>
            </p:cNvPr>
            <p:cNvSpPr>
              <a:spLocks/>
            </p:cNvSpPr>
            <p:nvPr/>
          </p:nvSpPr>
          <p:spPr>
            <a:xfrm>
              <a:off x="728160" y="1864311"/>
              <a:ext cx="354916" cy="379771"/>
            </a:xfrm>
            <a:prstGeom prst="rect">
              <a:avLst/>
            </a:prstGeom>
            <a:blipFill>
              <a:blip r:embed="rId3"/>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9" name="Rectangle 28">
              <a:extLst>
                <a:ext uri="{FF2B5EF4-FFF2-40B4-BE49-F238E27FC236}">
                  <a16:creationId xmlns:a16="http://schemas.microsoft.com/office/drawing/2014/main" id="{E79B66C9-E0B3-4359-BDA7-09A77F58F2B0}"/>
                </a:ext>
              </a:extLst>
            </p:cNvPr>
            <p:cNvSpPr/>
            <p:nvPr/>
          </p:nvSpPr>
          <p:spPr>
            <a:xfrm>
              <a:off x="1083076" y="1823376"/>
              <a:ext cx="3737308"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lumMod val="50000"/>
                      <a:lumOff val="50000"/>
                    </a:schemeClr>
                  </a:solidFill>
                  <a:latin typeface="Montserrat" panose="00000500000000000000" pitchFamily="50" charset="0"/>
                </a:rPr>
                <a:t>Production avec le Ministère  </a:t>
              </a:r>
            </a:p>
          </p:txBody>
        </p:sp>
      </p:grpSp>
      <p:grpSp>
        <p:nvGrpSpPr>
          <p:cNvPr id="30" name="Groupe 29">
            <a:extLst>
              <a:ext uri="{FF2B5EF4-FFF2-40B4-BE49-F238E27FC236}">
                <a16:creationId xmlns:a16="http://schemas.microsoft.com/office/drawing/2014/main" id="{68240F82-8A5E-4203-991B-A4D3A1EDA0C5}"/>
              </a:ext>
            </a:extLst>
          </p:cNvPr>
          <p:cNvGrpSpPr/>
          <p:nvPr/>
        </p:nvGrpSpPr>
        <p:grpSpPr>
          <a:xfrm>
            <a:off x="3320598" y="4197702"/>
            <a:ext cx="3550877" cy="461639"/>
            <a:chOff x="728160" y="1823376"/>
            <a:chExt cx="3550877" cy="461639"/>
          </a:xfrm>
        </p:grpSpPr>
        <p:sp>
          <p:nvSpPr>
            <p:cNvPr id="31" name="Rectangle 30">
              <a:extLst>
                <a:ext uri="{FF2B5EF4-FFF2-40B4-BE49-F238E27FC236}">
                  <a16:creationId xmlns:a16="http://schemas.microsoft.com/office/drawing/2014/main" id="{2007164C-21B3-453A-859F-6E155C419F7E}"/>
                </a:ext>
              </a:extLst>
            </p:cNvPr>
            <p:cNvSpPr>
              <a:spLocks/>
            </p:cNvSpPr>
            <p:nvPr/>
          </p:nvSpPr>
          <p:spPr>
            <a:xfrm>
              <a:off x="728160" y="1864311"/>
              <a:ext cx="354916" cy="379771"/>
            </a:xfrm>
            <a:prstGeom prst="rect">
              <a:avLst/>
            </a:prstGeom>
            <a:blipFill>
              <a:blip r:embed="rId3"/>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32" name="Rectangle 31">
              <a:extLst>
                <a:ext uri="{FF2B5EF4-FFF2-40B4-BE49-F238E27FC236}">
                  <a16:creationId xmlns:a16="http://schemas.microsoft.com/office/drawing/2014/main" id="{D7FD9105-D5F8-4420-9C7D-43E8E24030B6}"/>
                </a:ext>
              </a:extLst>
            </p:cNvPr>
            <p:cNvSpPr/>
            <p:nvPr/>
          </p:nvSpPr>
          <p:spPr>
            <a:xfrm>
              <a:off x="1083076" y="1823376"/>
              <a:ext cx="3195961"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lumMod val="50000"/>
                      <a:lumOff val="50000"/>
                    </a:schemeClr>
                  </a:solidFill>
                  <a:latin typeface="Montserrat" panose="00000500000000000000" pitchFamily="50" charset="0"/>
                </a:rPr>
                <a:t>Aide à la mise en œuvre </a:t>
              </a:r>
            </a:p>
          </p:txBody>
        </p:sp>
      </p:grpSp>
      <p:sp>
        <p:nvSpPr>
          <p:cNvPr id="4" name="Rectangle 3">
            <a:extLst>
              <a:ext uri="{FF2B5EF4-FFF2-40B4-BE49-F238E27FC236}">
                <a16:creationId xmlns:a16="http://schemas.microsoft.com/office/drawing/2014/main" id="{D828B196-C76F-4033-B8BA-99253FAE2586}"/>
              </a:ext>
            </a:extLst>
          </p:cNvPr>
          <p:cNvSpPr/>
          <p:nvPr/>
        </p:nvSpPr>
        <p:spPr>
          <a:xfrm>
            <a:off x="7593400" y="917895"/>
            <a:ext cx="4190134" cy="1723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Montserrat" panose="00000500000000000000" pitchFamily="50" charset="0"/>
              </a:rPr>
              <a:t>Une vingtaine de supports produits et mis à disposition des Services </a:t>
            </a:r>
          </a:p>
          <a:p>
            <a:pPr algn="ctr"/>
            <a:r>
              <a:rPr lang="fr-FR" sz="1400" i="1" dirty="0">
                <a:solidFill>
                  <a:srgbClr val="C00000"/>
                </a:solidFill>
                <a:latin typeface="Montserrat" panose="00000500000000000000" pitchFamily="50" charset="0"/>
              </a:rPr>
              <a:t>Fiches « Mieux connaître pour mieux prévenir », Aide à l’organisation des téléconsultations, Schéma des visites, Schéma des arrêts de travail, Cadre et ressources documentaires, …</a:t>
            </a:r>
          </a:p>
          <a:p>
            <a:pPr algn="ctr"/>
            <a:endParaRPr lang="fr-FR" dirty="0"/>
          </a:p>
        </p:txBody>
      </p:sp>
      <p:sp>
        <p:nvSpPr>
          <p:cNvPr id="41" name="Rectangle 40">
            <a:extLst>
              <a:ext uri="{FF2B5EF4-FFF2-40B4-BE49-F238E27FC236}">
                <a16:creationId xmlns:a16="http://schemas.microsoft.com/office/drawing/2014/main" id="{94C50599-E79E-47D4-80AB-7EC03188E1A6}"/>
              </a:ext>
            </a:extLst>
          </p:cNvPr>
          <p:cNvSpPr/>
          <p:nvPr/>
        </p:nvSpPr>
        <p:spPr>
          <a:xfrm>
            <a:off x="7237801" y="2500428"/>
            <a:ext cx="2327314" cy="343967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a:extLst>
              <a:ext uri="{FF2B5EF4-FFF2-40B4-BE49-F238E27FC236}">
                <a16:creationId xmlns:a16="http://schemas.microsoft.com/office/drawing/2014/main" id="{5E942F17-0D27-482E-A730-D3B6041514DE}"/>
              </a:ext>
            </a:extLst>
          </p:cNvPr>
          <p:cNvSpPr/>
          <p:nvPr/>
        </p:nvSpPr>
        <p:spPr>
          <a:xfrm>
            <a:off x="9688467" y="2500428"/>
            <a:ext cx="2327314" cy="3439677"/>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A2E0A170-10E3-4A34-B6F2-19B8C1524B0B}"/>
              </a:ext>
            </a:extLst>
          </p:cNvPr>
          <p:cNvSpPr/>
          <p:nvPr/>
        </p:nvSpPr>
        <p:spPr>
          <a:xfrm>
            <a:off x="7593400" y="858330"/>
            <a:ext cx="4190134" cy="1723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Montserrat" panose="00000500000000000000" pitchFamily="50" charset="0"/>
              </a:rPr>
              <a:t>Tout au long de la crise sanitaire, la	 Société Française de Médecine du Travail (SFMT) s’est réunie quasi journalièrement et a travaillé à l’élaboration d’avis et de recommandations à destination des Services de Santé au travail</a:t>
            </a:r>
            <a:endParaRPr lang="fr-FR" sz="1400" i="1" dirty="0">
              <a:solidFill>
                <a:srgbClr val="C00000"/>
              </a:solidFill>
              <a:latin typeface="Montserrat" panose="00000500000000000000" pitchFamily="50" charset="0"/>
            </a:endParaRPr>
          </a:p>
          <a:p>
            <a:pPr algn="ctr"/>
            <a:endParaRPr lang="fr-FR" dirty="0"/>
          </a:p>
        </p:txBody>
      </p:sp>
      <p:sp>
        <p:nvSpPr>
          <p:cNvPr id="44" name="Rectangle 43">
            <a:extLst>
              <a:ext uri="{FF2B5EF4-FFF2-40B4-BE49-F238E27FC236}">
                <a16:creationId xmlns:a16="http://schemas.microsoft.com/office/drawing/2014/main" id="{A3F457ED-32F8-40C0-B06A-02B2C3E412A0}"/>
              </a:ext>
            </a:extLst>
          </p:cNvPr>
          <p:cNvSpPr/>
          <p:nvPr/>
        </p:nvSpPr>
        <p:spPr>
          <a:xfrm>
            <a:off x="7226568" y="2313996"/>
            <a:ext cx="2327314" cy="3439677"/>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Rectangle 44">
            <a:extLst>
              <a:ext uri="{FF2B5EF4-FFF2-40B4-BE49-F238E27FC236}">
                <a16:creationId xmlns:a16="http://schemas.microsoft.com/office/drawing/2014/main" id="{F20798FD-CEE1-428A-85E8-4961E2E7013E}"/>
              </a:ext>
            </a:extLst>
          </p:cNvPr>
          <p:cNvSpPr/>
          <p:nvPr/>
        </p:nvSpPr>
        <p:spPr>
          <a:xfrm>
            <a:off x="9677234" y="2313996"/>
            <a:ext cx="2327314" cy="3439677"/>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46">
            <a:extLst>
              <a:ext uri="{FF2B5EF4-FFF2-40B4-BE49-F238E27FC236}">
                <a16:creationId xmlns:a16="http://schemas.microsoft.com/office/drawing/2014/main" id="{50745D6E-381C-4CF1-91A4-BF4BC508B321}"/>
              </a:ext>
            </a:extLst>
          </p:cNvPr>
          <p:cNvSpPr/>
          <p:nvPr/>
        </p:nvSpPr>
        <p:spPr>
          <a:xfrm>
            <a:off x="7604633" y="1138364"/>
            <a:ext cx="4190134" cy="1723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Montserrat" panose="00000500000000000000" pitchFamily="50" charset="0"/>
              </a:rPr>
              <a:t>Participation à la Task-force (DGT, Direccte, ANACT, CNAM, ANSES, INRS, </a:t>
            </a:r>
            <a:r>
              <a:rPr lang="fr-FR" sz="1400" b="1" dirty="0" err="1">
                <a:solidFill>
                  <a:schemeClr val="tx1"/>
                </a:solidFill>
                <a:latin typeface="Montserrat" panose="00000500000000000000" pitchFamily="50" charset="0"/>
              </a:rPr>
              <a:t>Présanse</a:t>
            </a:r>
            <a:r>
              <a:rPr lang="fr-FR" sz="1400" b="1" dirty="0">
                <a:solidFill>
                  <a:schemeClr val="tx1"/>
                </a:solidFill>
                <a:latin typeface="Montserrat" panose="00000500000000000000" pitchFamily="50" charset="0"/>
              </a:rPr>
              <a:t>)</a:t>
            </a:r>
          </a:p>
          <a:p>
            <a:pPr algn="ctr"/>
            <a:r>
              <a:rPr lang="fr-FR" sz="1400" b="1" i="1" dirty="0">
                <a:solidFill>
                  <a:schemeClr val="tx1"/>
                </a:solidFill>
                <a:latin typeface="Montserrat" panose="00000500000000000000" pitchFamily="50" charset="0"/>
              </a:rPr>
              <a:t>67 relecteurs/rédacteurs des fiches issus de 36 Services </a:t>
            </a:r>
          </a:p>
          <a:p>
            <a:pPr algn="ctr"/>
            <a:endParaRPr lang="fr-FR" sz="500" b="1" i="1" dirty="0">
              <a:solidFill>
                <a:schemeClr val="tx1"/>
              </a:solidFill>
              <a:latin typeface="Montserrat" panose="00000500000000000000" pitchFamily="50" charset="0"/>
            </a:endParaRPr>
          </a:p>
          <a:p>
            <a:pPr algn="ctr"/>
            <a:r>
              <a:rPr lang="fr-FR" sz="1400" b="1" dirty="0">
                <a:solidFill>
                  <a:srgbClr val="C00000"/>
                </a:solidFill>
                <a:latin typeface="Montserrat" panose="00000500000000000000" pitchFamily="50" charset="0"/>
              </a:rPr>
              <a:t>60 fiches en ligne en deux mois</a:t>
            </a:r>
          </a:p>
          <a:p>
            <a:pPr algn="ctr"/>
            <a:endParaRPr lang="fr-FR" dirty="0"/>
          </a:p>
        </p:txBody>
      </p:sp>
      <p:pic>
        <p:nvPicPr>
          <p:cNvPr id="46" name="Image 45">
            <a:extLst>
              <a:ext uri="{FF2B5EF4-FFF2-40B4-BE49-F238E27FC236}">
                <a16:creationId xmlns:a16="http://schemas.microsoft.com/office/drawing/2014/main" id="{33FD9E2B-6012-40C6-97C8-5CEF8089C7B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84731" y="2773311"/>
            <a:ext cx="4661806" cy="3075884"/>
          </a:xfrm>
          <a:prstGeom prst="rect">
            <a:avLst/>
          </a:prstGeom>
          <a:noFill/>
          <a:ln>
            <a:noFill/>
          </a:ln>
        </p:spPr>
      </p:pic>
      <p:sp>
        <p:nvSpPr>
          <p:cNvPr id="48" name="Rectangle 47">
            <a:extLst>
              <a:ext uri="{FF2B5EF4-FFF2-40B4-BE49-F238E27FC236}">
                <a16:creationId xmlns:a16="http://schemas.microsoft.com/office/drawing/2014/main" id="{700596B6-89DA-4521-A05A-29EE0DE6213D}"/>
              </a:ext>
            </a:extLst>
          </p:cNvPr>
          <p:cNvSpPr/>
          <p:nvPr/>
        </p:nvSpPr>
        <p:spPr>
          <a:xfrm>
            <a:off x="7593400" y="1279197"/>
            <a:ext cx="4190134" cy="614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Montserrat" panose="00000500000000000000" pitchFamily="50" charset="0"/>
              </a:rPr>
              <a:t>Participation à la production d’un guide pour les opérateurs d’importance vitale (OIV)</a:t>
            </a:r>
            <a:endParaRPr lang="fr-FR" sz="1400" b="1" i="1" dirty="0">
              <a:solidFill>
                <a:schemeClr val="tx1"/>
              </a:solidFill>
              <a:latin typeface="Montserrat" panose="00000500000000000000" pitchFamily="50" charset="0"/>
            </a:endParaRPr>
          </a:p>
          <a:p>
            <a:pPr algn="ctr"/>
            <a:endParaRPr lang="fr-FR" sz="500" b="1" i="1" dirty="0">
              <a:solidFill>
                <a:schemeClr val="tx1"/>
              </a:solidFill>
              <a:latin typeface="Montserrat" panose="00000500000000000000" pitchFamily="50" charset="0"/>
            </a:endParaRPr>
          </a:p>
          <a:p>
            <a:pPr algn="ctr"/>
            <a:endParaRPr lang="fr-FR" dirty="0"/>
          </a:p>
        </p:txBody>
      </p:sp>
      <p:sp>
        <p:nvSpPr>
          <p:cNvPr id="49" name="Rectangle 48">
            <a:extLst>
              <a:ext uri="{FF2B5EF4-FFF2-40B4-BE49-F238E27FC236}">
                <a16:creationId xmlns:a16="http://schemas.microsoft.com/office/drawing/2014/main" id="{66E60890-B5BD-46D6-94CE-A1C1CA5CCC90}"/>
              </a:ext>
            </a:extLst>
          </p:cNvPr>
          <p:cNvSpPr/>
          <p:nvPr/>
        </p:nvSpPr>
        <p:spPr>
          <a:xfrm>
            <a:off x="8281306" y="1806743"/>
            <a:ext cx="2836788" cy="4032558"/>
          </a:xfrm>
          <a:prstGeom prst="rect">
            <a:avLst/>
          </a:prstGeom>
          <a:blipFill dpi="0" rotWithShape="1">
            <a:blip r:embed="rId9">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a:extLst>
              <a:ext uri="{FF2B5EF4-FFF2-40B4-BE49-F238E27FC236}">
                <a16:creationId xmlns:a16="http://schemas.microsoft.com/office/drawing/2014/main" id="{75DA2749-86C7-4249-A470-5E3074459ACA}"/>
              </a:ext>
            </a:extLst>
          </p:cNvPr>
          <p:cNvSpPr/>
          <p:nvPr/>
        </p:nvSpPr>
        <p:spPr>
          <a:xfrm>
            <a:off x="7350096" y="786288"/>
            <a:ext cx="4407571" cy="21338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Montserrat" panose="00000500000000000000" pitchFamily="50" charset="0"/>
              </a:rPr>
              <a:t>Travail avec les instances et les agences pour faciliter et production de supports :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Accès à l’INS et utilisation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Acquisition des cartes CPX</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Accès au DI-DEP</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Participation au contact-tracing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A la vaccination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A l’utilisation de la téléconsultation </a:t>
            </a:r>
          </a:p>
          <a:p>
            <a:pPr algn="ctr"/>
            <a:endParaRPr lang="fr-FR" dirty="0"/>
          </a:p>
        </p:txBody>
      </p:sp>
      <p:sp>
        <p:nvSpPr>
          <p:cNvPr id="51" name="Rectangle 50">
            <a:extLst>
              <a:ext uri="{FF2B5EF4-FFF2-40B4-BE49-F238E27FC236}">
                <a16:creationId xmlns:a16="http://schemas.microsoft.com/office/drawing/2014/main" id="{B115F786-BCB2-4318-85FE-ABE9F0E5FE92}"/>
              </a:ext>
            </a:extLst>
          </p:cNvPr>
          <p:cNvSpPr/>
          <p:nvPr/>
        </p:nvSpPr>
        <p:spPr>
          <a:xfrm>
            <a:off x="7230923" y="2617052"/>
            <a:ext cx="2327314" cy="3439677"/>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a:extLst>
              <a:ext uri="{FF2B5EF4-FFF2-40B4-BE49-F238E27FC236}">
                <a16:creationId xmlns:a16="http://schemas.microsoft.com/office/drawing/2014/main" id="{686C3B2D-5866-4975-A033-ABB137F444CD}"/>
              </a:ext>
            </a:extLst>
          </p:cNvPr>
          <p:cNvSpPr/>
          <p:nvPr/>
        </p:nvSpPr>
        <p:spPr>
          <a:xfrm>
            <a:off x="9681589" y="2617052"/>
            <a:ext cx="2327314" cy="3439677"/>
          </a:xfrm>
          <a:prstGeom prst="rect">
            <a:avLst/>
          </a:prstGeom>
          <a:blipFill dpi="0" rotWithShape="1">
            <a:blip r:embed="rId11">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82B513C4-DB2C-4B33-8E0B-D0896E6CE268}"/>
              </a:ext>
            </a:extLst>
          </p:cNvPr>
          <p:cNvSpPr/>
          <p:nvPr/>
        </p:nvSpPr>
        <p:spPr>
          <a:xfrm>
            <a:off x="7495914" y="1090483"/>
            <a:ext cx="4407571" cy="1233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endParaRPr lang="fr-FR" sz="1400" dirty="0">
              <a:solidFill>
                <a:schemeClr val="tx1"/>
              </a:solidFill>
              <a:latin typeface="Montserrat" panose="00000500000000000000" pitchFamily="50" charset="0"/>
            </a:endParaRP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Test Covid-19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Vaccination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Conseils aux entreprises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Traçabilité interne </a:t>
            </a:r>
          </a:p>
          <a:p>
            <a:pPr marL="742950" lvl="1" indent="-285750">
              <a:buFont typeface="Wingdings" panose="05000000000000000000" pitchFamily="2" charset="2"/>
              <a:buChar char="§"/>
            </a:pPr>
            <a:r>
              <a:rPr lang="fr-FR" sz="1400" dirty="0">
                <a:solidFill>
                  <a:schemeClr val="tx1"/>
                </a:solidFill>
                <a:latin typeface="Montserrat" panose="00000500000000000000" pitchFamily="50" charset="0"/>
              </a:rPr>
              <a:t>….</a:t>
            </a:r>
          </a:p>
          <a:p>
            <a:pPr algn="ctr"/>
            <a:endParaRPr lang="fr-FR" dirty="0"/>
          </a:p>
        </p:txBody>
      </p:sp>
      <p:sp>
        <p:nvSpPr>
          <p:cNvPr id="54" name="Rectangle 53">
            <a:extLst>
              <a:ext uri="{FF2B5EF4-FFF2-40B4-BE49-F238E27FC236}">
                <a16:creationId xmlns:a16="http://schemas.microsoft.com/office/drawing/2014/main" id="{A51DCF99-4829-4B75-BC25-8F6A4954C15D}"/>
              </a:ext>
            </a:extLst>
          </p:cNvPr>
          <p:cNvSpPr/>
          <p:nvPr/>
        </p:nvSpPr>
        <p:spPr>
          <a:xfrm>
            <a:off x="7252581" y="2362405"/>
            <a:ext cx="4756988" cy="3143952"/>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56" name="Groupe 55">
            <a:extLst>
              <a:ext uri="{FF2B5EF4-FFF2-40B4-BE49-F238E27FC236}">
                <a16:creationId xmlns:a16="http://schemas.microsoft.com/office/drawing/2014/main" id="{74B1E689-6300-43FD-9579-B2015F3062B1}"/>
              </a:ext>
            </a:extLst>
          </p:cNvPr>
          <p:cNvGrpSpPr/>
          <p:nvPr/>
        </p:nvGrpSpPr>
        <p:grpSpPr>
          <a:xfrm>
            <a:off x="7370986" y="1977041"/>
            <a:ext cx="4481633" cy="3856096"/>
            <a:chOff x="7618820" y="1665422"/>
            <a:chExt cx="4481633" cy="3856096"/>
          </a:xfrm>
        </p:grpSpPr>
        <p:sp>
          <p:nvSpPr>
            <p:cNvPr id="57" name="Rectangle 56">
              <a:extLst>
                <a:ext uri="{FF2B5EF4-FFF2-40B4-BE49-F238E27FC236}">
                  <a16:creationId xmlns:a16="http://schemas.microsoft.com/office/drawing/2014/main" id="{4DB8FA37-DC60-470E-B716-5A7D4C6C0A42}"/>
                </a:ext>
              </a:extLst>
            </p:cNvPr>
            <p:cNvSpPr/>
            <p:nvPr/>
          </p:nvSpPr>
          <p:spPr>
            <a:xfrm>
              <a:off x="7618820" y="1665422"/>
              <a:ext cx="4481633" cy="3856096"/>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a:solidFill>
                  <a:prstClr val="white"/>
                </a:solidFill>
              </a:endParaRPr>
            </a:p>
          </p:txBody>
        </p:sp>
        <p:sp>
          <p:nvSpPr>
            <p:cNvPr id="58" name="Rectangle 57">
              <a:extLst>
                <a:ext uri="{FF2B5EF4-FFF2-40B4-BE49-F238E27FC236}">
                  <a16:creationId xmlns:a16="http://schemas.microsoft.com/office/drawing/2014/main" id="{3D7B5D61-E5E6-473E-938C-95AAFA4E0125}"/>
                </a:ext>
              </a:extLst>
            </p:cNvPr>
            <p:cNvSpPr/>
            <p:nvPr/>
          </p:nvSpPr>
          <p:spPr>
            <a:xfrm>
              <a:off x="8143345" y="1934775"/>
              <a:ext cx="3804773" cy="2222639"/>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9" name="Rectangle 58">
            <a:extLst>
              <a:ext uri="{FF2B5EF4-FFF2-40B4-BE49-F238E27FC236}">
                <a16:creationId xmlns:a16="http://schemas.microsoft.com/office/drawing/2014/main" id="{CF916BCA-DC5C-44FF-8E1D-28CA2CBBAF99}"/>
              </a:ext>
            </a:extLst>
          </p:cNvPr>
          <p:cNvSpPr/>
          <p:nvPr/>
        </p:nvSpPr>
        <p:spPr>
          <a:xfrm>
            <a:off x="9638171" y="3352599"/>
            <a:ext cx="2449484" cy="2749891"/>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e 35">
            <a:extLst>
              <a:ext uri="{FF2B5EF4-FFF2-40B4-BE49-F238E27FC236}">
                <a16:creationId xmlns:a16="http://schemas.microsoft.com/office/drawing/2014/main" id="{B630F211-CD79-4FF5-9F93-E6050311D62A}"/>
              </a:ext>
            </a:extLst>
          </p:cNvPr>
          <p:cNvGrpSpPr/>
          <p:nvPr/>
        </p:nvGrpSpPr>
        <p:grpSpPr>
          <a:xfrm>
            <a:off x="3010197" y="4569606"/>
            <a:ext cx="4481648" cy="872018"/>
            <a:chOff x="7858313" y="5348122"/>
            <a:chExt cx="4481648" cy="872018"/>
          </a:xfrm>
        </p:grpSpPr>
        <p:grpSp>
          <p:nvGrpSpPr>
            <p:cNvPr id="37" name="Groupe 36">
              <a:extLst>
                <a:ext uri="{FF2B5EF4-FFF2-40B4-BE49-F238E27FC236}">
                  <a16:creationId xmlns:a16="http://schemas.microsoft.com/office/drawing/2014/main" id="{48412C12-44F7-4EFB-AEEE-D2C409981076}"/>
                </a:ext>
              </a:extLst>
            </p:cNvPr>
            <p:cNvGrpSpPr/>
            <p:nvPr/>
          </p:nvGrpSpPr>
          <p:grpSpPr>
            <a:xfrm>
              <a:off x="8522659" y="5513811"/>
              <a:ext cx="3817302" cy="594026"/>
              <a:chOff x="763671" y="1782445"/>
              <a:chExt cx="3817302" cy="594026"/>
            </a:xfrm>
          </p:grpSpPr>
          <p:sp>
            <p:nvSpPr>
              <p:cNvPr id="39" name="Rectangle 38">
                <a:extLst>
                  <a:ext uri="{FF2B5EF4-FFF2-40B4-BE49-F238E27FC236}">
                    <a16:creationId xmlns:a16="http://schemas.microsoft.com/office/drawing/2014/main" id="{EB92FF58-0C10-4A8C-A818-731039D0D832}"/>
                  </a:ext>
                </a:extLst>
              </p:cNvPr>
              <p:cNvSpPr>
                <a:spLocks/>
              </p:cNvSpPr>
              <p:nvPr/>
            </p:nvSpPr>
            <p:spPr>
              <a:xfrm>
                <a:off x="763671" y="1782445"/>
                <a:ext cx="630219" cy="594026"/>
              </a:xfrm>
              <a:prstGeom prst="rect">
                <a:avLst/>
              </a:prstGeom>
              <a:blipFill dpi="0" rotWithShape="1">
                <a:blip r:embed="rId16"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dirty="0"/>
              </a:p>
            </p:txBody>
          </p:sp>
          <p:sp>
            <p:nvSpPr>
              <p:cNvPr id="40" name="Rectangle 39">
                <a:extLst>
                  <a:ext uri="{FF2B5EF4-FFF2-40B4-BE49-F238E27FC236}">
                    <a16:creationId xmlns:a16="http://schemas.microsoft.com/office/drawing/2014/main" id="{7159D35F-C45D-4E95-BE7D-288FE26BC649}"/>
                  </a:ext>
                </a:extLst>
              </p:cNvPr>
              <p:cNvSpPr/>
              <p:nvPr/>
            </p:nvSpPr>
            <p:spPr>
              <a:xfrm>
                <a:off x="1358379" y="1823376"/>
                <a:ext cx="3222594" cy="461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500" b="1" dirty="0">
                    <a:solidFill>
                      <a:schemeClr val="tx1">
                        <a:lumMod val="50000"/>
                        <a:lumOff val="50000"/>
                      </a:schemeClr>
                    </a:solidFill>
                    <a:latin typeface="Montserrat" panose="00000500000000000000" pitchFamily="50" charset="0"/>
                  </a:rPr>
                  <a:t>Relais auprès des Services </a:t>
                </a:r>
              </a:p>
            </p:txBody>
          </p:sp>
        </p:grpSp>
        <p:sp>
          <p:nvSpPr>
            <p:cNvPr id="38" name="Rectangle 37">
              <a:extLst>
                <a:ext uri="{FF2B5EF4-FFF2-40B4-BE49-F238E27FC236}">
                  <a16:creationId xmlns:a16="http://schemas.microsoft.com/office/drawing/2014/main" id="{7820ABB2-BC06-4353-AC1E-DEE693AB24C4}"/>
                </a:ext>
              </a:extLst>
            </p:cNvPr>
            <p:cNvSpPr/>
            <p:nvPr/>
          </p:nvSpPr>
          <p:spPr>
            <a:xfrm>
              <a:off x="7858313" y="5348122"/>
              <a:ext cx="816746" cy="8720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a:solidFill>
                    <a:schemeClr val="bg1">
                      <a:lumMod val="75000"/>
                    </a:schemeClr>
                  </a:solidFill>
                </a:rPr>
                <a:t>@</a:t>
              </a:r>
            </a:p>
          </p:txBody>
        </p:sp>
      </p:grpSp>
      <p:sp>
        <p:nvSpPr>
          <p:cNvPr id="60" name="Rectangle 59">
            <a:extLst>
              <a:ext uri="{FF2B5EF4-FFF2-40B4-BE49-F238E27FC236}">
                <a16:creationId xmlns:a16="http://schemas.microsoft.com/office/drawing/2014/main" id="{AB560266-C19B-41EE-B791-DC5EC24006BC}"/>
              </a:ext>
            </a:extLst>
          </p:cNvPr>
          <p:cNvSpPr/>
          <p:nvPr/>
        </p:nvSpPr>
        <p:spPr>
          <a:xfrm>
            <a:off x="7604633" y="1375230"/>
            <a:ext cx="4190134" cy="7098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latin typeface="Montserrat" panose="00000500000000000000" pitchFamily="50" charset="0"/>
              </a:rPr>
              <a:t>Diffusion d’informations, de documents, de productions de </a:t>
            </a:r>
            <a:r>
              <a:rPr lang="fr-FR" sz="1400" b="1" dirty="0" err="1">
                <a:solidFill>
                  <a:schemeClr val="tx1"/>
                </a:solidFill>
                <a:latin typeface="Montserrat" panose="00000500000000000000" pitchFamily="50" charset="0"/>
              </a:rPr>
              <a:t>Présanse</a:t>
            </a:r>
            <a:r>
              <a:rPr lang="fr-FR" sz="1400" b="1" dirty="0">
                <a:solidFill>
                  <a:schemeClr val="tx1"/>
                </a:solidFill>
                <a:latin typeface="Montserrat" panose="00000500000000000000" pitchFamily="50" charset="0"/>
              </a:rPr>
              <a:t>, aux Présidents, Directeurs et Médecins-Relais des Services </a:t>
            </a:r>
            <a:endParaRPr lang="fr-FR" sz="1400" i="1" dirty="0">
              <a:solidFill>
                <a:srgbClr val="C00000"/>
              </a:solidFill>
              <a:latin typeface="Montserrat" panose="00000500000000000000" pitchFamily="50" charset="0"/>
            </a:endParaRPr>
          </a:p>
          <a:p>
            <a:pPr algn="ctr"/>
            <a:endParaRPr lang="fr-FR" dirty="0"/>
          </a:p>
        </p:txBody>
      </p:sp>
      <p:sp>
        <p:nvSpPr>
          <p:cNvPr id="61" name="ZoneTexte 60">
            <a:extLst>
              <a:ext uri="{FF2B5EF4-FFF2-40B4-BE49-F238E27FC236}">
                <a16:creationId xmlns:a16="http://schemas.microsoft.com/office/drawing/2014/main" id="{3923CBFE-EB48-454B-ABAF-5690AAD2B305}"/>
              </a:ext>
            </a:extLst>
          </p:cNvPr>
          <p:cNvSpPr txBox="1"/>
          <p:nvPr/>
        </p:nvSpPr>
        <p:spPr>
          <a:xfrm>
            <a:off x="1934500" y="5798587"/>
            <a:ext cx="8646606" cy="338554"/>
          </a:xfrm>
          <a:prstGeom prst="rect">
            <a:avLst/>
          </a:prstGeom>
          <a:solidFill>
            <a:schemeClr val="bg1"/>
          </a:solidFill>
          <a:ln w="28575">
            <a:noFill/>
          </a:ln>
        </p:spPr>
        <p:txBody>
          <a:bodyPr wrap="square" rtlCol="0">
            <a:spAutoFit/>
          </a:bodyPr>
          <a:lstStyle/>
          <a:p>
            <a:r>
              <a:rPr lang="fr-FR" sz="1600" b="1" dirty="0"/>
              <a:t>Espace adhérents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sym typeface="Wingdings 3" panose="05040102010807070707" pitchFamily="18" charset="2"/>
              </a:rPr>
              <a:t>Covid-19 Médico-Technique</a:t>
            </a:r>
            <a:endParaRPr lang="fr-FR" sz="1600" b="1" dirty="0">
              <a:solidFill>
                <a:srgbClr val="00B0F0"/>
              </a:solidFill>
            </a:endParaRPr>
          </a:p>
        </p:txBody>
      </p:sp>
      <p:cxnSp>
        <p:nvCxnSpPr>
          <p:cNvPr id="62" name="Connecteur droit 61">
            <a:extLst>
              <a:ext uri="{FF2B5EF4-FFF2-40B4-BE49-F238E27FC236}">
                <a16:creationId xmlns:a16="http://schemas.microsoft.com/office/drawing/2014/main" id="{85A241D3-4333-4F92-8FC8-C883C2FF06D2}"/>
              </a:ext>
            </a:extLst>
          </p:cNvPr>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1CD3A04B-FF14-4FFD-80D2-CA4EE90639F6}"/>
              </a:ext>
            </a:extLst>
          </p:cNvPr>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64" name="Sous-titre 1">
            <a:extLst>
              <a:ext uri="{FF2B5EF4-FFF2-40B4-BE49-F238E27FC236}">
                <a16:creationId xmlns:a16="http://schemas.microsoft.com/office/drawing/2014/main" id="{9E7BB217-5FD0-4ABC-87C6-2827E2E9698B}"/>
              </a:ext>
            </a:extLst>
          </p:cNvPr>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Relayer les pratiques professionnelles et l’expertise Santé au travail au sein du réseau des SSTI en période de pandémie Covid-19</a:t>
            </a:r>
          </a:p>
        </p:txBody>
      </p:sp>
    </p:spTree>
    <p:extLst>
      <p:ext uri="{BB962C8B-B14F-4D97-AF65-F5344CB8AC3E}">
        <p14:creationId xmlns:p14="http://schemas.microsoft.com/office/powerpoint/2010/main" val="337505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43"/>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44"/>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45"/>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4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47"/>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xit" presetSubtype="0" fill="hold" grpId="1" nodeType="withEffect">
                                  <p:stCondLst>
                                    <p:cond delay="0"/>
                                  </p:stCondLst>
                                  <p:childTnLst>
                                    <p:set>
                                      <p:cBhvr>
                                        <p:cTn id="70" dur="1" fill="hold">
                                          <p:stCondLst>
                                            <p:cond delay="0"/>
                                          </p:stCondLst>
                                        </p:cTn>
                                        <p:tgtEl>
                                          <p:spTgt spid="48"/>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49"/>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51"/>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52"/>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5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xit" presetSubtype="0" fill="hold" grpId="1" nodeType="withEffect">
                                  <p:stCondLst>
                                    <p:cond delay="0"/>
                                  </p:stCondLst>
                                  <p:childTnLst>
                                    <p:set>
                                      <p:cBhvr>
                                        <p:cTn id="96" dur="1" fill="hold">
                                          <p:stCondLst>
                                            <p:cond delay="0"/>
                                          </p:stCondLst>
                                        </p:cTn>
                                        <p:tgtEl>
                                          <p:spTgt spid="53"/>
                                        </p:tgtEl>
                                        <p:attrNameLst>
                                          <p:attrName>style.visibility</p:attrName>
                                        </p:attrNameLst>
                                      </p:cBhvr>
                                      <p:to>
                                        <p:strVal val="hidden"/>
                                      </p:to>
                                    </p:set>
                                  </p:childTnLst>
                                </p:cTn>
                              </p:par>
                              <p:par>
                                <p:cTn id="97" presetID="1" presetClass="exit" presetSubtype="0" fill="hold" grpId="1" nodeType="withEffect">
                                  <p:stCondLst>
                                    <p:cond delay="0"/>
                                  </p:stCondLst>
                                  <p:childTnLst>
                                    <p:set>
                                      <p:cBhvr>
                                        <p:cTn id="98" dur="1" fill="hold">
                                          <p:stCondLst>
                                            <p:cond delay="0"/>
                                          </p:stCondLst>
                                        </p:cTn>
                                        <p:tgtEl>
                                          <p:spTgt spid="54"/>
                                        </p:tgtEl>
                                        <p:attrNameLst>
                                          <p:attrName>style.visibility</p:attrName>
                                        </p:attrNameLst>
                                      </p:cBhvr>
                                      <p:to>
                                        <p:strVal val="hidden"/>
                                      </p:to>
                                    </p:set>
                                  </p:childTnLst>
                                </p:cTn>
                              </p:par>
                              <p:par>
                                <p:cTn id="99" presetID="1" presetClass="entr" presetSubtype="0" fill="hold" grpId="0" nodeType="withEffect">
                                  <p:stCondLst>
                                    <p:cond delay="0"/>
                                  </p:stCondLst>
                                  <p:childTnLst>
                                    <p:set>
                                      <p:cBhvr>
                                        <p:cTn id="100" dur="1" fill="hold">
                                          <p:stCondLst>
                                            <p:cond delay="0"/>
                                          </p:stCondLst>
                                        </p:cTn>
                                        <p:tgtEl>
                                          <p:spTgt spid="6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5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6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2"/>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3"/>
                                        </p:tgtEl>
                                        <p:attrNameLst>
                                          <p:attrName>style.visibility</p:attrName>
                                        </p:attrNameLst>
                                      </p:cBhvr>
                                      <p:to>
                                        <p:strVal val="visible"/>
                                      </p:to>
                                    </p:set>
                                  </p:childTnLst>
                                </p:cTn>
                              </p:par>
                              <p:par>
                                <p:cTn id="113" presetID="1" presetClass="exit" presetSubtype="0" fill="hold" grpId="1" nodeType="withEffect">
                                  <p:stCondLst>
                                    <p:cond delay="0"/>
                                  </p:stCondLst>
                                  <p:childTnLst>
                                    <p:set>
                                      <p:cBhvr>
                                        <p:cTn id="114" dur="1" fill="hold">
                                          <p:stCondLst>
                                            <p:cond delay="0"/>
                                          </p:stCondLst>
                                        </p:cTn>
                                        <p:tgtEl>
                                          <p:spTgt spid="59"/>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16" grpId="0" animBg="1"/>
      <p:bldP spid="17" grpId="0" animBg="1"/>
      <p:bldP spid="4" grpId="0" animBg="1"/>
      <p:bldP spid="4"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9" grpId="0" animBg="1"/>
      <p:bldP spid="59" grpId="1" animBg="1"/>
      <p:bldP spid="60" grpId="0" animBg="1"/>
      <p:bldP spid="60" grpId="1"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533267" y="3107729"/>
            <a:ext cx="9144000" cy="2207762"/>
          </a:xfrm>
        </p:spPr>
        <p:txBody>
          <a:bodyPr>
            <a:noAutofit/>
          </a:bodyPr>
          <a:lstStyle/>
          <a:p>
            <a:pPr marL="0" indent="0" algn="ctr">
              <a:buNone/>
            </a:pPr>
            <a:r>
              <a:rPr lang="fr-FR" sz="4400" b="1" dirty="0">
                <a:solidFill>
                  <a:schemeClr val="bg1"/>
                </a:solidFill>
              </a:rPr>
              <a:t>Favoriser l’émergence de système d’information convergents, adaptés aux mission des SSTI et à la pratique des acteurs, et permettant de piloter et de rendre compte de leur activité </a:t>
            </a:r>
          </a:p>
        </p:txBody>
      </p:sp>
    </p:spTree>
    <p:extLst>
      <p:ext uri="{BB962C8B-B14F-4D97-AF65-F5344CB8AC3E}">
        <p14:creationId xmlns:p14="http://schemas.microsoft.com/office/powerpoint/2010/main" val="251015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637C923E-ACBB-4108-93F2-08AABF093C00}"/>
              </a:ext>
            </a:extLst>
          </p:cNvPr>
          <p:cNvSpPr/>
          <p:nvPr/>
        </p:nvSpPr>
        <p:spPr>
          <a:xfrm>
            <a:off x="6413359" y="4687124"/>
            <a:ext cx="1085448" cy="656242"/>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912F432-4F4B-4EA9-93F2-F9D39DCAF8AE}"/>
              </a:ext>
            </a:extLst>
          </p:cNvPr>
          <p:cNvSpPr/>
          <p:nvPr/>
        </p:nvSpPr>
        <p:spPr>
          <a:xfrm>
            <a:off x="963039" y="2255496"/>
            <a:ext cx="875490" cy="1225685"/>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CBC49337-0739-4129-BFCA-D36A9B1E9F8D}"/>
              </a:ext>
            </a:extLst>
          </p:cNvPr>
          <p:cNvSpPr/>
          <p:nvPr/>
        </p:nvSpPr>
        <p:spPr>
          <a:xfrm>
            <a:off x="729573" y="3502156"/>
            <a:ext cx="1488333" cy="317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Feuille de route du numérique en santé</a:t>
            </a:r>
          </a:p>
        </p:txBody>
      </p:sp>
      <p:sp>
        <p:nvSpPr>
          <p:cNvPr id="8" name="Flèche : bas 7">
            <a:extLst>
              <a:ext uri="{FF2B5EF4-FFF2-40B4-BE49-F238E27FC236}">
                <a16:creationId xmlns:a16="http://schemas.microsoft.com/office/drawing/2014/main" id="{96ABDC3B-1167-4D08-9858-FE57BF6A300E}"/>
              </a:ext>
            </a:extLst>
          </p:cNvPr>
          <p:cNvSpPr/>
          <p:nvPr/>
        </p:nvSpPr>
        <p:spPr>
          <a:xfrm>
            <a:off x="1342417" y="1827480"/>
            <a:ext cx="141052" cy="396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bas 21">
            <a:extLst>
              <a:ext uri="{FF2B5EF4-FFF2-40B4-BE49-F238E27FC236}">
                <a16:creationId xmlns:a16="http://schemas.microsoft.com/office/drawing/2014/main" id="{80DD8830-2C96-44B3-B50B-9110586630F2}"/>
              </a:ext>
            </a:extLst>
          </p:cNvPr>
          <p:cNvSpPr/>
          <p:nvPr/>
        </p:nvSpPr>
        <p:spPr>
          <a:xfrm>
            <a:off x="3680898" y="1870777"/>
            <a:ext cx="141052" cy="396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Flèche : bas 31">
            <a:extLst>
              <a:ext uri="{FF2B5EF4-FFF2-40B4-BE49-F238E27FC236}">
                <a16:creationId xmlns:a16="http://schemas.microsoft.com/office/drawing/2014/main" id="{8CB6552E-FD1E-47C2-A272-053B13E801C2}"/>
              </a:ext>
            </a:extLst>
          </p:cNvPr>
          <p:cNvSpPr/>
          <p:nvPr/>
        </p:nvSpPr>
        <p:spPr>
          <a:xfrm>
            <a:off x="5250016" y="1806874"/>
            <a:ext cx="141052" cy="2808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Flèche : bas 34">
            <a:extLst>
              <a:ext uri="{FF2B5EF4-FFF2-40B4-BE49-F238E27FC236}">
                <a16:creationId xmlns:a16="http://schemas.microsoft.com/office/drawing/2014/main" id="{58586C57-A2AA-4A56-BD32-BA33052EB50F}"/>
              </a:ext>
            </a:extLst>
          </p:cNvPr>
          <p:cNvSpPr/>
          <p:nvPr/>
        </p:nvSpPr>
        <p:spPr>
          <a:xfrm>
            <a:off x="6073659" y="1827480"/>
            <a:ext cx="141052" cy="396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Rectangle 37">
            <a:extLst>
              <a:ext uri="{FF2B5EF4-FFF2-40B4-BE49-F238E27FC236}">
                <a16:creationId xmlns:a16="http://schemas.microsoft.com/office/drawing/2014/main" id="{C44A11CA-D5A8-4594-B636-547E0D8CA994}"/>
              </a:ext>
            </a:extLst>
          </p:cNvPr>
          <p:cNvSpPr/>
          <p:nvPr/>
        </p:nvSpPr>
        <p:spPr>
          <a:xfrm>
            <a:off x="6348471" y="5687552"/>
            <a:ext cx="1211089" cy="1918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a:t>
            </a:r>
          </a:p>
        </p:txBody>
      </p:sp>
      <p:sp>
        <p:nvSpPr>
          <p:cNvPr id="39" name="Flèche : bas 38">
            <a:extLst>
              <a:ext uri="{FF2B5EF4-FFF2-40B4-BE49-F238E27FC236}">
                <a16:creationId xmlns:a16="http://schemas.microsoft.com/office/drawing/2014/main" id="{F0486CC8-27B0-4BAD-896C-7AF63E46EB7D}"/>
              </a:ext>
            </a:extLst>
          </p:cNvPr>
          <p:cNvSpPr/>
          <p:nvPr/>
        </p:nvSpPr>
        <p:spPr>
          <a:xfrm>
            <a:off x="6882241" y="1827480"/>
            <a:ext cx="141052" cy="2808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Flèche : bas 41">
            <a:extLst>
              <a:ext uri="{FF2B5EF4-FFF2-40B4-BE49-F238E27FC236}">
                <a16:creationId xmlns:a16="http://schemas.microsoft.com/office/drawing/2014/main" id="{815C4106-40D4-4156-86EE-CF6478684AB6}"/>
              </a:ext>
            </a:extLst>
          </p:cNvPr>
          <p:cNvSpPr/>
          <p:nvPr/>
        </p:nvSpPr>
        <p:spPr>
          <a:xfrm>
            <a:off x="7760051" y="1815683"/>
            <a:ext cx="141052" cy="396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Flèche : bas 52">
            <a:extLst>
              <a:ext uri="{FF2B5EF4-FFF2-40B4-BE49-F238E27FC236}">
                <a16:creationId xmlns:a16="http://schemas.microsoft.com/office/drawing/2014/main" id="{DCBDEDEA-CF26-40A1-8F30-6D53B2DE962A}"/>
              </a:ext>
            </a:extLst>
          </p:cNvPr>
          <p:cNvSpPr/>
          <p:nvPr/>
        </p:nvSpPr>
        <p:spPr>
          <a:xfrm>
            <a:off x="9929725" y="1815579"/>
            <a:ext cx="141052" cy="396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 avec coins arrondis en diagonale 2">
            <a:extLst>
              <a:ext uri="{FF2B5EF4-FFF2-40B4-BE49-F238E27FC236}">
                <a16:creationId xmlns:a16="http://schemas.microsoft.com/office/drawing/2014/main" id="{A4A85EFF-5634-49B2-BA48-BD17F3CCCAFA}"/>
              </a:ext>
            </a:extLst>
          </p:cNvPr>
          <p:cNvSpPr/>
          <p:nvPr/>
        </p:nvSpPr>
        <p:spPr>
          <a:xfrm>
            <a:off x="1874253" y="846181"/>
            <a:ext cx="2378883" cy="389984"/>
          </a:xfrm>
          <a:prstGeom prst="round2DiagRect">
            <a:avLst/>
          </a:prstGeom>
          <a:solidFill>
            <a:schemeClr val="accent2">
              <a:lumMod val="40000"/>
              <a:lumOff val="6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Montserrat" panose="00000500000000000000" pitchFamily="50" charset="0"/>
              </a:rPr>
              <a:t>Schéma directeur</a:t>
            </a:r>
          </a:p>
        </p:txBody>
      </p:sp>
      <p:sp>
        <p:nvSpPr>
          <p:cNvPr id="74" name="Rectangle : avec coins arrondis en diagonale 73">
            <a:extLst>
              <a:ext uri="{FF2B5EF4-FFF2-40B4-BE49-F238E27FC236}">
                <a16:creationId xmlns:a16="http://schemas.microsoft.com/office/drawing/2014/main" id="{76960168-B37A-4134-8741-DFCE29FD541F}"/>
              </a:ext>
            </a:extLst>
          </p:cNvPr>
          <p:cNvSpPr/>
          <p:nvPr/>
        </p:nvSpPr>
        <p:spPr>
          <a:xfrm>
            <a:off x="8887126" y="840502"/>
            <a:ext cx="2378883" cy="389984"/>
          </a:xfrm>
          <a:prstGeom prst="round2DiagRect">
            <a:avLst/>
          </a:prstGeom>
          <a:solidFill>
            <a:srgbClr val="FFCCFF"/>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latin typeface="Montserrat" panose="00000500000000000000" pitchFamily="50" charset="0"/>
              </a:rPr>
              <a:t>Guide traçabilité</a:t>
            </a:r>
          </a:p>
        </p:txBody>
      </p:sp>
      <p:sp>
        <p:nvSpPr>
          <p:cNvPr id="75" name="Rectangle 74">
            <a:extLst>
              <a:ext uri="{FF2B5EF4-FFF2-40B4-BE49-F238E27FC236}">
                <a16:creationId xmlns:a16="http://schemas.microsoft.com/office/drawing/2014/main" id="{2B97340D-5E0C-4BF5-BD26-0F84ED951BBA}"/>
              </a:ext>
            </a:extLst>
          </p:cNvPr>
          <p:cNvSpPr/>
          <p:nvPr/>
        </p:nvSpPr>
        <p:spPr>
          <a:xfrm>
            <a:off x="1309979" y="4500814"/>
            <a:ext cx="1856391" cy="588828"/>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a:extLst>
              <a:ext uri="{FF2B5EF4-FFF2-40B4-BE49-F238E27FC236}">
                <a16:creationId xmlns:a16="http://schemas.microsoft.com/office/drawing/2014/main" id="{3CEE8725-B4D0-41E8-ADD0-1919938FA4CA}"/>
              </a:ext>
            </a:extLst>
          </p:cNvPr>
          <p:cNvSpPr/>
          <p:nvPr/>
        </p:nvSpPr>
        <p:spPr>
          <a:xfrm>
            <a:off x="1436403" y="4972031"/>
            <a:ext cx="1612359" cy="973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Groupes éthique et numérique</a:t>
            </a:r>
          </a:p>
          <a:p>
            <a:pPr marL="171450" indent="-171450">
              <a:buFontTx/>
              <a:buChar char="-"/>
            </a:pPr>
            <a:r>
              <a:rPr lang="fr-FR" sz="800" i="1" dirty="0">
                <a:solidFill>
                  <a:schemeClr val="tx1"/>
                </a:solidFill>
                <a:latin typeface="Montserrat" panose="00000500000000000000" pitchFamily="50" charset="0"/>
              </a:rPr>
              <a:t>Guide e-déontologie médicale </a:t>
            </a:r>
          </a:p>
          <a:p>
            <a:pPr marL="171450" indent="-171450">
              <a:buFontTx/>
              <a:buChar char="-"/>
            </a:pPr>
            <a:r>
              <a:rPr lang="fr-FR" sz="800" i="1" dirty="0">
                <a:solidFill>
                  <a:schemeClr val="tx1"/>
                </a:solidFill>
                <a:latin typeface="Montserrat" panose="00000500000000000000" pitchFamily="50" charset="0"/>
              </a:rPr>
              <a:t>Film de sensibilisation</a:t>
            </a:r>
          </a:p>
          <a:p>
            <a:pPr marL="171450" indent="-171450">
              <a:buFontTx/>
              <a:buChar char="-"/>
            </a:pPr>
            <a:r>
              <a:rPr lang="fr-FR" sz="800" i="1" dirty="0">
                <a:solidFill>
                  <a:schemeClr val="tx1"/>
                </a:solidFill>
                <a:latin typeface="Montserrat" panose="00000500000000000000" pitchFamily="50" charset="0"/>
              </a:rPr>
              <a:t>…</a:t>
            </a:r>
          </a:p>
        </p:txBody>
      </p:sp>
      <p:sp>
        <p:nvSpPr>
          <p:cNvPr id="18" name="Flèche : bas 17">
            <a:extLst>
              <a:ext uri="{FF2B5EF4-FFF2-40B4-BE49-F238E27FC236}">
                <a16:creationId xmlns:a16="http://schemas.microsoft.com/office/drawing/2014/main" id="{9D51A0FC-3874-439C-B89D-5F1313D5E07B}"/>
              </a:ext>
            </a:extLst>
          </p:cNvPr>
          <p:cNvSpPr/>
          <p:nvPr/>
        </p:nvSpPr>
        <p:spPr>
          <a:xfrm>
            <a:off x="2170889" y="1827480"/>
            <a:ext cx="141052" cy="2808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 avec coins arrondis en diagonale 76">
            <a:extLst>
              <a:ext uri="{FF2B5EF4-FFF2-40B4-BE49-F238E27FC236}">
                <a16:creationId xmlns:a16="http://schemas.microsoft.com/office/drawing/2014/main" id="{540D08C9-1847-4E41-9A1A-2B89647CD1CF}"/>
              </a:ext>
            </a:extLst>
          </p:cNvPr>
          <p:cNvSpPr/>
          <p:nvPr/>
        </p:nvSpPr>
        <p:spPr>
          <a:xfrm>
            <a:off x="2517924" y="2483203"/>
            <a:ext cx="787939" cy="416768"/>
          </a:xfrm>
          <a:prstGeom prst="round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bg2">
                    <a:lumMod val="50000"/>
                  </a:schemeClr>
                </a:solidFill>
                <a:latin typeface="Montserrat" panose="00000500000000000000" pitchFamily="50" charset="0"/>
              </a:rPr>
              <a:t>INS</a:t>
            </a:r>
          </a:p>
        </p:txBody>
      </p:sp>
      <p:sp>
        <p:nvSpPr>
          <p:cNvPr id="78" name="Rectangle 77">
            <a:extLst>
              <a:ext uri="{FF2B5EF4-FFF2-40B4-BE49-F238E27FC236}">
                <a16:creationId xmlns:a16="http://schemas.microsoft.com/office/drawing/2014/main" id="{E2ABEDBE-CF58-4B0F-A94D-4F480EBF5A52}"/>
              </a:ext>
            </a:extLst>
          </p:cNvPr>
          <p:cNvSpPr/>
          <p:nvPr/>
        </p:nvSpPr>
        <p:spPr>
          <a:xfrm>
            <a:off x="3468934" y="2878294"/>
            <a:ext cx="1409517" cy="317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Cartes CPX</a:t>
            </a:r>
          </a:p>
        </p:txBody>
      </p:sp>
      <p:sp>
        <p:nvSpPr>
          <p:cNvPr id="79" name="Rectangle 78">
            <a:extLst>
              <a:ext uri="{FF2B5EF4-FFF2-40B4-BE49-F238E27FC236}">
                <a16:creationId xmlns:a16="http://schemas.microsoft.com/office/drawing/2014/main" id="{1D0714FD-12E2-4955-8217-C1499C1965CC}"/>
              </a:ext>
            </a:extLst>
          </p:cNvPr>
          <p:cNvSpPr/>
          <p:nvPr/>
        </p:nvSpPr>
        <p:spPr>
          <a:xfrm>
            <a:off x="4192588" y="2282615"/>
            <a:ext cx="935558" cy="699303"/>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a:extLst>
              <a:ext uri="{FF2B5EF4-FFF2-40B4-BE49-F238E27FC236}">
                <a16:creationId xmlns:a16="http://schemas.microsoft.com/office/drawing/2014/main" id="{3E233E7C-2241-4816-9AFE-EF981702A251}"/>
              </a:ext>
            </a:extLst>
          </p:cNvPr>
          <p:cNvSpPr/>
          <p:nvPr/>
        </p:nvSpPr>
        <p:spPr>
          <a:xfrm>
            <a:off x="3367566" y="2361794"/>
            <a:ext cx="875490" cy="588828"/>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a:extLst>
              <a:ext uri="{FF2B5EF4-FFF2-40B4-BE49-F238E27FC236}">
                <a16:creationId xmlns:a16="http://schemas.microsoft.com/office/drawing/2014/main" id="{B432DC2F-8C71-42D5-AEF5-F411589DAFB7}"/>
              </a:ext>
            </a:extLst>
          </p:cNvPr>
          <p:cNvSpPr/>
          <p:nvPr/>
        </p:nvSpPr>
        <p:spPr>
          <a:xfrm>
            <a:off x="3877719" y="4933712"/>
            <a:ext cx="987747" cy="569673"/>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 avec coins arrondis en diagonale 81">
            <a:extLst>
              <a:ext uri="{FF2B5EF4-FFF2-40B4-BE49-F238E27FC236}">
                <a16:creationId xmlns:a16="http://schemas.microsoft.com/office/drawing/2014/main" id="{5C70983E-260F-4332-9250-2851498F0483}"/>
              </a:ext>
            </a:extLst>
          </p:cNvPr>
          <p:cNvSpPr/>
          <p:nvPr/>
        </p:nvSpPr>
        <p:spPr>
          <a:xfrm>
            <a:off x="4968143" y="4680462"/>
            <a:ext cx="1132909" cy="416768"/>
          </a:xfrm>
          <a:prstGeom prst="round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solidFill>
                  <a:schemeClr val="bg2">
                    <a:lumMod val="50000"/>
                  </a:schemeClr>
                </a:solidFill>
                <a:latin typeface="Montserrat" panose="00000500000000000000" pitchFamily="50" charset="0"/>
              </a:rPr>
              <a:t>Vaccins Covid-19</a:t>
            </a:r>
          </a:p>
        </p:txBody>
      </p:sp>
      <p:sp>
        <p:nvSpPr>
          <p:cNvPr id="83" name="Rectangle : avec coins arrondis en diagonale 82">
            <a:extLst>
              <a:ext uri="{FF2B5EF4-FFF2-40B4-BE49-F238E27FC236}">
                <a16:creationId xmlns:a16="http://schemas.microsoft.com/office/drawing/2014/main" id="{17B93B5F-3D5E-4CF9-9FDA-7DDA8DE80206}"/>
              </a:ext>
            </a:extLst>
          </p:cNvPr>
          <p:cNvSpPr/>
          <p:nvPr/>
        </p:nvSpPr>
        <p:spPr>
          <a:xfrm>
            <a:off x="4873652" y="5133309"/>
            <a:ext cx="1298594" cy="663745"/>
          </a:xfrm>
          <a:prstGeom prst="round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solidFill>
                  <a:schemeClr val="bg2">
                    <a:lumMod val="50000"/>
                  </a:schemeClr>
                </a:solidFill>
                <a:latin typeface="Montserrat" panose="00000500000000000000" pitchFamily="50" charset="0"/>
              </a:rPr>
              <a:t>Contact tracing</a:t>
            </a:r>
          </a:p>
          <a:p>
            <a:pPr algn="ctr"/>
            <a:r>
              <a:rPr lang="fr-FR" sz="1300" b="1" dirty="0">
                <a:solidFill>
                  <a:schemeClr val="bg2">
                    <a:lumMod val="50000"/>
                  </a:schemeClr>
                </a:solidFill>
                <a:latin typeface="Montserrat" panose="00000500000000000000" pitchFamily="50" charset="0"/>
              </a:rPr>
              <a:t>Vaccination</a:t>
            </a:r>
          </a:p>
        </p:txBody>
      </p:sp>
      <p:sp>
        <p:nvSpPr>
          <p:cNvPr id="84" name="Rectangle 83">
            <a:extLst>
              <a:ext uri="{FF2B5EF4-FFF2-40B4-BE49-F238E27FC236}">
                <a16:creationId xmlns:a16="http://schemas.microsoft.com/office/drawing/2014/main" id="{C85E66F6-56CC-4449-B5A8-6E420221B54E}"/>
              </a:ext>
            </a:extLst>
          </p:cNvPr>
          <p:cNvSpPr/>
          <p:nvPr/>
        </p:nvSpPr>
        <p:spPr>
          <a:xfrm>
            <a:off x="5667223" y="2266605"/>
            <a:ext cx="952096" cy="819078"/>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Rectangle 84">
            <a:extLst>
              <a:ext uri="{FF2B5EF4-FFF2-40B4-BE49-F238E27FC236}">
                <a16:creationId xmlns:a16="http://schemas.microsoft.com/office/drawing/2014/main" id="{439EAFBB-399A-446B-A39B-22F569079588}"/>
              </a:ext>
            </a:extLst>
          </p:cNvPr>
          <p:cNvSpPr/>
          <p:nvPr/>
        </p:nvSpPr>
        <p:spPr>
          <a:xfrm>
            <a:off x="5192449" y="3149620"/>
            <a:ext cx="1844200" cy="317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50" dirty="0">
                <a:solidFill>
                  <a:schemeClr val="tx1"/>
                </a:solidFill>
                <a:latin typeface="Montserrat" panose="00000500000000000000" pitchFamily="50" charset="0"/>
              </a:rPr>
              <a:t>Veille TEP</a:t>
            </a:r>
          </a:p>
          <a:p>
            <a:pPr algn="ctr"/>
            <a:r>
              <a:rPr lang="fr-FR" sz="950" dirty="0">
                <a:solidFill>
                  <a:schemeClr val="tx1"/>
                </a:solidFill>
                <a:latin typeface="Montserrat" panose="00000500000000000000" pitchFamily="50" charset="0"/>
              </a:rPr>
              <a:t>Méthodologie</a:t>
            </a:r>
          </a:p>
          <a:p>
            <a:pPr algn="ctr"/>
            <a:r>
              <a:rPr lang="fr-FR" sz="950" dirty="0">
                <a:solidFill>
                  <a:schemeClr val="tx1"/>
                </a:solidFill>
                <a:latin typeface="Montserrat" panose="00000500000000000000" pitchFamily="50" charset="0"/>
              </a:rPr>
              <a:t>Groupes Thématiques</a:t>
            </a:r>
          </a:p>
        </p:txBody>
      </p:sp>
      <p:sp>
        <p:nvSpPr>
          <p:cNvPr id="86" name="Rectangle 85">
            <a:extLst>
              <a:ext uri="{FF2B5EF4-FFF2-40B4-BE49-F238E27FC236}">
                <a16:creationId xmlns:a16="http://schemas.microsoft.com/office/drawing/2014/main" id="{76C2E805-7EE9-41A2-9A10-A091B5FC75A2}"/>
              </a:ext>
            </a:extLst>
          </p:cNvPr>
          <p:cNvSpPr/>
          <p:nvPr/>
        </p:nvSpPr>
        <p:spPr>
          <a:xfrm>
            <a:off x="5521489" y="3768261"/>
            <a:ext cx="1211089" cy="317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Présentations</a:t>
            </a:r>
          </a:p>
        </p:txBody>
      </p:sp>
      <p:sp>
        <p:nvSpPr>
          <p:cNvPr id="87" name="Flèche : bas 86">
            <a:extLst>
              <a:ext uri="{FF2B5EF4-FFF2-40B4-BE49-F238E27FC236}">
                <a16:creationId xmlns:a16="http://schemas.microsoft.com/office/drawing/2014/main" id="{236DBB46-237B-4C8A-ADCC-908042DFD23B}"/>
              </a:ext>
            </a:extLst>
          </p:cNvPr>
          <p:cNvSpPr/>
          <p:nvPr/>
        </p:nvSpPr>
        <p:spPr>
          <a:xfrm>
            <a:off x="6071351" y="3548270"/>
            <a:ext cx="141052" cy="252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9" name="Rectangle 88">
            <a:extLst>
              <a:ext uri="{FF2B5EF4-FFF2-40B4-BE49-F238E27FC236}">
                <a16:creationId xmlns:a16="http://schemas.microsoft.com/office/drawing/2014/main" id="{96BFD9A2-DF9C-4B0F-8B78-CC7E170442A0}"/>
              </a:ext>
            </a:extLst>
          </p:cNvPr>
          <p:cNvSpPr/>
          <p:nvPr/>
        </p:nvSpPr>
        <p:spPr>
          <a:xfrm>
            <a:off x="6321354" y="5235553"/>
            <a:ext cx="1211089" cy="317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DMP-DMST</a:t>
            </a:r>
          </a:p>
        </p:txBody>
      </p:sp>
      <p:sp>
        <p:nvSpPr>
          <p:cNvPr id="91" name="Rectangle 90">
            <a:extLst>
              <a:ext uri="{FF2B5EF4-FFF2-40B4-BE49-F238E27FC236}">
                <a16:creationId xmlns:a16="http://schemas.microsoft.com/office/drawing/2014/main" id="{AEB2B885-9783-4DF3-8E41-BAD3B569AFBE}"/>
              </a:ext>
            </a:extLst>
          </p:cNvPr>
          <p:cNvSpPr/>
          <p:nvPr/>
        </p:nvSpPr>
        <p:spPr>
          <a:xfrm>
            <a:off x="7820787" y="3487610"/>
            <a:ext cx="768392" cy="499801"/>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Rectangle 91">
            <a:extLst>
              <a:ext uri="{FF2B5EF4-FFF2-40B4-BE49-F238E27FC236}">
                <a16:creationId xmlns:a16="http://schemas.microsoft.com/office/drawing/2014/main" id="{47A0C0DB-E109-4104-AEF6-C5CBD0CEB2DE}"/>
              </a:ext>
            </a:extLst>
          </p:cNvPr>
          <p:cNvSpPr/>
          <p:nvPr/>
        </p:nvSpPr>
        <p:spPr>
          <a:xfrm>
            <a:off x="7110256" y="3408928"/>
            <a:ext cx="651243" cy="681889"/>
          </a:xfrm>
          <a:prstGeom prst="rect">
            <a:avLst/>
          </a:prstGeom>
          <a:blipFill dpi="0" rotWithShape="1">
            <a:blip r:embed="rId1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Rectangle 92">
            <a:extLst>
              <a:ext uri="{FF2B5EF4-FFF2-40B4-BE49-F238E27FC236}">
                <a16:creationId xmlns:a16="http://schemas.microsoft.com/office/drawing/2014/main" id="{93B2C3CE-B069-49E8-836C-BC27DF660667}"/>
              </a:ext>
            </a:extLst>
          </p:cNvPr>
          <p:cNvSpPr/>
          <p:nvPr/>
        </p:nvSpPr>
        <p:spPr>
          <a:xfrm>
            <a:off x="7223970" y="3123164"/>
            <a:ext cx="1211089" cy="3179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Présentations</a:t>
            </a:r>
          </a:p>
        </p:txBody>
      </p:sp>
      <p:sp>
        <p:nvSpPr>
          <p:cNvPr id="94" name="Flèche : bas 93">
            <a:extLst>
              <a:ext uri="{FF2B5EF4-FFF2-40B4-BE49-F238E27FC236}">
                <a16:creationId xmlns:a16="http://schemas.microsoft.com/office/drawing/2014/main" id="{8CDFF402-677A-4D90-8594-E690D4D95041}"/>
              </a:ext>
            </a:extLst>
          </p:cNvPr>
          <p:cNvSpPr/>
          <p:nvPr/>
        </p:nvSpPr>
        <p:spPr>
          <a:xfrm>
            <a:off x="7759139" y="2818241"/>
            <a:ext cx="141052" cy="396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0" name="Rectangle : avec coins arrondis en diagonale 89">
            <a:extLst>
              <a:ext uri="{FF2B5EF4-FFF2-40B4-BE49-F238E27FC236}">
                <a16:creationId xmlns:a16="http://schemas.microsoft.com/office/drawing/2014/main" id="{8CAF0A18-471F-483E-B2B0-D85D24F7133F}"/>
              </a:ext>
            </a:extLst>
          </p:cNvPr>
          <p:cNvSpPr/>
          <p:nvPr/>
        </p:nvSpPr>
        <p:spPr>
          <a:xfrm>
            <a:off x="7149742" y="2237672"/>
            <a:ext cx="1344037" cy="615078"/>
          </a:xfrm>
          <a:prstGeom prst="round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solidFill>
                  <a:schemeClr val="bg2">
                    <a:lumMod val="50000"/>
                  </a:schemeClr>
                </a:solidFill>
                <a:latin typeface="Montserrat" panose="00000500000000000000" pitchFamily="50" charset="0"/>
              </a:rPr>
              <a:t>Mise à disposition de sources</a:t>
            </a:r>
          </a:p>
        </p:txBody>
      </p:sp>
      <p:sp>
        <p:nvSpPr>
          <p:cNvPr id="95" name="Rectangle 94">
            <a:extLst>
              <a:ext uri="{FF2B5EF4-FFF2-40B4-BE49-F238E27FC236}">
                <a16:creationId xmlns:a16="http://schemas.microsoft.com/office/drawing/2014/main" id="{3A2DB6C1-4DAB-4625-A343-BF7B151F721F}"/>
              </a:ext>
            </a:extLst>
          </p:cNvPr>
          <p:cNvSpPr/>
          <p:nvPr/>
        </p:nvSpPr>
        <p:spPr>
          <a:xfrm>
            <a:off x="7710620" y="5286847"/>
            <a:ext cx="2017426" cy="564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latin typeface="Montserrat" panose="00000500000000000000" pitchFamily="50" charset="0"/>
              </a:rPr>
              <a:t>Système d’information de la surveillance de l’exposition aux rayonnements ionisants</a:t>
            </a:r>
          </a:p>
        </p:txBody>
      </p:sp>
      <p:sp>
        <p:nvSpPr>
          <p:cNvPr id="96" name="Rectangle 95">
            <a:extLst>
              <a:ext uri="{FF2B5EF4-FFF2-40B4-BE49-F238E27FC236}">
                <a16:creationId xmlns:a16="http://schemas.microsoft.com/office/drawing/2014/main" id="{AD4B19F0-99BD-438A-9BF3-45C20AAF89F4}"/>
              </a:ext>
            </a:extLst>
          </p:cNvPr>
          <p:cNvSpPr/>
          <p:nvPr/>
        </p:nvSpPr>
        <p:spPr>
          <a:xfrm>
            <a:off x="8385388" y="4647896"/>
            <a:ext cx="650135" cy="683778"/>
          </a:xfrm>
          <a:prstGeom prst="rect">
            <a:avLst/>
          </a:prstGeom>
          <a:blipFill dpi="0" rotWithShape="1">
            <a:blip r:embed="rId1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0" name="Rectangle 99">
            <a:extLst>
              <a:ext uri="{FF2B5EF4-FFF2-40B4-BE49-F238E27FC236}">
                <a16:creationId xmlns:a16="http://schemas.microsoft.com/office/drawing/2014/main" id="{DEFC1E05-61C2-439E-A6CC-BD748A5CB8C3}"/>
              </a:ext>
            </a:extLst>
          </p:cNvPr>
          <p:cNvSpPr/>
          <p:nvPr/>
        </p:nvSpPr>
        <p:spPr>
          <a:xfrm>
            <a:off x="10328215" y="2803133"/>
            <a:ext cx="886662" cy="317973"/>
          </a:xfrm>
          <a:prstGeom prst="rect">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03" name="Rectangle 102">
            <a:extLst>
              <a:ext uri="{FF2B5EF4-FFF2-40B4-BE49-F238E27FC236}">
                <a16:creationId xmlns:a16="http://schemas.microsoft.com/office/drawing/2014/main" id="{A73BF0F7-9983-4CA5-89BA-1FA8C065ECE2}"/>
              </a:ext>
            </a:extLst>
          </p:cNvPr>
          <p:cNvSpPr/>
          <p:nvPr/>
        </p:nvSpPr>
        <p:spPr>
          <a:xfrm>
            <a:off x="8777850" y="3299891"/>
            <a:ext cx="988236" cy="508757"/>
          </a:xfrm>
          <a:prstGeom prst="rect">
            <a:avLst/>
          </a:prstGeom>
          <a:blipFill dpi="0" rotWithShape="1">
            <a:blip r:embed="rId1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Rectangle 103">
            <a:extLst>
              <a:ext uri="{FF2B5EF4-FFF2-40B4-BE49-F238E27FC236}">
                <a16:creationId xmlns:a16="http://schemas.microsoft.com/office/drawing/2014/main" id="{113DC9EE-188C-4290-8927-897027672650}"/>
              </a:ext>
            </a:extLst>
          </p:cNvPr>
          <p:cNvSpPr/>
          <p:nvPr/>
        </p:nvSpPr>
        <p:spPr>
          <a:xfrm>
            <a:off x="10336638" y="3320321"/>
            <a:ext cx="885552" cy="365823"/>
          </a:xfrm>
          <a:prstGeom prst="rect">
            <a:avLst/>
          </a:prstGeom>
          <a:blipFill dpi="0" rotWithShape="1">
            <a:blip r:embed="rId15"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5" name="Rectangle 104">
            <a:extLst>
              <a:ext uri="{FF2B5EF4-FFF2-40B4-BE49-F238E27FC236}">
                <a16:creationId xmlns:a16="http://schemas.microsoft.com/office/drawing/2014/main" id="{305F646D-B64B-4BEB-AE7C-ACFD88CBAF26}"/>
              </a:ext>
            </a:extLst>
          </p:cNvPr>
          <p:cNvSpPr/>
          <p:nvPr/>
        </p:nvSpPr>
        <p:spPr>
          <a:xfrm>
            <a:off x="9912039" y="3778544"/>
            <a:ext cx="1350716" cy="5003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00" b="1" dirty="0">
                <a:solidFill>
                  <a:schemeClr val="tx1"/>
                </a:solidFill>
                <a:latin typeface="Montserrat" panose="00000500000000000000" pitchFamily="50" charset="0"/>
              </a:rPr>
              <a:t>GIE PNST </a:t>
            </a:r>
          </a:p>
          <a:p>
            <a:pPr algn="ctr"/>
            <a:endParaRPr lang="fr-FR" sz="400" b="1" dirty="0">
              <a:solidFill>
                <a:schemeClr val="tx1"/>
              </a:solidFill>
              <a:latin typeface="Montserrat" panose="00000500000000000000" pitchFamily="50" charset="0"/>
            </a:endParaRPr>
          </a:p>
          <a:p>
            <a:pPr algn="ctr"/>
            <a:r>
              <a:rPr lang="fr-FR" sz="900" b="1" dirty="0">
                <a:solidFill>
                  <a:schemeClr val="tx1"/>
                </a:solidFill>
                <a:latin typeface="Montserrat" panose="00000500000000000000" pitchFamily="50" charset="0"/>
              </a:rPr>
              <a:t>DATA Bretagne </a:t>
            </a:r>
          </a:p>
        </p:txBody>
      </p:sp>
      <p:sp>
        <p:nvSpPr>
          <p:cNvPr id="55" name="Flèche : bas 54">
            <a:extLst>
              <a:ext uri="{FF2B5EF4-FFF2-40B4-BE49-F238E27FC236}">
                <a16:creationId xmlns:a16="http://schemas.microsoft.com/office/drawing/2014/main" id="{457AE74D-A3A1-4A16-832B-51813C713EDB}"/>
              </a:ext>
            </a:extLst>
          </p:cNvPr>
          <p:cNvSpPr/>
          <p:nvPr/>
        </p:nvSpPr>
        <p:spPr>
          <a:xfrm>
            <a:off x="11267468" y="1900266"/>
            <a:ext cx="141052" cy="2808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ZoneTexte 53">
            <a:extLst>
              <a:ext uri="{FF2B5EF4-FFF2-40B4-BE49-F238E27FC236}">
                <a16:creationId xmlns:a16="http://schemas.microsoft.com/office/drawing/2014/main" id="{94AF86D7-8A43-450F-9861-0712551C3156}"/>
              </a:ext>
            </a:extLst>
          </p:cNvPr>
          <p:cNvSpPr txBox="1"/>
          <p:nvPr/>
        </p:nvSpPr>
        <p:spPr>
          <a:xfrm>
            <a:off x="1934500" y="5931752"/>
            <a:ext cx="8646606" cy="584775"/>
          </a:xfrm>
          <a:prstGeom prst="rect">
            <a:avLst/>
          </a:prstGeom>
          <a:solidFill>
            <a:schemeClr val="bg1"/>
          </a:solidFill>
          <a:ln w="28575">
            <a:noFill/>
          </a:ln>
        </p:spPr>
        <p:txBody>
          <a:bodyPr wrap="square" rtlCol="0">
            <a:spAutoFit/>
          </a:bodyPr>
          <a:lstStyle/>
          <a:p>
            <a:r>
              <a:rPr lang="fr-FR" sz="1600" b="1" dirty="0"/>
              <a:t>Espace public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sym typeface="Wingdings 3" panose="05040102010807070707" pitchFamily="18" charset="2"/>
              </a:rPr>
              <a:t>Commission Système d’Information / Groupes Thésaurus / Médico-Technique   </a:t>
            </a:r>
            <a:endParaRPr lang="fr-FR" sz="1600" b="1" dirty="0">
              <a:solidFill>
                <a:srgbClr val="00B0F0"/>
              </a:solidFill>
            </a:endParaRPr>
          </a:p>
        </p:txBody>
      </p:sp>
      <p:cxnSp>
        <p:nvCxnSpPr>
          <p:cNvPr id="56" name="Connecteur droit 55">
            <a:extLst>
              <a:ext uri="{FF2B5EF4-FFF2-40B4-BE49-F238E27FC236}">
                <a16:creationId xmlns:a16="http://schemas.microsoft.com/office/drawing/2014/main" id="{F35B9BC8-67D1-4097-B4B4-D0ED4C91362E}"/>
              </a:ext>
            </a:extLst>
          </p:cNvPr>
          <p:cNvCxnSpPr/>
          <p:nvPr/>
        </p:nvCxnSpPr>
        <p:spPr>
          <a:xfrm>
            <a:off x="2038899" y="594155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Connecteur droit 56">
            <a:extLst>
              <a:ext uri="{FF2B5EF4-FFF2-40B4-BE49-F238E27FC236}">
                <a16:creationId xmlns:a16="http://schemas.microsoft.com/office/drawing/2014/main" id="{F66C3D61-8289-49F7-BE11-C8134797C6B4}"/>
              </a:ext>
            </a:extLst>
          </p:cNvPr>
          <p:cNvCxnSpPr/>
          <p:nvPr/>
        </p:nvCxnSpPr>
        <p:spPr>
          <a:xfrm>
            <a:off x="2034053" y="6515006"/>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58" name="Flèche : bas 57">
            <a:extLst>
              <a:ext uri="{FF2B5EF4-FFF2-40B4-BE49-F238E27FC236}">
                <a16:creationId xmlns:a16="http://schemas.microsoft.com/office/drawing/2014/main" id="{8F58BEBC-1397-412F-9EC2-96EC85151722}"/>
              </a:ext>
            </a:extLst>
          </p:cNvPr>
          <p:cNvSpPr/>
          <p:nvPr/>
        </p:nvSpPr>
        <p:spPr>
          <a:xfrm flipV="1">
            <a:off x="2992868" y="1243774"/>
            <a:ext cx="141052" cy="396000"/>
          </a:xfrm>
          <a:prstGeom prst="down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Flèche : bas 59">
            <a:extLst>
              <a:ext uri="{FF2B5EF4-FFF2-40B4-BE49-F238E27FC236}">
                <a16:creationId xmlns:a16="http://schemas.microsoft.com/office/drawing/2014/main" id="{978BBCA6-59E3-4732-B1C5-0114E1BA7075}"/>
              </a:ext>
            </a:extLst>
          </p:cNvPr>
          <p:cNvSpPr/>
          <p:nvPr/>
        </p:nvSpPr>
        <p:spPr>
          <a:xfrm flipV="1">
            <a:off x="10007024" y="1246867"/>
            <a:ext cx="141052" cy="396000"/>
          </a:xfrm>
          <a:prstGeom prst="downArrow">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D0D6031A-FEC0-4A54-B2F5-1A06348E3C92}"/>
              </a:ext>
            </a:extLst>
          </p:cNvPr>
          <p:cNvSpPr/>
          <p:nvPr/>
        </p:nvSpPr>
        <p:spPr>
          <a:xfrm>
            <a:off x="924126" y="1480215"/>
            <a:ext cx="11060349" cy="418289"/>
          </a:xfrm>
          <a:prstGeom prst="rect">
            <a:avLst/>
          </a:prstGeom>
          <a:solidFill>
            <a:srgbClr val="009FE3"/>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latin typeface="Montserrat" panose="00000500000000000000" pitchFamily="50" charset="0"/>
              </a:rPr>
              <a:t>Commission Système d’Information + Groupes Usage de la donnée et éthique + Groupes Thésaurus </a:t>
            </a:r>
          </a:p>
        </p:txBody>
      </p:sp>
      <p:sp>
        <p:nvSpPr>
          <p:cNvPr id="61" name="Sous-titre 1">
            <a:extLst>
              <a:ext uri="{FF2B5EF4-FFF2-40B4-BE49-F238E27FC236}">
                <a16:creationId xmlns:a16="http://schemas.microsoft.com/office/drawing/2014/main" id="{8BE9559E-1E79-4017-89AD-E4BEDDC10358}"/>
              </a:ext>
            </a:extLst>
          </p:cNvPr>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Favoriser l’émergence de système d’information convergents, adaptés aux mission des SSTI et à la pratique des acteurs, et permettant de piloter et de rendre compte de leur activité </a:t>
            </a:r>
          </a:p>
        </p:txBody>
      </p:sp>
      <p:sp>
        <p:nvSpPr>
          <p:cNvPr id="6" name="Rectangle 5">
            <a:extLst>
              <a:ext uri="{FF2B5EF4-FFF2-40B4-BE49-F238E27FC236}">
                <a16:creationId xmlns:a16="http://schemas.microsoft.com/office/drawing/2014/main" id="{27F8BB17-DEF5-484E-99DE-E2006773091F}"/>
              </a:ext>
            </a:extLst>
          </p:cNvPr>
          <p:cNvSpPr/>
          <p:nvPr/>
        </p:nvSpPr>
        <p:spPr>
          <a:xfrm>
            <a:off x="2443030" y="2273927"/>
            <a:ext cx="2658715" cy="85886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3D56FCD1-6538-4F38-B31D-D0363FB4EC5B}"/>
              </a:ext>
            </a:extLst>
          </p:cNvPr>
          <p:cNvSpPr/>
          <p:nvPr/>
        </p:nvSpPr>
        <p:spPr>
          <a:xfrm>
            <a:off x="3803926" y="4636556"/>
            <a:ext cx="2436144" cy="12086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5D17D9FF-0C66-44EA-B846-541F06193273}"/>
              </a:ext>
            </a:extLst>
          </p:cNvPr>
          <p:cNvSpPr/>
          <p:nvPr/>
        </p:nvSpPr>
        <p:spPr>
          <a:xfrm>
            <a:off x="9497205" y="2571157"/>
            <a:ext cx="794156" cy="792391"/>
          </a:xfrm>
          <a:prstGeom prst="rect">
            <a:avLst/>
          </a:prstGeom>
          <a:blipFill dpi="0" rotWithShape="1">
            <a:blip r:embed="rId16"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C0E7D5FF-A1AC-45F9-886F-1CF8B6E4F7FE}"/>
              </a:ext>
            </a:extLst>
          </p:cNvPr>
          <p:cNvSpPr/>
          <p:nvPr/>
        </p:nvSpPr>
        <p:spPr>
          <a:xfrm>
            <a:off x="8778506" y="2658289"/>
            <a:ext cx="659606" cy="727352"/>
          </a:xfrm>
          <a:prstGeom prst="rect">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7" name="Rectangle 66">
            <a:extLst>
              <a:ext uri="{FF2B5EF4-FFF2-40B4-BE49-F238E27FC236}">
                <a16:creationId xmlns:a16="http://schemas.microsoft.com/office/drawing/2014/main" id="{1348A715-C806-41E9-BB71-8110A67DCE0A}"/>
              </a:ext>
            </a:extLst>
          </p:cNvPr>
          <p:cNvSpPr/>
          <p:nvPr/>
        </p:nvSpPr>
        <p:spPr>
          <a:xfrm>
            <a:off x="9813738" y="3248733"/>
            <a:ext cx="498812" cy="553621"/>
          </a:xfrm>
          <a:prstGeom prst="rect">
            <a:avLst/>
          </a:prstGeom>
          <a:blipFill dpi="0" rotWithShape="1">
            <a:blip r:embed="rId18"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 name="Rectangle 67">
            <a:extLst>
              <a:ext uri="{FF2B5EF4-FFF2-40B4-BE49-F238E27FC236}">
                <a16:creationId xmlns:a16="http://schemas.microsoft.com/office/drawing/2014/main" id="{90E5804C-7053-41F4-91EC-4448C5690EDF}"/>
              </a:ext>
            </a:extLst>
          </p:cNvPr>
          <p:cNvSpPr/>
          <p:nvPr/>
        </p:nvSpPr>
        <p:spPr>
          <a:xfrm>
            <a:off x="9131707" y="3705944"/>
            <a:ext cx="717097" cy="708745"/>
          </a:xfrm>
          <a:prstGeom prst="rect">
            <a:avLst/>
          </a:prstGeom>
          <a:blipFill dpi="0" rotWithShape="1">
            <a:blip r:embed="rId19"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tangle : avec coins arrondis en diagonale 65">
            <a:extLst>
              <a:ext uri="{FF2B5EF4-FFF2-40B4-BE49-F238E27FC236}">
                <a16:creationId xmlns:a16="http://schemas.microsoft.com/office/drawing/2014/main" id="{027EAF34-B954-405F-87F1-42F7D8428536}"/>
              </a:ext>
            </a:extLst>
          </p:cNvPr>
          <p:cNvSpPr/>
          <p:nvPr/>
        </p:nvSpPr>
        <p:spPr>
          <a:xfrm>
            <a:off x="9438112" y="2229067"/>
            <a:ext cx="1132909" cy="416768"/>
          </a:xfrm>
          <a:prstGeom prst="round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solidFill>
                  <a:schemeClr val="bg2">
                    <a:lumMod val="50000"/>
                  </a:schemeClr>
                </a:solidFill>
                <a:latin typeface="Montserrat" panose="00000500000000000000" pitchFamily="50" charset="0"/>
              </a:rPr>
              <a:t>Editeurs</a:t>
            </a:r>
            <a:r>
              <a:rPr lang="fr-FR" sz="1300" b="1" dirty="0">
                <a:solidFill>
                  <a:schemeClr val="bg1"/>
                </a:solidFill>
                <a:latin typeface="Montserrat" panose="00000500000000000000" pitchFamily="50" charset="0"/>
              </a:rPr>
              <a:t> </a:t>
            </a:r>
          </a:p>
        </p:txBody>
      </p:sp>
      <p:sp>
        <p:nvSpPr>
          <p:cNvPr id="73" name="Rectangle : avec coins arrondis en diagonale 72">
            <a:extLst>
              <a:ext uri="{FF2B5EF4-FFF2-40B4-BE49-F238E27FC236}">
                <a16:creationId xmlns:a16="http://schemas.microsoft.com/office/drawing/2014/main" id="{14E6B6DC-B6D5-4FC1-A1A3-A628EB380FAA}"/>
              </a:ext>
            </a:extLst>
          </p:cNvPr>
          <p:cNvSpPr/>
          <p:nvPr/>
        </p:nvSpPr>
        <p:spPr>
          <a:xfrm>
            <a:off x="10650185" y="4721126"/>
            <a:ext cx="1344037" cy="416768"/>
          </a:xfrm>
          <a:prstGeom prst="round2Diag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300" b="1" dirty="0">
                <a:solidFill>
                  <a:schemeClr val="bg2">
                    <a:lumMod val="50000"/>
                  </a:schemeClr>
                </a:solidFill>
                <a:latin typeface="Montserrat" panose="00000500000000000000" pitchFamily="50" charset="0"/>
              </a:rPr>
              <a:t>Innovations</a:t>
            </a:r>
          </a:p>
        </p:txBody>
      </p:sp>
      <p:sp>
        <p:nvSpPr>
          <p:cNvPr id="106" name="Rectangle 105">
            <a:extLst>
              <a:ext uri="{FF2B5EF4-FFF2-40B4-BE49-F238E27FC236}">
                <a16:creationId xmlns:a16="http://schemas.microsoft.com/office/drawing/2014/main" id="{4C8B5321-5F85-4BF0-B6C1-4C98E0E6B061}"/>
              </a:ext>
            </a:extLst>
          </p:cNvPr>
          <p:cNvSpPr/>
          <p:nvPr/>
        </p:nvSpPr>
        <p:spPr>
          <a:xfrm>
            <a:off x="10957798" y="5181090"/>
            <a:ext cx="710926" cy="416769"/>
          </a:xfrm>
          <a:prstGeom prst="rect">
            <a:avLst/>
          </a:prstGeom>
          <a:blipFill dpi="0" rotWithShape="1">
            <a:blip r:embed="rId20"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Flèche : bas 46">
            <a:extLst>
              <a:ext uri="{FF2B5EF4-FFF2-40B4-BE49-F238E27FC236}">
                <a16:creationId xmlns:a16="http://schemas.microsoft.com/office/drawing/2014/main" id="{E59DE80D-D983-48E2-9D2C-FEE507438BB5}"/>
              </a:ext>
            </a:extLst>
          </p:cNvPr>
          <p:cNvSpPr/>
          <p:nvPr/>
        </p:nvSpPr>
        <p:spPr>
          <a:xfrm>
            <a:off x="8654220" y="1824435"/>
            <a:ext cx="141052" cy="2808000"/>
          </a:xfrm>
          <a:prstGeom prst="downArrow">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Rectangle 106">
            <a:extLst>
              <a:ext uri="{FF2B5EF4-FFF2-40B4-BE49-F238E27FC236}">
                <a16:creationId xmlns:a16="http://schemas.microsoft.com/office/drawing/2014/main" id="{DA95EEC4-367E-4AC4-9A31-2A3DFE139C58}"/>
              </a:ext>
            </a:extLst>
          </p:cNvPr>
          <p:cNvSpPr/>
          <p:nvPr/>
        </p:nvSpPr>
        <p:spPr>
          <a:xfrm>
            <a:off x="8794599" y="2712077"/>
            <a:ext cx="2468155" cy="16555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4459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4500" y="5798587"/>
            <a:ext cx="8646606" cy="338554"/>
          </a:xfrm>
          <a:prstGeom prst="rect">
            <a:avLst/>
          </a:prstGeom>
          <a:solidFill>
            <a:schemeClr val="bg1"/>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Espace adhérents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3" panose="05040102010807070707" pitchFamily="18" charset="2"/>
              </a:rPr>
              <a:t>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Ressources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3" panose="05040102010807070707" pitchFamily="18" charset="2"/>
              </a:rPr>
              <a:t> </a:t>
            </a:r>
            <a:r>
              <a:rPr kumimoji="0" lang="fr-FR" sz="1600" b="1" i="0" u="none" strike="noStrike" kern="1200" cap="none" spc="0" normalizeH="0" baseline="0" noProof="0" dirty="0">
                <a:ln>
                  <a:noFill/>
                </a:ln>
                <a:solidFill>
                  <a:srgbClr val="00B0F0"/>
                </a:solidFill>
                <a:effectLst/>
                <a:uLnTx/>
                <a:uFillTx/>
                <a:latin typeface="Calibri" panose="020F0502020204030204"/>
                <a:ea typeface="+mn-ea"/>
                <a:cs typeface="+mn-cs"/>
              </a:rPr>
              <a:t>Systèmes d’information</a:t>
            </a:r>
          </a:p>
        </p:txBody>
      </p:sp>
      <p:sp>
        <p:nvSpPr>
          <p:cNvPr id="13" name="Sous-titre 1"/>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200" b="0" i="0" u="none" strike="noStrike" kern="1200" cap="none" spc="0" normalizeH="0" baseline="0" noProof="0" dirty="0">
                <a:ln>
                  <a:noFill/>
                </a:ln>
                <a:solidFill>
                  <a:srgbClr val="00B0F0"/>
                </a:solidFill>
                <a:effectLst/>
                <a:uLnTx/>
                <a:uFillTx/>
                <a:latin typeface="Calibri" panose="020F0502020204030204"/>
                <a:ea typeface="+mn-ea"/>
                <a:cs typeface="+mn-cs"/>
              </a:rPr>
              <a:t>Favoriser l’émergence de système d’information convergents, adaptés aux mission des SSTI et à la pratique des acteurs, et permettant de piloter et de rendre compte de leur activité </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9D3334B-0579-42E3-9A5A-5E5F25BD96F4}"/>
              </a:ext>
            </a:extLst>
          </p:cNvPr>
          <p:cNvSpPr/>
          <p:nvPr/>
        </p:nvSpPr>
        <p:spPr>
          <a:xfrm>
            <a:off x="950065" y="1399354"/>
            <a:ext cx="6832064" cy="651711"/>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2">
                    <a:lumMod val="50000"/>
                  </a:schemeClr>
                </a:solidFill>
                <a:latin typeface="Montserrat" panose="00000500000000000000" pitchFamily="50" charset="0"/>
              </a:rPr>
              <a:t>Projet de schéma directeur du développement des systèmes d’information des SSTI </a:t>
            </a:r>
          </a:p>
        </p:txBody>
      </p:sp>
      <p:sp>
        <p:nvSpPr>
          <p:cNvPr id="12" name="Rectangle 11">
            <a:extLst>
              <a:ext uri="{FF2B5EF4-FFF2-40B4-BE49-F238E27FC236}">
                <a16:creationId xmlns:a16="http://schemas.microsoft.com/office/drawing/2014/main" id="{D1459D9F-FA59-4A18-8808-849133DB0E76}"/>
              </a:ext>
            </a:extLst>
          </p:cNvPr>
          <p:cNvSpPr/>
          <p:nvPr/>
        </p:nvSpPr>
        <p:spPr>
          <a:xfrm>
            <a:off x="1038842" y="2613244"/>
            <a:ext cx="6919611"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Phase 1 – Etat des lieux de l’existant </a:t>
            </a:r>
            <a:r>
              <a:rPr lang="fr-FR" sz="2400" dirty="0">
                <a:solidFill>
                  <a:srgbClr val="009FE3"/>
                </a:solidFill>
                <a:latin typeface="Montserrat" panose="00000500000000000000" pitchFamily="50" charset="0"/>
              </a:rPr>
              <a:t> </a:t>
            </a:r>
            <a:endParaRPr lang="fr-FR" sz="2400" i="1" dirty="0">
              <a:solidFill>
                <a:schemeClr val="tx1"/>
              </a:solidFill>
              <a:latin typeface="Montserrat" panose="00000500000000000000" pitchFamily="50" charset="0"/>
            </a:endParaRPr>
          </a:p>
          <a:p>
            <a:pPr marL="742950" lvl="1" indent="-285750">
              <a:lnSpc>
                <a:spcPts val="1700"/>
              </a:lnSpc>
              <a:buClr>
                <a:srgbClr val="009FE3"/>
              </a:buClr>
              <a:buFont typeface="Courier New" panose="02070309020205020404" pitchFamily="49" charset="0"/>
              <a:buChar char="o"/>
            </a:pPr>
            <a:endParaRPr lang="fr-FR" sz="1200" dirty="0">
              <a:solidFill>
                <a:schemeClr val="tx1"/>
              </a:solidFill>
              <a:latin typeface="Montserrat" panose="00000500000000000000" pitchFamily="50" charset="0"/>
            </a:endParaRPr>
          </a:p>
          <a:p>
            <a:pPr>
              <a:buClr>
                <a:srgbClr val="009FE3"/>
              </a:buClr>
            </a:pPr>
            <a:r>
              <a:rPr lang="fr-FR" dirty="0"/>
              <a:t>é</a:t>
            </a:r>
          </a:p>
        </p:txBody>
      </p:sp>
      <p:sp>
        <p:nvSpPr>
          <p:cNvPr id="18" name="Rectangle 17">
            <a:extLst>
              <a:ext uri="{FF2B5EF4-FFF2-40B4-BE49-F238E27FC236}">
                <a16:creationId xmlns:a16="http://schemas.microsoft.com/office/drawing/2014/main" id="{7E8B9967-3F51-4520-87F7-98F6799FBE00}"/>
              </a:ext>
            </a:extLst>
          </p:cNvPr>
          <p:cNvSpPr/>
          <p:nvPr/>
        </p:nvSpPr>
        <p:spPr>
          <a:xfrm>
            <a:off x="1029964" y="3829315"/>
            <a:ext cx="6919612"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Phase 2 – Définition des différents visions cibles / pistes / scénarios </a:t>
            </a:r>
            <a:endParaRPr lang="fr-FR" sz="2400" i="1" dirty="0">
              <a:solidFill>
                <a:schemeClr val="tx1"/>
              </a:solidFill>
              <a:latin typeface="Montserrat" panose="00000500000000000000" pitchFamily="50" charset="0"/>
            </a:endParaRPr>
          </a:p>
          <a:p>
            <a:pPr marL="742950" lvl="1" indent="-285750">
              <a:lnSpc>
                <a:spcPts val="1700"/>
              </a:lnSpc>
              <a:buClr>
                <a:srgbClr val="009FE3"/>
              </a:buClr>
              <a:buFont typeface="Courier New" panose="02070309020205020404" pitchFamily="49" charset="0"/>
              <a:buChar char="o"/>
            </a:pPr>
            <a:endParaRPr lang="fr-FR" sz="1200" dirty="0">
              <a:solidFill>
                <a:schemeClr val="tx1"/>
              </a:solidFill>
              <a:latin typeface="Montserrat" panose="00000500000000000000" pitchFamily="50" charset="0"/>
            </a:endParaRPr>
          </a:p>
          <a:p>
            <a:pPr>
              <a:buClr>
                <a:srgbClr val="009FE3"/>
              </a:buClr>
            </a:pPr>
            <a:r>
              <a:rPr lang="fr-FR" dirty="0"/>
              <a:t>é</a:t>
            </a:r>
          </a:p>
        </p:txBody>
      </p:sp>
      <p:sp>
        <p:nvSpPr>
          <p:cNvPr id="21" name="Rectangle 20">
            <a:extLst>
              <a:ext uri="{FF2B5EF4-FFF2-40B4-BE49-F238E27FC236}">
                <a16:creationId xmlns:a16="http://schemas.microsoft.com/office/drawing/2014/main" id="{A8223F35-3420-4C71-87C7-FB6FEB3E3735}"/>
              </a:ext>
            </a:extLst>
          </p:cNvPr>
          <p:cNvSpPr/>
          <p:nvPr/>
        </p:nvSpPr>
        <p:spPr>
          <a:xfrm>
            <a:off x="7998720" y="699456"/>
            <a:ext cx="3720181" cy="2104336"/>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2" name="Rectangle 21">
            <a:extLst>
              <a:ext uri="{FF2B5EF4-FFF2-40B4-BE49-F238E27FC236}">
                <a16:creationId xmlns:a16="http://schemas.microsoft.com/office/drawing/2014/main" id="{D5E9D3BA-72A2-483E-8B18-0AE4A3C0B4F2}"/>
              </a:ext>
            </a:extLst>
          </p:cNvPr>
          <p:cNvSpPr/>
          <p:nvPr/>
        </p:nvSpPr>
        <p:spPr>
          <a:xfrm>
            <a:off x="7807367" y="2909986"/>
            <a:ext cx="1946545" cy="2797108"/>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
        <p:nvSpPr>
          <p:cNvPr id="23" name="Rectangle 22">
            <a:extLst>
              <a:ext uri="{FF2B5EF4-FFF2-40B4-BE49-F238E27FC236}">
                <a16:creationId xmlns:a16="http://schemas.microsoft.com/office/drawing/2014/main" id="{BC63DA9F-D03C-4D1D-884C-78BBDBFA937E}"/>
              </a:ext>
            </a:extLst>
          </p:cNvPr>
          <p:cNvSpPr/>
          <p:nvPr/>
        </p:nvSpPr>
        <p:spPr>
          <a:xfrm>
            <a:off x="9946317" y="2909986"/>
            <a:ext cx="1946545" cy="2797108"/>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a:p>
        </p:txBody>
      </p:sp>
    </p:spTree>
    <p:extLst>
      <p:ext uri="{BB962C8B-B14F-4D97-AF65-F5344CB8AC3E}">
        <p14:creationId xmlns:p14="http://schemas.microsoft.com/office/powerpoint/2010/main" val="4223259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4500" y="5798587"/>
            <a:ext cx="8646606" cy="338554"/>
          </a:xfrm>
          <a:prstGeom prst="rect">
            <a:avLst/>
          </a:prstGeom>
          <a:solidFill>
            <a:schemeClr val="bg1"/>
          </a:solidFill>
          <a:ln w="28575">
            <a:noFill/>
          </a:ln>
        </p:spPr>
        <p:txBody>
          <a:bodyPr wrap="square" rtlCol="0">
            <a:spAutoFit/>
          </a:bodyPr>
          <a:lstStyle/>
          <a:p>
            <a:r>
              <a:rPr lang="fr-FR" sz="1600" b="1" dirty="0"/>
              <a:t>Espace adhérents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rPr>
              <a:t>Thésaurus Harmonisés / COVID-19 Médico-technique</a:t>
            </a:r>
          </a:p>
        </p:txBody>
      </p:sp>
      <p:sp>
        <p:nvSpPr>
          <p:cNvPr id="13" name="Sous-titre 1"/>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Favoriser l’émergence de système d’information convergents, adaptés aux mission des SSTI et à la pratique des acteurs, et permettant de piloter et de rendre compte de leur activité </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C925ABD-600C-4DFB-BCCF-462FBB3CE5FA}"/>
              </a:ext>
            </a:extLst>
          </p:cNvPr>
          <p:cNvSpPr/>
          <p:nvPr/>
        </p:nvSpPr>
        <p:spPr>
          <a:xfrm>
            <a:off x="950064" y="1305951"/>
            <a:ext cx="7195451" cy="651711"/>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2">
                    <a:lumMod val="50000"/>
                  </a:schemeClr>
                </a:solidFill>
                <a:latin typeface="Montserrat" panose="00000500000000000000" pitchFamily="50" charset="0"/>
              </a:rPr>
              <a:t>Finalisation du déploiement </a:t>
            </a:r>
          </a:p>
          <a:p>
            <a:pPr algn="ctr"/>
            <a:r>
              <a:rPr lang="fr-FR" sz="2000" b="1" dirty="0">
                <a:solidFill>
                  <a:schemeClr val="bg2">
                    <a:lumMod val="50000"/>
                  </a:schemeClr>
                </a:solidFill>
                <a:latin typeface="Montserrat" panose="00000500000000000000" pitchFamily="50" charset="0"/>
              </a:rPr>
              <a:t>des Thésaurus Harmonisés et veille </a:t>
            </a:r>
          </a:p>
        </p:txBody>
      </p:sp>
      <p:sp>
        <p:nvSpPr>
          <p:cNvPr id="12" name="Rectangle 11">
            <a:extLst>
              <a:ext uri="{FF2B5EF4-FFF2-40B4-BE49-F238E27FC236}">
                <a16:creationId xmlns:a16="http://schemas.microsoft.com/office/drawing/2014/main" id="{9A7040F1-CB8E-4BBE-894B-AD9BA011CB19}"/>
              </a:ext>
            </a:extLst>
          </p:cNvPr>
          <p:cNvSpPr/>
          <p:nvPr/>
        </p:nvSpPr>
        <p:spPr>
          <a:xfrm>
            <a:off x="950065" y="2469886"/>
            <a:ext cx="7447700"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Mise en place de référents Thésaurus régionaux et par Service</a:t>
            </a:r>
            <a:r>
              <a:rPr lang="fr-FR" sz="2400" dirty="0">
                <a:solidFill>
                  <a:srgbClr val="009FE3"/>
                </a:solidFill>
                <a:latin typeface="Montserrat" panose="00000500000000000000" pitchFamily="50" charset="0"/>
              </a:rPr>
              <a:t> </a:t>
            </a:r>
          </a:p>
          <a:p>
            <a:pPr marL="742950" lvl="1" indent="-285750">
              <a:lnSpc>
                <a:spcPts val="1700"/>
              </a:lnSpc>
              <a:buClr>
                <a:srgbClr val="009FE3"/>
              </a:buClr>
              <a:buFont typeface="Courier New" panose="02070309020205020404" pitchFamily="49" charset="0"/>
              <a:buChar char="o"/>
            </a:pPr>
            <a:endParaRPr lang="fr-FR" sz="2400" dirty="0">
              <a:solidFill>
                <a:schemeClr val="tx1"/>
              </a:solidFill>
              <a:latin typeface="Montserrat" panose="00000500000000000000" pitchFamily="50" charset="0"/>
            </a:endParaRPr>
          </a:p>
          <a:p>
            <a:pPr>
              <a:buClr>
                <a:srgbClr val="009FE3"/>
              </a:buClr>
            </a:pPr>
            <a:r>
              <a:rPr lang="fr-FR" dirty="0"/>
              <a:t>é</a:t>
            </a:r>
          </a:p>
        </p:txBody>
      </p:sp>
      <p:sp>
        <p:nvSpPr>
          <p:cNvPr id="9" name="Rectangle 8">
            <a:extLst>
              <a:ext uri="{FF2B5EF4-FFF2-40B4-BE49-F238E27FC236}">
                <a16:creationId xmlns:a16="http://schemas.microsoft.com/office/drawing/2014/main" id="{FF6C622D-2943-478A-8554-4B6ACCB8F3E4}"/>
              </a:ext>
            </a:extLst>
          </p:cNvPr>
          <p:cNvSpPr/>
          <p:nvPr/>
        </p:nvSpPr>
        <p:spPr>
          <a:xfrm>
            <a:off x="8663430" y="863607"/>
            <a:ext cx="2968843" cy="469028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6FD4620-319E-4922-8AF0-25579DFAFFAD}"/>
              </a:ext>
            </a:extLst>
          </p:cNvPr>
          <p:cNvSpPr/>
          <p:nvPr/>
        </p:nvSpPr>
        <p:spPr>
          <a:xfrm>
            <a:off x="950064" y="3997897"/>
            <a:ext cx="7447701"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Evolutions des Thésaurus Harmonisés retenus par la profession</a:t>
            </a:r>
          </a:p>
        </p:txBody>
      </p:sp>
      <p:sp>
        <p:nvSpPr>
          <p:cNvPr id="3" name="Rectangle 2">
            <a:extLst>
              <a:ext uri="{FF2B5EF4-FFF2-40B4-BE49-F238E27FC236}">
                <a16:creationId xmlns:a16="http://schemas.microsoft.com/office/drawing/2014/main" id="{363A3B51-703C-4AFB-956D-C107EF391B11}"/>
              </a:ext>
            </a:extLst>
          </p:cNvPr>
          <p:cNvSpPr/>
          <p:nvPr/>
        </p:nvSpPr>
        <p:spPr>
          <a:xfrm rot="20941363">
            <a:off x="8425813" y="2590696"/>
            <a:ext cx="3499947" cy="630893"/>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FF0000"/>
                </a:solidFill>
                <a:latin typeface="Montserrat" panose="00000500000000000000" pitchFamily="50" charset="0"/>
              </a:rPr>
              <a:t>17 référents régionaux nommés </a:t>
            </a:r>
          </a:p>
        </p:txBody>
      </p:sp>
      <p:sp>
        <p:nvSpPr>
          <p:cNvPr id="17" name="Rectangle 16">
            <a:extLst>
              <a:ext uri="{FF2B5EF4-FFF2-40B4-BE49-F238E27FC236}">
                <a16:creationId xmlns:a16="http://schemas.microsoft.com/office/drawing/2014/main" id="{AA5EDC46-AF4C-4B7A-86A2-66A7F3F55504}"/>
              </a:ext>
            </a:extLst>
          </p:cNvPr>
          <p:cNvSpPr/>
          <p:nvPr/>
        </p:nvSpPr>
        <p:spPr>
          <a:xfrm rot="20941363">
            <a:off x="8425814" y="3567068"/>
            <a:ext cx="3499947" cy="630893"/>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rgbClr val="FF0000"/>
                </a:solidFill>
                <a:latin typeface="Montserrat" panose="00000500000000000000" pitchFamily="50" charset="0"/>
              </a:rPr>
              <a:t>Plus de 80 référents de Service</a:t>
            </a:r>
          </a:p>
        </p:txBody>
      </p:sp>
      <p:sp>
        <p:nvSpPr>
          <p:cNvPr id="22" name="Rectangle 21">
            <a:extLst>
              <a:ext uri="{FF2B5EF4-FFF2-40B4-BE49-F238E27FC236}">
                <a16:creationId xmlns:a16="http://schemas.microsoft.com/office/drawing/2014/main" id="{CAEFBBA3-C234-40D3-8F17-10D1D0F9E519}"/>
              </a:ext>
            </a:extLst>
          </p:cNvPr>
          <p:cNvSpPr/>
          <p:nvPr/>
        </p:nvSpPr>
        <p:spPr>
          <a:xfrm>
            <a:off x="8454515" y="863607"/>
            <a:ext cx="3469339" cy="482223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fr-FR" b="1" dirty="0"/>
          </a:p>
        </p:txBody>
      </p:sp>
      <p:sp>
        <p:nvSpPr>
          <p:cNvPr id="23" name="Rectangle 22">
            <a:extLst>
              <a:ext uri="{FF2B5EF4-FFF2-40B4-BE49-F238E27FC236}">
                <a16:creationId xmlns:a16="http://schemas.microsoft.com/office/drawing/2014/main" id="{81F1830F-D378-4391-B104-3F3D130AC5ED}"/>
              </a:ext>
            </a:extLst>
          </p:cNvPr>
          <p:cNvSpPr/>
          <p:nvPr/>
        </p:nvSpPr>
        <p:spPr>
          <a:xfrm rot="20804691">
            <a:off x="8670049" y="2778781"/>
            <a:ext cx="3038270" cy="582400"/>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rgbClr val="FF0000"/>
                </a:solidFill>
                <a:latin typeface="Montserrat" panose="00000500000000000000" pitchFamily="50" charset="0"/>
              </a:rPr>
              <a:t>Près de 1500 mises à jour </a:t>
            </a:r>
          </a:p>
        </p:txBody>
      </p:sp>
    </p:spTree>
    <p:extLst>
      <p:ext uri="{BB962C8B-B14F-4D97-AF65-F5344CB8AC3E}">
        <p14:creationId xmlns:p14="http://schemas.microsoft.com/office/powerpoint/2010/main" val="3022896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9"/>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9" grpId="0" animBg="1"/>
      <p:bldP spid="9" grpId="1" animBg="1"/>
      <p:bldP spid="14" grpId="0"/>
      <p:bldP spid="3" grpId="0" animBg="1"/>
      <p:bldP spid="3" grpId="1" animBg="1"/>
      <p:bldP spid="17" grpId="0" animBg="1"/>
      <p:bldP spid="17" grpId="1" animBg="1"/>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747947" y="3497025"/>
            <a:ext cx="9144000" cy="1655762"/>
          </a:xfrm>
        </p:spPr>
        <p:txBody>
          <a:bodyPr>
            <a:noAutofit/>
          </a:bodyPr>
          <a:lstStyle/>
          <a:p>
            <a:pPr marL="0" indent="0" algn="ctr">
              <a:buNone/>
            </a:pPr>
            <a:r>
              <a:rPr lang="fr-FR" sz="6000" b="1" dirty="0">
                <a:solidFill>
                  <a:schemeClr val="bg1"/>
                </a:solidFill>
              </a:rPr>
              <a:t>Rapport d’activité</a:t>
            </a:r>
          </a:p>
        </p:txBody>
      </p:sp>
    </p:spTree>
    <p:extLst>
      <p:ext uri="{BB962C8B-B14F-4D97-AF65-F5344CB8AC3E}">
        <p14:creationId xmlns:p14="http://schemas.microsoft.com/office/powerpoint/2010/main" val="336676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4500" y="5798587"/>
            <a:ext cx="8646606" cy="338554"/>
          </a:xfrm>
          <a:prstGeom prst="rect">
            <a:avLst/>
          </a:prstGeom>
          <a:solidFill>
            <a:schemeClr val="bg1"/>
          </a:solidFill>
          <a:ln w="28575">
            <a:noFill/>
          </a:ln>
        </p:spPr>
        <p:txBody>
          <a:bodyPr wrap="square" rtlCol="0">
            <a:spAutoFit/>
          </a:bodyPr>
          <a:lstStyle/>
          <a:p>
            <a:r>
              <a:rPr lang="fr-FR" sz="1600" b="1" dirty="0"/>
              <a:t>Espace adhérents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rPr>
              <a:t>Thésaurus Harmonisés</a:t>
            </a:r>
          </a:p>
        </p:txBody>
      </p:sp>
      <p:sp>
        <p:nvSpPr>
          <p:cNvPr id="13" name="Sous-titre 1"/>
          <p:cNvSpPr txBox="1">
            <a:spLocks/>
          </p:cNvSpPr>
          <p:nvPr/>
        </p:nvSpPr>
        <p:spPr>
          <a:xfrm>
            <a:off x="1532494" y="7724"/>
            <a:ext cx="10659506"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2200" dirty="0">
                <a:solidFill>
                  <a:srgbClr val="00B0F0"/>
                </a:solidFill>
              </a:rPr>
              <a:t>Favoriser l’émergence de système d’information convergents, adaptés aux mission des SSTI et à la pratique des acteurs, et permettant de piloter et de rendre compte de leur activité </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6C925ABD-600C-4DFB-BCCF-462FBB3CE5FA}"/>
              </a:ext>
            </a:extLst>
          </p:cNvPr>
          <p:cNvSpPr/>
          <p:nvPr/>
        </p:nvSpPr>
        <p:spPr>
          <a:xfrm>
            <a:off x="912066" y="1562224"/>
            <a:ext cx="6832064" cy="651711"/>
          </a:xfrm>
          <a:prstGeom prst="rect">
            <a:avLst/>
          </a:prstGeom>
          <a:solidFill>
            <a:schemeClr val="bg1"/>
          </a:solid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767171"/>
                </a:solidFill>
                <a:latin typeface="Montserrat" panose="00000500000000000000" pitchFamily="50" charset="0"/>
              </a:rPr>
              <a:t>Proposer des solutions d’accompagnement </a:t>
            </a:r>
          </a:p>
          <a:p>
            <a:pPr algn="ctr"/>
            <a:r>
              <a:rPr lang="fr-FR" sz="2000" b="1" dirty="0">
                <a:solidFill>
                  <a:srgbClr val="767171"/>
                </a:solidFill>
                <a:latin typeface="Montserrat" panose="00000500000000000000" pitchFamily="50" charset="0"/>
              </a:rPr>
              <a:t>pour l’utilisation des </a:t>
            </a:r>
            <a:r>
              <a:rPr lang="fr-FR" sz="2000" b="1" dirty="0">
                <a:solidFill>
                  <a:schemeClr val="bg2">
                    <a:lumMod val="50000"/>
                  </a:schemeClr>
                </a:solidFill>
                <a:latin typeface="Montserrat" panose="00000500000000000000" pitchFamily="50" charset="0"/>
              </a:rPr>
              <a:t>Thésaurus Harmonisés </a:t>
            </a:r>
          </a:p>
        </p:txBody>
      </p:sp>
      <p:sp>
        <p:nvSpPr>
          <p:cNvPr id="12" name="Rectangle 11">
            <a:extLst>
              <a:ext uri="{FF2B5EF4-FFF2-40B4-BE49-F238E27FC236}">
                <a16:creationId xmlns:a16="http://schemas.microsoft.com/office/drawing/2014/main" id="{9A7040F1-CB8E-4BBE-894B-AD9BA011CB19}"/>
              </a:ext>
            </a:extLst>
          </p:cNvPr>
          <p:cNvSpPr/>
          <p:nvPr/>
        </p:nvSpPr>
        <p:spPr>
          <a:xfrm>
            <a:off x="959797" y="2668112"/>
            <a:ext cx="7195451"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Recueil et analyse des besoins et documents existants</a:t>
            </a:r>
            <a:r>
              <a:rPr lang="fr-FR" sz="2400" b="1" dirty="0">
                <a:solidFill>
                  <a:schemeClr val="bg2">
                    <a:lumMod val="50000"/>
                  </a:schemeClr>
                </a:solidFill>
                <a:latin typeface="Montserrat" panose="00000500000000000000" pitchFamily="50" charset="0"/>
              </a:rPr>
              <a:t> </a:t>
            </a:r>
            <a:endParaRPr lang="fr-FR" sz="2400" dirty="0">
              <a:solidFill>
                <a:schemeClr val="bg2">
                  <a:lumMod val="50000"/>
                </a:schemeClr>
              </a:solidFill>
              <a:latin typeface="Montserrat" panose="00000500000000000000" pitchFamily="50" charset="0"/>
            </a:endParaRPr>
          </a:p>
        </p:txBody>
      </p:sp>
      <p:sp>
        <p:nvSpPr>
          <p:cNvPr id="16" name="Rectangle 15">
            <a:extLst>
              <a:ext uri="{FF2B5EF4-FFF2-40B4-BE49-F238E27FC236}">
                <a16:creationId xmlns:a16="http://schemas.microsoft.com/office/drawing/2014/main" id="{E36FEEC8-14D4-4CCF-86F4-4A39C3835531}"/>
              </a:ext>
            </a:extLst>
          </p:cNvPr>
          <p:cNvSpPr/>
          <p:nvPr/>
        </p:nvSpPr>
        <p:spPr>
          <a:xfrm>
            <a:off x="8250621" y="3513084"/>
            <a:ext cx="3757898" cy="2608638"/>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17" name="Rectangle 16">
            <a:extLst>
              <a:ext uri="{FF2B5EF4-FFF2-40B4-BE49-F238E27FC236}">
                <a16:creationId xmlns:a16="http://schemas.microsoft.com/office/drawing/2014/main" id="{0D516584-A5BE-4821-B599-0ECEE5E6662B}"/>
              </a:ext>
            </a:extLst>
          </p:cNvPr>
          <p:cNvSpPr/>
          <p:nvPr/>
        </p:nvSpPr>
        <p:spPr>
          <a:xfrm>
            <a:off x="9065389" y="786633"/>
            <a:ext cx="2369868" cy="2574767"/>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18" name="Rectangle 17">
            <a:extLst>
              <a:ext uri="{FF2B5EF4-FFF2-40B4-BE49-F238E27FC236}">
                <a16:creationId xmlns:a16="http://schemas.microsoft.com/office/drawing/2014/main" id="{357F21C6-3081-4509-8D23-B300CB24BB8C}"/>
              </a:ext>
            </a:extLst>
          </p:cNvPr>
          <p:cNvSpPr/>
          <p:nvPr/>
        </p:nvSpPr>
        <p:spPr>
          <a:xfrm rot="20707842">
            <a:off x="9325363" y="1515367"/>
            <a:ext cx="1849918" cy="49831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latin typeface="Montserrat" panose="00000500000000000000" pitchFamily="50" charset="0"/>
              </a:rPr>
              <a:t>78 réponses </a:t>
            </a:r>
          </a:p>
        </p:txBody>
      </p:sp>
      <p:sp>
        <p:nvSpPr>
          <p:cNvPr id="21" name="Rectangle 20">
            <a:extLst>
              <a:ext uri="{FF2B5EF4-FFF2-40B4-BE49-F238E27FC236}">
                <a16:creationId xmlns:a16="http://schemas.microsoft.com/office/drawing/2014/main" id="{E354AB8E-89FC-457C-BB29-60D88D315EC5}"/>
              </a:ext>
            </a:extLst>
          </p:cNvPr>
          <p:cNvSpPr/>
          <p:nvPr/>
        </p:nvSpPr>
        <p:spPr>
          <a:xfrm rot="20707842">
            <a:off x="8795003" y="4637140"/>
            <a:ext cx="2910636" cy="498316"/>
          </a:xfrm>
          <a:prstGeom prst="rect">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rgbClr val="FF0000"/>
                </a:solidFill>
                <a:latin typeface="Montserrat" panose="00000500000000000000" pitchFamily="50" charset="0"/>
              </a:rPr>
              <a:t>24 outils analysés</a:t>
            </a:r>
          </a:p>
        </p:txBody>
      </p:sp>
      <p:sp>
        <p:nvSpPr>
          <p:cNvPr id="22" name="Rectangle 21">
            <a:extLst>
              <a:ext uri="{FF2B5EF4-FFF2-40B4-BE49-F238E27FC236}">
                <a16:creationId xmlns:a16="http://schemas.microsoft.com/office/drawing/2014/main" id="{10FF09F9-1776-464B-8FE7-4D8AE8CDD399}"/>
              </a:ext>
            </a:extLst>
          </p:cNvPr>
          <p:cNvSpPr/>
          <p:nvPr/>
        </p:nvSpPr>
        <p:spPr>
          <a:xfrm>
            <a:off x="950065" y="4041505"/>
            <a:ext cx="6420695" cy="8540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Clr>
                <a:srgbClr val="009FE3"/>
              </a:buClr>
              <a:buFont typeface="Wingdings" panose="05000000000000000000" pitchFamily="2" charset="2"/>
              <a:buChar char="§"/>
            </a:pPr>
            <a:r>
              <a:rPr lang="fr-FR" sz="2400" b="1" dirty="0">
                <a:solidFill>
                  <a:srgbClr val="009FE3"/>
                </a:solidFill>
                <a:latin typeface="Montserrat" panose="00000500000000000000" pitchFamily="50" charset="0"/>
              </a:rPr>
              <a:t>Création et mise à jour d’outils d’aide à la saisie </a:t>
            </a:r>
            <a:r>
              <a:rPr lang="fr-FR" sz="2000" dirty="0">
                <a:solidFill>
                  <a:srgbClr val="009FE3"/>
                </a:solidFill>
                <a:latin typeface="Montserrat" panose="00000500000000000000" pitchFamily="50" charset="0"/>
              </a:rPr>
              <a:t>(guide numérique)</a:t>
            </a:r>
          </a:p>
        </p:txBody>
      </p:sp>
      <p:grpSp>
        <p:nvGrpSpPr>
          <p:cNvPr id="2" name="Groupe 1">
            <a:extLst>
              <a:ext uri="{FF2B5EF4-FFF2-40B4-BE49-F238E27FC236}">
                <a16:creationId xmlns:a16="http://schemas.microsoft.com/office/drawing/2014/main" id="{99286B23-838B-456D-BAD1-D8B6B57BC032}"/>
              </a:ext>
            </a:extLst>
          </p:cNvPr>
          <p:cNvGrpSpPr/>
          <p:nvPr/>
        </p:nvGrpSpPr>
        <p:grpSpPr>
          <a:xfrm>
            <a:off x="7944023" y="711131"/>
            <a:ext cx="4064497" cy="5628964"/>
            <a:chOff x="2152968" y="663443"/>
            <a:chExt cx="4064497" cy="5628964"/>
          </a:xfrm>
        </p:grpSpPr>
        <p:sp>
          <p:nvSpPr>
            <p:cNvPr id="23" name="Rectangle 22">
              <a:extLst>
                <a:ext uri="{FF2B5EF4-FFF2-40B4-BE49-F238E27FC236}">
                  <a16:creationId xmlns:a16="http://schemas.microsoft.com/office/drawing/2014/main" id="{DF44FB74-DC90-462B-B1C8-602E66551689}"/>
                </a:ext>
              </a:extLst>
            </p:cNvPr>
            <p:cNvSpPr/>
            <p:nvPr/>
          </p:nvSpPr>
          <p:spPr>
            <a:xfrm>
              <a:off x="2152968" y="663443"/>
              <a:ext cx="1969730" cy="27887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4" name="Rectangle 23">
              <a:extLst>
                <a:ext uri="{FF2B5EF4-FFF2-40B4-BE49-F238E27FC236}">
                  <a16:creationId xmlns:a16="http://schemas.microsoft.com/office/drawing/2014/main" id="{14191027-A095-4C9A-9780-6C8904C10A66}"/>
                </a:ext>
              </a:extLst>
            </p:cNvPr>
            <p:cNvSpPr/>
            <p:nvPr/>
          </p:nvSpPr>
          <p:spPr>
            <a:xfrm>
              <a:off x="4247735" y="692129"/>
              <a:ext cx="1969730" cy="2760014"/>
            </a:xfrm>
            <a:prstGeom prst="rect">
              <a:avLst/>
            </a:prstGeom>
            <a:blipFill dpi="0" rotWithShape="1">
              <a:blip r:embed="rId6"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p>
          </p:txBody>
        </p:sp>
        <p:sp>
          <p:nvSpPr>
            <p:cNvPr id="25" name="Rectangle 24">
              <a:extLst>
                <a:ext uri="{FF2B5EF4-FFF2-40B4-BE49-F238E27FC236}">
                  <a16:creationId xmlns:a16="http://schemas.microsoft.com/office/drawing/2014/main" id="{A3FBEC30-1D98-4CA8-8374-DE5AA17A9BA0}"/>
                </a:ext>
              </a:extLst>
            </p:cNvPr>
            <p:cNvSpPr/>
            <p:nvPr/>
          </p:nvSpPr>
          <p:spPr>
            <a:xfrm>
              <a:off x="2152968" y="3505778"/>
              <a:ext cx="1989662" cy="2779323"/>
            </a:xfrm>
            <a:prstGeom prst="rect">
              <a:avLst/>
            </a:prstGeom>
            <a:blipFill dpi="0" rotWithShape="1">
              <a:blip r:embed="rId7"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A07BC4A-F5AE-4FD5-B780-D5FFB136DFCE}"/>
                </a:ext>
              </a:extLst>
            </p:cNvPr>
            <p:cNvSpPr/>
            <p:nvPr/>
          </p:nvSpPr>
          <p:spPr>
            <a:xfrm>
              <a:off x="4247735" y="3513084"/>
              <a:ext cx="1962082" cy="2779323"/>
            </a:xfrm>
            <a:prstGeom prst="rect">
              <a:avLst/>
            </a:prstGeom>
            <a:blipFill dpi="0" rotWithShape="1">
              <a:blip r:embed="rId8" cstate="print">
                <a:extLst>
                  <a:ext uri="{28A0092B-C50C-407E-A947-70E740481C1C}">
                    <a14:useLocalDpi xmlns:a14="http://schemas.microsoft.com/office/drawing/2010/main" val="0"/>
                  </a:ext>
                </a:extLst>
              </a:blip>
              <a:srcRect/>
              <a:stretch>
                <a:fillRect/>
              </a:stretch>
            </a:blip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3" name="Rectangle 2">
            <a:extLst>
              <a:ext uri="{FF2B5EF4-FFF2-40B4-BE49-F238E27FC236}">
                <a16:creationId xmlns:a16="http://schemas.microsoft.com/office/drawing/2014/main" id="{1582D051-3BA9-4C8B-BF2B-1B39B5CA4C58}"/>
              </a:ext>
            </a:extLst>
          </p:cNvPr>
          <p:cNvSpPr/>
          <p:nvPr/>
        </p:nvSpPr>
        <p:spPr>
          <a:xfrm>
            <a:off x="7918317" y="1964987"/>
            <a:ext cx="4167493" cy="3035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767171"/>
                </a:solidFill>
                <a:latin typeface="Montserrat" panose="00000500000000000000" pitchFamily="50" charset="0"/>
              </a:rPr>
              <a:t>Guide avec de nombreuses annexes (liens hypertextes) </a:t>
            </a:r>
          </a:p>
          <a:p>
            <a:pPr algn="ctr"/>
            <a:endParaRPr lang="fr-FR" b="1" u="sng" dirty="0">
              <a:solidFill>
                <a:srgbClr val="767171"/>
              </a:solidFill>
              <a:latin typeface="Montserrat" panose="00000500000000000000" pitchFamily="50" charset="0"/>
            </a:endParaRPr>
          </a:p>
          <a:p>
            <a:pPr algn="ctr"/>
            <a:r>
              <a:rPr lang="fr-FR" b="1" u="sng" dirty="0">
                <a:solidFill>
                  <a:srgbClr val="767171"/>
                </a:solidFill>
                <a:latin typeface="Montserrat" panose="00000500000000000000" pitchFamily="50" charset="0"/>
              </a:rPr>
              <a:t>En cours de mise en forme </a:t>
            </a:r>
            <a:br>
              <a:rPr lang="fr-FR" b="1" dirty="0">
                <a:solidFill>
                  <a:srgbClr val="767171"/>
                </a:solidFill>
                <a:latin typeface="Montserrat" panose="00000500000000000000" pitchFamily="50" charset="0"/>
              </a:rPr>
            </a:br>
            <a:r>
              <a:rPr lang="fr-FR" b="1" dirty="0">
                <a:solidFill>
                  <a:srgbClr val="767171"/>
                </a:solidFill>
                <a:latin typeface="Montserrat" panose="00000500000000000000" pitchFamily="50" charset="0"/>
              </a:rPr>
              <a:t>2 formats : imprimable + en ligne </a:t>
            </a:r>
          </a:p>
          <a:p>
            <a:pPr algn="ctr"/>
            <a:endParaRPr lang="fr-FR" b="1" dirty="0">
              <a:solidFill>
                <a:srgbClr val="767171"/>
              </a:solidFill>
              <a:latin typeface="Montserrat" panose="00000500000000000000" pitchFamily="50" charset="0"/>
            </a:endParaRPr>
          </a:p>
          <a:p>
            <a:pPr algn="ctr"/>
            <a:r>
              <a:rPr lang="fr-FR" dirty="0">
                <a:solidFill>
                  <a:srgbClr val="767171"/>
                </a:solidFill>
                <a:latin typeface="Montserrat" panose="00000500000000000000" pitchFamily="50" charset="0"/>
              </a:rPr>
              <a:t>Mise à disposition : </a:t>
            </a:r>
          </a:p>
          <a:p>
            <a:pPr algn="ctr"/>
            <a:r>
              <a:rPr lang="fr-FR" b="1" dirty="0">
                <a:solidFill>
                  <a:srgbClr val="FF0000"/>
                </a:solidFill>
                <a:latin typeface="Montserrat" panose="00000500000000000000" pitchFamily="50" charset="0"/>
              </a:rPr>
              <a:t>deuxième semestre 2021 </a:t>
            </a:r>
          </a:p>
          <a:p>
            <a:pPr algn="ctr"/>
            <a:endParaRPr lang="fr-FR" dirty="0"/>
          </a:p>
        </p:txBody>
      </p:sp>
    </p:spTree>
    <p:extLst>
      <p:ext uri="{BB962C8B-B14F-4D97-AF65-F5344CB8AC3E}">
        <p14:creationId xmlns:p14="http://schemas.microsoft.com/office/powerpoint/2010/main" val="337346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1" presetClass="exit" presetSubtype="0" fill="hold" nodeType="withEffect">
                                  <p:stCondLst>
                                    <p:cond delay="0"/>
                                  </p:stCondLst>
                                  <p:childTnLst>
                                    <p:set>
                                      <p:cBhvr>
                                        <p:cTn id="37" dur="1" fill="hold">
                                          <p:stCondLst>
                                            <p:cond delay="0"/>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6" grpId="0" animBg="1"/>
      <p:bldP spid="16" grpId="1" animBg="1"/>
      <p:bldP spid="17" grpId="0" animBg="1"/>
      <p:bldP spid="17" grpId="1" animBg="1"/>
      <p:bldP spid="18" grpId="0" animBg="1"/>
      <p:bldP spid="18" grpId="1" animBg="1"/>
      <p:bldP spid="21" grpId="0" animBg="1"/>
      <p:bldP spid="21" grpId="1" animBg="1"/>
      <p:bldP spid="2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texte 1">
            <a:extLst>
              <a:ext uri="{FF2B5EF4-FFF2-40B4-BE49-F238E27FC236}">
                <a16:creationId xmlns:a16="http://schemas.microsoft.com/office/drawing/2014/main" id="{29055DE0-7089-4E51-95C9-123E394B7940}"/>
              </a:ext>
            </a:extLst>
          </p:cNvPr>
          <p:cNvSpPr>
            <a:spLocks noGrp="1" noChangeArrowheads="1"/>
          </p:cNvSpPr>
          <p:nvPr>
            <p:ph type="body" sz="quarter" idx="10"/>
          </p:nvPr>
        </p:nvSpPr>
        <p:spPr bwMode="auto">
          <a:xfrm>
            <a:off x="394447" y="2422835"/>
            <a:ext cx="11725835" cy="35297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fr-FR" altLang="fr-FR" sz="4400" dirty="0"/>
              <a:t>Télésanté : </a:t>
            </a:r>
            <a:r>
              <a:rPr lang="fr-FR" sz="4400" dirty="0"/>
              <a:t>références et réflexions méthodologiques pour la mise en œuvre des pratiques à distance en SSTI </a:t>
            </a:r>
          </a:p>
          <a:p>
            <a:endParaRPr lang="fr-FR" altLang="fr-F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10F1FF-1941-4A85-8ABE-3B1D1526F025}"/>
              </a:ext>
            </a:extLst>
          </p:cNvPr>
          <p:cNvSpPr>
            <a:spLocks noGrp="1"/>
          </p:cNvSpPr>
          <p:nvPr>
            <p:ph type="body" sz="quarter" idx="10"/>
          </p:nvPr>
        </p:nvSpPr>
        <p:spPr>
          <a:xfrm>
            <a:off x="828446" y="-746"/>
            <a:ext cx="10536466" cy="960116"/>
          </a:xfrm>
        </p:spPr>
        <p:txBody>
          <a:bodyPr>
            <a:normAutofit fontScale="92500" lnSpcReduction="10000"/>
          </a:bodyPr>
          <a:lstStyle/>
          <a:p>
            <a:r>
              <a:rPr lang="fr-FR" dirty="0"/>
              <a:t>Contexte et objectifs de la mission confiée à la Commission Offre et Innovation élargie </a:t>
            </a:r>
          </a:p>
        </p:txBody>
      </p:sp>
      <p:sp>
        <p:nvSpPr>
          <p:cNvPr id="3" name="Espace réservé du texte 2">
            <a:extLst>
              <a:ext uri="{FF2B5EF4-FFF2-40B4-BE49-F238E27FC236}">
                <a16:creationId xmlns:a16="http://schemas.microsoft.com/office/drawing/2014/main" id="{151DE841-0724-4A72-A027-3A5138FA5115}"/>
              </a:ext>
            </a:extLst>
          </p:cNvPr>
          <p:cNvSpPr>
            <a:spLocks noGrp="1"/>
          </p:cNvSpPr>
          <p:nvPr>
            <p:ph type="body" sz="quarter" idx="11"/>
          </p:nvPr>
        </p:nvSpPr>
        <p:spPr>
          <a:xfrm>
            <a:off x="1042662" y="1503683"/>
            <a:ext cx="10322249" cy="4450022"/>
          </a:xfrm>
        </p:spPr>
        <p:txBody>
          <a:bodyPr/>
          <a:lstStyle/>
          <a:p>
            <a:pPr marL="342900" lvl="0" indent="-342900" algn="just">
              <a:lnSpc>
                <a:spcPct val="100000"/>
              </a:lnSpc>
              <a:spcAft>
                <a:spcPts val="500"/>
              </a:spcAft>
              <a:buClr>
                <a:srgbClr val="EA743A"/>
              </a:buClr>
              <a:buFont typeface="Symbol" panose="05050102010706020507" pitchFamily="18" charset="2"/>
              <a:buChar char=""/>
            </a:pPr>
            <a:r>
              <a:rPr lang="fr-FR" sz="2000" b="1" dirty="0">
                <a:effectLst/>
                <a:latin typeface="Segoe UI" panose="020B0502040204020203" pitchFamily="34" charset="0"/>
                <a:ea typeface="Tahoma" panose="020B0604030504040204" pitchFamily="34" charset="0"/>
              </a:rPr>
              <a:t>Avant la crise Covid-19, les SSTI ont mené au sein de </a:t>
            </a:r>
            <a:r>
              <a:rPr lang="fr-FR" sz="2000" b="1" dirty="0" err="1">
                <a:effectLst/>
                <a:latin typeface="Segoe UI" panose="020B0502040204020203" pitchFamily="34" charset="0"/>
                <a:ea typeface="Tahoma" panose="020B0604030504040204" pitchFamily="34" charset="0"/>
              </a:rPr>
              <a:t>Présanse</a:t>
            </a:r>
            <a:r>
              <a:rPr lang="fr-FR" sz="2000" b="1" dirty="0">
                <a:effectLst/>
                <a:latin typeface="Segoe UI" panose="020B0502040204020203" pitchFamily="34" charset="0"/>
                <a:ea typeface="Tahoma" panose="020B0604030504040204" pitchFamily="34" charset="0"/>
              </a:rPr>
              <a:t> un important chantier de formalisation de leur offre de services</a:t>
            </a:r>
            <a:r>
              <a:rPr lang="fr-FR" sz="2000" dirty="0">
                <a:effectLst/>
                <a:latin typeface="Segoe UI" panose="020B0502040204020203" pitchFamily="34" charset="0"/>
                <a:ea typeface="Tahoma" panose="020B0604030504040204" pitchFamily="34" charset="0"/>
              </a:rPr>
              <a:t>. </a:t>
            </a:r>
          </a:p>
          <a:p>
            <a:pPr lvl="1" algn="just">
              <a:lnSpc>
                <a:spcPct val="100000"/>
              </a:lnSpc>
              <a:spcAft>
                <a:spcPts val="500"/>
              </a:spcAft>
              <a:buClr>
                <a:srgbClr val="EA743A"/>
              </a:buClr>
              <a:buFont typeface="Wingdings" panose="05000000000000000000" pitchFamily="2" charset="2"/>
              <a:buChar char="ü"/>
            </a:pPr>
            <a:r>
              <a:rPr lang="fr-FR" sz="2000" dirty="0">
                <a:latin typeface="Segoe UI" panose="020B0502040204020203" pitchFamily="34" charset="0"/>
                <a:ea typeface="Tahoma" panose="020B0604030504040204" pitchFamily="34" charset="0"/>
              </a:rPr>
              <a:t> Nécessité de penser la télésanté en termes d’offre de services pour les bénéficiaires. </a:t>
            </a:r>
          </a:p>
          <a:p>
            <a:pPr marL="342900" lvl="0" indent="-342900" algn="just">
              <a:lnSpc>
                <a:spcPct val="100000"/>
              </a:lnSpc>
              <a:spcAft>
                <a:spcPts val="500"/>
              </a:spcAft>
              <a:buClr>
                <a:srgbClr val="EA743A"/>
              </a:buClr>
              <a:buFont typeface="Symbol" panose="05050102010706020507" pitchFamily="18" charset="2"/>
              <a:buChar char=""/>
            </a:pPr>
            <a:r>
              <a:rPr lang="fr-FR" sz="2000" b="1" dirty="0">
                <a:effectLst/>
                <a:latin typeface="Segoe UI" panose="020B0502040204020203" pitchFamily="34" charset="0"/>
                <a:ea typeface="Tahoma" panose="020B0604030504040204" pitchFamily="34" charset="0"/>
              </a:rPr>
              <a:t>Le Virage numérique en santé est fortement encouragé par les pouvoirs publics</a:t>
            </a:r>
            <a:r>
              <a:rPr lang="fr-FR" sz="2000" dirty="0">
                <a:effectLst/>
                <a:latin typeface="Segoe UI" panose="020B0502040204020203" pitchFamily="34" charset="0"/>
                <a:ea typeface="Tahoma" panose="020B0604030504040204" pitchFamily="34" charset="0"/>
              </a:rPr>
              <a:t> :</a:t>
            </a:r>
          </a:p>
          <a:p>
            <a:pPr marL="800100" lvl="1" indent="-342900" algn="just">
              <a:lnSpc>
                <a:spcPct val="100000"/>
              </a:lnSpc>
              <a:spcAft>
                <a:spcPts val="500"/>
              </a:spcAft>
              <a:buClr>
                <a:srgbClr val="EA743A"/>
              </a:buClr>
              <a:buFont typeface="Wingdings" panose="05000000000000000000" pitchFamily="2" charset="2"/>
              <a:buChar char=""/>
            </a:pPr>
            <a:r>
              <a:rPr lang="fr-FR" sz="2000" dirty="0">
                <a:latin typeface="Segoe UI" panose="020B0502040204020203" pitchFamily="34" charset="0"/>
                <a:ea typeface="Tahoma" panose="020B0604030504040204" pitchFamily="34" charset="0"/>
              </a:rPr>
              <a:t>La stratégie nationale de santé 2018-2022 </a:t>
            </a:r>
          </a:p>
          <a:p>
            <a:pPr marL="800100" lvl="1" indent="-342900" algn="just">
              <a:lnSpc>
                <a:spcPct val="100000"/>
              </a:lnSpc>
              <a:spcAft>
                <a:spcPts val="500"/>
              </a:spcAft>
              <a:buClr>
                <a:srgbClr val="EA743A"/>
              </a:buClr>
              <a:buFont typeface="Wingdings" panose="05000000000000000000" pitchFamily="2" charset="2"/>
              <a:buChar char=""/>
            </a:pPr>
            <a:r>
              <a:rPr lang="fr-FR" sz="2000" dirty="0">
                <a:latin typeface="Segoe UI" panose="020B0502040204020203" pitchFamily="34" charset="0"/>
                <a:ea typeface="Tahoma" panose="020B0604030504040204" pitchFamily="34" charset="0"/>
              </a:rPr>
              <a:t>« Ma Santé 2022 » propose notamment, parmi ses priorités, un programme ambitieux pour accélérer le virage du numérique en santé.</a:t>
            </a:r>
          </a:p>
          <a:p>
            <a:pPr marL="342900" lvl="0" indent="-342900" algn="just">
              <a:lnSpc>
                <a:spcPct val="100000"/>
              </a:lnSpc>
              <a:spcAft>
                <a:spcPts val="500"/>
              </a:spcAft>
              <a:buClr>
                <a:srgbClr val="EA743A"/>
              </a:buClr>
              <a:buFont typeface="Symbol" panose="05050102010706020507" pitchFamily="18" charset="2"/>
              <a:buChar char=""/>
            </a:pPr>
            <a:r>
              <a:rPr lang="fr-FR" b="1" dirty="0">
                <a:latin typeface="Segoe UI" panose="020B0502040204020203" pitchFamily="34" charset="0"/>
                <a:ea typeface="Tahoma" panose="020B0604030504040204" pitchFamily="34" charset="0"/>
              </a:rPr>
              <a:t>Les partenaires sociaux dans l’ANI  de décembre 2020 affichent une maturité et une demande croissante pour la pratique à distance</a:t>
            </a:r>
            <a:endParaRPr lang="fr-FR" sz="2000" b="1" dirty="0">
              <a:effectLst/>
              <a:latin typeface="Segoe UI" panose="020B0502040204020203" pitchFamily="34" charset="0"/>
              <a:ea typeface="Tahoma" panose="020B0604030504040204" pitchFamily="34" charset="0"/>
            </a:endParaRPr>
          </a:p>
          <a:p>
            <a:pPr marL="342900" lvl="0" indent="-342900" algn="just">
              <a:lnSpc>
                <a:spcPct val="100000"/>
              </a:lnSpc>
              <a:spcAft>
                <a:spcPts val="500"/>
              </a:spcAft>
              <a:buClr>
                <a:srgbClr val="EA743A"/>
              </a:buClr>
              <a:buFont typeface="Symbol" panose="05050102010706020507" pitchFamily="18" charset="2"/>
              <a:buChar char=""/>
            </a:pPr>
            <a:r>
              <a:rPr lang="fr-FR" sz="2000" b="1" dirty="0">
                <a:effectLst/>
                <a:latin typeface="Segoe UI" panose="020B0502040204020203" pitchFamily="34" charset="0"/>
                <a:ea typeface="Tahoma" panose="020B0604030504040204" pitchFamily="34" charset="0"/>
              </a:rPr>
              <a:t>La Proposition de loi en cours d’examen laisse envisager un cadre législatif et réglementaire renouvelé.</a:t>
            </a:r>
            <a:r>
              <a:rPr lang="fr-FR" sz="2000" dirty="0">
                <a:effectLst/>
                <a:latin typeface="Segoe UI" panose="020B0502040204020203" pitchFamily="34" charset="0"/>
                <a:ea typeface="Tahoma" panose="020B0604030504040204" pitchFamily="34" charset="0"/>
              </a:rPr>
              <a:t> </a:t>
            </a:r>
            <a:endParaRPr lang="fr-FR" dirty="0"/>
          </a:p>
        </p:txBody>
      </p:sp>
      <p:sp>
        <p:nvSpPr>
          <p:cNvPr id="4" name="Espace réservé du texte 3">
            <a:extLst>
              <a:ext uri="{FF2B5EF4-FFF2-40B4-BE49-F238E27FC236}">
                <a16:creationId xmlns:a16="http://schemas.microsoft.com/office/drawing/2014/main" id="{54E4CECB-BA03-4E16-A507-D72DD8DB6DE7}"/>
              </a:ext>
            </a:extLst>
          </p:cNvPr>
          <p:cNvSpPr>
            <a:spLocks noGrp="1"/>
          </p:cNvSpPr>
          <p:nvPr>
            <p:ph type="body" sz="quarter" idx="23"/>
          </p:nvPr>
        </p:nvSpPr>
        <p:spPr/>
        <p:txBody>
          <a:bodyPr>
            <a:normAutofit fontScale="70000" lnSpcReduction="20000"/>
          </a:bodyPr>
          <a:lstStyle/>
          <a:p>
            <a:endParaRPr lang="fr-FR"/>
          </a:p>
        </p:txBody>
      </p:sp>
      <p:sp>
        <p:nvSpPr>
          <p:cNvPr id="5" name="Espace réservé du texte 4">
            <a:extLst>
              <a:ext uri="{FF2B5EF4-FFF2-40B4-BE49-F238E27FC236}">
                <a16:creationId xmlns:a16="http://schemas.microsoft.com/office/drawing/2014/main" id="{DC7B319B-FA2D-4EBA-BB7A-BD7B11480307}"/>
              </a:ext>
            </a:extLst>
          </p:cNvPr>
          <p:cNvSpPr>
            <a:spLocks noGrp="1"/>
          </p:cNvSpPr>
          <p:nvPr>
            <p:ph type="body" sz="quarter" idx="24"/>
          </p:nvPr>
        </p:nvSpPr>
        <p:spPr/>
        <p:txBody>
          <a:bodyPr>
            <a:normAutofit fontScale="55000" lnSpcReduction="20000"/>
          </a:bodyPr>
          <a:lstStyle/>
          <a:p>
            <a:endParaRPr lang="fr-FR"/>
          </a:p>
        </p:txBody>
      </p:sp>
    </p:spTree>
    <p:extLst>
      <p:ext uri="{BB962C8B-B14F-4D97-AF65-F5344CB8AC3E}">
        <p14:creationId xmlns:p14="http://schemas.microsoft.com/office/powerpoint/2010/main" val="156228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10F1FF-1941-4A85-8ABE-3B1D1526F025}"/>
              </a:ext>
            </a:extLst>
          </p:cNvPr>
          <p:cNvSpPr>
            <a:spLocks noGrp="1"/>
          </p:cNvSpPr>
          <p:nvPr>
            <p:ph type="body" sz="quarter" idx="10"/>
          </p:nvPr>
        </p:nvSpPr>
        <p:spPr>
          <a:xfrm>
            <a:off x="192378" y="324143"/>
            <a:ext cx="10536466" cy="883872"/>
          </a:xfrm>
        </p:spPr>
        <p:txBody>
          <a:bodyPr>
            <a:normAutofit fontScale="85000" lnSpcReduction="20000"/>
          </a:bodyPr>
          <a:lstStyle/>
          <a:p>
            <a:pPr marL="457200" lvl="1" indent="0">
              <a:spcBef>
                <a:spcPts val="1000"/>
              </a:spcBef>
              <a:spcAft>
                <a:spcPts val="1200"/>
              </a:spcAft>
              <a:buClr>
                <a:srgbClr val="EA743A"/>
              </a:buClr>
              <a:buNone/>
            </a:pPr>
            <a:r>
              <a:rPr lang="fr-FR" sz="3200" dirty="0">
                <a:solidFill>
                  <a:srgbClr val="019EE3"/>
                </a:solidFill>
                <a:latin typeface="Montserrat" charset="0"/>
              </a:rPr>
              <a:t>Le recours aux pratiques à distance par les SSTI constitue d’ores et déjà une réalité </a:t>
            </a:r>
          </a:p>
          <a:p>
            <a:pPr marL="457200" lvl="1" indent="0">
              <a:spcBef>
                <a:spcPts val="1000"/>
              </a:spcBef>
              <a:spcAft>
                <a:spcPts val="1200"/>
              </a:spcAft>
              <a:buClr>
                <a:srgbClr val="EA743A"/>
              </a:buClr>
              <a:buNone/>
            </a:pPr>
            <a:endParaRPr lang="fr-FR" sz="1800" b="1" dirty="0">
              <a:solidFill>
                <a:srgbClr val="565656"/>
              </a:solidFill>
              <a:effectLst/>
              <a:latin typeface="Tahoma" panose="020B0604030504040204" pitchFamily="34" charset="0"/>
              <a:ea typeface="SimHei" panose="020B0503020204020204" pitchFamily="49" charset="-122"/>
            </a:endParaRPr>
          </a:p>
        </p:txBody>
      </p:sp>
      <p:sp>
        <p:nvSpPr>
          <p:cNvPr id="4" name="Espace réservé du texte 3">
            <a:extLst>
              <a:ext uri="{FF2B5EF4-FFF2-40B4-BE49-F238E27FC236}">
                <a16:creationId xmlns:a16="http://schemas.microsoft.com/office/drawing/2014/main" id="{54E4CECB-BA03-4E16-A507-D72DD8DB6DE7}"/>
              </a:ext>
            </a:extLst>
          </p:cNvPr>
          <p:cNvSpPr>
            <a:spLocks noGrp="1"/>
          </p:cNvSpPr>
          <p:nvPr>
            <p:ph type="body" sz="quarter" idx="23"/>
          </p:nvPr>
        </p:nvSpPr>
        <p:spPr/>
        <p:txBody>
          <a:bodyPr>
            <a:normAutofit fontScale="70000" lnSpcReduction="20000"/>
          </a:bodyPr>
          <a:lstStyle/>
          <a:p>
            <a:endParaRPr lang="fr-FR"/>
          </a:p>
        </p:txBody>
      </p:sp>
      <p:sp>
        <p:nvSpPr>
          <p:cNvPr id="5" name="Espace réservé du texte 4">
            <a:extLst>
              <a:ext uri="{FF2B5EF4-FFF2-40B4-BE49-F238E27FC236}">
                <a16:creationId xmlns:a16="http://schemas.microsoft.com/office/drawing/2014/main" id="{DC7B319B-FA2D-4EBA-BB7A-BD7B11480307}"/>
              </a:ext>
            </a:extLst>
          </p:cNvPr>
          <p:cNvSpPr>
            <a:spLocks noGrp="1"/>
          </p:cNvSpPr>
          <p:nvPr>
            <p:ph type="body" sz="quarter" idx="24"/>
          </p:nvPr>
        </p:nvSpPr>
        <p:spPr/>
        <p:txBody>
          <a:bodyPr>
            <a:normAutofit fontScale="55000" lnSpcReduction="20000"/>
          </a:bodyPr>
          <a:lstStyle/>
          <a:p>
            <a:endParaRPr lang="fr-FR"/>
          </a:p>
        </p:txBody>
      </p:sp>
      <p:pic>
        <p:nvPicPr>
          <p:cNvPr id="6" name="Image 5">
            <a:extLst>
              <a:ext uri="{FF2B5EF4-FFF2-40B4-BE49-F238E27FC236}">
                <a16:creationId xmlns:a16="http://schemas.microsoft.com/office/drawing/2014/main" id="{D9AC0136-69DF-448E-A74F-681F39DC2DD6}"/>
              </a:ext>
            </a:extLst>
          </p:cNvPr>
          <p:cNvPicPr>
            <a:picLocks noChangeAspect="1"/>
          </p:cNvPicPr>
          <p:nvPr/>
        </p:nvPicPr>
        <p:blipFill>
          <a:blip r:embed="rId3"/>
          <a:stretch>
            <a:fillRect/>
          </a:stretch>
        </p:blipFill>
        <p:spPr>
          <a:xfrm>
            <a:off x="192378" y="2039487"/>
            <a:ext cx="11807244" cy="3702204"/>
          </a:xfrm>
          <a:prstGeom prst="rect">
            <a:avLst/>
          </a:prstGeom>
        </p:spPr>
      </p:pic>
    </p:spTree>
    <p:extLst>
      <p:ext uri="{BB962C8B-B14F-4D97-AF65-F5344CB8AC3E}">
        <p14:creationId xmlns:p14="http://schemas.microsoft.com/office/powerpoint/2010/main" val="1303736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10F1FF-1941-4A85-8ABE-3B1D1526F025}"/>
              </a:ext>
            </a:extLst>
          </p:cNvPr>
          <p:cNvSpPr>
            <a:spLocks noGrp="1"/>
          </p:cNvSpPr>
          <p:nvPr>
            <p:ph type="body" sz="quarter" idx="10"/>
          </p:nvPr>
        </p:nvSpPr>
        <p:spPr>
          <a:xfrm>
            <a:off x="286710" y="114418"/>
            <a:ext cx="10984510" cy="1001318"/>
          </a:xfrm>
        </p:spPr>
        <p:txBody>
          <a:bodyPr>
            <a:normAutofit fontScale="92500" lnSpcReduction="10000"/>
          </a:bodyPr>
          <a:lstStyle/>
          <a:p>
            <a:pPr marL="457200" lvl="1" indent="0">
              <a:spcBef>
                <a:spcPts val="1000"/>
              </a:spcBef>
              <a:spcAft>
                <a:spcPts val="1200"/>
              </a:spcAft>
              <a:buClr>
                <a:srgbClr val="EA743A"/>
              </a:buClr>
              <a:buNone/>
            </a:pPr>
            <a:r>
              <a:rPr lang="fr-FR" sz="3200" dirty="0">
                <a:solidFill>
                  <a:srgbClr val="019EE3"/>
                </a:solidFill>
                <a:latin typeface="Montserrat" charset="0"/>
              </a:rPr>
              <a:t>Les pratiques à distance, un mode organisationnel pertinent pour les SSTI</a:t>
            </a:r>
          </a:p>
          <a:p>
            <a:pPr marL="457200" lvl="1" indent="0">
              <a:spcBef>
                <a:spcPts val="1000"/>
              </a:spcBef>
              <a:spcAft>
                <a:spcPts val="1200"/>
              </a:spcAft>
              <a:buClr>
                <a:srgbClr val="EA743A"/>
              </a:buClr>
              <a:buNone/>
            </a:pPr>
            <a:endParaRPr lang="fr-FR" sz="1800" b="1" dirty="0">
              <a:solidFill>
                <a:srgbClr val="565656"/>
              </a:solidFill>
              <a:effectLst/>
              <a:latin typeface="Tahoma" panose="020B0604030504040204" pitchFamily="34" charset="0"/>
              <a:ea typeface="SimHei" panose="020B0503020204020204" pitchFamily="49" charset="-122"/>
            </a:endParaRPr>
          </a:p>
        </p:txBody>
      </p:sp>
      <p:sp>
        <p:nvSpPr>
          <p:cNvPr id="3" name="Espace réservé du texte 2">
            <a:extLst>
              <a:ext uri="{FF2B5EF4-FFF2-40B4-BE49-F238E27FC236}">
                <a16:creationId xmlns:a16="http://schemas.microsoft.com/office/drawing/2014/main" id="{151DE841-0724-4A72-A027-3A5138FA5115}"/>
              </a:ext>
            </a:extLst>
          </p:cNvPr>
          <p:cNvSpPr>
            <a:spLocks noGrp="1"/>
          </p:cNvSpPr>
          <p:nvPr>
            <p:ph type="body" sz="quarter" idx="11"/>
          </p:nvPr>
        </p:nvSpPr>
        <p:spPr>
          <a:xfrm>
            <a:off x="704621" y="1294788"/>
            <a:ext cx="10825391" cy="4725667"/>
          </a:xfrm>
        </p:spPr>
        <p:txBody>
          <a:bodyPr/>
          <a:lstStyle/>
          <a:p>
            <a:pPr marL="342900" lvl="0" indent="-342900" algn="just">
              <a:lnSpc>
                <a:spcPct val="100000"/>
              </a:lnSpc>
              <a:spcAft>
                <a:spcPts val="500"/>
              </a:spcAft>
              <a:buClr>
                <a:srgbClr val="EA743A"/>
              </a:buClr>
              <a:buFont typeface="Symbol" panose="05050102010706020507" pitchFamily="18" charset="2"/>
              <a:buChar char=""/>
            </a:pPr>
            <a:r>
              <a:rPr lang="fr-FR" dirty="0">
                <a:latin typeface="Segoe UI" panose="020B0502040204020203" pitchFamily="34" charset="0"/>
                <a:ea typeface="Tahoma" panose="020B0604030504040204" pitchFamily="34" charset="0"/>
              </a:rPr>
              <a:t>Le contexte de tension croissante sur les ressources médicales oblige à repenser l’allocation des ressources et les modes d’organisation. </a:t>
            </a:r>
          </a:p>
          <a:p>
            <a:pPr marL="342900" lvl="0" indent="-342900" algn="just">
              <a:lnSpc>
                <a:spcPct val="100000"/>
              </a:lnSpc>
              <a:spcAft>
                <a:spcPts val="500"/>
              </a:spcAft>
              <a:buClr>
                <a:srgbClr val="EA743A"/>
              </a:buClr>
              <a:buFont typeface="Symbol" panose="05050102010706020507" pitchFamily="18" charset="2"/>
              <a:buChar char=""/>
            </a:pPr>
            <a:r>
              <a:rPr lang="fr-FR" dirty="0">
                <a:effectLst/>
                <a:latin typeface="Segoe UI" panose="020B0502040204020203" pitchFamily="34" charset="0"/>
                <a:ea typeface="Tahoma" panose="020B0604030504040204" pitchFamily="34" charset="0"/>
                <a:cs typeface="Tahoma" panose="020B0604030504040204" pitchFamily="34" charset="0"/>
              </a:rPr>
              <a:t>Les Services de Santé au Travail peuvent faire valoir des </a:t>
            </a:r>
            <a:r>
              <a:rPr lang="fr-FR" b="1" dirty="0">
                <a:effectLst/>
                <a:latin typeface="Segoe UI" panose="020B0502040204020203" pitchFamily="34" charset="0"/>
                <a:ea typeface="Tahoma" panose="020B0604030504040204" pitchFamily="34" charset="0"/>
                <a:cs typeface="Tahoma" panose="020B0604030504040204" pitchFamily="34" charset="0"/>
              </a:rPr>
              <a:t>atouts uniques</a:t>
            </a:r>
            <a:r>
              <a:rPr lang="fr-FR" dirty="0">
                <a:effectLst/>
                <a:latin typeface="Segoe UI" panose="020B0502040204020203" pitchFamily="34" charset="0"/>
                <a:ea typeface="Tahoma" panose="020B0604030504040204" pitchFamily="34" charset="0"/>
                <a:cs typeface="Tahoma" panose="020B0604030504040204" pitchFamily="34" charset="0"/>
              </a:rPr>
              <a:t> parmi les acteurs de la prévention</a:t>
            </a:r>
          </a:p>
          <a:p>
            <a:pPr marL="342900" lvl="0" indent="-342900" algn="just">
              <a:lnSpc>
                <a:spcPct val="100000"/>
              </a:lnSpc>
              <a:spcAft>
                <a:spcPts val="500"/>
              </a:spcAft>
              <a:buClr>
                <a:srgbClr val="EA743A"/>
              </a:buClr>
              <a:buFont typeface="Symbol" panose="05050102010706020507" pitchFamily="18" charset="2"/>
              <a:buChar char=""/>
            </a:pPr>
            <a:r>
              <a:rPr lang="fr-FR" dirty="0">
                <a:latin typeface="Segoe UI" panose="020B0502040204020203" pitchFamily="34" charset="0"/>
                <a:ea typeface="Tahoma" panose="020B0604030504040204" pitchFamily="34" charset="0"/>
                <a:cs typeface="Tahoma" panose="020B0604030504040204" pitchFamily="34" charset="0"/>
              </a:rPr>
              <a:t>Des bénéfices identifiés pour les entreprises, les salariés et les SSTI…</a:t>
            </a:r>
          </a:p>
          <a:p>
            <a:pPr marL="342900" lvl="0" indent="-342900" algn="just">
              <a:lnSpc>
                <a:spcPct val="100000"/>
              </a:lnSpc>
              <a:spcAft>
                <a:spcPts val="500"/>
              </a:spcAft>
              <a:buClr>
                <a:srgbClr val="EA743A"/>
              </a:buClr>
              <a:buFont typeface="Symbol" panose="05050102010706020507" pitchFamily="18" charset="2"/>
              <a:buChar char=""/>
            </a:pPr>
            <a:r>
              <a:rPr lang="fr-FR" dirty="0">
                <a:effectLst/>
                <a:latin typeface="Segoe UI" panose="020B0502040204020203" pitchFamily="34" charset="0"/>
                <a:ea typeface="Tahoma" panose="020B0604030504040204" pitchFamily="34" charset="0"/>
                <a:cs typeface="Tahoma" panose="020B0604030504040204" pitchFamily="34" charset="0"/>
              </a:rPr>
              <a:t>Des prérequis </a:t>
            </a:r>
            <a:r>
              <a:rPr lang="fr-FR" dirty="0">
                <a:latin typeface="Segoe UI" panose="020B0502040204020203" pitchFamily="34" charset="0"/>
                <a:ea typeface="Tahoma" panose="020B0604030504040204" pitchFamily="34" charset="0"/>
                <a:cs typeface="Tahoma" panose="020B0604030504040204" pitchFamily="34" charset="0"/>
              </a:rPr>
              <a:t>repérés par les Services engagés dans cette démarche…</a:t>
            </a:r>
          </a:p>
          <a:p>
            <a:pPr marL="0" lvl="0" indent="0" algn="just">
              <a:lnSpc>
                <a:spcPct val="100000"/>
              </a:lnSpc>
              <a:spcAft>
                <a:spcPts val="500"/>
              </a:spcAft>
              <a:buClr>
                <a:srgbClr val="EA743A"/>
              </a:buClr>
              <a:buNone/>
            </a:pPr>
            <a:r>
              <a:rPr lang="fr-FR" b="1" dirty="0">
                <a:effectLst/>
                <a:latin typeface="Segoe UI" panose="020B0502040204020203" pitchFamily="34" charset="0"/>
                <a:ea typeface="Tahoma" panose="020B0604030504040204" pitchFamily="34" charset="0"/>
                <a:cs typeface="Tahoma" panose="020B0604030504040204" pitchFamily="34" charset="0"/>
              </a:rPr>
              <a:t>Et aussi des besoins identifiés :</a:t>
            </a:r>
          </a:p>
          <a:p>
            <a:pPr marL="342900" lvl="0" indent="-342900" algn="just">
              <a:lnSpc>
                <a:spcPct val="100000"/>
              </a:lnSpc>
              <a:spcAft>
                <a:spcPts val="500"/>
              </a:spcAft>
              <a:buClr>
                <a:srgbClr val="EA743A"/>
              </a:buClr>
              <a:buFont typeface="Symbol" panose="05050102010706020507" pitchFamily="18" charset="2"/>
              <a:buChar char=""/>
            </a:pPr>
            <a:r>
              <a:rPr lang="fr-FR" dirty="0">
                <a:latin typeface="Segoe UI" panose="020B0502040204020203" pitchFamily="34" charset="0"/>
                <a:ea typeface="Tahoma" panose="020B0604030504040204" pitchFamily="34" charset="0"/>
                <a:cs typeface="Tahoma" panose="020B0604030504040204" pitchFamily="34" charset="0"/>
              </a:rPr>
              <a:t>Définir le périmètre des pratiques à distance en SSTI-SPSTI</a:t>
            </a:r>
          </a:p>
          <a:p>
            <a:pPr marL="342900" lvl="0" indent="-342900" algn="just">
              <a:lnSpc>
                <a:spcPct val="100000"/>
              </a:lnSpc>
              <a:spcAft>
                <a:spcPts val="500"/>
              </a:spcAft>
              <a:buClr>
                <a:srgbClr val="EA743A"/>
              </a:buClr>
              <a:buFont typeface="Symbol" panose="05050102010706020507" pitchFamily="18" charset="2"/>
              <a:buChar char=""/>
            </a:pPr>
            <a:r>
              <a:rPr lang="fr-FR" dirty="0">
                <a:effectLst/>
                <a:latin typeface="Segoe UI" panose="020B0502040204020203" pitchFamily="34" charset="0"/>
                <a:ea typeface="Tahoma" panose="020B0604030504040204" pitchFamily="34" charset="0"/>
                <a:cs typeface="Tahoma" panose="020B0604030504040204" pitchFamily="34" charset="0"/>
              </a:rPr>
              <a:t>Repartir de l’offre de services </a:t>
            </a:r>
          </a:p>
          <a:p>
            <a:pPr marL="342900" lvl="0" indent="-342900" algn="just">
              <a:lnSpc>
                <a:spcPct val="100000"/>
              </a:lnSpc>
              <a:spcAft>
                <a:spcPts val="500"/>
              </a:spcAft>
              <a:buClr>
                <a:srgbClr val="EA743A"/>
              </a:buClr>
              <a:buFont typeface="Symbol" panose="05050102010706020507" pitchFamily="18" charset="2"/>
              <a:buChar char=""/>
            </a:pPr>
            <a:r>
              <a:rPr lang="fr-FR" dirty="0">
                <a:latin typeface="Segoe UI" panose="020B0502040204020203" pitchFamily="34" charset="0"/>
                <a:ea typeface="Tahoma" panose="020B0604030504040204" pitchFamily="34" charset="0"/>
                <a:cs typeface="Tahoma" panose="020B0604030504040204" pitchFamily="34" charset="0"/>
              </a:rPr>
              <a:t>Proposer une méthodologie favorisant la cohérence des pratiques </a:t>
            </a:r>
            <a:endParaRPr lang="fr-FR" dirty="0">
              <a:effectLst/>
              <a:latin typeface="Segoe UI" panose="020B0502040204020203" pitchFamily="34" charset="0"/>
              <a:ea typeface="Tahoma" panose="020B0604030504040204" pitchFamily="34" charset="0"/>
              <a:cs typeface="Tahoma" panose="020B0604030504040204" pitchFamily="34" charset="0"/>
            </a:endParaRPr>
          </a:p>
          <a:p>
            <a:pPr marL="457200" lvl="1" indent="0" algn="just">
              <a:lnSpc>
                <a:spcPct val="110000"/>
              </a:lnSpc>
              <a:spcAft>
                <a:spcPts val="500"/>
              </a:spcAft>
              <a:buClr>
                <a:srgbClr val="EA743A"/>
              </a:buClr>
              <a:buNone/>
            </a:pPr>
            <a:endParaRPr lang="fr-FR" sz="2000" dirty="0">
              <a:latin typeface="Segoe UI" panose="020B0502040204020203" pitchFamily="34" charset="0"/>
              <a:ea typeface="Tahoma" panose="020B0604030504040204" pitchFamily="34" charset="0"/>
            </a:endParaRPr>
          </a:p>
        </p:txBody>
      </p:sp>
      <p:sp>
        <p:nvSpPr>
          <p:cNvPr id="4" name="Espace réservé du texte 3">
            <a:extLst>
              <a:ext uri="{FF2B5EF4-FFF2-40B4-BE49-F238E27FC236}">
                <a16:creationId xmlns:a16="http://schemas.microsoft.com/office/drawing/2014/main" id="{54E4CECB-BA03-4E16-A507-D72DD8DB6DE7}"/>
              </a:ext>
            </a:extLst>
          </p:cNvPr>
          <p:cNvSpPr>
            <a:spLocks noGrp="1"/>
          </p:cNvSpPr>
          <p:nvPr>
            <p:ph type="body" sz="quarter" idx="23"/>
          </p:nvPr>
        </p:nvSpPr>
        <p:spPr/>
        <p:txBody>
          <a:bodyPr>
            <a:normAutofit fontScale="70000" lnSpcReduction="20000"/>
          </a:bodyPr>
          <a:lstStyle/>
          <a:p>
            <a:endParaRPr lang="fr-FR"/>
          </a:p>
        </p:txBody>
      </p:sp>
      <p:sp>
        <p:nvSpPr>
          <p:cNvPr id="5" name="Espace réservé du texte 4">
            <a:extLst>
              <a:ext uri="{FF2B5EF4-FFF2-40B4-BE49-F238E27FC236}">
                <a16:creationId xmlns:a16="http://schemas.microsoft.com/office/drawing/2014/main" id="{DC7B319B-FA2D-4EBA-BB7A-BD7B11480307}"/>
              </a:ext>
            </a:extLst>
          </p:cNvPr>
          <p:cNvSpPr>
            <a:spLocks noGrp="1"/>
          </p:cNvSpPr>
          <p:nvPr>
            <p:ph type="body" sz="quarter" idx="24"/>
          </p:nvPr>
        </p:nvSpPr>
        <p:spPr/>
        <p:txBody>
          <a:bodyPr>
            <a:normAutofit fontScale="55000" lnSpcReduction="20000"/>
          </a:bodyPr>
          <a:lstStyle/>
          <a:p>
            <a:endParaRPr lang="fr-FR"/>
          </a:p>
        </p:txBody>
      </p:sp>
    </p:spTree>
    <p:extLst>
      <p:ext uri="{BB962C8B-B14F-4D97-AF65-F5344CB8AC3E}">
        <p14:creationId xmlns:p14="http://schemas.microsoft.com/office/powerpoint/2010/main" val="709242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10F1FF-1941-4A85-8ABE-3B1D1526F025}"/>
              </a:ext>
            </a:extLst>
          </p:cNvPr>
          <p:cNvSpPr>
            <a:spLocks noGrp="1"/>
          </p:cNvSpPr>
          <p:nvPr>
            <p:ph type="body" sz="quarter" idx="10"/>
          </p:nvPr>
        </p:nvSpPr>
        <p:spPr/>
        <p:txBody>
          <a:bodyPr>
            <a:normAutofit lnSpcReduction="10000"/>
          </a:bodyPr>
          <a:lstStyle/>
          <a:p>
            <a:r>
              <a:rPr lang="fr-FR" dirty="0"/>
              <a:t>Périmètre des pratiques à distance pour les SSTI  </a:t>
            </a:r>
          </a:p>
        </p:txBody>
      </p:sp>
      <p:sp>
        <p:nvSpPr>
          <p:cNvPr id="4" name="Espace réservé du texte 3">
            <a:extLst>
              <a:ext uri="{FF2B5EF4-FFF2-40B4-BE49-F238E27FC236}">
                <a16:creationId xmlns:a16="http://schemas.microsoft.com/office/drawing/2014/main" id="{54E4CECB-BA03-4E16-A507-D72DD8DB6DE7}"/>
              </a:ext>
            </a:extLst>
          </p:cNvPr>
          <p:cNvSpPr>
            <a:spLocks noGrp="1"/>
          </p:cNvSpPr>
          <p:nvPr>
            <p:ph type="body" sz="quarter" idx="23"/>
          </p:nvPr>
        </p:nvSpPr>
        <p:spPr/>
        <p:txBody>
          <a:bodyPr>
            <a:normAutofit fontScale="70000" lnSpcReduction="20000"/>
          </a:bodyPr>
          <a:lstStyle/>
          <a:p>
            <a:endParaRPr lang="fr-FR"/>
          </a:p>
        </p:txBody>
      </p:sp>
      <p:sp>
        <p:nvSpPr>
          <p:cNvPr id="5" name="Espace réservé du texte 4">
            <a:extLst>
              <a:ext uri="{FF2B5EF4-FFF2-40B4-BE49-F238E27FC236}">
                <a16:creationId xmlns:a16="http://schemas.microsoft.com/office/drawing/2014/main" id="{DC7B319B-FA2D-4EBA-BB7A-BD7B11480307}"/>
              </a:ext>
            </a:extLst>
          </p:cNvPr>
          <p:cNvSpPr>
            <a:spLocks noGrp="1"/>
          </p:cNvSpPr>
          <p:nvPr>
            <p:ph type="body" sz="quarter" idx="24"/>
          </p:nvPr>
        </p:nvSpPr>
        <p:spPr/>
        <p:txBody>
          <a:bodyPr>
            <a:normAutofit fontScale="55000" lnSpcReduction="20000"/>
          </a:bodyPr>
          <a:lstStyle/>
          <a:p>
            <a:endParaRPr lang="fr-FR"/>
          </a:p>
        </p:txBody>
      </p:sp>
      <p:pic>
        <p:nvPicPr>
          <p:cNvPr id="7" name="Image 6">
            <a:extLst>
              <a:ext uri="{FF2B5EF4-FFF2-40B4-BE49-F238E27FC236}">
                <a16:creationId xmlns:a16="http://schemas.microsoft.com/office/drawing/2014/main" id="{7C8F47E1-4EF1-46FD-BECC-567CA8D3B3B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98758" y="1180782"/>
            <a:ext cx="9759791" cy="5062856"/>
          </a:xfrm>
          <a:prstGeom prst="rect">
            <a:avLst/>
          </a:prstGeom>
          <a:noFill/>
        </p:spPr>
      </p:pic>
    </p:spTree>
    <p:extLst>
      <p:ext uri="{BB962C8B-B14F-4D97-AF65-F5344CB8AC3E}">
        <p14:creationId xmlns:p14="http://schemas.microsoft.com/office/powerpoint/2010/main" val="3328402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1810F1FF-1941-4A85-8ABE-3B1D1526F025}"/>
              </a:ext>
            </a:extLst>
          </p:cNvPr>
          <p:cNvSpPr>
            <a:spLocks noGrp="1"/>
          </p:cNvSpPr>
          <p:nvPr>
            <p:ph type="body" sz="quarter" idx="10"/>
          </p:nvPr>
        </p:nvSpPr>
        <p:spPr/>
        <p:txBody>
          <a:bodyPr>
            <a:normAutofit lnSpcReduction="10000"/>
          </a:bodyPr>
          <a:lstStyle/>
          <a:p>
            <a:r>
              <a:rPr lang="fr-FR" dirty="0"/>
              <a:t>L’approche retenue et le livrable (avril 2021)</a:t>
            </a:r>
          </a:p>
          <a:p>
            <a:endParaRPr lang="fr-FR" dirty="0"/>
          </a:p>
        </p:txBody>
      </p:sp>
      <p:sp>
        <p:nvSpPr>
          <p:cNvPr id="3" name="Espace réservé du texte 2">
            <a:extLst>
              <a:ext uri="{FF2B5EF4-FFF2-40B4-BE49-F238E27FC236}">
                <a16:creationId xmlns:a16="http://schemas.microsoft.com/office/drawing/2014/main" id="{151DE841-0724-4A72-A027-3A5138FA5115}"/>
              </a:ext>
            </a:extLst>
          </p:cNvPr>
          <p:cNvSpPr>
            <a:spLocks noGrp="1"/>
          </p:cNvSpPr>
          <p:nvPr>
            <p:ph type="body" sz="quarter" idx="11"/>
          </p:nvPr>
        </p:nvSpPr>
        <p:spPr>
          <a:xfrm>
            <a:off x="828446" y="1503683"/>
            <a:ext cx="5572355" cy="4450022"/>
          </a:xfrm>
        </p:spPr>
        <p:txBody>
          <a:bodyPr>
            <a:normAutofit lnSpcReduction="10000"/>
          </a:bodyPr>
          <a:lstStyle/>
          <a:p>
            <a:pPr marL="342900" lvl="0" indent="-342900" algn="just">
              <a:lnSpc>
                <a:spcPct val="100000"/>
              </a:lnSpc>
              <a:spcAft>
                <a:spcPts val="500"/>
              </a:spcAft>
              <a:buClr>
                <a:srgbClr val="EA743A"/>
              </a:buClr>
              <a:buFont typeface="Symbol" panose="05050102010706020507" pitchFamily="18" charset="2"/>
              <a:buChar char=""/>
            </a:pPr>
            <a:r>
              <a:rPr lang="fr-FR" sz="2000" dirty="0">
                <a:effectLst/>
                <a:latin typeface="Segoe UI" panose="020B0502040204020203" pitchFamily="34" charset="0"/>
                <a:ea typeface="Tahoma" panose="020B0604030504040204" pitchFamily="34" charset="0"/>
              </a:rPr>
              <a:t>Proposer une approche globale pour les SSTI – SPSTI, adaptable à chaque réalité</a:t>
            </a:r>
          </a:p>
          <a:p>
            <a:pPr marL="342900" lvl="0" indent="-342900" algn="just">
              <a:lnSpc>
                <a:spcPct val="100000"/>
              </a:lnSpc>
              <a:spcAft>
                <a:spcPts val="500"/>
              </a:spcAft>
              <a:buClr>
                <a:srgbClr val="EA743A"/>
              </a:buClr>
              <a:buFont typeface="Symbol" panose="05050102010706020507" pitchFamily="18" charset="2"/>
              <a:buChar char=""/>
            </a:pPr>
            <a:r>
              <a:rPr lang="fr-FR" dirty="0">
                <a:latin typeface="Segoe UI" panose="020B0502040204020203" pitchFamily="34" charset="0"/>
                <a:ea typeface="Tahoma" panose="020B0604030504040204" pitchFamily="34" charset="0"/>
              </a:rPr>
              <a:t>Présenter un cadre organisationnel et éthique commun </a:t>
            </a:r>
          </a:p>
          <a:p>
            <a:pPr marL="342900" lvl="0" indent="-342900" algn="just">
              <a:lnSpc>
                <a:spcPct val="100000"/>
              </a:lnSpc>
              <a:spcAft>
                <a:spcPts val="500"/>
              </a:spcAft>
              <a:buClr>
                <a:srgbClr val="EA743A"/>
              </a:buClr>
              <a:buFont typeface="Symbol" panose="05050102010706020507" pitchFamily="18" charset="2"/>
              <a:buChar char=""/>
            </a:pPr>
            <a:r>
              <a:rPr lang="fr-FR" sz="2000" dirty="0">
                <a:effectLst/>
                <a:latin typeface="Segoe UI" panose="020B0502040204020203" pitchFamily="34" charset="0"/>
                <a:ea typeface="Tahoma" panose="020B0604030504040204" pitchFamily="34" charset="0"/>
              </a:rPr>
              <a:t>Considérer les pratiques à distances comme un nouveau canal d’accès à l’offre complémentaire à la pratique en présentiel et contribuant à la cohérence des pratiques</a:t>
            </a:r>
          </a:p>
          <a:p>
            <a:pPr marL="342900" lvl="0" indent="-342900" algn="just">
              <a:lnSpc>
                <a:spcPct val="100000"/>
              </a:lnSpc>
              <a:spcAft>
                <a:spcPts val="500"/>
              </a:spcAft>
              <a:buClr>
                <a:srgbClr val="EA743A"/>
              </a:buClr>
              <a:buFont typeface="Symbol" panose="05050102010706020507" pitchFamily="18" charset="2"/>
              <a:buChar char=""/>
            </a:pPr>
            <a:r>
              <a:rPr lang="fr-FR" sz="2000" b="1" dirty="0">
                <a:effectLst/>
                <a:latin typeface="Segoe UI" panose="020B0502040204020203" pitchFamily="34" charset="0"/>
                <a:ea typeface="Tahoma" panose="020B0604030504040204" pitchFamily="34" charset="0"/>
              </a:rPr>
              <a:t>Identifier les étapes et les questions a minima à traiter pour guider la réflexion des Services / CMT (critères)</a:t>
            </a:r>
          </a:p>
          <a:p>
            <a:pPr marL="342900" lvl="0" indent="-342900" algn="just">
              <a:lnSpc>
                <a:spcPct val="100000"/>
              </a:lnSpc>
              <a:spcAft>
                <a:spcPts val="500"/>
              </a:spcAft>
              <a:buClr>
                <a:srgbClr val="EA743A"/>
              </a:buClr>
              <a:buFont typeface="Symbol" panose="05050102010706020507" pitchFamily="18" charset="2"/>
              <a:buChar char=""/>
            </a:pPr>
            <a:r>
              <a:rPr lang="fr-FR" b="1" dirty="0">
                <a:latin typeface="Segoe UI" panose="020B0502040204020203" pitchFamily="34" charset="0"/>
                <a:ea typeface="Tahoma" panose="020B0604030504040204" pitchFamily="34" charset="0"/>
              </a:rPr>
              <a:t>Outiller les CMT pour construire les arbres décisionnels propres à leur Service</a:t>
            </a:r>
            <a:endParaRPr lang="fr-FR" sz="2000" b="1" dirty="0">
              <a:effectLst/>
              <a:latin typeface="Segoe UI" panose="020B0502040204020203" pitchFamily="34" charset="0"/>
              <a:ea typeface="Tahoma" panose="020B0604030504040204" pitchFamily="34" charset="0"/>
            </a:endParaRPr>
          </a:p>
        </p:txBody>
      </p:sp>
      <p:sp>
        <p:nvSpPr>
          <p:cNvPr id="4" name="Espace réservé du texte 3">
            <a:extLst>
              <a:ext uri="{FF2B5EF4-FFF2-40B4-BE49-F238E27FC236}">
                <a16:creationId xmlns:a16="http://schemas.microsoft.com/office/drawing/2014/main" id="{54E4CECB-BA03-4E16-A507-D72DD8DB6DE7}"/>
              </a:ext>
            </a:extLst>
          </p:cNvPr>
          <p:cNvSpPr>
            <a:spLocks noGrp="1"/>
          </p:cNvSpPr>
          <p:nvPr>
            <p:ph type="body" sz="quarter" idx="23"/>
          </p:nvPr>
        </p:nvSpPr>
        <p:spPr/>
        <p:txBody>
          <a:bodyPr>
            <a:normAutofit fontScale="70000" lnSpcReduction="20000"/>
          </a:bodyPr>
          <a:lstStyle/>
          <a:p>
            <a:endParaRPr lang="fr-FR"/>
          </a:p>
        </p:txBody>
      </p:sp>
      <p:sp>
        <p:nvSpPr>
          <p:cNvPr id="5" name="Espace réservé du texte 4">
            <a:extLst>
              <a:ext uri="{FF2B5EF4-FFF2-40B4-BE49-F238E27FC236}">
                <a16:creationId xmlns:a16="http://schemas.microsoft.com/office/drawing/2014/main" id="{DC7B319B-FA2D-4EBA-BB7A-BD7B11480307}"/>
              </a:ext>
            </a:extLst>
          </p:cNvPr>
          <p:cNvSpPr>
            <a:spLocks noGrp="1"/>
          </p:cNvSpPr>
          <p:nvPr>
            <p:ph type="body" sz="quarter" idx="24"/>
          </p:nvPr>
        </p:nvSpPr>
        <p:spPr/>
        <p:txBody>
          <a:bodyPr>
            <a:normAutofit fontScale="55000" lnSpcReduction="20000"/>
          </a:bodyPr>
          <a:lstStyle/>
          <a:p>
            <a:endParaRPr lang="fr-FR"/>
          </a:p>
        </p:txBody>
      </p:sp>
      <p:pic>
        <p:nvPicPr>
          <p:cNvPr id="6" name="Picture 2" descr="Résultat d’images pour pictogramme amélioration continue">
            <a:extLst>
              <a:ext uri="{FF2B5EF4-FFF2-40B4-BE49-F238E27FC236}">
                <a16:creationId xmlns:a16="http://schemas.microsoft.com/office/drawing/2014/main" id="{0B51F45D-1CCF-4E91-9B0A-83DC5ED35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7637" y="437846"/>
            <a:ext cx="1836372" cy="1836372"/>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descr="Une image contenant texte&#10;&#10;Description générée automatiquement">
            <a:extLst>
              <a:ext uri="{FF2B5EF4-FFF2-40B4-BE49-F238E27FC236}">
                <a16:creationId xmlns:a16="http://schemas.microsoft.com/office/drawing/2014/main" id="{D9EDF8DA-D7B4-4A3F-8E9C-441F2022AA23}"/>
              </a:ext>
            </a:extLst>
          </p:cNvPr>
          <p:cNvPicPr>
            <a:picLocks noChangeAspect="1"/>
          </p:cNvPicPr>
          <p:nvPr/>
        </p:nvPicPr>
        <p:blipFill>
          <a:blip r:embed="rId4"/>
          <a:stretch>
            <a:fillRect/>
          </a:stretch>
        </p:blipFill>
        <p:spPr>
          <a:xfrm>
            <a:off x="6823254" y="1238289"/>
            <a:ext cx="3584164" cy="4980810"/>
          </a:xfrm>
          <a:prstGeom prst="rect">
            <a:avLst/>
          </a:prstGeom>
        </p:spPr>
      </p:pic>
    </p:spTree>
    <p:extLst>
      <p:ext uri="{BB962C8B-B14F-4D97-AF65-F5344CB8AC3E}">
        <p14:creationId xmlns:p14="http://schemas.microsoft.com/office/powerpoint/2010/main" val="2990584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533267" y="3107729"/>
            <a:ext cx="9144000" cy="2207762"/>
          </a:xfrm>
        </p:spPr>
        <p:txBody>
          <a:bodyPr>
            <a:noAutofit/>
          </a:bodyPr>
          <a:lstStyle/>
          <a:p>
            <a:pPr marL="0" indent="0" algn="ctr">
              <a:buNone/>
            </a:pPr>
            <a:r>
              <a:rPr lang="fr-FR" sz="4400" b="1" dirty="0">
                <a:solidFill>
                  <a:schemeClr val="bg1"/>
                </a:solidFill>
              </a:rPr>
              <a:t>Développer le recueil et l’exploitation des informations utiles à la branche des SSTI en cohérence avec les rapports d’activité demandés par les pouvoirs publics</a:t>
            </a:r>
            <a:endParaRPr lang="fr-FR" sz="4400" b="1" dirty="0">
              <a:solidFill>
                <a:schemeClr val="bg1"/>
              </a:solidFill>
              <a:effectLst/>
            </a:endParaRPr>
          </a:p>
        </p:txBody>
      </p:sp>
    </p:spTree>
    <p:extLst>
      <p:ext uri="{BB962C8B-B14F-4D97-AF65-F5344CB8AC3E}">
        <p14:creationId xmlns:p14="http://schemas.microsoft.com/office/powerpoint/2010/main" val="3332107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ous-titre 1"/>
          <p:cNvSpPr txBox="1">
            <a:spLocks/>
          </p:cNvSpPr>
          <p:nvPr/>
        </p:nvSpPr>
        <p:spPr>
          <a:xfrm>
            <a:off x="1154990" y="281944"/>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Développer le recueil et l'exploitation des informations utiles à la branche des SSTI</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a:extLst>
              <a:ext uri="{FF2B5EF4-FFF2-40B4-BE49-F238E27FC236}">
                <a16:creationId xmlns:a16="http://schemas.microsoft.com/office/drawing/2014/main" id="{1921E954-15F9-420F-8C61-49531C7D9564}"/>
              </a:ext>
            </a:extLst>
          </p:cNvPr>
          <p:cNvSpPr txBox="1">
            <a:spLocks/>
          </p:cNvSpPr>
          <p:nvPr/>
        </p:nvSpPr>
        <p:spPr>
          <a:xfrm>
            <a:off x="3244370" y="2044935"/>
            <a:ext cx="5579919" cy="26798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600"/>
              </a:spcBef>
              <a:spcAft>
                <a:spcPts val="600"/>
              </a:spcAft>
              <a:buNone/>
            </a:pPr>
            <a:r>
              <a:rPr lang="fr-FR" dirty="0"/>
              <a:t>Rapports nationaux</a:t>
            </a:r>
          </a:p>
          <a:p>
            <a:pPr marL="0" indent="0" algn="ctr">
              <a:lnSpc>
                <a:spcPct val="150000"/>
              </a:lnSpc>
              <a:spcBef>
                <a:spcPts val="600"/>
              </a:spcBef>
              <a:spcAft>
                <a:spcPts val="600"/>
              </a:spcAft>
              <a:buNone/>
            </a:pPr>
            <a:r>
              <a:rPr lang="fr-FR" dirty="0"/>
              <a:t>Synthèses régionales</a:t>
            </a:r>
          </a:p>
          <a:p>
            <a:pPr marL="0" indent="0" algn="ctr">
              <a:lnSpc>
                <a:spcPct val="150000"/>
              </a:lnSpc>
              <a:spcBef>
                <a:spcPts val="600"/>
              </a:spcBef>
              <a:spcAft>
                <a:spcPts val="600"/>
              </a:spcAft>
              <a:buNone/>
            </a:pPr>
            <a:r>
              <a:rPr lang="fr-FR" dirty="0"/>
              <a:t>Vers des indicateurs de résultats</a:t>
            </a:r>
          </a:p>
          <a:p>
            <a:pPr marL="0" indent="0" algn="ctr">
              <a:buNone/>
            </a:pPr>
            <a:endParaRPr lang="fr-FR" dirty="0"/>
          </a:p>
        </p:txBody>
      </p:sp>
      <p:pic>
        <p:nvPicPr>
          <p:cNvPr id="3" name="Image 2">
            <a:extLst>
              <a:ext uri="{FF2B5EF4-FFF2-40B4-BE49-F238E27FC236}">
                <a16:creationId xmlns:a16="http://schemas.microsoft.com/office/drawing/2014/main" id="{EFCA97C2-1200-4670-8DE4-870EA3341A3B}"/>
              </a:ext>
            </a:extLst>
          </p:cNvPr>
          <p:cNvPicPr>
            <a:picLocks noChangeAspect="1"/>
          </p:cNvPicPr>
          <p:nvPr/>
        </p:nvPicPr>
        <p:blipFill>
          <a:blip r:embed="rId3"/>
          <a:stretch>
            <a:fillRect/>
          </a:stretch>
        </p:blipFill>
        <p:spPr>
          <a:xfrm>
            <a:off x="8975189" y="1839446"/>
            <a:ext cx="2185988" cy="3090863"/>
          </a:xfrm>
          <a:prstGeom prst="rect">
            <a:avLst/>
          </a:prstGeom>
          <a:ln>
            <a:solidFill>
              <a:srgbClr val="00B0F0"/>
            </a:solidFill>
          </a:ln>
        </p:spPr>
      </p:pic>
      <p:pic>
        <p:nvPicPr>
          <p:cNvPr id="5" name="Image 4">
            <a:extLst>
              <a:ext uri="{FF2B5EF4-FFF2-40B4-BE49-F238E27FC236}">
                <a16:creationId xmlns:a16="http://schemas.microsoft.com/office/drawing/2014/main" id="{DFD3A467-6CC4-4AC4-ACD9-2FDB63DDDD54}"/>
              </a:ext>
            </a:extLst>
          </p:cNvPr>
          <p:cNvPicPr>
            <a:picLocks noChangeAspect="1"/>
          </p:cNvPicPr>
          <p:nvPr/>
        </p:nvPicPr>
        <p:blipFill>
          <a:blip r:embed="rId4"/>
          <a:stretch>
            <a:fillRect/>
          </a:stretch>
        </p:blipFill>
        <p:spPr>
          <a:xfrm>
            <a:off x="1154990" y="1857273"/>
            <a:ext cx="2166077" cy="3055209"/>
          </a:xfrm>
          <a:prstGeom prst="rect">
            <a:avLst/>
          </a:prstGeom>
          <a:ln>
            <a:solidFill>
              <a:srgbClr val="FFC000"/>
            </a:solidFill>
          </a:ln>
        </p:spPr>
      </p:pic>
    </p:spTree>
    <p:extLst>
      <p:ext uri="{BB962C8B-B14F-4D97-AF65-F5344CB8AC3E}">
        <p14:creationId xmlns:p14="http://schemas.microsoft.com/office/powerpoint/2010/main" val="23530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ous-titre 1"/>
          <p:cNvSpPr txBox="1">
            <a:spLocks/>
          </p:cNvSpPr>
          <p:nvPr/>
        </p:nvSpPr>
        <p:spPr>
          <a:xfrm>
            <a:off x="1154990" y="281944"/>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Développer le recueil et l'exploitation des informations utiles à la branche des SSTI</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 name="Image 1">
            <a:extLst>
              <a:ext uri="{FF2B5EF4-FFF2-40B4-BE49-F238E27FC236}">
                <a16:creationId xmlns:a16="http://schemas.microsoft.com/office/drawing/2014/main" id="{62ADEAC9-7618-4F33-9402-2880A3BE0B63}"/>
              </a:ext>
            </a:extLst>
          </p:cNvPr>
          <p:cNvPicPr>
            <a:picLocks noChangeAspect="1"/>
          </p:cNvPicPr>
          <p:nvPr/>
        </p:nvPicPr>
        <p:blipFill>
          <a:blip r:embed="rId3"/>
          <a:stretch>
            <a:fillRect/>
          </a:stretch>
        </p:blipFill>
        <p:spPr>
          <a:xfrm>
            <a:off x="3236524" y="1637402"/>
            <a:ext cx="7344582" cy="3916485"/>
          </a:xfrm>
          <a:prstGeom prst="rect">
            <a:avLst/>
          </a:prstGeom>
        </p:spPr>
      </p:pic>
      <p:sp>
        <p:nvSpPr>
          <p:cNvPr id="11" name="Sous-titre 1">
            <a:extLst>
              <a:ext uri="{FF2B5EF4-FFF2-40B4-BE49-F238E27FC236}">
                <a16:creationId xmlns:a16="http://schemas.microsoft.com/office/drawing/2014/main" id="{5E62D20C-F3BB-4BB0-A941-D510C95D98D2}"/>
              </a:ext>
            </a:extLst>
          </p:cNvPr>
          <p:cNvSpPr txBox="1">
            <a:spLocks/>
          </p:cNvSpPr>
          <p:nvPr/>
        </p:nvSpPr>
        <p:spPr>
          <a:xfrm>
            <a:off x="746783" y="2822928"/>
            <a:ext cx="2574539" cy="1154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fr-FR" dirty="0"/>
              <a:t>Cartographie des agréments</a:t>
            </a:r>
          </a:p>
          <a:p>
            <a:pPr marL="0" indent="0" algn="ctr">
              <a:lnSpc>
                <a:spcPct val="100000"/>
              </a:lnSpc>
              <a:spcBef>
                <a:spcPts val="0"/>
              </a:spcBef>
              <a:buNone/>
            </a:pPr>
            <a:endParaRPr lang="fr-FR" dirty="0"/>
          </a:p>
        </p:txBody>
      </p:sp>
    </p:spTree>
    <p:extLst>
      <p:ext uri="{BB962C8B-B14F-4D97-AF65-F5344CB8AC3E}">
        <p14:creationId xmlns:p14="http://schemas.microsoft.com/office/powerpoint/2010/main" val="270902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747947" y="3078571"/>
            <a:ext cx="9144000" cy="1655762"/>
          </a:xfrm>
        </p:spPr>
        <p:txBody>
          <a:bodyPr>
            <a:noAutofit/>
          </a:bodyPr>
          <a:lstStyle/>
          <a:p>
            <a:r>
              <a:rPr lang="fr-FR" sz="4500" b="1" dirty="0">
                <a:solidFill>
                  <a:schemeClr val="bg1"/>
                </a:solidFill>
                <a:latin typeface="+mj-lt"/>
              </a:rPr>
              <a:t>Favoriser ou maintenir un cadre législatif et réglementaire de l’activité des SSTI sensé et applicable</a:t>
            </a:r>
          </a:p>
        </p:txBody>
      </p:sp>
    </p:spTree>
    <p:extLst>
      <p:ext uri="{BB962C8B-B14F-4D97-AF65-F5344CB8AC3E}">
        <p14:creationId xmlns:p14="http://schemas.microsoft.com/office/powerpoint/2010/main" val="210282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ous-titre 1"/>
          <p:cNvSpPr txBox="1">
            <a:spLocks/>
          </p:cNvSpPr>
          <p:nvPr/>
        </p:nvSpPr>
        <p:spPr>
          <a:xfrm>
            <a:off x="1154990" y="281944"/>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Développer le recueil et l'exploitation des informations utiles à la branche des SSTI</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a:extLst>
              <a:ext uri="{FF2B5EF4-FFF2-40B4-BE49-F238E27FC236}">
                <a16:creationId xmlns:a16="http://schemas.microsoft.com/office/drawing/2014/main" id="{1921E954-15F9-420F-8C61-49531C7D9564}"/>
              </a:ext>
            </a:extLst>
          </p:cNvPr>
          <p:cNvSpPr txBox="1">
            <a:spLocks/>
          </p:cNvSpPr>
          <p:nvPr/>
        </p:nvSpPr>
        <p:spPr>
          <a:xfrm>
            <a:off x="738241" y="1892188"/>
            <a:ext cx="5966741" cy="2613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spcBef>
                <a:spcPts val="600"/>
              </a:spcBef>
              <a:spcAft>
                <a:spcPts val="600"/>
              </a:spcAft>
              <a:buNone/>
            </a:pPr>
            <a:r>
              <a:rPr lang="fr-FR" sz="2400" dirty="0"/>
              <a:t>En miroir des enquêtes de la DGT</a:t>
            </a:r>
          </a:p>
          <a:p>
            <a:pPr marL="0" indent="0" algn="ctr">
              <a:lnSpc>
                <a:spcPct val="150000"/>
              </a:lnSpc>
              <a:spcBef>
                <a:spcPts val="600"/>
              </a:spcBef>
              <a:spcAft>
                <a:spcPts val="600"/>
              </a:spcAft>
              <a:buNone/>
            </a:pPr>
            <a:r>
              <a:rPr lang="fr-FR" sz="2400" dirty="0"/>
              <a:t>Reporting hebdomadaire (Avril – Juin 2020)</a:t>
            </a:r>
          </a:p>
          <a:p>
            <a:pPr marL="0" indent="0" algn="ctr">
              <a:lnSpc>
                <a:spcPct val="150000"/>
              </a:lnSpc>
              <a:spcBef>
                <a:spcPts val="600"/>
              </a:spcBef>
              <a:spcAft>
                <a:spcPts val="600"/>
              </a:spcAft>
              <a:buNone/>
            </a:pPr>
            <a:r>
              <a:rPr lang="fr-FR" sz="2400" dirty="0"/>
              <a:t>Reporting mensuel (depuis Juillet 2020) – intégration de la vaccination en avril 2021</a:t>
            </a:r>
          </a:p>
          <a:p>
            <a:pPr marL="0" indent="0" algn="ctr">
              <a:buNone/>
            </a:pPr>
            <a:endParaRPr lang="fr-FR" sz="2400" dirty="0"/>
          </a:p>
        </p:txBody>
      </p:sp>
      <p:pic>
        <p:nvPicPr>
          <p:cNvPr id="4" name="Image 3">
            <a:extLst>
              <a:ext uri="{FF2B5EF4-FFF2-40B4-BE49-F238E27FC236}">
                <a16:creationId xmlns:a16="http://schemas.microsoft.com/office/drawing/2014/main" id="{F27DD0C3-DF25-466C-9D6D-6E320E2D82C6}"/>
              </a:ext>
            </a:extLst>
          </p:cNvPr>
          <p:cNvPicPr>
            <a:picLocks noChangeAspect="1"/>
          </p:cNvPicPr>
          <p:nvPr/>
        </p:nvPicPr>
        <p:blipFill>
          <a:blip r:embed="rId3"/>
          <a:stretch>
            <a:fillRect/>
          </a:stretch>
        </p:blipFill>
        <p:spPr>
          <a:xfrm>
            <a:off x="6870049" y="1066401"/>
            <a:ext cx="4166961" cy="4706657"/>
          </a:xfrm>
          <a:prstGeom prst="rect">
            <a:avLst/>
          </a:prstGeom>
        </p:spPr>
      </p:pic>
    </p:spTree>
    <p:extLst>
      <p:ext uri="{BB962C8B-B14F-4D97-AF65-F5344CB8AC3E}">
        <p14:creationId xmlns:p14="http://schemas.microsoft.com/office/powerpoint/2010/main" val="169646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1325461" y="2767088"/>
            <a:ext cx="9722839" cy="2416768"/>
          </a:xfrm>
        </p:spPr>
        <p:txBody>
          <a:bodyPr>
            <a:noAutofit/>
          </a:bodyPr>
          <a:lstStyle/>
          <a:p>
            <a:pPr marL="0" indent="0" algn="ctr">
              <a:buNone/>
            </a:pPr>
            <a:r>
              <a:rPr lang="fr-FR" sz="4400" b="1" dirty="0">
                <a:solidFill>
                  <a:schemeClr val="bg1"/>
                </a:solidFill>
              </a:rPr>
              <a:t>Poursuivre le déploiement de la Démarche de progrès en Santé au travail, renforcer les échanges sur l'organisation des SSTI, promouvoir des modèles d'évaluation allant jusqu'à la certification de tierce partie</a:t>
            </a:r>
            <a:endParaRPr lang="fr-FR" sz="4400" b="1" dirty="0">
              <a:solidFill>
                <a:schemeClr val="bg1"/>
              </a:solidFill>
              <a:effectLst/>
            </a:endParaRPr>
          </a:p>
        </p:txBody>
      </p:sp>
    </p:spTree>
    <p:extLst>
      <p:ext uri="{BB962C8B-B14F-4D97-AF65-F5344CB8AC3E}">
        <p14:creationId xmlns:p14="http://schemas.microsoft.com/office/powerpoint/2010/main" val="3064714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4500" y="5798587"/>
            <a:ext cx="8646606" cy="338554"/>
          </a:xfrm>
          <a:prstGeom prst="rect">
            <a:avLst/>
          </a:prstGeom>
          <a:solidFill>
            <a:schemeClr val="bg1"/>
          </a:solidFill>
          <a:ln w="28575">
            <a:noFill/>
          </a:ln>
        </p:spPr>
        <p:txBody>
          <a:bodyPr wrap="square" rtlCol="0">
            <a:spAutoFit/>
          </a:bodyPr>
          <a:lstStyle/>
          <a:p>
            <a:r>
              <a:rPr lang="fr-FR" sz="1600" b="1" dirty="0"/>
              <a:t>Espace adhérents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rPr>
              <a:t>Organisation, SI et RH </a:t>
            </a:r>
            <a:r>
              <a:rPr lang="fr-FR" sz="1600" b="1" dirty="0">
                <a:sym typeface="Wingdings 3" panose="05040102010807070707" pitchFamily="18" charset="2"/>
              </a:rPr>
              <a:t></a:t>
            </a:r>
            <a:r>
              <a:rPr lang="fr-FR" sz="1600" b="1" dirty="0">
                <a:solidFill>
                  <a:srgbClr val="00B0F0"/>
                </a:solidFill>
              </a:rPr>
              <a:t> DPST</a:t>
            </a:r>
          </a:p>
        </p:txBody>
      </p:sp>
      <p:sp>
        <p:nvSpPr>
          <p:cNvPr id="13" name="Sous-titre 1"/>
          <p:cNvSpPr txBox="1">
            <a:spLocks/>
          </p:cNvSpPr>
          <p:nvPr/>
        </p:nvSpPr>
        <p:spPr>
          <a:xfrm>
            <a:off x="1154990" y="281944"/>
            <a:ext cx="10515600" cy="1265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Poursuivre le déploiement de la DPST</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a:extLst>
              <a:ext uri="{FF2B5EF4-FFF2-40B4-BE49-F238E27FC236}">
                <a16:creationId xmlns:a16="http://schemas.microsoft.com/office/drawing/2014/main" id="{1921E954-15F9-420F-8C61-49531C7D9564}"/>
              </a:ext>
            </a:extLst>
          </p:cNvPr>
          <p:cNvSpPr txBox="1">
            <a:spLocks/>
          </p:cNvSpPr>
          <p:nvPr/>
        </p:nvSpPr>
        <p:spPr>
          <a:xfrm>
            <a:off x="918129" y="2491744"/>
            <a:ext cx="3377033" cy="18745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b="1" dirty="0">
                <a:solidFill>
                  <a:schemeClr val="bg1">
                    <a:lumMod val="50000"/>
                  </a:schemeClr>
                </a:solidFill>
              </a:rPr>
              <a:t>Nombre de Services évalués au 1</a:t>
            </a:r>
            <a:r>
              <a:rPr lang="fr-FR" sz="2400" b="1" baseline="30000" dirty="0">
                <a:solidFill>
                  <a:schemeClr val="bg1">
                    <a:lumMod val="50000"/>
                  </a:schemeClr>
                </a:solidFill>
              </a:rPr>
              <a:t>er</a:t>
            </a:r>
            <a:r>
              <a:rPr lang="fr-FR" sz="2400" b="1" dirty="0">
                <a:solidFill>
                  <a:schemeClr val="bg1">
                    <a:lumMod val="50000"/>
                  </a:schemeClr>
                </a:solidFill>
              </a:rPr>
              <a:t> juin 2021, par région et par niveau Amexist </a:t>
            </a:r>
            <a:endParaRPr lang="fr-FR" sz="2400" dirty="0">
              <a:solidFill>
                <a:schemeClr val="bg1">
                  <a:lumMod val="50000"/>
                </a:schemeClr>
              </a:solidFill>
            </a:endParaRPr>
          </a:p>
          <a:p>
            <a:pPr marL="0" indent="0" algn="ctr">
              <a:buNone/>
            </a:pPr>
            <a:endParaRPr lang="fr-FR" sz="2400" dirty="0">
              <a:solidFill>
                <a:schemeClr val="bg1">
                  <a:lumMod val="50000"/>
                </a:schemeClr>
              </a:solidFill>
            </a:endParaRPr>
          </a:p>
        </p:txBody>
      </p:sp>
      <p:pic>
        <p:nvPicPr>
          <p:cNvPr id="2" name="Image 1">
            <a:extLst>
              <a:ext uri="{FF2B5EF4-FFF2-40B4-BE49-F238E27FC236}">
                <a16:creationId xmlns:a16="http://schemas.microsoft.com/office/drawing/2014/main" id="{6DF889D8-C627-4DFE-9FDF-185CB7DF12E1}"/>
              </a:ext>
            </a:extLst>
          </p:cNvPr>
          <p:cNvPicPr>
            <a:picLocks noChangeAspect="1"/>
          </p:cNvPicPr>
          <p:nvPr/>
        </p:nvPicPr>
        <p:blipFill rotWithShape="1">
          <a:blip r:embed="rId3"/>
          <a:srcRect t="7737" r="9801"/>
          <a:stretch/>
        </p:blipFill>
        <p:spPr>
          <a:xfrm>
            <a:off x="4446687" y="893880"/>
            <a:ext cx="7451642" cy="4833028"/>
          </a:xfrm>
          <a:prstGeom prst="rect">
            <a:avLst/>
          </a:prstGeom>
        </p:spPr>
      </p:pic>
    </p:spTree>
    <p:extLst>
      <p:ext uri="{BB962C8B-B14F-4D97-AF65-F5344CB8AC3E}">
        <p14:creationId xmlns:p14="http://schemas.microsoft.com/office/powerpoint/2010/main" val="2622347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4500" y="5798587"/>
            <a:ext cx="8646606" cy="338554"/>
          </a:xfrm>
          <a:prstGeom prst="rect">
            <a:avLst/>
          </a:prstGeom>
          <a:solidFill>
            <a:schemeClr val="bg1"/>
          </a:solidFill>
          <a:ln w="28575">
            <a:noFill/>
          </a:ln>
        </p:spPr>
        <p:txBody>
          <a:bodyPr wrap="square" rtlCol="0">
            <a:spAutoFit/>
          </a:bodyPr>
          <a:lstStyle/>
          <a:p>
            <a:r>
              <a:rPr lang="fr-FR" sz="1600" b="1" dirty="0"/>
              <a:t>Espace adhérents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rPr>
              <a:t>Organisation, SI et RH </a:t>
            </a:r>
            <a:r>
              <a:rPr lang="fr-FR" sz="1600" b="1" dirty="0">
                <a:sym typeface="Wingdings 3" panose="05040102010807070707" pitchFamily="18" charset="2"/>
              </a:rPr>
              <a:t></a:t>
            </a:r>
            <a:r>
              <a:rPr lang="fr-FR" sz="1600" b="1" dirty="0">
                <a:solidFill>
                  <a:srgbClr val="00B0F0"/>
                </a:solidFill>
              </a:rPr>
              <a:t> DPST</a:t>
            </a:r>
          </a:p>
        </p:txBody>
      </p:sp>
      <p:sp>
        <p:nvSpPr>
          <p:cNvPr id="13" name="Sous-titre 1"/>
          <p:cNvSpPr txBox="1">
            <a:spLocks/>
          </p:cNvSpPr>
          <p:nvPr/>
        </p:nvSpPr>
        <p:spPr>
          <a:xfrm>
            <a:off x="1154990" y="281944"/>
            <a:ext cx="10515600" cy="1265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Poursuivre le déploiement de la DPST</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a:extLst>
              <a:ext uri="{FF2B5EF4-FFF2-40B4-BE49-F238E27FC236}">
                <a16:creationId xmlns:a16="http://schemas.microsoft.com/office/drawing/2014/main" id="{1921E954-15F9-420F-8C61-49531C7D9564}"/>
              </a:ext>
            </a:extLst>
          </p:cNvPr>
          <p:cNvSpPr txBox="1">
            <a:spLocks/>
          </p:cNvSpPr>
          <p:nvPr/>
        </p:nvSpPr>
        <p:spPr>
          <a:xfrm>
            <a:off x="1154990" y="1233996"/>
            <a:ext cx="10744085" cy="41455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600" b="1" dirty="0">
                <a:solidFill>
                  <a:schemeClr val="bg1">
                    <a:lumMod val="50000"/>
                  </a:schemeClr>
                </a:solidFill>
              </a:rPr>
              <a:t>Mise à jour des ressources DPST sur le site de Présanse </a:t>
            </a:r>
          </a:p>
          <a:p>
            <a:pPr lvl="1"/>
            <a:r>
              <a:rPr lang="fr-FR" sz="3600" b="1" dirty="0">
                <a:solidFill>
                  <a:schemeClr val="bg1">
                    <a:lumMod val="50000"/>
                  </a:schemeClr>
                </a:solidFill>
              </a:rPr>
              <a:t>Référentiel et procédure</a:t>
            </a:r>
          </a:p>
          <a:p>
            <a:pPr lvl="1"/>
            <a:r>
              <a:rPr lang="fr-FR" sz="3600" b="1" dirty="0">
                <a:solidFill>
                  <a:schemeClr val="bg1">
                    <a:lumMod val="50000"/>
                  </a:schemeClr>
                </a:solidFill>
              </a:rPr>
              <a:t>Kit de sensibilisation</a:t>
            </a:r>
          </a:p>
          <a:p>
            <a:pPr lvl="1"/>
            <a:r>
              <a:rPr lang="fr-FR" sz="3600" b="1" dirty="0">
                <a:solidFill>
                  <a:schemeClr val="bg1">
                    <a:lumMod val="50000"/>
                  </a:schemeClr>
                </a:solidFill>
              </a:rPr>
              <a:t>Fiches pratiques</a:t>
            </a:r>
          </a:p>
          <a:p>
            <a:pPr lvl="1"/>
            <a:r>
              <a:rPr lang="fr-FR" sz="3600" b="1" dirty="0">
                <a:solidFill>
                  <a:schemeClr val="bg1">
                    <a:lumMod val="50000"/>
                  </a:schemeClr>
                </a:solidFill>
              </a:rPr>
              <a:t>Annuaire des relais qualité</a:t>
            </a:r>
          </a:p>
          <a:p>
            <a:pPr lvl="1"/>
            <a:r>
              <a:rPr lang="fr-FR" sz="3600" b="1" dirty="0">
                <a:solidFill>
                  <a:schemeClr val="bg1">
                    <a:lumMod val="50000"/>
                  </a:schemeClr>
                </a:solidFill>
              </a:rPr>
              <a:t>Base Documentaire Nationale</a:t>
            </a:r>
          </a:p>
          <a:p>
            <a:pPr lvl="1"/>
            <a:r>
              <a:rPr lang="fr-FR" sz="3600" b="1" dirty="0">
                <a:solidFill>
                  <a:schemeClr val="bg1">
                    <a:lumMod val="50000"/>
                  </a:schemeClr>
                </a:solidFill>
              </a:rPr>
              <a:t>…</a:t>
            </a:r>
          </a:p>
        </p:txBody>
      </p:sp>
    </p:spTree>
    <p:extLst>
      <p:ext uri="{BB962C8B-B14F-4D97-AF65-F5344CB8AC3E}">
        <p14:creationId xmlns:p14="http://schemas.microsoft.com/office/powerpoint/2010/main" val="410917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934500" y="5798587"/>
            <a:ext cx="8646606" cy="338554"/>
          </a:xfrm>
          <a:prstGeom prst="rect">
            <a:avLst/>
          </a:prstGeom>
          <a:solidFill>
            <a:schemeClr val="bg1"/>
          </a:solidFill>
          <a:ln w="28575">
            <a:noFill/>
          </a:ln>
        </p:spPr>
        <p:txBody>
          <a:bodyPr wrap="square" rtlCol="0">
            <a:spAutoFit/>
          </a:bodyPr>
          <a:lstStyle/>
          <a:p>
            <a:r>
              <a:rPr lang="fr-FR" sz="1600" b="1" dirty="0"/>
              <a:t>Espace adhérents </a:t>
            </a:r>
            <a:r>
              <a:rPr lang="fr-FR" sz="1600" b="1" dirty="0">
                <a:sym typeface="Wingdings 3" panose="05040102010807070707" pitchFamily="18" charset="2"/>
              </a:rPr>
              <a:t> </a:t>
            </a:r>
            <a:r>
              <a:rPr lang="fr-FR" sz="1600" b="1" dirty="0"/>
              <a:t>Ressources </a:t>
            </a:r>
            <a:r>
              <a:rPr lang="fr-FR" sz="1600" b="1" dirty="0">
                <a:sym typeface="Wingdings 3" panose="05040102010807070707" pitchFamily="18" charset="2"/>
              </a:rPr>
              <a:t> </a:t>
            </a:r>
            <a:r>
              <a:rPr lang="fr-FR" sz="1600" b="1" dirty="0">
                <a:solidFill>
                  <a:srgbClr val="00B0F0"/>
                </a:solidFill>
              </a:rPr>
              <a:t>Organisation, SI et RH </a:t>
            </a:r>
            <a:r>
              <a:rPr lang="fr-FR" sz="1600" b="1" dirty="0">
                <a:sym typeface="Wingdings 3" panose="05040102010807070707" pitchFamily="18" charset="2"/>
              </a:rPr>
              <a:t></a:t>
            </a:r>
            <a:r>
              <a:rPr lang="fr-FR" sz="1600" b="1" dirty="0">
                <a:solidFill>
                  <a:srgbClr val="00B0F0"/>
                </a:solidFill>
              </a:rPr>
              <a:t> DPST</a:t>
            </a:r>
          </a:p>
        </p:txBody>
      </p:sp>
      <p:sp>
        <p:nvSpPr>
          <p:cNvPr id="13" name="Sous-titre 1"/>
          <p:cNvSpPr txBox="1">
            <a:spLocks/>
          </p:cNvSpPr>
          <p:nvPr/>
        </p:nvSpPr>
        <p:spPr>
          <a:xfrm>
            <a:off x="1154990" y="281944"/>
            <a:ext cx="10515600" cy="1265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Poursuivre le déploiement de la DPST</a:t>
            </a:r>
          </a:p>
        </p:txBody>
      </p:sp>
      <p:cxnSp>
        <p:nvCxnSpPr>
          <p:cNvPr id="19" name="Connecteur droit 18"/>
          <p:cNvCxnSpPr/>
          <p:nvPr/>
        </p:nvCxnSpPr>
        <p:spPr>
          <a:xfrm>
            <a:off x="2034053" y="5781568"/>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034053" y="6381841"/>
            <a:ext cx="8547053" cy="152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Sous-titre 1">
            <a:extLst>
              <a:ext uri="{FF2B5EF4-FFF2-40B4-BE49-F238E27FC236}">
                <a16:creationId xmlns:a16="http://schemas.microsoft.com/office/drawing/2014/main" id="{1921E954-15F9-420F-8C61-49531C7D9564}"/>
              </a:ext>
            </a:extLst>
          </p:cNvPr>
          <p:cNvSpPr txBox="1">
            <a:spLocks/>
          </p:cNvSpPr>
          <p:nvPr/>
        </p:nvSpPr>
        <p:spPr>
          <a:xfrm>
            <a:off x="2034053" y="2281597"/>
            <a:ext cx="4687381" cy="31971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2400" b="1" dirty="0">
                <a:solidFill>
                  <a:schemeClr val="bg1">
                    <a:lumMod val="50000"/>
                  </a:schemeClr>
                </a:solidFill>
              </a:rPr>
              <a:t>Actualité Santé au Travail et DPST</a:t>
            </a:r>
          </a:p>
          <a:p>
            <a:r>
              <a:rPr lang="fr-FR" sz="2400" b="1" dirty="0">
                <a:solidFill>
                  <a:schemeClr val="bg1">
                    <a:lumMod val="50000"/>
                  </a:schemeClr>
                </a:solidFill>
              </a:rPr>
              <a:t>Ecoute clients</a:t>
            </a:r>
          </a:p>
          <a:p>
            <a:r>
              <a:rPr lang="fr-FR" sz="2400" b="1" dirty="0">
                <a:solidFill>
                  <a:schemeClr val="bg1">
                    <a:lumMod val="50000"/>
                  </a:schemeClr>
                </a:solidFill>
              </a:rPr>
              <a:t>Indicateurs</a:t>
            </a:r>
          </a:p>
          <a:p>
            <a:r>
              <a:rPr lang="fr-FR" sz="2400" b="1" dirty="0">
                <a:solidFill>
                  <a:schemeClr val="bg1">
                    <a:lumMod val="50000"/>
                  </a:schemeClr>
                </a:solidFill>
              </a:rPr>
              <a:t>Amélioration continue et projets stratégiques</a:t>
            </a:r>
          </a:p>
          <a:p>
            <a:r>
              <a:rPr lang="fr-FR" sz="2400" b="1" dirty="0">
                <a:solidFill>
                  <a:schemeClr val="bg1">
                    <a:lumMod val="50000"/>
                  </a:schemeClr>
                </a:solidFill>
              </a:rPr>
              <a:t>Démarrage, réactivation et label à pérenniser</a:t>
            </a:r>
          </a:p>
          <a:p>
            <a:endParaRPr lang="fr-FR" sz="2400" b="1" dirty="0">
              <a:solidFill>
                <a:schemeClr val="bg1">
                  <a:lumMod val="50000"/>
                </a:schemeClr>
              </a:solidFill>
            </a:endParaRPr>
          </a:p>
        </p:txBody>
      </p:sp>
      <p:pic>
        <p:nvPicPr>
          <p:cNvPr id="9" name="Image 8">
            <a:extLst>
              <a:ext uri="{FF2B5EF4-FFF2-40B4-BE49-F238E27FC236}">
                <a16:creationId xmlns:a16="http://schemas.microsoft.com/office/drawing/2014/main" id="{48A4588E-EDF4-42F6-8775-7A6007DF0F23}"/>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226039" y="2688884"/>
            <a:ext cx="4444551" cy="2380405"/>
          </a:xfrm>
          <a:prstGeom prst="rect">
            <a:avLst/>
          </a:prstGeom>
          <a:ln>
            <a:solidFill>
              <a:schemeClr val="accent1"/>
            </a:solidFill>
          </a:ln>
        </p:spPr>
      </p:pic>
      <p:sp>
        <p:nvSpPr>
          <p:cNvPr id="22" name="Sous-titre 1">
            <a:extLst>
              <a:ext uri="{FF2B5EF4-FFF2-40B4-BE49-F238E27FC236}">
                <a16:creationId xmlns:a16="http://schemas.microsoft.com/office/drawing/2014/main" id="{630A49F6-298A-4982-85BE-1E7F6052BB19}"/>
              </a:ext>
            </a:extLst>
          </p:cNvPr>
          <p:cNvSpPr txBox="1">
            <a:spLocks/>
          </p:cNvSpPr>
          <p:nvPr/>
        </p:nvSpPr>
        <p:spPr>
          <a:xfrm>
            <a:off x="1288593" y="936311"/>
            <a:ext cx="9614813" cy="10128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3200" b="1" dirty="0">
                <a:solidFill>
                  <a:schemeClr val="bg1">
                    <a:lumMod val="50000"/>
                  </a:schemeClr>
                </a:solidFill>
              </a:rPr>
              <a:t>Organisation d’une journée Qualité le 23 mars 2021</a:t>
            </a:r>
          </a:p>
          <a:p>
            <a:pPr marL="0" indent="0" algn="ctr">
              <a:buNone/>
            </a:pPr>
            <a:r>
              <a:rPr lang="fr-FR" sz="3200" b="1" i="1" dirty="0">
                <a:solidFill>
                  <a:schemeClr val="bg1">
                    <a:lumMod val="50000"/>
                  </a:schemeClr>
                </a:solidFill>
                <a:highlight>
                  <a:srgbClr val="00FFFF"/>
                </a:highlight>
              </a:rPr>
              <a:t>140 Participants sur Zoom</a:t>
            </a:r>
          </a:p>
          <a:p>
            <a:pPr marL="0" indent="0" algn="ctr">
              <a:buNone/>
            </a:pPr>
            <a:endParaRPr lang="fr-FR" sz="3200" b="1" dirty="0">
              <a:solidFill>
                <a:schemeClr val="bg1">
                  <a:lumMod val="50000"/>
                </a:schemeClr>
              </a:solidFill>
            </a:endParaRPr>
          </a:p>
        </p:txBody>
      </p:sp>
      <p:sp>
        <p:nvSpPr>
          <p:cNvPr id="23" name="Sous-titre 1">
            <a:extLst>
              <a:ext uri="{FF2B5EF4-FFF2-40B4-BE49-F238E27FC236}">
                <a16:creationId xmlns:a16="http://schemas.microsoft.com/office/drawing/2014/main" id="{5D944FD6-589B-4758-ABA0-8CE4B9B8B711}"/>
              </a:ext>
            </a:extLst>
          </p:cNvPr>
          <p:cNvSpPr txBox="1">
            <a:spLocks/>
          </p:cNvSpPr>
          <p:nvPr/>
        </p:nvSpPr>
        <p:spPr>
          <a:xfrm rot="18876190">
            <a:off x="739643" y="2493252"/>
            <a:ext cx="1840675" cy="546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i="1" dirty="0">
                <a:solidFill>
                  <a:schemeClr val="bg1">
                    <a:lumMod val="50000"/>
                  </a:schemeClr>
                </a:solidFill>
                <a:highlight>
                  <a:srgbClr val="00FFFF"/>
                </a:highlight>
              </a:rPr>
              <a:t>3 webinaires</a:t>
            </a:r>
          </a:p>
          <a:p>
            <a:pPr marL="0" indent="0">
              <a:buNone/>
            </a:pPr>
            <a:endParaRPr lang="fr-FR" sz="2400" b="1" i="1" dirty="0">
              <a:solidFill>
                <a:schemeClr val="bg1">
                  <a:lumMod val="50000"/>
                </a:schemeClr>
              </a:solidFill>
              <a:highlight>
                <a:srgbClr val="00FFFF"/>
              </a:highlight>
            </a:endParaRPr>
          </a:p>
        </p:txBody>
      </p:sp>
      <p:sp>
        <p:nvSpPr>
          <p:cNvPr id="24" name="Sous-titre 1">
            <a:extLst>
              <a:ext uri="{FF2B5EF4-FFF2-40B4-BE49-F238E27FC236}">
                <a16:creationId xmlns:a16="http://schemas.microsoft.com/office/drawing/2014/main" id="{B9B7D544-C492-41AF-BBE8-220461FEF5FF}"/>
              </a:ext>
            </a:extLst>
          </p:cNvPr>
          <p:cNvSpPr txBox="1">
            <a:spLocks/>
          </p:cNvSpPr>
          <p:nvPr/>
        </p:nvSpPr>
        <p:spPr>
          <a:xfrm rot="18876190">
            <a:off x="974693" y="3853401"/>
            <a:ext cx="1370576" cy="5467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2400" b="1" i="1" dirty="0">
                <a:solidFill>
                  <a:schemeClr val="bg1">
                    <a:lumMod val="50000"/>
                  </a:schemeClr>
                </a:solidFill>
                <a:highlight>
                  <a:srgbClr val="00FFFF"/>
                </a:highlight>
              </a:rPr>
              <a:t>2 ateliers</a:t>
            </a:r>
          </a:p>
          <a:p>
            <a:pPr marL="0" indent="0">
              <a:buNone/>
            </a:pPr>
            <a:endParaRPr lang="fr-FR" sz="2400" b="1" i="1" dirty="0">
              <a:solidFill>
                <a:schemeClr val="bg1">
                  <a:lumMod val="50000"/>
                </a:schemeClr>
              </a:solidFill>
              <a:highlight>
                <a:srgbClr val="00FFFF"/>
              </a:highlight>
            </a:endParaRPr>
          </a:p>
        </p:txBody>
      </p:sp>
    </p:spTree>
    <p:extLst>
      <p:ext uri="{BB962C8B-B14F-4D97-AF65-F5344CB8AC3E}">
        <p14:creationId xmlns:p14="http://schemas.microsoft.com/office/powerpoint/2010/main" val="11699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199626" y="2972945"/>
            <a:ext cx="9890620" cy="2251305"/>
          </a:xfrm>
        </p:spPr>
        <p:txBody>
          <a:bodyPr>
            <a:noAutofit/>
          </a:bodyPr>
          <a:lstStyle/>
          <a:p>
            <a:r>
              <a:rPr lang="fr-FR" sz="3600" b="1" dirty="0">
                <a:solidFill>
                  <a:schemeClr val="bg1"/>
                </a:solidFill>
              </a:rPr>
              <a:t>Proposer une communication partagée à l’attention des acteurs des Services et de leur environnement sur tous les aspects de leur activité</a:t>
            </a:r>
            <a:endParaRPr lang="fr-FR" sz="3600" b="1" dirty="0">
              <a:solidFill>
                <a:schemeClr val="bg1"/>
              </a:solidFill>
              <a:effectLst/>
            </a:endParaRPr>
          </a:p>
        </p:txBody>
      </p:sp>
      <p:sp>
        <p:nvSpPr>
          <p:cNvPr id="4" name="Espace réservé du texte 49"/>
          <p:cNvSpPr txBox="1">
            <a:spLocks/>
          </p:cNvSpPr>
          <p:nvPr/>
        </p:nvSpPr>
        <p:spPr>
          <a:xfrm>
            <a:off x="87183" y="122672"/>
            <a:ext cx="3321527" cy="190756"/>
          </a:xfrm>
          <a:prstGeom prst="rect">
            <a:avLst/>
          </a:prstGeom>
        </p:spPr>
        <p:txBody>
          <a:bodyPr/>
          <a:lstStyle>
            <a:lvl1pPr marL="0" indent="0" algn="r" rtl="0" eaLnBrk="0" fontAlgn="base" hangingPunct="0">
              <a:spcBef>
                <a:spcPct val="20000"/>
              </a:spcBef>
              <a:spcAft>
                <a:spcPct val="0"/>
              </a:spcAft>
              <a:buFontTx/>
              <a:buNone/>
              <a:defRPr sz="1200">
                <a:solidFill>
                  <a:srgbClr val="565555"/>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r>
              <a:rPr lang="fr-FR" b="1" kern="0" dirty="0">
                <a:solidFill>
                  <a:schemeClr val="bg1">
                    <a:lumMod val="50000"/>
                  </a:schemeClr>
                </a:solidFill>
              </a:rPr>
              <a:t>Assemblée Générale </a:t>
            </a:r>
            <a:r>
              <a:rPr lang="fr-FR" kern="0" dirty="0">
                <a:solidFill>
                  <a:schemeClr val="bg1">
                    <a:lumMod val="50000"/>
                  </a:schemeClr>
                </a:solidFill>
              </a:rPr>
              <a:t>– 10 septembre 2020</a:t>
            </a:r>
          </a:p>
        </p:txBody>
      </p:sp>
    </p:spTree>
    <p:extLst>
      <p:ext uri="{BB962C8B-B14F-4D97-AF65-F5344CB8AC3E}">
        <p14:creationId xmlns:p14="http://schemas.microsoft.com/office/powerpoint/2010/main" val="2859115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778004" y="324608"/>
            <a:ext cx="11017756" cy="7498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Une campagne digitale en mai 2020 pour accompagner le déconfinement, complémentaire à des actions régionales </a:t>
            </a:r>
          </a:p>
        </p:txBody>
      </p:sp>
      <p:pic>
        <p:nvPicPr>
          <p:cNvPr id="4" name="Image 3">
            <a:extLst>
              <a:ext uri="{FF2B5EF4-FFF2-40B4-BE49-F238E27FC236}">
                <a16:creationId xmlns:a16="http://schemas.microsoft.com/office/drawing/2014/main" id="{B68F577B-C492-410B-9DE0-162039F11FC2}"/>
              </a:ext>
            </a:extLst>
          </p:cNvPr>
          <p:cNvPicPr>
            <a:picLocks noChangeAspect="1"/>
          </p:cNvPicPr>
          <p:nvPr/>
        </p:nvPicPr>
        <p:blipFill>
          <a:blip r:embed="rId3"/>
          <a:stretch>
            <a:fillRect/>
          </a:stretch>
        </p:blipFill>
        <p:spPr>
          <a:xfrm>
            <a:off x="1178457" y="4030048"/>
            <a:ext cx="3393543" cy="2827952"/>
          </a:xfrm>
          <a:prstGeom prst="rect">
            <a:avLst/>
          </a:prstGeom>
        </p:spPr>
      </p:pic>
      <p:pic>
        <p:nvPicPr>
          <p:cNvPr id="7" name="Image 6">
            <a:extLst>
              <a:ext uri="{FF2B5EF4-FFF2-40B4-BE49-F238E27FC236}">
                <a16:creationId xmlns:a16="http://schemas.microsoft.com/office/drawing/2014/main" id="{2E1CFDC8-6D9B-4FE8-83FD-B60AF6B3F8FF}"/>
              </a:ext>
            </a:extLst>
          </p:cNvPr>
          <p:cNvPicPr>
            <a:picLocks noChangeAspect="1"/>
          </p:cNvPicPr>
          <p:nvPr/>
        </p:nvPicPr>
        <p:blipFill>
          <a:blip r:embed="rId4"/>
          <a:stretch>
            <a:fillRect/>
          </a:stretch>
        </p:blipFill>
        <p:spPr>
          <a:xfrm>
            <a:off x="1446656" y="1268502"/>
            <a:ext cx="2857143" cy="2380952"/>
          </a:xfrm>
          <a:prstGeom prst="rect">
            <a:avLst/>
          </a:prstGeom>
        </p:spPr>
      </p:pic>
      <p:pic>
        <p:nvPicPr>
          <p:cNvPr id="9" name="Image 8">
            <a:extLst>
              <a:ext uri="{FF2B5EF4-FFF2-40B4-BE49-F238E27FC236}">
                <a16:creationId xmlns:a16="http://schemas.microsoft.com/office/drawing/2014/main" id="{968E0141-36FA-44C2-A99D-7C16613C90BC}"/>
              </a:ext>
            </a:extLst>
          </p:cNvPr>
          <p:cNvPicPr>
            <a:picLocks noChangeAspect="1"/>
          </p:cNvPicPr>
          <p:nvPr/>
        </p:nvPicPr>
        <p:blipFill>
          <a:blip r:embed="rId5"/>
          <a:stretch>
            <a:fillRect/>
          </a:stretch>
        </p:blipFill>
        <p:spPr>
          <a:xfrm>
            <a:off x="4929979" y="1268502"/>
            <a:ext cx="6384491" cy="4986670"/>
          </a:xfrm>
          <a:prstGeom prst="rect">
            <a:avLst/>
          </a:prstGeom>
        </p:spPr>
      </p:pic>
    </p:spTree>
    <p:extLst>
      <p:ext uri="{BB962C8B-B14F-4D97-AF65-F5344CB8AC3E}">
        <p14:creationId xmlns:p14="http://schemas.microsoft.com/office/powerpoint/2010/main" val="3249441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778004" y="324608"/>
            <a:ext cx="10536466"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Un plan de mise en ligne sur 3 types de site : PQN, PQR et sites d’information</a:t>
            </a:r>
          </a:p>
        </p:txBody>
      </p:sp>
      <p:pic>
        <p:nvPicPr>
          <p:cNvPr id="6" name="Image 5">
            <a:extLst>
              <a:ext uri="{FF2B5EF4-FFF2-40B4-BE49-F238E27FC236}">
                <a16:creationId xmlns:a16="http://schemas.microsoft.com/office/drawing/2014/main" id="{4867BDCA-6EE5-4C7B-A654-D90283FFA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85" y="1362075"/>
            <a:ext cx="4723560" cy="2622750"/>
          </a:xfrm>
          <a:prstGeom prst="rect">
            <a:avLst/>
          </a:prstGeom>
          <a:ln w="3175">
            <a:solidFill>
              <a:schemeClr val="bg1">
                <a:lumMod val="85000"/>
              </a:schemeClr>
            </a:solidFill>
          </a:ln>
          <a:effectLst>
            <a:outerShdw blurRad="50800" dist="38100" dir="2700000" algn="tl" rotWithShape="0">
              <a:prstClr val="black">
                <a:alpha val="40000"/>
              </a:prstClr>
            </a:outerShdw>
          </a:effectLst>
        </p:spPr>
      </p:pic>
      <p:pic>
        <p:nvPicPr>
          <p:cNvPr id="8" name="Image 7">
            <a:extLst>
              <a:ext uri="{FF2B5EF4-FFF2-40B4-BE49-F238E27FC236}">
                <a16:creationId xmlns:a16="http://schemas.microsoft.com/office/drawing/2014/main" id="{50676A91-2932-45F4-B82F-D943F8EF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807" y="1362075"/>
            <a:ext cx="4647168" cy="2557545"/>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0" name="Image 9">
            <a:extLst>
              <a:ext uri="{FF2B5EF4-FFF2-40B4-BE49-F238E27FC236}">
                <a16:creationId xmlns:a16="http://schemas.microsoft.com/office/drawing/2014/main" id="{E59400B5-2A44-4501-9C27-D678C4F22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9614" y="3522374"/>
            <a:ext cx="5401711" cy="2730788"/>
          </a:xfrm>
          <a:prstGeom prst="rect">
            <a:avLst/>
          </a:prstGeom>
          <a:ln w="3175">
            <a:solidFill>
              <a:schemeClr val="bg1">
                <a:lumMod val="85000"/>
              </a:schemeClr>
            </a:solidFill>
          </a:ln>
          <a:effectLst>
            <a:outerShdw blurRad="50800" dist="38100" dir="2700000" algn="tl" rotWithShape="0">
              <a:prstClr val="black">
                <a:alpha val="40000"/>
              </a:prstClr>
            </a:outerShdw>
          </a:effectLst>
        </p:spPr>
      </p:pic>
      <p:pic>
        <p:nvPicPr>
          <p:cNvPr id="11" name="Image 10">
            <a:extLst>
              <a:ext uri="{FF2B5EF4-FFF2-40B4-BE49-F238E27FC236}">
                <a16:creationId xmlns:a16="http://schemas.microsoft.com/office/drawing/2014/main" id="{533059D7-3466-44FC-82F7-858C66F6B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7527" y="4215002"/>
            <a:ext cx="5285993" cy="2642997"/>
          </a:xfrm>
          <a:prstGeom prst="rect">
            <a:avLst/>
          </a:prstGeom>
          <a:ln w="3175">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459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778004" y="20524"/>
            <a:ext cx="11959428"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Un plan de mise en ligne sur 3 types de site : PQN,PQR et sites d’information</a:t>
            </a:r>
          </a:p>
        </p:txBody>
      </p:sp>
      <p:pic>
        <p:nvPicPr>
          <p:cNvPr id="12" name="Image 11">
            <a:extLst>
              <a:ext uri="{FF2B5EF4-FFF2-40B4-BE49-F238E27FC236}">
                <a16:creationId xmlns:a16="http://schemas.microsoft.com/office/drawing/2014/main" id="{B2DDEF83-0F78-407F-AB62-33193AF94A15}"/>
              </a:ext>
            </a:extLst>
          </p:cNvPr>
          <p:cNvPicPr>
            <a:picLocks noChangeAspect="1"/>
          </p:cNvPicPr>
          <p:nvPr/>
        </p:nvPicPr>
        <p:blipFill rotWithShape="1">
          <a:blip r:embed="rId3">
            <a:extLst>
              <a:ext uri="{28A0092B-C50C-407E-A947-70E740481C1C}">
                <a14:useLocalDpi xmlns:a14="http://schemas.microsoft.com/office/drawing/2010/main" val="0"/>
              </a:ext>
            </a:extLst>
          </a:blip>
          <a:srcRect l="551" t="242" b="575"/>
          <a:stretch/>
        </p:blipFill>
        <p:spPr>
          <a:xfrm>
            <a:off x="6096000" y="860591"/>
            <a:ext cx="5227029" cy="268705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15" name="Image 14">
            <a:extLst>
              <a:ext uri="{FF2B5EF4-FFF2-40B4-BE49-F238E27FC236}">
                <a16:creationId xmlns:a16="http://schemas.microsoft.com/office/drawing/2014/main" id="{1545513B-D987-4345-82D7-81B1FFCD5608}"/>
              </a:ext>
            </a:extLst>
          </p:cNvPr>
          <p:cNvPicPr>
            <a:picLocks noChangeAspect="1"/>
          </p:cNvPicPr>
          <p:nvPr/>
        </p:nvPicPr>
        <p:blipFill rotWithShape="1">
          <a:blip r:embed="rId4">
            <a:extLst>
              <a:ext uri="{28A0092B-C50C-407E-A947-70E740481C1C}">
                <a14:useLocalDpi xmlns:a14="http://schemas.microsoft.com/office/drawing/2010/main" val="0"/>
              </a:ext>
            </a:extLst>
          </a:blip>
          <a:srcRect t="-1" b="1328"/>
          <a:stretch/>
        </p:blipFill>
        <p:spPr>
          <a:xfrm>
            <a:off x="5981478" y="3881152"/>
            <a:ext cx="5332992" cy="2761749"/>
          </a:xfrm>
          <a:prstGeom prst="rect">
            <a:avLst/>
          </a:prstGeom>
          <a:ln w="3175">
            <a:solidFill>
              <a:schemeClr val="bg1">
                <a:lumMod val="85000"/>
              </a:schemeClr>
            </a:solidFill>
          </a:ln>
          <a:effectLst>
            <a:outerShdw blurRad="50800" dist="38100" dir="2700000" algn="tl" rotWithShape="0">
              <a:prstClr val="black">
                <a:alpha val="40000"/>
              </a:prstClr>
            </a:outerShdw>
          </a:effectLst>
        </p:spPr>
      </p:pic>
      <p:pic>
        <p:nvPicPr>
          <p:cNvPr id="17" name="Image 16">
            <a:extLst>
              <a:ext uri="{FF2B5EF4-FFF2-40B4-BE49-F238E27FC236}">
                <a16:creationId xmlns:a16="http://schemas.microsoft.com/office/drawing/2014/main" id="{C819797D-FDB4-475D-8772-236E484179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99359"/>
            <a:ext cx="5766085" cy="3043542"/>
          </a:xfrm>
          <a:prstGeom prst="rect">
            <a:avLst/>
          </a:prstGeom>
          <a:ln w="3175">
            <a:solidFill>
              <a:schemeClr val="bg1">
                <a:lumMod val="85000"/>
              </a:schemeClr>
            </a:solidFill>
          </a:ln>
          <a:effectLst>
            <a:outerShdw blurRad="50800" dist="38100" dir="2700000" algn="tl" rotWithShape="0">
              <a:prstClr val="black">
                <a:alpha val="40000"/>
              </a:prstClr>
            </a:outerShdw>
          </a:effectLst>
        </p:spPr>
      </p:pic>
      <p:pic>
        <p:nvPicPr>
          <p:cNvPr id="19" name="Image 18">
            <a:extLst>
              <a:ext uri="{FF2B5EF4-FFF2-40B4-BE49-F238E27FC236}">
                <a16:creationId xmlns:a16="http://schemas.microsoft.com/office/drawing/2014/main" id="{4CD04A37-D8F8-4C26-8FF8-1F1C56134B8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07696" y="1015475"/>
            <a:ext cx="5766086" cy="3022090"/>
          </a:xfrm>
          <a:prstGeom prst="rect">
            <a:avLst/>
          </a:prstGeom>
          <a:ln>
            <a:solidFill>
              <a:schemeClr val="bg1">
                <a:lumMod val="8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2584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778004" y="20524"/>
            <a:ext cx="11959428"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Chiffres-clés de la campagne</a:t>
            </a:r>
          </a:p>
        </p:txBody>
      </p:sp>
      <p:sp>
        <p:nvSpPr>
          <p:cNvPr id="7" name="Rectangle 6">
            <a:extLst>
              <a:ext uri="{FF2B5EF4-FFF2-40B4-BE49-F238E27FC236}">
                <a16:creationId xmlns:a16="http://schemas.microsoft.com/office/drawing/2014/main" id="{D7D67CE7-DBA0-4DC8-824E-71B59BB6DD04}"/>
              </a:ext>
            </a:extLst>
          </p:cNvPr>
          <p:cNvSpPr/>
          <p:nvPr/>
        </p:nvSpPr>
        <p:spPr>
          <a:xfrm>
            <a:off x="1047453" y="1628587"/>
            <a:ext cx="2577914" cy="2577914"/>
          </a:xfrm>
          <a:prstGeom prst="rect">
            <a:avLst/>
          </a:prstGeom>
          <a:noFill/>
          <a:ln w="28575">
            <a:solidFill>
              <a:srgbClr val="1419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texte 10">
            <a:extLst>
              <a:ext uri="{FF2B5EF4-FFF2-40B4-BE49-F238E27FC236}">
                <a16:creationId xmlns:a16="http://schemas.microsoft.com/office/drawing/2014/main" id="{06D4ED6E-F0EE-468F-9431-57BAE925879C}"/>
              </a:ext>
            </a:extLst>
          </p:cNvPr>
          <p:cNvSpPr txBox="1">
            <a:spLocks/>
          </p:cNvSpPr>
          <p:nvPr/>
        </p:nvSpPr>
        <p:spPr>
          <a:xfrm>
            <a:off x="3988434" y="1630739"/>
            <a:ext cx="7765602" cy="4121991"/>
          </a:xfrm>
          <a:prstGeom prst="roundRect">
            <a:avLst/>
          </a:prstGeom>
          <a:solidFill>
            <a:schemeClr val="bg1"/>
          </a:solidFill>
          <a:ln w="19050">
            <a:solidFill>
              <a:srgbClr val="FFE500"/>
            </a:solidFill>
            <a:prstDash val="solid"/>
          </a:ln>
        </p:spPr>
        <p:txBody>
          <a:bodyPr/>
          <a:lstStyle>
            <a:lvl1pPr marL="228600" indent="-228600" algn="l" defTabSz="914400" rtl="0" eaLnBrk="1" latinLnBrk="0" hangingPunct="1">
              <a:lnSpc>
                <a:spcPct val="100000"/>
              </a:lnSpc>
              <a:spcBef>
                <a:spcPts val="1000"/>
              </a:spcBef>
              <a:buFont typeface="Arial" panose="020B0604020202020204" pitchFamily="34" charset="0"/>
              <a:buChar char="•"/>
              <a:defRPr sz="14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fr-FR" sz="1800" b="0" i="0" u="none" strike="noStrike" kern="1200" cap="none" spc="0" normalizeH="0" baseline="0" noProof="0">
                <a:ln>
                  <a:noFill/>
                </a:ln>
                <a:solidFill>
                  <a:srgbClr val="00AF97"/>
                </a:solidFill>
                <a:effectLst/>
                <a:uLnTx/>
                <a:uFillTx/>
                <a:ea typeface="+mn-ea"/>
                <a:cs typeface="+mn-cs"/>
              </a:rPr>
              <a:t> </a:t>
            </a:r>
          </a:p>
        </p:txBody>
      </p:sp>
      <p:pic>
        <p:nvPicPr>
          <p:cNvPr id="9" name="Image 8">
            <a:extLst>
              <a:ext uri="{FF2B5EF4-FFF2-40B4-BE49-F238E27FC236}">
                <a16:creationId xmlns:a16="http://schemas.microsoft.com/office/drawing/2014/main" id="{8418CF13-AF04-4EBB-A453-EF756DEC6AF6}"/>
              </a:ext>
            </a:extLst>
          </p:cNvPr>
          <p:cNvPicPr>
            <a:picLocks noChangeAspect="1"/>
          </p:cNvPicPr>
          <p:nvPr/>
        </p:nvPicPr>
        <p:blipFill>
          <a:blip r:embed="rId3">
            <a:duotone>
              <a:schemeClr val="accent1">
                <a:shade val="45000"/>
                <a:satMod val="135000"/>
              </a:schemeClr>
              <a:prstClr val="white"/>
            </a:duotone>
            <a:alphaModFix amt="66000"/>
            <a:extLst>
              <a:ext uri="{28A0092B-C50C-407E-A947-70E740481C1C}">
                <a14:useLocalDpi xmlns:a14="http://schemas.microsoft.com/office/drawing/2010/main" val="0"/>
              </a:ext>
            </a:extLst>
          </a:blip>
          <a:stretch>
            <a:fillRect/>
          </a:stretch>
        </p:blipFill>
        <p:spPr>
          <a:xfrm>
            <a:off x="4306612" y="1871158"/>
            <a:ext cx="434706" cy="434706"/>
          </a:xfrm>
          <a:prstGeom prst="rect">
            <a:avLst/>
          </a:prstGeom>
        </p:spPr>
      </p:pic>
      <p:pic>
        <p:nvPicPr>
          <p:cNvPr id="10" name="Image 9">
            <a:extLst>
              <a:ext uri="{FF2B5EF4-FFF2-40B4-BE49-F238E27FC236}">
                <a16:creationId xmlns:a16="http://schemas.microsoft.com/office/drawing/2014/main" id="{1C055739-9DB0-4D89-9D3A-712803A47DCD}"/>
              </a:ext>
            </a:extLst>
          </p:cNvPr>
          <p:cNvPicPr>
            <a:picLocks noChangeAspect="1"/>
          </p:cNvPicPr>
          <p:nvPr/>
        </p:nvPicPr>
        <p:blipFill>
          <a:blip r:embed="rId4">
            <a:alphaModFix amt="6600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936576" y="1844751"/>
            <a:ext cx="383393" cy="383393"/>
          </a:xfrm>
          <a:prstGeom prst="rect">
            <a:avLst/>
          </a:prstGeom>
        </p:spPr>
      </p:pic>
      <p:pic>
        <p:nvPicPr>
          <p:cNvPr id="11" name="Image 10">
            <a:extLst>
              <a:ext uri="{FF2B5EF4-FFF2-40B4-BE49-F238E27FC236}">
                <a16:creationId xmlns:a16="http://schemas.microsoft.com/office/drawing/2014/main" id="{31E372A1-4C42-4248-B21A-EF45B8A55A54}"/>
              </a:ext>
            </a:extLst>
          </p:cNvPr>
          <p:cNvPicPr>
            <a:picLocks noChangeAspect="1"/>
          </p:cNvPicPr>
          <p:nvPr/>
        </p:nvPicPr>
        <p:blipFill>
          <a:blip r:embed="rId5">
            <a:duotone>
              <a:schemeClr val="accent1">
                <a:shade val="45000"/>
                <a:satMod val="135000"/>
              </a:schemeClr>
              <a:prstClr val="white"/>
            </a:duotone>
            <a:alphaModFix amt="66000"/>
            <a:extLst>
              <a:ext uri="{28A0092B-C50C-407E-A947-70E740481C1C}">
                <a14:useLocalDpi xmlns:a14="http://schemas.microsoft.com/office/drawing/2010/main" val="0"/>
              </a:ext>
            </a:extLst>
          </a:blip>
          <a:stretch>
            <a:fillRect/>
          </a:stretch>
        </p:blipFill>
        <p:spPr>
          <a:xfrm>
            <a:off x="5679137" y="3196679"/>
            <a:ext cx="323766" cy="323766"/>
          </a:xfrm>
          <a:prstGeom prst="rect">
            <a:avLst/>
          </a:prstGeom>
        </p:spPr>
      </p:pic>
      <p:sp>
        <p:nvSpPr>
          <p:cNvPr id="13" name="ZoneTexte 12">
            <a:extLst>
              <a:ext uri="{FF2B5EF4-FFF2-40B4-BE49-F238E27FC236}">
                <a16:creationId xmlns:a16="http://schemas.microsoft.com/office/drawing/2014/main" id="{B7153AD3-1157-4153-870C-CB700DF52AD5}"/>
              </a:ext>
            </a:extLst>
          </p:cNvPr>
          <p:cNvSpPr txBox="1"/>
          <p:nvPr/>
        </p:nvSpPr>
        <p:spPr>
          <a:xfrm>
            <a:off x="7311101" y="2214329"/>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a:t>Impressions</a:t>
            </a:r>
          </a:p>
        </p:txBody>
      </p:sp>
      <p:sp>
        <p:nvSpPr>
          <p:cNvPr id="14" name="ZoneTexte 13">
            <a:extLst>
              <a:ext uri="{FF2B5EF4-FFF2-40B4-BE49-F238E27FC236}">
                <a16:creationId xmlns:a16="http://schemas.microsoft.com/office/drawing/2014/main" id="{2FB57F5C-4756-461B-A0C8-30FD632A9E5C}"/>
              </a:ext>
            </a:extLst>
          </p:cNvPr>
          <p:cNvSpPr txBox="1"/>
          <p:nvPr/>
        </p:nvSpPr>
        <p:spPr>
          <a:xfrm>
            <a:off x="4737121" y="4764942"/>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dirty="0"/>
              <a:t>Visites</a:t>
            </a:r>
          </a:p>
        </p:txBody>
      </p:sp>
      <p:sp>
        <p:nvSpPr>
          <p:cNvPr id="16" name="ZoneTexte 15">
            <a:extLst>
              <a:ext uri="{FF2B5EF4-FFF2-40B4-BE49-F238E27FC236}">
                <a16:creationId xmlns:a16="http://schemas.microsoft.com/office/drawing/2014/main" id="{B35DA33C-3710-410B-BFCB-F3499F9CA502}"/>
              </a:ext>
            </a:extLst>
          </p:cNvPr>
          <p:cNvSpPr txBox="1"/>
          <p:nvPr/>
        </p:nvSpPr>
        <p:spPr>
          <a:xfrm>
            <a:off x="4737121" y="2214329"/>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schemeClr val="bg1"/>
                </a:solidFill>
                <a:effectLst/>
                <a:uLnTx/>
                <a:uFillTx/>
                <a:latin typeface="SangBleu Empire Bold" panose="02070504090000000004" pitchFamily="18" charset="0"/>
              </a:rPr>
              <a:t>Budget</a:t>
            </a:r>
          </a:p>
        </p:txBody>
      </p:sp>
      <p:sp>
        <p:nvSpPr>
          <p:cNvPr id="18" name="ZoneTexte 17">
            <a:extLst>
              <a:ext uri="{FF2B5EF4-FFF2-40B4-BE49-F238E27FC236}">
                <a16:creationId xmlns:a16="http://schemas.microsoft.com/office/drawing/2014/main" id="{08E6A2CF-D377-4F2A-8700-B97689511592}"/>
              </a:ext>
            </a:extLst>
          </p:cNvPr>
          <p:cNvSpPr txBox="1"/>
          <p:nvPr/>
        </p:nvSpPr>
        <p:spPr>
          <a:xfrm>
            <a:off x="8700635" y="3465608"/>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a:t>CTR</a:t>
            </a:r>
          </a:p>
        </p:txBody>
      </p:sp>
      <p:sp>
        <p:nvSpPr>
          <p:cNvPr id="20" name="ZoneTexte 19">
            <a:extLst>
              <a:ext uri="{FF2B5EF4-FFF2-40B4-BE49-F238E27FC236}">
                <a16:creationId xmlns:a16="http://schemas.microsoft.com/office/drawing/2014/main" id="{19D7DCA3-31F1-4451-AA88-16933FAD97AC}"/>
              </a:ext>
            </a:extLst>
          </p:cNvPr>
          <p:cNvSpPr txBox="1"/>
          <p:nvPr/>
        </p:nvSpPr>
        <p:spPr>
          <a:xfrm>
            <a:off x="7311101" y="4764942"/>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dirty="0"/>
              <a:t>CPV</a:t>
            </a:r>
          </a:p>
        </p:txBody>
      </p:sp>
      <p:sp>
        <p:nvSpPr>
          <p:cNvPr id="21" name="ZoneTexte 20">
            <a:extLst>
              <a:ext uri="{FF2B5EF4-FFF2-40B4-BE49-F238E27FC236}">
                <a16:creationId xmlns:a16="http://schemas.microsoft.com/office/drawing/2014/main" id="{08C8C26D-AEB6-4C47-8F93-FE77097B3091}"/>
              </a:ext>
            </a:extLst>
          </p:cNvPr>
          <p:cNvSpPr txBox="1"/>
          <p:nvPr/>
        </p:nvSpPr>
        <p:spPr>
          <a:xfrm>
            <a:off x="9698078" y="4721433"/>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dirty="0"/>
              <a:t>Visibilité</a:t>
            </a:r>
          </a:p>
        </p:txBody>
      </p:sp>
      <p:sp>
        <p:nvSpPr>
          <p:cNvPr id="22" name="ZoneTexte 21">
            <a:extLst>
              <a:ext uri="{FF2B5EF4-FFF2-40B4-BE49-F238E27FC236}">
                <a16:creationId xmlns:a16="http://schemas.microsoft.com/office/drawing/2014/main" id="{9AAADAFD-CD71-4219-BFDD-B1975F8832BD}"/>
              </a:ext>
            </a:extLst>
          </p:cNvPr>
          <p:cNvSpPr txBox="1"/>
          <p:nvPr/>
        </p:nvSpPr>
        <p:spPr>
          <a:xfrm>
            <a:off x="4818540" y="2659600"/>
            <a:ext cx="1829924"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60 000€</a:t>
            </a:r>
          </a:p>
        </p:txBody>
      </p:sp>
      <p:sp>
        <p:nvSpPr>
          <p:cNvPr id="23" name="ZoneTexte 22">
            <a:extLst>
              <a:ext uri="{FF2B5EF4-FFF2-40B4-BE49-F238E27FC236}">
                <a16:creationId xmlns:a16="http://schemas.microsoft.com/office/drawing/2014/main" id="{72F5A19D-A5D7-4ED1-9B89-DCD90722DAB8}"/>
              </a:ext>
            </a:extLst>
          </p:cNvPr>
          <p:cNvSpPr txBox="1"/>
          <p:nvPr/>
        </p:nvSpPr>
        <p:spPr>
          <a:xfrm>
            <a:off x="9710956" y="2211092"/>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a:t>CPM</a:t>
            </a:r>
          </a:p>
        </p:txBody>
      </p:sp>
      <p:sp>
        <p:nvSpPr>
          <p:cNvPr id="24" name="ZoneTexte 23">
            <a:extLst>
              <a:ext uri="{FF2B5EF4-FFF2-40B4-BE49-F238E27FC236}">
                <a16:creationId xmlns:a16="http://schemas.microsoft.com/office/drawing/2014/main" id="{77E14EB3-DBFA-4EBF-9035-FDD5A5469E7B}"/>
              </a:ext>
            </a:extLst>
          </p:cNvPr>
          <p:cNvSpPr txBox="1"/>
          <p:nvPr/>
        </p:nvSpPr>
        <p:spPr>
          <a:xfrm>
            <a:off x="5929395" y="3470735"/>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a:t>Clics</a:t>
            </a:r>
          </a:p>
        </p:txBody>
      </p:sp>
      <p:pic>
        <p:nvPicPr>
          <p:cNvPr id="25" name="Image 24">
            <a:extLst>
              <a:ext uri="{FF2B5EF4-FFF2-40B4-BE49-F238E27FC236}">
                <a16:creationId xmlns:a16="http://schemas.microsoft.com/office/drawing/2014/main" id="{D83C8498-10E8-45C5-A444-3E822E313974}"/>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8487673" y="3219835"/>
            <a:ext cx="224801" cy="224801"/>
          </a:xfrm>
          <a:prstGeom prst="rect">
            <a:avLst/>
          </a:prstGeom>
        </p:spPr>
      </p:pic>
      <p:pic>
        <p:nvPicPr>
          <p:cNvPr id="26" name="Image 25">
            <a:extLst>
              <a:ext uri="{FF2B5EF4-FFF2-40B4-BE49-F238E27FC236}">
                <a16:creationId xmlns:a16="http://schemas.microsoft.com/office/drawing/2014/main" id="{D954AC56-CEC9-4E3F-868D-84F5ADBA2F0F}"/>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35248" y="1861317"/>
            <a:ext cx="327511" cy="327511"/>
          </a:xfrm>
          <a:prstGeom prst="rect">
            <a:avLst/>
          </a:prstGeom>
        </p:spPr>
      </p:pic>
      <p:sp>
        <p:nvSpPr>
          <p:cNvPr id="27" name="Rectangle 26">
            <a:extLst>
              <a:ext uri="{FF2B5EF4-FFF2-40B4-BE49-F238E27FC236}">
                <a16:creationId xmlns:a16="http://schemas.microsoft.com/office/drawing/2014/main" id="{852FFA19-3F5C-405E-9824-BD5B62DD2256}"/>
              </a:ext>
            </a:extLst>
          </p:cNvPr>
          <p:cNvSpPr/>
          <p:nvPr/>
        </p:nvSpPr>
        <p:spPr>
          <a:xfrm>
            <a:off x="7311102" y="2641847"/>
            <a:ext cx="1848968"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23 891 895</a:t>
            </a:r>
          </a:p>
        </p:txBody>
      </p:sp>
      <p:sp>
        <p:nvSpPr>
          <p:cNvPr id="28" name="Rectangle 27">
            <a:extLst>
              <a:ext uri="{FF2B5EF4-FFF2-40B4-BE49-F238E27FC236}">
                <a16:creationId xmlns:a16="http://schemas.microsoft.com/office/drawing/2014/main" id="{655EDE32-95F3-4988-9092-B6A621469DD1}"/>
              </a:ext>
            </a:extLst>
          </p:cNvPr>
          <p:cNvSpPr/>
          <p:nvPr/>
        </p:nvSpPr>
        <p:spPr>
          <a:xfrm>
            <a:off x="9701434" y="2609571"/>
            <a:ext cx="1848968" cy="369332"/>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2,51€/°°° </a:t>
            </a:r>
          </a:p>
        </p:txBody>
      </p:sp>
      <p:sp>
        <p:nvSpPr>
          <p:cNvPr id="29" name="Rectangle 28">
            <a:extLst>
              <a:ext uri="{FF2B5EF4-FFF2-40B4-BE49-F238E27FC236}">
                <a16:creationId xmlns:a16="http://schemas.microsoft.com/office/drawing/2014/main" id="{2E045D53-8F2D-48D5-8F9A-437A903CA814}"/>
              </a:ext>
            </a:extLst>
          </p:cNvPr>
          <p:cNvSpPr/>
          <p:nvPr/>
        </p:nvSpPr>
        <p:spPr>
          <a:xfrm>
            <a:off x="6227040" y="3876049"/>
            <a:ext cx="1234633"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17 982</a:t>
            </a:r>
          </a:p>
        </p:txBody>
      </p:sp>
      <p:sp>
        <p:nvSpPr>
          <p:cNvPr id="30" name="Rectangle 29">
            <a:extLst>
              <a:ext uri="{FF2B5EF4-FFF2-40B4-BE49-F238E27FC236}">
                <a16:creationId xmlns:a16="http://schemas.microsoft.com/office/drawing/2014/main" id="{BF27B0ED-C28F-4F73-868F-57BFB1B25C74}"/>
              </a:ext>
            </a:extLst>
          </p:cNvPr>
          <p:cNvSpPr/>
          <p:nvPr/>
        </p:nvSpPr>
        <p:spPr>
          <a:xfrm>
            <a:off x="8700635" y="3853583"/>
            <a:ext cx="1829924"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0,075% </a:t>
            </a:r>
          </a:p>
        </p:txBody>
      </p:sp>
      <p:sp>
        <p:nvSpPr>
          <p:cNvPr id="31" name="Rectangle 30">
            <a:extLst>
              <a:ext uri="{FF2B5EF4-FFF2-40B4-BE49-F238E27FC236}">
                <a16:creationId xmlns:a16="http://schemas.microsoft.com/office/drawing/2014/main" id="{1E0773E3-6ADE-4427-B98C-510CE9572B41}"/>
              </a:ext>
            </a:extLst>
          </p:cNvPr>
          <p:cNvSpPr/>
          <p:nvPr/>
        </p:nvSpPr>
        <p:spPr>
          <a:xfrm>
            <a:off x="7319969" y="5169865"/>
            <a:ext cx="1821056"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3,22€ </a:t>
            </a:r>
          </a:p>
        </p:txBody>
      </p:sp>
      <p:sp>
        <p:nvSpPr>
          <p:cNvPr id="32" name="Rectangle 31">
            <a:extLst>
              <a:ext uri="{FF2B5EF4-FFF2-40B4-BE49-F238E27FC236}">
                <a16:creationId xmlns:a16="http://schemas.microsoft.com/office/drawing/2014/main" id="{B6EB95FC-9A6B-4820-B1BE-3E8038AC5FD1}"/>
              </a:ext>
            </a:extLst>
          </p:cNvPr>
          <p:cNvSpPr/>
          <p:nvPr/>
        </p:nvSpPr>
        <p:spPr>
          <a:xfrm>
            <a:off x="9961772" y="5117080"/>
            <a:ext cx="1302536"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65% </a:t>
            </a:r>
          </a:p>
        </p:txBody>
      </p:sp>
      <p:sp>
        <p:nvSpPr>
          <p:cNvPr id="33" name="Rectangle 32">
            <a:extLst>
              <a:ext uri="{FF2B5EF4-FFF2-40B4-BE49-F238E27FC236}">
                <a16:creationId xmlns:a16="http://schemas.microsoft.com/office/drawing/2014/main" id="{518AD02D-3BA2-4D95-A047-DBA026E8DA57}"/>
              </a:ext>
            </a:extLst>
          </p:cNvPr>
          <p:cNvSpPr/>
          <p:nvPr/>
        </p:nvSpPr>
        <p:spPr>
          <a:xfrm>
            <a:off x="5031506" y="5170325"/>
            <a:ext cx="1302536"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 </a:t>
            </a:r>
          </a:p>
        </p:txBody>
      </p:sp>
      <p:pic>
        <p:nvPicPr>
          <p:cNvPr id="34" name="Image 33">
            <a:extLst>
              <a:ext uri="{FF2B5EF4-FFF2-40B4-BE49-F238E27FC236}">
                <a16:creationId xmlns:a16="http://schemas.microsoft.com/office/drawing/2014/main" id="{5B6DA89B-1B82-4C0D-9979-FB53FB06320F}"/>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001252" y="4467080"/>
            <a:ext cx="327511" cy="327511"/>
          </a:xfrm>
          <a:prstGeom prst="rect">
            <a:avLst/>
          </a:prstGeom>
        </p:spPr>
      </p:pic>
      <p:pic>
        <p:nvPicPr>
          <p:cNvPr id="35" name="Image 34">
            <a:extLst>
              <a:ext uri="{FF2B5EF4-FFF2-40B4-BE49-F238E27FC236}">
                <a16:creationId xmlns:a16="http://schemas.microsoft.com/office/drawing/2014/main" id="{E6D6833D-0BC1-4CAE-B5F0-5E704EAC31BC}"/>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41813" y="4338915"/>
            <a:ext cx="419426" cy="419426"/>
          </a:xfrm>
          <a:prstGeom prst="rect">
            <a:avLst/>
          </a:prstGeom>
        </p:spPr>
      </p:pic>
      <p:sp>
        <p:nvSpPr>
          <p:cNvPr id="36" name="Rectangle 35">
            <a:extLst>
              <a:ext uri="{FF2B5EF4-FFF2-40B4-BE49-F238E27FC236}">
                <a16:creationId xmlns:a16="http://schemas.microsoft.com/office/drawing/2014/main" id="{5FCEA8B0-924B-4192-A1D8-044CE13F0006}"/>
              </a:ext>
            </a:extLst>
          </p:cNvPr>
          <p:cNvSpPr/>
          <p:nvPr/>
        </p:nvSpPr>
        <p:spPr>
          <a:xfrm>
            <a:off x="5077955" y="5120546"/>
            <a:ext cx="1184940"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18 633</a:t>
            </a:r>
          </a:p>
        </p:txBody>
      </p:sp>
      <p:pic>
        <p:nvPicPr>
          <p:cNvPr id="37" name="Image 36">
            <a:extLst>
              <a:ext uri="{FF2B5EF4-FFF2-40B4-BE49-F238E27FC236}">
                <a16:creationId xmlns:a16="http://schemas.microsoft.com/office/drawing/2014/main" id="{ADDDE13D-C940-4F35-8B9E-F541A66727BE}"/>
              </a:ext>
            </a:extLst>
          </p:cNvPr>
          <p:cNvPicPr>
            <a:picLocks noChangeAspect="1"/>
          </p:cNvPicPr>
          <p:nvPr/>
        </p:nvPicPr>
        <p:blipFill>
          <a:blip r:embed="rId9">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324255" y="4467080"/>
            <a:ext cx="408291" cy="408291"/>
          </a:xfrm>
          <a:prstGeom prst="rect">
            <a:avLst/>
          </a:prstGeom>
        </p:spPr>
      </p:pic>
      <p:sp>
        <p:nvSpPr>
          <p:cNvPr id="38" name="Rectangle 37">
            <a:extLst>
              <a:ext uri="{FF2B5EF4-FFF2-40B4-BE49-F238E27FC236}">
                <a16:creationId xmlns:a16="http://schemas.microsoft.com/office/drawing/2014/main" id="{DB0440D1-3B51-4942-8F40-8FCBC3211D27}"/>
              </a:ext>
            </a:extLst>
          </p:cNvPr>
          <p:cNvSpPr/>
          <p:nvPr/>
        </p:nvSpPr>
        <p:spPr>
          <a:xfrm>
            <a:off x="1047453" y="1628587"/>
            <a:ext cx="2577914" cy="2577914"/>
          </a:xfrm>
          <a:prstGeom prst="rect">
            <a:avLst/>
          </a:prstGeom>
          <a:noFill/>
          <a:ln w="28575">
            <a:solidFill>
              <a:srgbClr val="1419D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Rectangle 38">
            <a:extLst>
              <a:ext uri="{FF2B5EF4-FFF2-40B4-BE49-F238E27FC236}">
                <a16:creationId xmlns:a16="http://schemas.microsoft.com/office/drawing/2014/main" id="{1BC528ED-0DAE-4FB8-A5FE-777B9829FC10}"/>
              </a:ext>
            </a:extLst>
          </p:cNvPr>
          <p:cNvSpPr/>
          <p:nvPr/>
        </p:nvSpPr>
        <p:spPr>
          <a:xfrm>
            <a:off x="274492" y="3740219"/>
            <a:ext cx="2577914" cy="2577914"/>
          </a:xfrm>
          <a:prstGeom prst="rect">
            <a:avLst/>
          </a:prstGeom>
          <a:noFill/>
          <a:ln w="28575">
            <a:solidFill>
              <a:srgbClr val="FFC8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Image 39">
            <a:extLst>
              <a:ext uri="{FF2B5EF4-FFF2-40B4-BE49-F238E27FC236}">
                <a16:creationId xmlns:a16="http://schemas.microsoft.com/office/drawing/2014/main" id="{E69F0FCD-53FD-4ABE-985C-4FA5BCD3B4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22" y="1280845"/>
            <a:ext cx="2373952" cy="1978293"/>
          </a:xfrm>
          <a:prstGeom prst="rect">
            <a:avLst/>
          </a:prstGeom>
          <a:ln>
            <a:solidFill>
              <a:schemeClr val="bg1">
                <a:lumMod val="85000"/>
              </a:schemeClr>
            </a:solidFill>
          </a:ln>
        </p:spPr>
      </p:pic>
      <p:pic>
        <p:nvPicPr>
          <p:cNvPr id="41" name="Image 40" descr="Une image contenant périphérique&#10;&#10;Description générée automatiquement">
            <a:extLst>
              <a:ext uri="{FF2B5EF4-FFF2-40B4-BE49-F238E27FC236}">
                <a16:creationId xmlns:a16="http://schemas.microsoft.com/office/drawing/2014/main" id="{9EDFDDD8-73BC-4747-B37D-C88DD217D9D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152" y="3554647"/>
            <a:ext cx="1501004" cy="3002007"/>
          </a:xfrm>
          <a:prstGeom prst="rect">
            <a:avLst/>
          </a:prstGeom>
          <a:ln>
            <a:solidFill>
              <a:schemeClr val="bg1">
                <a:lumMod val="85000"/>
              </a:schemeClr>
            </a:solidFill>
          </a:ln>
        </p:spPr>
      </p:pic>
      <p:pic>
        <p:nvPicPr>
          <p:cNvPr id="42" name="Image 41">
            <a:extLst>
              <a:ext uri="{FF2B5EF4-FFF2-40B4-BE49-F238E27FC236}">
                <a16:creationId xmlns:a16="http://schemas.microsoft.com/office/drawing/2014/main" id="{63A6BEB7-3B74-489A-B350-5C6BFDB825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76403" y="2409092"/>
            <a:ext cx="1156102" cy="4335382"/>
          </a:xfrm>
          <a:prstGeom prst="rect">
            <a:avLst/>
          </a:prstGeom>
          <a:ln>
            <a:solidFill>
              <a:schemeClr val="bg1">
                <a:lumMod val="85000"/>
              </a:schemeClr>
            </a:solidFill>
          </a:ln>
        </p:spPr>
      </p:pic>
    </p:spTree>
    <p:extLst>
      <p:ext uri="{BB962C8B-B14F-4D97-AF65-F5344CB8AC3E}">
        <p14:creationId xmlns:p14="http://schemas.microsoft.com/office/powerpoint/2010/main" val="49641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body" idx="4294967295"/>
          </p:nvPr>
        </p:nvSpPr>
        <p:spPr>
          <a:xfrm>
            <a:off x="506026" y="204187"/>
            <a:ext cx="11532093" cy="788510"/>
          </a:xfrm>
          <a:prstGeom prst="rect">
            <a:avLst/>
          </a:prstGeom>
        </p:spPr>
        <p:txBody>
          <a:bodyPr>
            <a:noAutofit/>
          </a:bodyPr>
          <a:lstStyle/>
          <a:p>
            <a:pPr marL="0" indent="0" algn="l">
              <a:buNone/>
            </a:pPr>
            <a:r>
              <a:rPr lang="fr-FR" dirty="0">
                <a:solidFill>
                  <a:srgbClr val="00B0F0"/>
                </a:solidFill>
              </a:rPr>
              <a:t>Préparation de la réforme – Proposition de loi pour renforcer la prévention au travail</a:t>
            </a:r>
          </a:p>
        </p:txBody>
      </p:sp>
      <p:pic>
        <p:nvPicPr>
          <p:cNvPr id="5" name="Image 4" descr="Une image contenant texte&#10;&#10;Description générée automatiquement">
            <a:extLst>
              <a:ext uri="{FF2B5EF4-FFF2-40B4-BE49-F238E27FC236}">
                <a16:creationId xmlns:a16="http://schemas.microsoft.com/office/drawing/2014/main" id="{5BFBE879-36F0-48CA-8962-ADEF12A5D3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072" y="1170251"/>
            <a:ext cx="5625247" cy="3075073"/>
          </a:xfrm>
          <a:prstGeom prst="rect">
            <a:avLst/>
          </a:prstGeom>
          <a:ln>
            <a:solidFill>
              <a:schemeClr val="tx1"/>
            </a:solidFill>
          </a:ln>
        </p:spPr>
      </p:pic>
      <p:pic>
        <p:nvPicPr>
          <p:cNvPr id="7" name="Image 6" descr="Une image contenant texte&#10;&#10;Description générée automatiquement">
            <a:extLst>
              <a:ext uri="{FF2B5EF4-FFF2-40B4-BE49-F238E27FC236}">
                <a16:creationId xmlns:a16="http://schemas.microsoft.com/office/drawing/2014/main" id="{E2BA1FE3-C27B-4646-A123-40B7B9C135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3604" y="1949944"/>
            <a:ext cx="3719758" cy="3290038"/>
          </a:xfrm>
          <a:prstGeom prst="rect">
            <a:avLst/>
          </a:prstGeom>
          <a:ln>
            <a:solidFill>
              <a:schemeClr val="tx1"/>
            </a:solidFill>
          </a:ln>
        </p:spPr>
      </p:pic>
      <p:pic>
        <p:nvPicPr>
          <p:cNvPr id="9" name="Image 8" descr="Une image contenant texte&#10;&#10;Description générée automatiquement">
            <a:extLst>
              <a:ext uri="{FF2B5EF4-FFF2-40B4-BE49-F238E27FC236}">
                <a16:creationId xmlns:a16="http://schemas.microsoft.com/office/drawing/2014/main" id="{557196A4-748D-426B-99D0-699F5F0344F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61302" y="3500326"/>
            <a:ext cx="4196607" cy="2528900"/>
          </a:xfrm>
          <a:prstGeom prst="rect">
            <a:avLst/>
          </a:prstGeom>
          <a:ln>
            <a:solidFill>
              <a:schemeClr val="tx1"/>
            </a:solidFill>
          </a:ln>
        </p:spPr>
      </p:pic>
      <p:pic>
        <p:nvPicPr>
          <p:cNvPr id="11" name="Image 10" descr="Une image contenant texte&#10;&#10;Description générée automatiquement">
            <a:extLst>
              <a:ext uri="{FF2B5EF4-FFF2-40B4-BE49-F238E27FC236}">
                <a16:creationId xmlns:a16="http://schemas.microsoft.com/office/drawing/2014/main" id="{E48C5562-09F9-4286-8D10-4960564B75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1763" y="2816233"/>
            <a:ext cx="3022169" cy="3374901"/>
          </a:xfrm>
          <a:prstGeom prst="rect">
            <a:avLst/>
          </a:prstGeom>
          <a:ln>
            <a:solidFill>
              <a:schemeClr val="tx1"/>
            </a:solidFill>
          </a:ln>
        </p:spPr>
      </p:pic>
      <p:pic>
        <p:nvPicPr>
          <p:cNvPr id="4" name="Image 3">
            <a:extLst>
              <a:ext uri="{FF2B5EF4-FFF2-40B4-BE49-F238E27FC236}">
                <a16:creationId xmlns:a16="http://schemas.microsoft.com/office/drawing/2014/main" id="{D0EAE807-0B97-49DC-A16D-36AA5BC72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4110" y="839626"/>
            <a:ext cx="1409822" cy="1219306"/>
          </a:xfrm>
          <a:prstGeom prst="rect">
            <a:avLst/>
          </a:prstGeom>
        </p:spPr>
      </p:pic>
      <p:pic>
        <p:nvPicPr>
          <p:cNvPr id="8" name="Image 7" descr="Une image contenant texte&#10;&#10;Description générée automatiquement">
            <a:extLst>
              <a:ext uri="{FF2B5EF4-FFF2-40B4-BE49-F238E27FC236}">
                <a16:creationId xmlns:a16="http://schemas.microsoft.com/office/drawing/2014/main" id="{61E6B2DD-E4ED-4577-A8C8-B0AE5ABD93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8923" y="889033"/>
            <a:ext cx="3523690" cy="711569"/>
          </a:xfrm>
          <a:prstGeom prst="rect">
            <a:avLst/>
          </a:prstGeom>
          <a:ln>
            <a:solidFill>
              <a:schemeClr val="tx1"/>
            </a:solidFill>
          </a:ln>
        </p:spPr>
      </p:pic>
    </p:spTree>
    <p:extLst>
      <p:ext uri="{BB962C8B-B14F-4D97-AF65-F5344CB8AC3E}">
        <p14:creationId xmlns:p14="http://schemas.microsoft.com/office/powerpoint/2010/main" val="208011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778004" y="20524"/>
            <a:ext cx="11959428"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Une campagne de notoriété qui a surperformé</a:t>
            </a:r>
          </a:p>
        </p:txBody>
      </p:sp>
      <p:sp>
        <p:nvSpPr>
          <p:cNvPr id="7" name="Triangle isocèle 6">
            <a:extLst>
              <a:ext uri="{FF2B5EF4-FFF2-40B4-BE49-F238E27FC236}">
                <a16:creationId xmlns:a16="http://schemas.microsoft.com/office/drawing/2014/main" id="{9D239ED4-7ECF-4238-AE14-5B68C681500B}"/>
              </a:ext>
            </a:extLst>
          </p:cNvPr>
          <p:cNvSpPr/>
          <p:nvPr/>
        </p:nvSpPr>
        <p:spPr>
          <a:xfrm rot="5400000">
            <a:off x="-489248" y="489246"/>
            <a:ext cx="6858002" cy="5879507"/>
          </a:xfrm>
          <a:prstGeom prs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8" name="Connecteur droit 7">
            <a:extLst>
              <a:ext uri="{FF2B5EF4-FFF2-40B4-BE49-F238E27FC236}">
                <a16:creationId xmlns:a16="http://schemas.microsoft.com/office/drawing/2014/main" id="{3B1542C1-1667-4BDA-812A-B2D57C1DD9D6}"/>
              </a:ext>
            </a:extLst>
          </p:cNvPr>
          <p:cNvCxnSpPr>
            <a:cxnSpLocks/>
            <a:stCxn id="7" idx="3"/>
          </p:cNvCxnSpPr>
          <p:nvPr/>
        </p:nvCxnSpPr>
        <p:spPr>
          <a:xfrm>
            <a:off x="-1" y="3429000"/>
            <a:ext cx="12192001" cy="0"/>
          </a:xfrm>
          <a:prstGeom prst="line">
            <a:avLst/>
          </a:prstGeom>
          <a:ln w="9525">
            <a:solidFill>
              <a:srgbClr val="AA826E"/>
            </a:solidFill>
            <a:prstDash val="dash"/>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9384ABB5-19B6-41F8-B406-09E72D1F6CD3}"/>
              </a:ext>
            </a:extLst>
          </p:cNvPr>
          <p:cNvSpPr txBox="1"/>
          <p:nvPr/>
        </p:nvSpPr>
        <p:spPr>
          <a:xfrm>
            <a:off x="815795" y="2421515"/>
            <a:ext cx="2931207" cy="523220"/>
          </a:xfrm>
          <a:prstGeom prst="rect">
            <a:avLst/>
          </a:prstGeom>
          <a:noFill/>
        </p:spPr>
        <p:txBody>
          <a:bodyPr wrap="square" rtlCol="0">
            <a:spAutoFit/>
          </a:bodyPr>
          <a:lstStyle/>
          <a:p>
            <a:r>
              <a:rPr lang="fr-CA" sz="2800">
                <a:solidFill>
                  <a:srgbClr val="AA826E"/>
                </a:solidFill>
                <a:latin typeface="SangBleu Empire Black" panose="02070A04090000000004" pitchFamily="18" charset="0"/>
              </a:rPr>
              <a:t>ESTIMÉ</a:t>
            </a:r>
            <a:endParaRPr lang="fr-FR" sz="2800">
              <a:solidFill>
                <a:srgbClr val="AA826E"/>
              </a:solidFill>
              <a:latin typeface="SangBleu Empire Black" panose="02070A04090000000004" pitchFamily="18" charset="0"/>
            </a:endParaRPr>
          </a:p>
        </p:txBody>
      </p:sp>
      <p:sp>
        <p:nvSpPr>
          <p:cNvPr id="10" name="ZoneTexte 9">
            <a:extLst>
              <a:ext uri="{FF2B5EF4-FFF2-40B4-BE49-F238E27FC236}">
                <a16:creationId xmlns:a16="http://schemas.microsoft.com/office/drawing/2014/main" id="{E776BF79-1E8A-4704-8F12-5A96607AB14E}"/>
              </a:ext>
            </a:extLst>
          </p:cNvPr>
          <p:cNvSpPr txBox="1"/>
          <p:nvPr/>
        </p:nvSpPr>
        <p:spPr>
          <a:xfrm>
            <a:off x="777981" y="3998506"/>
            <a:ext cx="2931207" cy="523220"/>
          </a:xfrm>
          <a:prstGeom prst="rect">
            <a:avLst/>
          </a:prstGeom>
          <a:noFill/>
        </p:spPr>
        <p:txBody>
          <a:bodyPr wrap="square" rtlCol="0">
            <a:spAutoFit/>
          </a:bodyPr>
          <a:lstStyle/>
          <a:p>
            <a:r>
              <a:rPr lang="fr-CA" sz="2800">
                <a:solidFill>
                  <a:srgbClr val="AA826E"/>
                </a:solidFill>
                <a:latin typeface="SangBleu Empire Black" panose="02070A04090000000004" pitchFamily="18" charset="0"/>
              </a:rPr>
              <a:t>RÉALISÉ</a:t>
            </a:r>
            <a:endParaRPr lang="fr-FR" sz="2800">
              <a:solidFill>
                <a:srgbClr val="AA826E"/>
              </a:solidFill>
              <a:latin typeface="SangBleu Empire Black" panose="02070A04090000000004" pitchFamily="18" charset="0"/>
            </a:endParaRPr>
          </a:p>
        </p:txBody>
      </p:sp>
      <p:sp>
        <p:nvSpPr>
          <p:cNvPr id="11" name="ZoneTexte 10">
            <a:extLst>
              <a:ext uri="{FF2B5EF4-FFF2-40B4-BE49-F238E27FC236}">
                <a16:creationId xmlns:a16="http://schemas.microsoft.com/office/drawing/2014/main" id="{66209249-3716-4213-A25A-B3B6DCE379D8}"/>
              </a:ext>
            </a:extLst>
          </p:cNvPr>
          <p:cNvSpPr txBox="1"/>
          <p:nvPr/>
        </p:nvSpPr>
        <p:spPr>
          <a:xfrm>
            <a:off x="9866981" y="4101123"/>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dirty="0">
                <a:solidFill>
                  <a:srgbClr val="FFE500"/>
                </a:solidFill>
              </a:rPr>
              <a:t>CPM</a:t>
            </a:r>
            <a:endParaRPr lang="fr-FR" sz="1600">
              <a:solidFill>
                <a:srgbClr val="FFE500"/>
              </a:solidFill>
            </a:endParaRPr>
          </a:p>
        </p:txBody>
      </p:sp>
      <p:sp>
        <p:nvSpPr>
          <p:cNvPr id="13" name="ZoneTexte 12">
            <a:extLst>
              <a:ext uri="{FF2B5EF4-FFF2-40B4-BE49-F238E27FC236}">
                <a16:creationId xmlns:a16="http://schemas.microsoft.com/office/drawing/2014/main" id="{E17B16CF-4620-44DC-B18C-6F4D3553AC3F}"/>
              </a:ext>
            </a:extLst>
          </p:cNvPr>
          <p:cNvSpPr txBox="1"/>
          <p:nvPr/>
        </p:nvSpPr>
        <p:spPr>
          <a:xfrm>
            <a:off x="7155407" y="5320674"/>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400" dirty="0">
                <a:solidFill>
                  <a:srgbClr val="FFE500"/>
                </a:solidFill>
              </a:rPr>
              <a:t>Visites </a:t>
            </a:r>
          </a:p>
        </p:txBody>
      </p:sp>
      <p:sp>
        <p:nvSpPr>
          <p:cNvPr id="14" name="ZoneTexte 13">
            <a:extLst>
              <a:ext uri="{FF2B5EF4-FFF2-40B4-BE49-F238E27FC236}">
                <a16:creationId xmlns:a16="http://schemas.microsoft.com/office/drawing/2014/main" id="{9D5074B3-8C0A-4B5C-94B9-00694712108D}"/>
              </a:ext>
            </a:extLst>
          </p:cNvPr>
          <p:cNvSpPr txBox="1"/>
          <p:nvPr/>
        </p:nvSpPr>
        <p:spPr>
          <a:xfrm>
            <a:off x="7117211" y="4093315"/>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dirty="0">
                <a:solidFill>
                  <a:srgbClr val="FFE500"/>
                </a:solidFill>
              </a:rPr>
              <a:t>Clics</a:t>
            </a:r>
          </a:p>
        </p:txBody>
      </p:sp>
      <p:sp>
        <p:nvSpPr>
          <p:cNvPr id="16" name="ZoneTexte 15">
            <a:extLst>
              <a:ext uri="{FF2B5EF4-FFF2-40B4-BE49-F238E27FC236}">
                <a16:creationId xmlns:a16="http://schemas.microsoft.com/office/drawing/2014/main" id="{79C57C68-1DEE-4775-A64F-2163B05F6139}"/>
              </a:ext>
            </a:extLst>
          </p:cNvPr>
          <p:cNvSpPr txBox="1"/>
          <p:nvPr/>
        </p:nvSpPr>
        <p:spPr>
          <a:xfrm>
            <a:off x="7144574" y="1494466"/>
            <a:ext cx="1829924" cy="461665"/>
          </a:xfrm>
          <a:prstGeom prst="rect">
            <a:avLst/>
          </a:prstGeom>
          <a:noFill/>
        </p:spPr>
        <p:txBody>
          <a:bodyPr wrap="square" rtlCol="0">
            <a:spAutoFit/>
          </a:bodyPr>
          <a:lstStyle>
            <a:defPPr>
              <a:defRPr lang="fr-FR"/>
            </a:defPPr>
            <a:lvl1pPr algn="ctr">
              <a:defRPr sz="2400">
                <a:solidFill>
                  <a:srgbClr val="2800BC"/>
                </a:solidFill>
                <a:latin typeface="SangBleu Empire Black" panose="02070A04090000000004" pitchFamily="18" charset="0"/>
              </a:defRPr>
            </a:lvl1pPr>
          </a:lstStyle>
          <a:p>
            <a:r>
              <a:rPr lang="fr-FR" dirty="0"/>
              <a:t>3 365 </a:t>
            </a:r>
          </a:p>
        </p:txBody>
      </p:sp>
      <p:sp>
        <p:nvSpPr>
          <p:cNvPr id="18" name="ZoneTexte 17">
            <a:extLst>
              <a:ext uri="{FF2B5EF4-FFF2-40B4-BE49-F238E27FC236}">
                <a16:creationId xmlns:a16="http://schemas.microsoft.com/office/drawing/2014/main" id="{9E161DCB-3C0E-441C-83A9-69237C6DA66A}"/>
              </a:ext>
            </a:extLst>
          </p:cNvPr>
          <p:cNvSpPr txBox="1"/>
          <p:nvPr/>
        </p:nvSpPr>
        <p:spPr>
          <a:xfrm>
            <a:off x="4270023" y="1073358"/>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a:solidFill>
                  <a:srgbClr val="FFE500"/>
                </a:solidFill>
              </a:rPr>
              <a:t>Impressions</a:t>
            </a:r>
          </a:p>
        </p:txBody>
      </p:sp>
      <p:sp>
        <p:nvSpPr>
          <p:cNvPr id="20" name="ZoneTexte 19">
            <a:extLst>
              <a:ext uri="{FF2B5EF4-FFF2-40B4-BE49-F238E27FC236}">
                <a16:creationId xmlns:a16="http://schemas.microsoft.com/office/drawing/2014/main" id="{3F2CDE3F-D95C-43E5-A65E-534252A7503D}"/>
              </a:ext>
            </a:extLst>
          </p:cNvPr>
          <p:cNvSpPr txBox="1"/>
          <p:nvPr/>
        </p:nvSpPr>
        <p:spPr>
          <a:xfrm>
            <a:off x="9894344" y="1076545"/>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dirty="0">
                <a:solidFill>
                  <a:srgbClr val="FFE500"/>
                </a:solidFill>
              </a:rPr>
              <a:t>CPM</a:t>
            </a:r>
            <a:endParaRPr lang="fr-FR" sz="1600">
              <a:solidFill>
                <a:srgbClr val="FFE500"/>
              </a:solidFill>
            </a:endParaRPr>
          </a:p>
        </p:txBody>
      </p:sp>
      <p:sp>
        <p:nvSpPr>
          <p:cNvPr id="21" name="ZoneTexte 20">
            <a:extLst>
              <a:ext uri="{FF2B5EF4-FFF2-40B4-BE49-F238E27FC236}">
                <a16:creationId xmlns:a16="http://schemas.microsoft.com/office/drawing/2014/main" id="{AD561A82-791C-4F68-8608-5E907CE1C893}"/>
              </a:ext>
            </a:extLst>
          </p:cNvPr>
          <p:cNvSpPr txBox="1"/>
          <p:nvPr/>
        </p:nvSpPr>
        <p:spPr>
          <a:xfrm>
            <a:off x="5314650" y="2285303"/>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400" dirty="0">
                <a:solidFill>
                  <a:srgbClr val="FFE500"/>
                </a:solidFill>
              </a:rPr>
              <a:t>CTR</a:t>
            </a:r>
          </a:p>
        </p:txBody>
      </p:sp>
      <p:sp>
        <p:nvSpPr>
          <p:cNvPr id="22" name="ZoneTexte 21">
            <a:extLst>
              <a:ext uri="{FF2B5EF4-FFF2-40B4-BE49-F238E27FC236}">
                <a16:creationId xmlns:a16="http://schemas.microsoft.com/office/drawing/2014/main" id="{587C0917-5D1F-47D5-A643-7688C5D4187D}"/>
              </a:ext>
            </a:extLst>
          </p:cNvPr>
          <p:cNvSpPr txBox="1"/>
          <p:nvPr/>
        </p:nvSpPr>
        <p:spPr>
          <a:xfrm>
            <a:off x="7144574" y="1068737"/>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dirty="0">
                <a:solidFill>
                  <a:srgbClr val="FFE500"/>
                </a:solidFill>
              </a:rPr>
              <a:t>Clics</a:t>
            </a:r>
          </a:p>
        </p:txBody>
      </p:sp>
      <p:pic>
        <p:nvPicPr>
          <p:cNvPr id="23" name="Image 22" descr="Une image contenant pièce&#10;&#10;Description générée automatiquement">
            <a:extLst>
              <a:ext uri="{FF2B5EF4-FFF2-40B4-BE49-F238E27FC236}">
                <a16:creationId xmlns:a16="http://schemas.microsoft.com/office/drawing/2014/main" id="{C91E2B96-B364-49FB-8C32-C02B29553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338" y="3821410"/>
            <a:ext cx="510284" cy="510284"/>
          </a:xfrm>
          <a:prstGeom prst="rect">
            <a:avLst/>
          </a:prstGeom>
        </p:spPr>
      </p:pic>
      <p:pic>
        <p:nvPicPr>
          <p:cNvPr id="24" name="Image 23" descr="Une image contenant pièce&#10;&#10;Description générée automatiquement">
            <a:extLst>
              <a:ext uri="{FF2B5EF4-FFF2-40B4-BE49-F238E27FC236}">
                <a16:creationId xmlns:a16="http://schemas.microsoft.com/office/drawing/2014/main" id="{1B946CA8-8565-4957-A1C3-C8BE1907BB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727" y="3821060"/>
            <a:ext cx="510284" cy="510284"/>
          </a:xfrm>
          <a:prstGeom prst="rect">
            <a:avLst/>
          </a:prstGeom>
        </p:spPr>
      </p:pic>
      <p:pic>
        <p:nvPicPr>
          <p:cNvPr id="25" name="Image 24" descr="Une image contenant pièce&#10;&#10;Description générée automatiquement">
            <a:extLst>
              <a:ext uri="{FF2B5EF4-FFF2-40B4-BE49-F238E27FC236}">
                <a16:creationId xmlns:a16="http://schemas.microsoft.com/office/drawing/2014/main" id="{6E53CFC0-F544-4715-B24A-6C5030F7D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9010" y="5018309"/>
            <a:ext cx="510284" cy="510284"/>
          </a:xfrm>
          <a:prstGeom prst="rect">
            <a:avLst/>
          </a:prstGeom>
        </p:spPr>
      </p:pic>
      <p:sp>
        <p:nvSpPr>
          <p:cNvPr id="26" name="ZoneTexte 25">
            <a:extLst>
              <a:ext uri="{FF2B5EF4-FFF2-40B4-BE49-F238E27FC236}">
                <a16:creationId xmlns:a16="http://schemas.microsoft.com/office/drawing/2014/main" id="{ADB02AB6-7D96-49CF-A7C4-8191343C5111}"/>
              </a:ext>
            </a:extLst>
          </p:cNvPr>
          <p:cNvSpPr txBox="1"/>
          <p:nvPr/>
        </p:nvSpPr>
        <p:spPr>
          <a:xfrm>
            <a:off x="4174152" y="5328825"/>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CA" sz="1600" dirty="0">
                <a:solidFill>
                  <a:srgbClr val="FFE500"/>
                </a:solidFill>
              </a:rPr>
              <a:t>CTR</a:t>
            </a:r>
            <a:endParaRPr lang="fr-FR" sz="1600" dirty="0">
              <a:solidFill>
                <a:srgbClr val="FFE500"/>
              </a:solidFill>
            </a:endParaRPr>
          </a:p>
        </p:txBody>
      </p:sp>
      <p:sp>
        <p:nvSpPr>
          <p:cNvPr id="27" name="ZoneTexte 26">
            <a:extLst>
              <a:ext uri="{FF2B5EF4-FFF2-40B4-BE49-F238E27FC236}">
                <a16:creationId xmlns:a16="http://schemas.microsoft.com/office/drawing/2014/main" id="{485F1183-E66A-4F16-84DD-96EB7FADFCBE}"/>
              </a:ext>
            </a:extLst>
          </p:cNvPr>
          <p:cNvSpPr txBox="1"/>
          <p:nvPr/>
        </p:nvSpPr>
        <p:spPr>
          <a:xfrm>
            <a:off x="7609258" y="2307829"/>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dirty="0">
                <a:solidFill>
                  <a:srgbClr val="FFE500"/>
                </a:solidFill>
              </a:rPr>
              <a:t>Visites</a:t>
            </a:r>
          </a:p>
        </p:txBody>
      </p:sp>
      <p:pic>
        <p:nvPicPr>
          <p:cNvPr id="28" name="Image 27" descr="Une image contenant pièce&#10;&#10;Description générée automatiquement">
            <a:extLst>
              <a:ext uri="{FF2B5EF4-FFF2-40B4-BE49-F238E27FC236}">
                <a16:creationId xmlns:a16="http://schemas.microsoft.com/office/drawing/2014/main" id="{6A8CCB34-78A6-4922-8098-5348A9565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079" y="5012935"/>
            <a:ext cx="510284" cy="510284"/>
          </a:xfrm>
          <a:prstGeom prst="rect">
            <a:avLst/>
          </a:prstGeom>
        </p:spPr>
      </p:pic>
      <p:sp>
        <p:nvSpPr>
          <p:cNvPr id="29" name="ZoneTexte 28">
            <a:extLst>
              <a:ext uri="{FF2B5EF4-FFF2-40B4-BE49-F238E27FC236}">
                <a16:creationId xmlns:a16="http://schemas.microsoft.com/office/drawing/2014/main" id="{6E0C563A-80C2-4B96-9DC4-94250F02DD59}"/>
              </a:ext>
            </a:extLst>
          </p:cNvPr>
          <p:cNvSpPr txBox="1"/>
          <p:nvPr/>
        </p:nvSpPr>
        <p:spPr>
          <a:xfrm>
            <a:off x="4260501" y="1503696"/>
            <a:ext cx="1829924" cy="461665"/>
          </a:xfrm>
          <a:prstGeom prst="rect">
            <a:avLst/>
          </a:prstGeom>
          <a:noFill/>
        </p:spPr>
        <p:txBody>
          <a:bodyPr wrap="square" rtlCol="0">
            <a:spAutoFit/>
          </a:bodyPr>
          <a:lstStyle>
            <a:defPPr>
              <a:defRPr lang="fr-FR"/>
            </a:defPPr>
            <a:lvl1pPr algn="ctr">
              <a:defRPr sz="2400">
                <a:solidFill>
                  <a:srgbClr val="2800BC"/>
                </a:solidFill>
                <a:latin typeface="SangBleu Empire Black" panose="02070A04090000000004" pitchFamily="18" charset="0"/>
              </a:defRPr>
            </a:lvl1pPr>
          </a:lstStyle>
          <a:p>
            <a:r>
              <a:rPr lang="fr-FR" dirty="0"/>
              <a:t>8 412 698 </a:t>
            </a:r>
          </a:p>
        </p:txBody>
      </p:sp>
      <p:sp>
        <p:nvSpPr>
          <p:cNvPr id="30" name="ZoneTexte 29">
            <a:extLst>
              <a:ext uri="{FF2B5EF4-FFF2-40B4-BE49-F238E27FC236}">
                <a16:creationId xmlns:a16="http://schemas.microsoft.com/office/drawing/2014/main" id="{1F4FB81D-AC0F-4284-B4AB-D7146F2C9B23}"/>
              </a:ext>
            </a:extLst>
          </p:cNvPr>
          <p:cNvSpPr txBox="1"/>
          <p:nvPr/>
        </p:nvSpPr>
        <p:spPr>
          <a:xfrm>
            <a:off x="9894344" y="1469284"/>
            <a:ext cx="1829924"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7,13€/°°°</a:t>
            </a:r>
          </a:p>
        </p:txBody>
      </p:sp>
      <p:sp>
        <p:nvSpPr>
          <p:cNvPr id="31" name="ZoneTexte 30">
            <a:extLst>
              <a:ext uri="{FF2B5EF4-FFF2-40B4-BE49-F238E27FC236}">
                <a16:creationId xmlns:a16="http://schemas.microsoft.com/office/drawing/2014/main" id="{7D99508E-DEDF-4872-AA67-1D555553D064}"/>
              </a:ext>
            </a:extLst>
          </p:cNvPr>
          <p:cNvSpPr txBox="1"/>
          <p:nvPr/>
        </p:nvSpPr>
        <p:spPr>
          <a:xfrm>
            <a:off x="7613745" y="2725203"/>
            <a:ext cx="1829924" cy="461665"/>
          </a:xfrm>
          <a:prstGeom prst="rect">
            <a:avLst/>
          </a:prstGeom>
          <a:noFill/>
        </p:spPr>
        <p:txBody>
          <a:bodyPr wrap="square" rtlCol="0">
            <a:spAutoFit/>
          </a:bodyPr>
          <a:lstStyle>
            <a:defPPr>
              <a:defRPr lang="fr-FR"/>
            </a:defPPr>
            <a:lvl1pPr algn="ctr">
              <a:defRPr sz="2400">
                <a:solidFill>
                  <a:srgbClr val="2800BC"/>
                </a:solidFill>
                <a:latin typeface="SangBleu Empire Black" panose="02070A04090000000004" pitchFamily="18" charset="0"/>
              </a:defRPr>
            </a:lvl1pPr>
          </a:lstStyle>
          <a:p>
            <a:r>
              <a:rPr lang="fr-FR" dirty="0"/>
              <a:t>2 356 </a:t>
            </a:r>
          </a:p>
        </p:txBody>
      </p:sp>
      <p:sp>
        <p:nvSpPr>
          <p:cNvPr id="32" name="ZoneTexte 31">
            <a:extLst>
              <a:ext uri="{FF2B5EF4-FFF2-40B4-BE49-F238E27FC236}">
                <a16:creationId xmlns:a16="http://schemas.microsoft.com/office/drawing/2014/main" id="{AB5F6934-7B3D-4088-8471-39748C1022DD}"/>
              </a:ext>
            </a:extLst>
          </p:cNvPr>
          <p:cNvSpPr txBox="1"/>
          <p:nvPr/>
        </p:nvSpPr>
        <p:spPr>
          <a:xfrm>
            <a:off x="5314650" y="2764597"/>
            <a:ext cx="1829924"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0,04%</a:t>
            </a:r>
          </a:p>
        </p:txBody>
      </p:sp>
      <p:sp>
        <p:nvSpPr>
          <p:cNvPr id="33" name="Rectangle 32">
            <a:extLst>
              <a:ext uri="{FF2B5EF4-FFF2-40B4-BE49-F238E27FC236}">
                <a16:creationId xmlns:a16="http://schemas.microsoft.com/office/drawing/2014/main" id="{D1ACD20D-483C-4F7E-A50F-5EB80480E319}"/>
              </a:ext>
            </a:extLst>
          </p:cNvPr>
          <p:cNvSpPr/>
          <p:nvPr/>
        </p:nvSpPr>
        <p:spPr>
          <a:xfrm>
            <a:off x="4174151" y="5716674"/>
            <a:ext cx="1848968"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0,075% </a:t>
            </a:r>
          </a:p>
        </p:txBody>
      </p:sp>
      <p:sp>
        <p:nvSpPr>
          <p:cNvPr id="34" name="Rectangle 33">
            <a:extLst>
              <a:ext uri="{FF2B5EF4-FFF2-40B4-BE49-F238E27FC236}">
                <a16:creationId xmlns:a16="http://schemas.microsoft.com/office/drawing/2014/main" id="{44F872F5-439E-48B9-96A0-64106C8F7D71}"/>
              </a:ext>
            </a:extLst>
          </p:cNvPr>
          <p:cNvSpPr/>
          <p:nvPr/>
        </p:nvSpPr>
        <p:spPr>
          <a:xfrm>
            <a:off x="7134944" y="4544904"/>
            <a:ext cx="1821056"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17 982</a:t>
            </a:r>
          </a:p>
        </p:txBody>
      </p:sp>
      <p:sp>
        <p:nvSpPr>
          <p:cNvPr id="35" name="Rectangle 34">
            <a:extLst>
              <a:ext uri="{FF2B5EF4-FFF2-40B4-BE49-F238E27FC236}">
                <a16:creationId xmlns:a16="http://schemas.microsoft.com/office/drawing/2014/main" id="{435AC83E-42A9-45B4-AB57-78AF23799D84}"/>
              </a:ext>
            </a:extLst>
          </p:cNvPr>
          <p:cNvSpPr/>
          <p:nvPr/>
        </p:nvSpPr>
        <p:spPr>
          <a:xfrm>
            <a:off x="4260501" y="4521725"/>
            <a:ext cx="1848968"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23 891 895</a:t>
            </a:r>
          </a:p>
        </p:txBody>
      </p:sp>
      <p:sp>
        <p:nvSpPr>
          <p:cNvPr id="36" name="Rectangle 35">
            <a:extLst>
              <a:ext uri="{FF2B5EF4-FFF2-40B4-BE49-F238E27FC236}">
                <a16:creationId xmlns:a16="http://schemas.microsoft.com/office/drawing/2014/main" id="{9DEF4634-1D4C-477F-8B53-531E769BB90F}"/>
              </a:ext>
            </a:extLst>
          </p:cNvPr>
          <p:cNvSpPr/>
          <p:nvPr/>
        </p:nvSpPr>
        <p:spPr>
          <a:xfrm>
            <a:off x="7486093" y="5727731"/>
            <a:ext cx="1302536"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18 633</a:t>
            </a:r>
          </a:p>
        </p:txBody>
      </p:sp>
      <p:pic>
        <p:nvPicPr>
          <p:cNvPr id="37" name="Image 36" descr="Une image contenant pièce&#10;&#10;Description générée automatiquement">
            <a:extLst>
              <a:ext uri="{FF2B5EF4-FFF2-40B4-BE49-F238E27FC236}">
                <a16:creationId xmlns:a16="http://schemas.microsoft.com/office/drawing/2014/main" id="{BAAF640C-1913-4CA9-9921-B7DC3AAFB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3858" y="3788839"/>
            <a:ext cx="510284" cy="510284"/>
          </a:xfrm>
          <a:prstGeom prst="rect">
            <a:avLst/>
          </a:prstGeom>
        </p:spPr>
      </p:pic>
      <p:sp>
        <p:nvSpPr>
          <p:cNvPr id="38" name="Rectangle 37">
            <a:extLst>
              <a:ext uri="{FF2B5EF4-FFF2-40B4-BE49-F238E27FC236}">
                <a16:creationId xmlns:a16="http://schemas.microsoft.com/office/drawing/2014/main" id="{8A6027D3-3EBE-4FE9-8F69-F5B627DE8924}"/>
              </a:ext>
            </a:extLst>
          </p:cNvPr>
          <p:cNvSpPr/>
          <p:nvPr/>
        </p:nvSpPr>
        <p:spPr>
          <a:xfrm>
            <a:off x="9903866" y="4502981"/>
            <a:ext cx="1793039"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2,51€/°°° </a:t>
            </a:r>
          </a:p>
        </p:txBody>
      </p:sp>
      <p:sp>
        <p:nvSpPr>
          <p:cNvPr id="39" name="ZoneTexte 38">
            <a:extLst>
              <a:ext uri="{FF2B5EF4-FFF2-40B4-BE49-F238E27FC236}">
                <a16:creationId xmlns:a16="http://schemas.microsoft.com/office/drawing/2014/main" id="{073399FE-49B6-4724-BC4D-802EEEDAFED2}"/>
              </a:ext>
            </a:extLst>
          </p:cNvPr>
          <p:cNvSpPr txBox="1"/>
          <p:nvPr/>
        </p:nvSpPr>
        <p:spPr>
          <a:xfrm>
            <a:off x="9903866" y="2291977"/>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600" dirty="0">
                <a:solidFill>
                  <a:srgbClr val="FFE500"/>
                </a:solidFill>
              </a:rPr>
              <a:t>CPV</a:t>
            </a:r>
          </a:p>
        </p:txBody>
      </p:sp>
      <p:sp>
        <p:nvSpPr>
          <p:cNvPr id="40" name="ZoneTexte 39">
            <a:extLst>
              <a:ext uri="{FF2B5EF4-FFF2-40B4-BE49-F238E27FC236}">
                <a16:creationId xmlns:a16="http://schemas.microsoft.com/office/drawing/2014/main" id="{A737C0A5-2D33-4FAD-A209-C63A825A7B2E}"/>
              </a:ext>
            </a:extLst>
          </p:cNvPr>
          <p:cNvSpPr txBox="1"/>
          <p:nvPr/>
        </p:nvSpPr>
        <p:spPr>
          <a:xfrm>
            <a:off x="9944835" y="2741306"/>
            <a:ext cx="1829924"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25€</a:t>
            </a:r>
          </a:p>
        </p:txBody>
      </p:sp>
      <p:sp>
        <p:nvSpPr>
          <p:cNvPr id="41" name="ZoneTexte 40">
            <a:extLst>
              <a:ext uri="{FF2B5EF4-FFF2-40B4-BE49-F238E27FC236}">
                <a16:creationId xmlns:a16="http://schemas.microsoft.com/office/drawing/2014/main" id="{3D2A0FE0-4A30-4EBF-B38C-3972DC499ACF}"/>
              </a:ext>
            </a:extLst>
          </p:cNvPr>
          <p:cNvSpPr txBox="1"/>
          <p:nvPr/>
        </p:nvSpPr>
        <p:spPr>
          <a:xfrm>
            <a:off x="9839201" y="5294772"/>
            <a:ext cx="1829924" cy="396000"/>
          </a:xfrm>
          <a:prstGeom prst="roundRect">
            <a:avLst/>
          </a:prstGeom>
          <a:solidFill>
            <a:srgbClr val="1419D2"/>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defPPr>
              <a:defRPr lang="fr-FR"/>
            </a:defPPr>
            <a:lvl1pPr marR="0" lvl="0" indent="0" algn="ctr" fontAlgn="auto">
              <a:lnSpc>
                <a:spcPct val="100000"/>
              </a:lnSpc>
              <a:spcBef>
                <a:spcPts val="0"/>
              </a:spcBef>
              <a:spcAft>
                <a:spcPts val="0"/>
              </a:spcAft>
              <a:buClrTx/>
              <a:buSzTx/>
              <a:buFontTx/>
              <a:buNone/>
              <a:tabLst/>
              <a:defRPr kumimoji="0" sz="2000" b="1" i="0" u="none" strike="noStrike" cap="none" spc="0" normalizeH="0" baseline="0">
                <a:ln>
                  <a:noFill/>
                </a:ln>
                <a:solidFill>
                  <a:schemeClr val="bg1"/>
                </a:solidFill>
                <a:effectLst/>
                <a:uLnTx/>
                <a:uFillTx/>
                <a:latin typeface="SangBleu Empire Bold" panose="02070504090000000004" pitchFamily="18" charset="0"/>
              </a:defRPr>
            </a:lvl1pPr>
          </a:lstStyle>
          <a:p>
            <a:r>
              <a:rPr lang="fr-FR" sz="1400" dirty="0">
                <a:solidFill>
                  <a:srgbClr val="FFE500"/>
                </a:solidFill>
              </a:rPr>
              <a:t>CPV </a:t>
            </a:r>
          </a:p>
        </p:txBody>
      </p:sp>
      <p:pic>
        <p:nvPicPr>
          <p:cNvPr id="42" name="Image 41" descr="Une image contenant pièce&#10;&#10;Description générée automatiquement">
            <a:extLst>
              <a:ext uri="{FF2B5EF4-FFF2-40B4-BE49-F238E27FC236}">
                <a16:creationId xmlns:a16="http://schemas.microsoft.com/office/drawing/2014/main" id="{2D496FDC-9A54-499F-8162-A1A05FE64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2804" y="4992407"/>
            <a:ext cx="510284" cy="510284"/>
          </a:xfrm>
          <a:prstGeom prst="rect">
            <a:avLst/>
          </a:prstGeom>
        </p:spPr>
      </p:pic>
      <p:sp>
        <p:nvSpPr>
          <p:cNvPr id="43" name="Rectangle 42">
            <a:extLst>
              <a:ext uri="{FF2B5EF4-FFF2-40B4-BE49-F238E27FC236}">
                <a16:creationId xmlns:a16="http://schemas.microsoft.com/office/drawing/2014/main" id="{B8086BD8-0E16-4EB0-BE6F-421ED1D26B0F}"/>
              </a:ext>
            </a:extLst>
          </p:cNvPr>
          <p:cNvSpPr/>
          <p:nvPr/>
        </p:nvSpPr>
        <p:spPr>
          <a:xfrm>
            <a:off x="10169887" y="5701829"/>
            <a:ext cx="1302536" cy="461665"/>
          </a:xfrm>
          <a:prstGeom prst="rect">
            <a:avLst/>
          </a:prstGeom>
          <a:noFill/>
        </p:spPr>
        <p:txBody>
          <a:bodyPr wrap="square" rtlCol="0">
            <a:spAutoFit/>
          </a:bodyPr>
          <a:lstStyle/>
          <a:p>
            <a:pPr algn="ctr"/>
            <a:r>
              <a:rPr lang="fr-FR" sz="2400" dirty="0">
                <a:solidFill>
                  <a:srgbClr val="2800BC"/>
                </a:solidFill>
                <a:latin typeface="SangBleu Empire Black" panose="02070A04090000000004" pitchFamily="18" charset="0"/>
              </a:rPr>
              <a:t>3,22€ </a:t>
            </a:r>
          </a:p>
        </p:txBody>
      </p:sp>
    </p:spTree>
    <p:extLst>
      <p:ext uri="{BB962C8B-B14F-4D97-AF65-F5344CB8AC3E}">
        <p14:creationId xmlns:p14="http://schemas.microsoft.com/office/powerpoint/2010/main" val="780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964504" y="72014"/>
            <a:ext cx="11073294"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Une seconde édition des Rencontres Santé-Travail en format mixte</a:t>
            </a:r>
          </a:p>
          <a:p>
            <a:pPr marL="0" indent="0">
              <a:buNone/>
            </a:pPr>
            <a:endParaRPr lang="fr-FR" dirty="0">
              <a:solidFill>
                <a:srgbClr val="00B0F0"/>
              </a:solidFill>
            </a:endParaRPr>
          </a:p>
        </p:txBody>
      </p:sp>
      <p:sp>
        <p:nvSpPr>
          <p:cNvPr id="7" name="Rectangle 6"/>
          <p:cNvSpPr/>
          <p:nvPr/>
        </p:nvSpPr>
        <p:spPr>
          <a:xfrm>
            <a:off x="1323583" y="1172757"/>
            <a:ext cx="9544833" cy="4801314"/>
          </a:xfrm>
          <a:prstGeom prst="rect">
            <a:avLst/>
          </a:prstGeom>
        </p:spPr>
        <p:txBody>
          <a:bodyPr wrap="square">
            <a:spAutoFit/>
          </a:bodyPr>
          <a:lstStyle/>
          <a:p>
            <a:r>
              <a:rPr lang="fr-FR" dirty="0"/>
              <a:t>Originellement prévu le 2 avril sur le thème du Maintien en Emploi</a:t>
            </a:r>
            <a:br>
              <a:rPr lang="fr-FR" dirty="0"/>
            </a:br>
            <a:endParaRPr lang="fr-FR" dirty="0"/>
          </a:p>
          <a:p>
            <a:r>
              <a:rPr lang="fr-FR" dirty="0"/>
              <a:t>Evénement décalé de 5 mois et réadapté en raison du </a:t>
            </a:r>
            <a:r>
              <a:rPr lang="fr-FR" dirty="0" err="1"/>
              <a:t>Covid</a:t>
            </a:r>
            <a:r>
              <a:rPr lang="fr-FR" dirty="0"/>
              <a:t> (thème élargi) mais ayant donné lieu à la production de nombreux outils réutilisables :</a:t>
            </a:r>
          </a:p>
          <a:p>
            <a:endParaRPr lang="fr-FR" dirty="0"/>
          </a:p>
          <a:p>
            <a:r>
              <a:rPr lang="fr-FR" dirty="0"/>
              <a:t> - Support éditorial sur les actions des SSTI pour le maintien en emploi (interviews)</a:t>
            </a:r>
          </a:p>
          <a:p>
            <a:r>
              <a:rPr lang="fr-FR" dirty="0"/>
              <a:t>-  Motion Design « Maintien en emploi »</a:t>
            </a:r>
          </a:p>
          <a:p>
            <a:pPr marL="285750" indent="-285750">
              <a:buFontTx/>
              <a:buChar char="-"/>
            </a:pPr>
            <a:r>
              <a:rPr lang="fr-FR" dirty="0"/>
              <a:t>Visuels </a:t>
            </a:r>
            <a:r>
              <a:rPr lang="fr-FR" dirty="0" err="1"/>
              <a:t>prints</a:t>
            </a:r>
            <a:r>
              <a:rPr lang="fr-FR" dirty="0"/>
              <a:t> (kakémonos, affiches, autocollants) </a:t>
            </a:r>
          </a:p>
          <a:p>
            <a:pPr marL="285750" indent="-285750">
              <a:buFontTx/>
              <a:buChar char="-"/>
            </a:pPr>
            <a:r>
              <a:rPr lang="fr-FR" dirty="0"/>
              <a:t>Outils web (invitations mails, bandeaux, plateforme d’inscription)</a:t>
            </a:r>
          </a:p>
          <a:p>
            <a:pPr marL="285750" indent="-285750">
              <a:buFontTx/>
              <a:buChar char="-"/>
            </a:pPr>
            <a:r>
              <a:rPr lang="fr-FR" dirty="0"/>
              <a:t>Interviews des Services autour de leurs actions pendant le confinement la crise covid-19</a:t>
            </a:r>
          </a:p>
          <a:p>
            <a:pPr marL="285750" indent="-285750">
              <a:buFontTx/>
              <a:buChar char="-"/>
            </a:pPr>
            <a:r>
              <a:rPr lang="fr-FR" dirty="0"/>
              <a:t>…</a:t>
            </a:r>
          </a:p>
          <a:p>
            <a:endParaRPr lang="fr-FR" dirty="0"/>
          </a:p>
          <a:p>
            <a:r>
              <a:rPr lang="fr-FR" dirty="0"/>
              <a:t>Finalement tenues le 24 septembre 2020 au format mixte selon les possibilités des SSTI : </a:t>
            </a:r>
            <a:br>
              <a:rPr lang="fr-FR" dirty="0"/>
            </a:br>
            <a:r>
              <a:rPr lang="fr-FR" dirty="0">
                <a:highlight>
                  <a:srgbClr val="FFFF00"/>
                </a:highlight>
              </a:rPr>
              <a:t>90 événements en ligne</a:t>
            </a:r>
          </a:p>
          <a:p>
            <a:r>
              <a:rPr lang="fr-FR" dirty="0">
                <a:highlight>
                  <a:srgbClr val="FFFF00"/>
                </a:highlight>
              </a:rPr>
              <a:t>32 événements en présentiel</a:t>
            </a:r>
          </a:p>
          <a:p>
            <a:r>
              <a:rPr lang="fr-FR" dirty="0">
                <a:highlight>
                  <a:srgbClr val="FFFF00"/>
                </a:highlight>
              </a:rPr>
              <a:t>Près de 100 SSTI participants</a:t>
            </a:r>
          </a:p>
          <a:p>
            <a:pPr marL="285750" indent="-285750">
              <a:buFontTx/>
              <a:buChar char="-"/>
            </a:pPr>
            <a:endParaRPr lang="fr-FR" dirty="0"/>
          </a:p>
        </p:txBody>
      </p:sp>
    </p:spTree>
    <p:extLst>
      <p:ext uri="{BB962C8B-B14F-4D97-AF65-F5344CB8AC3E}">
        <p14:creationId xmlns:p14="http://schemas.microsoft.com/office/powerpoint/2010/main" val="11068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964504" y="72014"/>
            <a:ext cx="11073294"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RST 2021 : un événement national retransmis en direct</a:t>
            </a:r>
          </a:p>
          <a:p>
            <a:pPr marL="0" indent="0">
              <a:buNone/>
            </a:pPr>
            <a:endParaRPr lang="fr-FR" dirty="0">
              <a:solidFill>
                <a:srgbClr val="00B0F0"/>
              </a:solidFill>
            </a:endParaRPr>
          </a:p>
        </p:txBody>
      </p:sp>
      <p:sp>
        <p:nvSpPr>
          <p:cNvPr id="7" name="Rectangle 6"/>
          <p:cNvSpPr/>
          <p:nvPr/>
        </p:nvSpPr>
        <p:spPr>
          <a:xfrm>
            <a:off x="1161988" y="1013009"/>
            <a:ext cx="6513940" cy="5632311"/>
          </a:xfrm>
          <a:prstGeom prst="rect">
            <a:avLst/>
          </a:prstGeom>
        </p:spPr>
        <p:txBody>
          <a:bodyPr wrap="square">
            <a:spAutoFit/>
          </a:bodyPr>
          <a:lstStyle/>
          <a:p>
            <a:r>
              <a:rPr lang="fr-FR" sz="1600" dirty="0"/>
              <a:t>- Objectif : donner une caisse de résonance médiatique à toutes ces initiatives régionales</a:t>
            </a:r>
          </a:p>
          <a:p>
            <a:r>
              <a:rPr lang="fr-FR" sz="1600" dirty="0"/>
              <a:t>- Format : émission à suivre en direct sur les réseaux sociaux</a:t>
            </a:r>
          </a:p>
          <a:p>
            <a:r>
              <a:rPr lang="fr-FR" sz="1600" dirty="0"/>
              <a:t>- Deux tables rondes et un panel d’acteurs territoriaux :</a:t>
            </a:r>
          </a:p>
          <a:p>
            <a:r>
              <a:rPr lang="fr-FR" sz="1600" dirty="0"/>
              <a:t>	Table ronde 1 : Mme Claudine </a:t>
            </a:r>
            <a:r>
              <a:rPr lang="fr-FR" sz="1600" dirty="0" err="1"/>
              <a:t>Mazziotta</a:t>
            </a:r>
            <a:r>
              <a:rPr lang="fr-FR" sz="1600" dirty="0"/>
              <a:t>, directrice du PST 66, 	Mme Sophie </a:t>
            </a:r>
            <a:r>
              <a:rPr lang="fr-FR" sz="1600" dirty="0" err="1"/>
              <a:t>Elizéon</a:t>
            </a:r>
            <a:r>
              <a:rPr lang="fr-FR" sz="1600" dirty="0"/>
              <a:t>, 	préfète de l’Aude, le Dr Gérald </a:t>
            </a:r>
            <a:r>
              <a:rPr lang="fr-FR" sz="1600" dirty="0" err="1"/>
              <a:t>Demortière</a:t>
            </a:r>
            <a:r>
              <a:rPr lang="fr-FR" sz="1600" dirty="0"/>
              <a:t>, 	médecin du travail de l’AMETIF et M. Gregory </a:t>
            </a:r>
            <a:r>
              <a:rPr lang="fr-FR" sz="1600" dirty="0" err="1"/>
              <a:t>Fréva</a:t>
            </a:r>
            <a:r>
              <a:rPr lang="fr-FR" sz="1600" dirty="0"/>
              <a:t>, Directeur de 	site </a:t>
            </a:r>
            <a:r>
              <a:rPr lang="fr-FR" sz="1600" dirty="0" err="1"/>
              <a:t>Lisi</a:t>
            </a:r>
            <a:r>
              <a:rPr lang="fr-FR" sz="1600" dirty="0"/>
              <a:t> Aerospace, sur le sujet de la </a:t>
            </a:r>
            <a:r>
              <a:rPr lang="fr-FR" sz="1600" dirty="0">
                <a:highlight>
                  <a:srgbClr val="FFFF00"/>
                </a:highlight>
              </a:rPr>
              <a:t>gestion de la crise sanitaire 	par les acteurs locaux. </a:t>
            </a:r>
          </a:p>
          <a:p>
            <a:endParaRPr lang="fr-FR" sz="1600" dirty="0"/>
          </a:p>
          <a:p>
            <a:r>
              <a:rPr lang="fr-FR" sz="1600" dirty="0"/>
              <a:t>	Table ronde 2  : Mme Cendra </a:t>
            </a:r>
            <a:r>
              <a:rPr lang="fr-FR" sz="1600" dirty="0" err="1"/>
              <a:t>Motin</a:t>
            </a:r>
            <a:r>
              <a:rPr lang="fr-FR" sz="1600" dirty="0"/>
              <a:t>, députée LREM, M. Maurice 	Plaisant, président du 	Service SIST2A et M. Martial Brun, 	Directeur général de Présanse sur le sujet de la </a:t>
            </a:r>
            <a:r>
              <a:rPr lang="fr-FR" sz="1600" dirty="0">
                <a:highlight>
                  <a:srgbClr val="FFFF00"/>
                </a:highlight>
              </a:rPr>
              <a:t>réforme</a:t>
            </a:r>
          </a:p>
          <a:p>
            <a:endParaRPr lang="fr-FR" sz="1600" dirty="0">
              <a:highlight>
                <a:srgbClr val="FFFF00"/>
              </a:highlight>
            </a:endParaRPr>
          </a:p>
          <a:p>
            <a:r>
              <a:rPr lang="fr-FR" sz="1600" dirty="0"/>
              <a:t>+ un temps de questions/réponses avec les journalistes présents sur place</a:t>
            </a:r>
          </a:p>
          <a:p>
            <a:endParaRPr lang="fr-FR" sz="1600" dirty="0"/>
          </a:p>
          <a:p>
            <a:r>
              <a:rPr lang="fr-FR" sz="1600" dirty="0"/>
              <a:t>Emission ensuite mise à disposition sur le compte </a:t>
            </a:r>
            <a:r>
              <a:rPr lang="fr-FR" sz="1600" dirty="0" err="1"/>
              <a:t>youtube</a:t>
            </a:r>
            <a:r>
              <a:rPr lang="fr-FR" sz="1600" dirty="0"/>
              <a:t> </a:t>
            </a:r>
            <a:r>
              <a:rPr lang="fr-FR" sz="1600" dirty="0" err="1"/>
              <a:t>Presanse</a:t>
            </a:r>
            <a:r>
              <a:rPr lang="fr-FR" sz="1600" dirty="0"/>
              <a:t> pour un total de 1700 vues</a:t>
            </a:r>
          </a:p>
          <a:p>
            <a:endParaRPr lang="fr-FR" dirty="0"/>
          </a:p>
          <a:p>
            <a:endParaRPr lang="fr-FR" dirty="0">
              <a:highlight>
                <a:srgbClr val="FFFF00"/>
              </a:highlight>
            </a:endParaRPr>
          </a:p>
          <a:p>
            <a:endParaRPr lang="fr-FR" dirty="0">
              <a:highlight>
                <a:srgbClr val="FFFF00"/>
              </a:highlight>
            </a:endParaRPr>
          </a:p>
          <a:p>
            <a:endParaRPr lang="fr-FR" dirty="0">
              <a:highlight>
                <a:srgbClr val="FFFF00"/>
              </a:highlight>
            </a:endParaRPr>
          </a:p>
        </p:txBody>
      </p:sp>
      <p:pic>
        <p:nvPicPr>
          <p:cNvPr id="1026" name="Picture 2">
            <a:extLst>
              <a:ext uri="{FF2B5EF4-FFF2-40B4-BE49-F238E27FC236}">
                <a16:creationId xmlns:a16="http://schemas.microsoft.com/office/drawing/2014/main" id="{F5E17EF6-DA29-4376-8E3D-7C79A3781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3373" y="826837"/>
            <a:ext cx="4077982" cy="229386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D75F6638-CEE1-4BAC-AD60-818AFAA6EA11}"/>
              </a:ext>
            </a:extLst>
          </p:cNvPr>
          <p:cNvPicPr>
            <a:picLocks noChangeAspect="1"/>
          </p:cNvPicPr>
          <p:nvPr/>
        </p:nvPicPr>
        <p:blipFill>
          <a:blip r:embed="rId4"/>
          <a:stretch>
            <a:fillRect/>
          </a:stretch>
        </p:blipFill>
        <p:spPr>
          <a:xfrm>
            <a:off x="7793373" y="3658299"/>
            <a:ext cx="4077982" cy="2184024"/>
          </a:xfrm>
          <a:prstGeom prst="rect">
            <a:avLst/>
          </a:prstGeom>
        </p:spPr>
      </p:pic>
    </p:spTree>
    <p:extLst>
      <p:ext uri="{BB962C8B-B14F-4D97-AF65-F5344CB8AC3E}">
        <p14:creationId xmlns:p14="http://schemas.microsoft.com/office/powerpoint/2010/main" val="267148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1"/>
          <p:cNvSpPr txBox="1">
            <a:spLocks/>
          </p:cNvSpPr>
          <p:nvPr/>
        </p:nvSpPr>
        <p:spPr>
          <a:xfrm>
            <a:off x="964504" y="72014"/>
            <a:ext cx="11073294"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RST 2021 : présentation de l’enquête Harris interactive</a:t>
            </a:r>
          </a:p>
          <a:p>
            <a:pPr marL="0" indent="0">
              <a:buNone/>
            </a:pPr>
            <a:endParaRPr lang="fr-FR" dirty="0">
              <a:solidFill>
                <a:srgbClr val="00B0F0"/>
              </a:solidFill>
            </a:endParaRPr>
          </a:p>
        </p:txBody>
      </p:sp>
      <p:sp>
        <p:nvSpPr>
          <p:cNvPr id="7" name="Rectangle 6"/>
          <p:cNvSpPr/>
          <p:nvPr/>
        </p:nvSpPr>
        <p:spPr>
          <a:xfrm>
            <a:off x="1161987" y="1013009"/>
            <a:ext cx="9544833" cy="5632311"/>
          </a:xfrm>
          <a:prstGeom prst="rect">
            <a:avLst/>
          </a:prstGeom>
        </p:spPr>
        <p:txBody>
          <a:bodyPr wrap="square">
            <a:spAutoFit/>
          </a:bodyPr>
          <a:lstStyle/>
          <a:p>
            <a:r>
              <a:rPr lang="fr-FR" dirty="0"/>
              <a:t>Consultation menée auprès de 16 000 entreprises sur l’accompagnement des SSTI pendant la crise sanitaire</a:t>
            </a:r>
          </a:p>
          <a:p>
            <a:endParaRPr lang="fr-FR" dirty="0"/>
          </a:p>
          <a:p>
            <a:r>
              <a:rPr lang="fr-FR" dirty="0"/>
              <a:t>74 % des entreprises adhérentes des SSTI ont été satisfaites ou très satisfaites de l’accompagnement proposé par leur Service de santé au travail pendant l’épidémie de Covid-19 et à la sortie de l’urgence sanitaire </a:t>
            </a:r>
          </a:p>
          <a:p>
            <a:endParaRPr lang="fr-FR" dirty="0"/>
          </a:p>
          <a:p>
            <a:r>
              <a:rPr lang="fr-FR" dirty="0"/>
              <a:t>68 % des répondants déclarent avoir eu un contact avec leur Service de santé au travail depuis le début de la crise sanitaire </a:t>
            </a:r>
          </a:p>
          <a:p>
            <a:endParaRPr lang="fr-FR" dirty="0"/>
          </a:p>
          <a:p>
            <a:r>
              <a:rPr lang="fr-FR" dirty="0"/>
              <a:t>81 % des entreprises se disent satisfaites de la réponse apportée par leur Service de santé au travail, parmi celles qui ont formulé une demande spécifiquement en lien avec l’épidémie de Covid-19 </a:t>
            </a:r>
          </a:p>
          <a:p>
            <a:endParaRPr lang="fr-FR" dirty="0"/>
          </a:p>
          <a:p>
            <a:r>
              <a:rPr lang="fr-FR" dirty="0"/>
              <a:t>68 % des entreprises accompagnées ont jugé que le rôle de conseil joué par les Services de santé au travail a été important dans le maintien ou la reprise de l’activité, notamment lors de la mise en place des mesures sanitaires</a:t>
            </a:r>
          </a:p>
          <a:p>
            <a:endParaRPr lang="fr-FR" dirty="0"/>
          </a:p>
          <a:p>
            <a:r>
              <a:rPr lang="fr-FR" dirty="0"/>
              <a:t>Résultats présentés </a:t>
            </a:r>
            <a:r>
              <a:rPr lang="fr-FR"/>
              <a:t>en exclusivité entre les 2 tables rondes des RST 2021</a:t>
            </a:r>
            <a:endParaRPr lang="fr-FR" dirty="0"/>
          </a:p>
          <a:p>
            <a:endParaRPr lang="fr-FR" dirty="0">
              <a:highlight>
                <a:srgbClr val="FFFF00"/>
              </a:highlight>
            </a:endParaRPr>
          </a:p>
          <a:p>
            <a:endParaRPr lang="fr-FR" dirty="0">
              <a:highlight>
                <a:srgbClr val="FFFF00"/>
              </a:highlight>
            </a:endParaRPr>
          </a:p>
        </p:txBody>
      </p:sp>
    </p:spTree>
    <p:extLst>
      <p:ext uri="{BB962C8B-B14F-4D97-AF65-F5344CB8AC3E}">
        <p14:creationId xmlns:p14="http://schemas.microsoft.com/office/powerpoint/2010/main" val="25940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hlinkClick r:id="rId3"/>
          </p:cNvPr>
          <p:cNvPicPr>
            <a:picLocks noChangeAspect="1"/>
          </p:cNvPicPr>
          <p:nvPr/>
        </p:nvPicPr>
        <p:blipFill>
          <a:blip r:embed="rId4"/>
          <a:stretch>
            <a:fillRect/>
          </a:stretch>
        </p:blipFill>
        <p:spPr>
          <a:xfrm>
            <a:off x="1367002" y="1602345"/>
            <a:ext cx="5301753" cy="3925661"/>
          </a:xfrm>
          <a:prstGeom prst="rect">
            <a:avLst/>
          </a:prstGeom>
        </p:spPr>
      </p:pic>
      <p:sp>
        <p:nvSpPr>
          <p:cNvPr id="5" name="Espace réservé du texte 1"/>
          <p:cNvSpPr txBox="1">
            <a:spLocks/>
          </p:cNvSpPr>
          <p:nvPr/>
        </p:nvSpPr>
        <p:spPr>
          <a:xfrm>
            <a:off x="778004" y="324608"/>
            <a:ext cx="10536466" cy="5633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dirty="0">
                <a:solidFill>
                  <a:srgbClr val="00B0F0"/>
                </a:solidFill>
              </a:rPr>
              <a:t>Un compte Twitter </a:t>
            </a:r>
            <a:r>
              <a:rPr lang="fr-FR" dirty="0" err="1">
                <a:solidFill>
                  <a:srgbClr val="00B0F0"/>
                </a:solidFill>
              </a:rPr>
              <a:t>Presanse</a:t>
            </a:r>
            <a:r>
              <a:rPr lang="fr-FR" dirty="0">
                <a:solidFill>
                  <a:srgbClr val="00B0F0"/>
                </a:solidFill>
              </a:rPr>
              <a:t> très actif pendant la crise sanitaire</a:t>
            </a:r>
          </a:p>
        </p:txBody>
      </p:sp>
      <p:sp>
        <p:nvSpPr>
          <p:cNvPr id="2" name="ZoneTexte 1"/>
          <p:cNvSpPr txBox="1"/>
          <p:nvPr/>
        </p:nvSpPr>
        <p:spPr>
          <a:xfrm>
            <a:off x="7021638" y="1782293"/>
            <a:ext cx="5014586" cy="3416320"/>
          </a:xfrm>
          <a:prstGeom prst="rect">
            <a:avLst/>
          </a:prstGeom>
          <a:noFill/>
        </p:spPr>
        <p:txBody>
          <a:bodyPr wrap="square" rtlCol="0">
            <a:spAutoFit/>
          </a:bodyPr>
          <a:lstStyle/>
          <a:p>
            <a:pPr marL="285750" indent="-285750">
              <a:buFontTx/>
              <a:buChar char="-"/>
            </a:pPr>
            <a:r>
              <a:rPr lang="fr-FR" dirty="0"/>
              <a:t>Lancé fin 2018</a:t>
            </a:r>
            <a:br>
              <a:rPr lang="fr-FR" dirty="0"/>
            </a:br>
            <a:r>
              <a:rPr lang="fr-FR" dirty="0"/>
              <a:t>995 abonnés (850 au moment de l’AG 2020)</a:t>
            </a:r>
            <a:br>
              <a:rPr lang="fr-FR" dirty="0"/>
            </a:br>
            <a:r>
              <a:rPr lang="fr-FR" dirty="0"/>
              <a:t>- « </a:t>
            </a:r>
            <a:r>
              <a:rPr lang="fr-FR" dirty="0" err="1"/>
              <a:t>Livetweet</a:t>
            </a:r>
            <a:r>
              <a:rPr lang="fr-FR" dirty="0"/>
              <a:t> » des événements Santé-Travail (JST, RST)</a:t>
            </a:r>
          </a:p>
          <a:p>
            <a:pPr marL="285750" indent="-285750">
              <a:buFontTx/>
              <a:buChar char="-"/>
            </a:pPr>
            <a:r>
              <a:rPr lang="fr-FR" dirty="0"/>
              <a:t>+ de 350 tweets en 2020 + interactions</a:t>
            </a:r>
          </a:p>
          <a:p>
            <a:pPr marL="285750" indent="-285750">
              <a:buFontTx/>
              <a:buChar char="-"/>
            </a:pPr>
            <a:r>
              <a:rPr lang="fr-FR" dirty="0"/>
              <a:t>Compte particulièrement actif pendant le confinement. A titre d’exemple, en avril 2020 :</a:t>
            </a:r>
          </a:p>
          <a:p>
            <a:pPr marL="742950" lvl="1" indent="-285750">
              <a:buFontTx/>
              <a:buChar char="-"/>
            </a:pPr>
            <a:r>
              <a:rPr lang="fr-FR" dirty="0"/>
              <a:t>95 tweets postés (+ réponses aux utilisateurs)</a:t>
            </a:r>
          </a:p>
          <a:p>
            <a:pPr marL="742950" lvl="1" indent="-285750">
              <a:buFontTx/>
              <a:buChar char="-"/>
            </a:pPr>
            <a:r>
              <a:rPr lang="fr-FR" dirty="0"/>
              <a:t>920 visiteurs uniques sur la page</a:t>
            </a:r>
          </a:p>
          <a:p>
            <a:pPr marL="742950" lvl="1" indent="-285750">
              <a:buFontTx/>
              <a:buChar char="-"/>
            </a:pPr>
            <a:r>
              <a:rPr lang="fr-FR" dirty="0"/>
              <a:t>45 nouveaux abonnés</a:t>
            </a:r>
          </a:p>
          <a:p>
            <a:pPr marL="742950" lvl="1" indent="-285750">
              <a:buFontTx/>
              <a:buChar char="-"/>
            </a:pPr>
            <a:r>
              <a:rPr lang="fr-FR" dirty="0"/>
              <a:t>92 000 vues des tweets </a:t>
            </a:r>
          </a:p>
        </p:txBody>
      </p:sp>
    </p:spTree>
    <p:extLst>
      <p:ext uri="{BB962C8B-B14F-4D97-AF65-F5344CB8AC3E}">
        <p14:creationId xmlns:p14="http://schemas.microsoft.com/office/powerpoint/2010/main" val="873837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807521" y="2808614"/>
            <a:ext cx="10355283" cy="2338391"/>
          </a:xfrm>
        </p:spPr>
        <p:txBody>
          <a:bodyPr>
            <a:noAutofit/>
          </a:bodyPr>
          <a:lstStyle/>
          <a:p>
            <a:pPr>
              <a:lnSpc>
                <a:spcPct val="100000"/>
              </a:lnSpc>
              <a:spcBef>
                <a:spcPts val="0"/>
              </a:spcBef>
            </a:pPr>
            <a:r>
              <a:rPr lang="fr-FR" sz="4400" b="1" dirty="0">
                <a:solidFill>
                  <a:schemeClr val="bg1"/>
                </a:solidFill>
              </a:rPr>
              <a:t>Assurer quotidiennement </a:t>
            </a:r>
            <a:br>
              <a:rPr lang="fr-FR" sz="4400" b="1" dirty="0">
                <a:solidFill>
                  <a:schemeClr val="bg1"/>
                </a:solidFill>
              </a:rPr>
            </a:br>
            <a:r>
              <a:rPr lang="fr-FR" sz="4400" b="1" dirty="0">
                <a:solidFill>
                  <a:schemeClr val="bg1"/>
                </a:solidFill>
              </a:rPr>
              <a:t>les missions de veille, </a:t>
            </a:r>
          </a:p>
          <a:p>
            <a:pPr>
              <a:lnSpc>
                <a:spcPct val="100000"/>
              </a:lnSpc>
              <a:spcBef>
                <a:spcPts val="0"/>
              </a:spcBef>
            </a:pPr>
            <a:r>
              <a:rPr lang="fr-FR" sz="4400" b="1" dirty="0">
                <a:solidFill>
                  <a:schemeClr val="bg1"/>
                </a:solidFill>
              </a:rPr>
              <a:t>d'information et de conseil </a:t>
            </a:r>
            <a:br>
              <a:rPr lang="fr-FR" sz="4400" b="1" dirty="0">
                <a:solidFill>
                  <a:schemeClr val="bg1"/>
                </a:solidFill>
              </a:rPr>
            </a:br>
            <a:r>
              <a:rPr lang="fr-FR" sz="4400" b="1" dirty="0">
                <a:solidFill>
                  <a:schemeClr val="bg1"/>
                </a:solidFill>
              </a:rPr>
              <a:t>à l'attention des adhérents</a:t>
            </a:r>
            <a:endParaRPr lang="fr-FR" sz="4400" b="1" dirty="0">
              <a:solidFill>
                <a:schemeClr val="bg1"/>
              </a:solidFill>
              <a:effectLst/>
            </a:endParaRPr>
          </a:p>
        </p:txBody>
      </p:sp>
      <p:sp>
        <p:nvSpPr>
          <p:cNvPr id="4" name="Espace réservé du texte 49"/>
          <p:cNvSpPr txBox="1">
            <a:spLocks/>
          </p:cNvSpPr>
          <p:nvPr/>
        </p:nvSpPr>
        <p:spPr>
          <a:xfrm>
            <a:off x="87183" y="122672"/>
            <a:ext cx="3321527" cy="190756"/>
          </a:xfrm>
          <a:prstGeom prst="rect">
            <a:avLst/>
          </a:prstGeom>
        </p:spPr>
        <p:txBody>
          <a:bodyPr/>
          <a:lstStyle>
            <a:lvl1pPr marL="0" indent="0" algn="r" rtl="0" eaLnBrk="0" fontAlgn="base" hangingPunct="0">
              <a:spcBef>
                <a:spcPct val="20000"/>
              </a:spcBef>
              <a:spcAft>
                <a:spcPct val="0"/>
              </a:spcAft>
              <a:buFontTx/>
              <a:buNone/>
              <a:defRPr sz="1200">
                <a:solidFill>
                  <a:srgbClr val="565555"/>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1200">
                <a:solidFill>
                  <a:schemeClr val="tx1"/>
                </a:solidFill>
                <a:latin typeface="+mn-lt"/>
                <a:ea typeface="+mn-ea"/>
              </a:defRPr>
            </a:lvl6pPr>
            <a:lvl7pPr marL="2971800" indent="-228600" algn="l" rtl="0" fontAlgn="base">
              <a:spcBef>
                <a:spcPct val="20000"/>
              </a:spcBef>
              <a:spcAft>
                <a:spcPct val="0"/>
              </a:spcAft>
              <a:buChar char="»"/>
              <a:defRPr sz="1200">
                <a:solidFill>
                  <a:schemeClr val="tx1"/>
                </a:solidFill>
                <a:latin typeface="+mn-lt"/>
                <a:ea typeface="+mn-ea"/>
              </a:defRPr>
            </a:lvl7pPr>
            <a:lvl8pPr marL="3429000" indent="-228600" algn="l" rtl="0" fontAlgn="base">
              <a:spcBef>
                <a:spcPct val="20000"/>
              </a:spcBef>
              <a:spcAft>
                <a:spcPct val="0"/>
              </a:spcAft>
              <a:buChar char="»"/>
              <a:defRPr sz="1200">
                <a:solidFill>
                  <a:schemeClr val="tx1"/>
                </a:solidFill>
                <a:latin typeface="+mn-lt"/>
                <a:ea typeface="+mn-ea"/>
              </a:defRPr>
            </a:lvl8pPr>
            <a:lvl9pPr marL="3886200" indent="-228600" algn="l" rtl="0" fontAlgn="base">
              <a:spcBef>
                <a:spcPct val="20000"/>
              </a:spcBef>
              <a:spcAft>
                <a:spcPct val="0"/>
              </a:spcAft>
              <a:buChar char="»"/>
              <a:defRPr sz="1200">
                <a:solidFill>
                  <a:schemeClr val="tx1"/>
                </a:solidFill>
                <a:latin typeface="+mn-lt"/>
                <a:ea typeface="+mn-ea"/>
              </a:defRPr>
            </a:lvl9pPr>
          </a:lstStyle>
          <a:p>
            <a:r>
              <a:rPr lang="fr-FR" b="1" kern="0" dirty="0">
                <a:solidFill>
                  <a:schemeClr val="bg1">
                    <a:lumMod val="50000"/>
                  </a:schemeClr>
                </a:solidFill>
              </a:rPr>
              <a:t>Assemblée Générale </a:t>
            </a:r>
            <a:r>
              <a:rPr lang="fr-FR" kern="0" dirty="0">
                <a:solidFill>
                  <a:schemeClr val="bg1">
                    <a:lumMod val="50000"/>
                  </a:schemeClr>
                </a:solidFill>
              </a:rPr>
              <a:t>– 25 et 26 avril 2019</a:t>
            </a:r>
          </a:p>
        </p:txBody>
      </p:sp>
    </p:spTree>
    <p:extLst>
      <p:ext uri="{BB962C8B-B14F-4D97-AF65-F5344CB8AC3E}">
        <p14:creationId xmlns:p14="http://schemas.microsoft.com/office/powerpoint/2010/main" val="382443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093537" y="6072799"/>
            <a:ext cx="6376139" cy="400110"/>
          </a:xfrm>
          <a:prstGeom prst="rect">
            <a:avLst/>
          </a:prstGeom>
          <a:solidFill>
            <a:schemeClr val="bg1"/>
          </a:solidFill>
          <a:ln w="28575">
            <a:noFill/>
          </a:ln>
        </p:spPr>
        <p:txBody>
          <a:bodyPr wrap="square" rtlCol="0">
            <a:spAutoFit/>
          </a:bodyPr>
          <a:lstStyle/>
          <a:p>
            <a:pPr algn="ctr"/>
            <a:r>
              <a:rPr lang="fr-FR" sz="2000" dirty="0"/>
              <a:t> </a:t>
            </a:r>
            <a:r>
              <a:rPr lang="fr-FR" sz="2000" b="1" dirty="0"/>
              <a:t>Espace adhérents </a:t>
            </a:r>
            <a:r>
              <a:rPr lang="fr-FR" sz="2000" b="1" dirty="0">
                <a:sym typeface="Wingdings 3" panose="05040102010807070707" pitchFamily="18" charset="2"/>
              </a:rPr>
              <a:t> </a:t>
            </a:r>
            <a:r>
              <a:rPr lang="fr-FR" sz="2000" b="1" dirty="0">
                <a:solidFill>
                  <a:srgbClr val="00B0F0"/>
                </a:solidFill>
              </a:rPr>
              <a:t>Actualités </a:t>
            </a:r>
          </a:p>
        </p:txBody>
      </p:sp>
      <p:sp>
        <p:nvSpPr>
          <p:cNvPr id="10" name="Sous-titre 1"/>
          <p:cNvSpPr txBox="1">
            <a:spLocks/>
          </p:cNvSpPr>
          <p:nvPr/>
        </p:nvSpPr>
        <p:spPr>
          <a:xfrm>
            <a:off x="1532494" y="173096"/>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00B0F0"/>
                </a:solidFill>
              </a:rPr>
              <a:t>Veille et information des SSTI</a:t>
            </a:r>
          </a:p>
        </p:txBody>
      </p:sp>
      <p:cxnSp>
        <p:nvCxnSpPr>
          <p:cNvPr id="11" name="Connecteur droit 10"/>
          <p:cNvCxnSpPr/>
          <p:nvPr/>
        </p:nvCxnSpPr>
        <p:spPr>
          <a:xfrm>
            <a:off x="3093537" y="5954839"/>
            <a:ext cx="637613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093537" y="6539614"/>
            <a:ext cx="637613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1073412" y="764831"/>
            <a:ext cx="6027419" cy="5755422"/>
          </a:xfrm>
          <a:prstGeom prst="rect">
            <a:avLst/>
          </a:prstGeom>
          <a:noFill/>
        </p:spPr>
        <p:txBody>
          <a:bodyPr wrap="none" rtlCol="0">
            <a:spAutoFit/>
          </a:bodyPr>
          <a:lstStyle/>
          <a:p>
            <a:r>
              <a:rPr lang="fr-FR" sz="1600" dirty="0"/>
              <a:t>Informations mensuelles : </a:t>
            </a:r>
            <a:r>
              <a:rPr lang="fr-FR" sz="1600" dirty="0">
                <a:highlight>
                  <a:srgbClr val="FFFF00"/>
                </a:highlight>
              </a:rPr>
              <a:t>7</a:t>
            </a:r>
            <a:r>
              <a:rPr lang="fr-FR" sz="1600" dirty="0"/>
              <a:t> x 16 pages</a:t>
            </a:r>
          </a:p>
          <a:p>
            <a:r>
              <a:rPr lang="fr-FR" sz="1600" dirty="0"/>
              <a:t>150 articles environ</a:t>
            </a:r>
            <a:br>
              <a:rPr lang="fr-FR" sz="1200" dirty="0"/>
            </a:br>
            <a:r>
              <a:rPr lang="fr-FR" sz="1200" dirty="0"/>
              <a:t>Exceptionnellement en 2020, la parution a été interrompue le temps du confinement</a:t>
            </a:r>
            <a:br>
              <a:rPr lang="fr-FR" sz="1200" dirty="0"/>
            </a:br>
            <a:r>
              <a:rPr lang="fr-FR" sz="1200" dirty="0"/>
              <a:t>pour se concentrer sur les canaux d’information instantanés (site, </a:t>
            </a:r>
            <a:r>
              <a:rPr lang="fr-FR" sz="1200" dirty="0" err="1"/>
              <a:t>rss</a:t>
            </a:r>
            <a:r>
              <a:rPr lang="fr-FR" sz="1200" dirty="0"/>
              <a:t>, flashs mails, twitter)</a:t>
            </a:r>
            <a:br>
              <a:rPr lang="fr-FR" sz="1200" dirty="0"/>
            </a:br>
            <a:br>
              <a:rPr lang="fr-FR" sz="1200" dirty="0"/>
            </a:br>
            <a:r>
              <a:rPr lang="fr-FR" sz="1200" dirty="0"/>
              <a:t>A la place sur la période de suspension des IM :</a:t>
            </a:r>
          </a:p>
          <a:p>
            <a:r>
              <a:rPr lang="fr-FR" sz="1200" dirty="0"/>
              <a:t>97 actualités étiquetées « Covid» sur Presanse.fr</a:t>
            </a:r>
            <a:br>
              <a:rPr lang="fr-FR" sz="1200" dirty="0"/>
            </a:br>
            <a:r>
              <a:rPr lang="fr-FR" sz="1200" dirty="0"/>
              <a:t>63 ressources à ce jour sous la rubrique « Covid »</a:t>
            </a:r>
          </a:p>
          <a:p>
            <a:r>
              <a:rPr lang="fr-FR" sz="1200" dirty="0"/>
              <a:t>Environ 200 tweets, de nombreux partage, pour un pic à 92 000 vues</a:t>
            </a:r>
          </a:p>
          <a:p>
            <a:r>
              <a:rPr lang="fr-FR" sz="1200" dirty="0"/>
              <a:t>Nombreuses lettres d’information « flash » au fur et à mesure de l’avancée des connaissances</a:t>
            </a:r>
          </a:p>
          <a:p>
            <a:r>
              <a:rPr lang="fr-FR" sz="1200" dirty="0"/>
              <a:t>Mise en place du flux RSS pour les actualités du site</a:t>
            </a:r>
          </a:p>
          <a:p>
            <a:endParaRPr lang="fr-FR" sz="1200" dirty="0"/>
          </a:p>
          <a:p>
            <a:r>
              <a:rPr lang="fr-FR" sz="1200" dirty="0"/>
              <a:t>Au total, près de </a:t>
            </a:r>
            <a:r>
              <a:rPr lang="fr-FR" sz="1200" b="1" dirty="0"/>
              <a:t>300 entrées </a:t>
            </a:r>
            <a:r>
              <a:rPr lang="fr-FR" sz="1200" dirty="0"/>
              <a:t>d’information distinctes sur la période du confinement</a:t>
            </a:r>
          </a:p>
          <a:p>
            <a:br>
              <a:rPr lang="fr-FR" sz="1200" dirty="0"/>
            </a:br>
            <a:endParaRPr lang="fr-FR" sz="1200" dirty="0"/>
          </a:p>
          <a:p>
            <a:r>
              <a:rPr lang="fr-FR" sz="1600" dirty="0"/>
              <a:t>4 Commissions d’études (</a:t>
            </a:r>
            <a:r>
              <a:rPr lang="fr-FR" sz="1600"/>
              <a:t>9 janvier 2020 </a:t>
            </a:r>
            <a:r>
              <a:rPr lang="fr-FR" sz="1600" dirty="0"/>
              <a:t>en présentiel </a:t>
            </a:r>
            <a:r>
              <a:rPr lang="fr-FR" sz="1600"/>
              <a:t>puis webinaires)</a:t>
            </a:r>
          </a:p>
          <a:p>
            <a:r>
              <a:rPr lang="fr-FR" sz="1600" dirty="0"/>
              <a:t>Travail sur l’accessibilité du site (nouveau header…)</a:t>
            </a:r>
            <a:br>
              <a:rPr lang="fr-FR" sz="1600" dirty="0"/>
            </a:br>
            <a:r>
              <a:rPr lang="fr-FR" sz="1600" dirty="0"/>
              <a:t>Newsletter bimensuelle : </a:t>
            </a:r>
            <a:r>
              <a:rPr lang="fr-FR" sz="1600" dirty="0">
                <a:highlight>
                  <a:srgbClr val="FFFF00"/>
                </a:highlight>
              </a:rPr>
              <a:t>22 numéros </a:t>
            </a:r>
            <a:br>
              <a:rPr lang="fr-FR" sz="1600" dirty="0"/>
            </a:br>
            <a:r>
              <a:rPr lang="fr-FR" sz="1600" dirty="0"/>
              <a:t>Plus de </a:t>
            </a:r>
            <a:r>
              <a:rPr lang="fr-FR" sz="1600" dirty="0">
                <a:highlight>
                  <a:srgbClr val="FFFF00"/>
                </a:highlight>
              </a:rPr>
              <a:t>75</a:t>
            </a:r>
            <a:r>
              <a:rPr lang="fr-FR" sz="1600" dirty="0"/>
              <a:t> informations poussées par flash mails</a:t>
            </a:r>
            <a:br>
              <a:rPr lang="fr-FR" sz="1600" dirty="0"/>
            </a:br>
            <a:r>
              <a:rPr lang="fr-FR" sz="1600" dirty="0"/>
              <a:t>Fil d’informations Twitter : plus de </a:t>
            </a:r>
            <a:r>
              <a:rPr lang="fr-FR" sz="1600" dirty="0">
                <a:highlight>
                  <a:srgbClr val="FFFF00"/>
                </a:highlight>
              </a:rPr>
              <a:t>350 tweets en 2020</a:t>
            </a:r>
            <a:r>
              <a:rPr lang="fr-FR" sz="1600" dirty="0"/>
              <a:t>, </a:t>
            </a:r>
            <a:br>
              <a:rPr lang="fr-FR" sz="1600" dirty="0"/>
            </a:br>
            <a:r>
              <a:rPr lang="fr-FR" sz="1600" dirty="0"/>
              <a:t>80 à ce jour en 2021, visibilité accrue, 1000 abonnés</a:t>
            </a:r>
          </a:p>
          <a:p>
            <a:r>
              <a:rPr lang="fr-FR" sz="1600" dirty="0"/>
              <a:t>Site Web : </a:t>
            </a:r>
            <a:br>
              <a:rPr lang="fr-FR" sz="1600" dirty="0"/>
            </a:br>
            <a:r>
              <a:rPr lang="fr-FR" sz="1600" dirty="0">
                <a:highlight>
                  <a:srgbClr val="FFFF00"/>
                </a:highlight>
              </a:rPr>
              <a:t>201 actualités</a:t>
            </a:r>
            <a:r>
              <a:rPr lang="fr-FR" sz="1600" dirty="0"/>
              <a:t> ajoutées ou mises à jour en 2020</a:t>
            </a:r>
            <a:br>
              <a:rPr lang="fr-FR" sz="1600" dirty="0"/>
            </a:br>
            <a:r>
              <a:rPr lang="fr-FR" sz="1600" dirty="0">
                <a:highlight>
                  <a:srgbClr val="FFFF00"/>
                </a:highlight>
              </a:rPr>
              <a:t>102 ressources</a:t>
            </a:r>
            <a:r>
              <a:rPr lang="fr-FR" sz="1600" dirty="0"/>
              <a:t> ajoutées ou mises à jour en 2020</a:t>
            </a:r>
          </a:p>
          <a:p>
            <a:endParaRPr lang="fr-FR" dirty="0"/>
          </a:p>
          <a:p>
            <a:r>
              <a:rPr lang="fr-FR" dirty="0"/>
              <a:t>…</a:t>
            </a:r>
          </a:p>
        </p:txBody>
      </p:sp>
      <p:pic>
        <p:nvPicPr>
          <p:cNvPr id="4" name="Image 3">
            <a:extLst>
              <a:ext uri="{FF2B5EF4-FFF2-40B4-BE49-F238E27FC236}">
                <a16:creationId xmlns:a16="http://schemas.microsoft.com/office/drawing/2014/main" id="{1E70D358-1B9B-4B5F-AF47-6542DBCFDFF6}"/>
              </a:ext>
            </a:extLst>
          </p:cNvPr>
          <p:cNvPicPr>
            <a:picLocks noChangeAspect="1"/>
          </p:cNvPicPr>
          <p:nvPr/>
        </p:nvPicPr>
        <p:blipFill>
          <a:blip r:embed="rId3"/>
          <a:stretch>
            <a:fillRect/>
          </a:stretch>
        </p:blipFill>
        <p:spPr>
          <a:xfrm>
            <a:off x="7743039" y="936909"/>
            <a:ext cx="4001288" cy="349288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9046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3093537" y="6047632"/>
            <a:ext cx="6376139" cy="400110"/>
          </a:xfrm>
          <a:prstGeom prst="rect">
            <a:avLst/>
          </a:prstGeom>
          <a:solidFill>
            <a:schemeClr val="bg1"/>
          </a:solidFill>
          <a:ln w="28575">
            <a:noFill/>
          </a:ln>
        </p:spPr>
        <p:txBody>
          <a:bodyPr wrap="square" rtlCol="0">
            <a:spAutoFit/>
          </a:bodyPr>
          <a:lstStyle/>
          <a:p>
            <a:pPr algn="ctr"/>
            <a:r>
              <a:rPr lang="fr-FR" sz="2000" dirty="0"/>
              <a:t>Ressources</a:t>
            </a:r>
            <a:r>
              <a:rPr lang="fr-FR" sz="2000" b="1" dirty="0"/>
              <a:t> </a:t>
            </a:r>
            <a:r>
              <a:rPr lang="fr-FR" sz="2000" b="1" dirty="0">
                <a:sym typeface="Wingdings 3" panose="05040102010807070707" pitchFamily="18" charset="2"/>
              </a:rPr>
              <a:t> </a:t>
            </a:r>
            <a:r>
              <a:rPr lang="fr-FR" sz="2000" b="1" dirty="0">
                <a:solidFill>
                  <a:srgbClr val="00B0F0"/>
                </a:solidFill>
              </a:rPr>
              <a:t>Covid-19 </a:t>
            </a:r>
            <a:r>
              <a:rPr lang="fr-FR" sz="2000" b="1" dirty="0">
                <a:sym typeface="Wingdings 3" panose="05040102010807070707" pitchFamily="18" charset="2"/>
              </a:rPr>
              <a:t> </a:t>
            </a:r>
            <a:r>
              <a:rPr lang="fr-FR" sz="2000" b="1" dirty="0">
                <a:solidFill>
                  <a:srgbClr val="00B0F0"/>
                </a:solidFill>
              </a:rPr>
              <a:t>Vaccination </a:t>
            </a:r>
          </a:p>
        </p:txBody>
      </p:sp>
      <p:sp>
        <p:nvSpPr>
          <p:cNvPr id="10" name="Sous-titre 1"/>
          <p:cNvSpPr txBox="1">
            <a:spLocks/>
          </p:cNvSpPr>
          <p:nvPr/>
        </p:nvSpPr>
        <p:spPr>
          <a:xfrm>
            <a:off x="1532494" y="173096"/>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00B0F0"/>
                </a:solidFill>
              </a:rPr>
              <a:t>Veille et information des SSTI | Adaptation au Covid-19	</a:t>
            </a:r>
          </a:p>
        </p:txBody>
      </p:sp>
      <p:cxnSp>
        <p:nvCxnSpPr>
          <p:cNvPr id="11" name="Connecteur droit 10"/>
          <p:cNvCxnSpPr/>
          <p:nvPr/>
        </p:nvCxnSpPr>
        <p:spPr>
          <a:xfrm>
            <a:off x="3093537" y="5929672"/>
            <a:ext cx="637613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3093537" y="6514447"/>
            <a:ext cx="6376139"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1227172" y="1154769"/>
            <a:ext cx="10284247" cy="2862322"/>
          </a:xfrm>
          <a:prstGeom prst="rect">
            <a:avLst/>
          </a:prstGeom>
          <a:noFill/>
        </p:spPr>
        <p:txBody>
          <a:bodyPr wrap="square" rtlCol="0">
            <a:spAutoFit/>
          </a:bodyPr>
          <a:lstStyle/>
          <a:p>
            <a:r>
              <a:rPr lang="fr-FR" dirty="0"/>
              <a:t>Création d’une nouvelle rubrique « Covid-19 » en Actualités </a:t>
            </a:r>
          </a:p>
          <a:p>
            <a:endParaRPr lang="fr-FR" dirty="0"/>
          </a:p>
          <a:p>
            <a:r>
              <a:rPr lang="fr-FR" dirty="0"/>
              <a:t>Création d’une sous-rubrique Médico-technique en ressources en 2020</a:t>
            </a:r>
          </a:p>
          <a:p>
            <a:endParaRPr lang="fr-FR" dirty="0"/>
          </a:p>
          <a:p>
            <a:r>
              <a:rPr lang="fr-FR" dirty="0"/>
              <a:t>-&gt; Aujourd’hui : Rubrique ressources à part, avec une sous-rubrique dédiée intégralement aux ressources vaccinations</a:t>
            </a:r>
          </a:p>
          <a:p>
            <a:endParaRPr lang="fr-FR" dirty="0"/>
          </a:p>
          <a:p>
            <a:r>
              <a:rPr lang="fr-FR" dirty="0"/>
              <a:t>-&gt; A ce jour : + de 85 ressources et 130 actualités</a:t>
            </a:r>
          </a:p>
          <a:p>
            <a:endParaRPr lang="fr-FR" dirty="0"/>
          </a:p>
          <a:p>
            <a:r>
              <a:rPr lang="fr-FR" i="1">
                <a:highlight>
                  <a:srgbClr val="FFFF00"/>
                </a:highlight>
              </a:rPr>
              <a:t>Contenus </a:t>
            </a:r>
            <a:r>
              <a:rPr lang="fr-FR" i="1" dirty="0">
                <a:highlight>
                  <a:srgbClr val="FFFF00"/>
                </a:highlight>
              </a:rPr>
              <a:t>en </a:t>
            </a:r>
            <a:r>
              <a:rPr lang="fr-FR" i="1">
                <a:highlight>
                  <a:srgbClr val="FFFF00"/>
                </a:highlight>
              </a:rPr>
              <a:t>accès libre</a:t>
            </a:r>
            <a:endParaRPr lang="fr-FR" dirty="0"/>
          </a:p>
        </p:txBody>
      </p:sp>
      <p:pic>
        <p:nvPicPr>
          <p:cNvPr id="4" name="Image 3">
            <a:extLst>
              <a:ext uri="{FF2B5EF4-FFF2-40B4-BE49-F238E27FC236}">
                <a16:creationId xmlns:a16="http://schemas.microsoft.com/office/drawing/2014/main" id="{40AE0358-88E8-4954-8A2B-CAB88A8BB732}"/>
              </a:ext>
            </a:extLst>
          </p:cNvPr>
          <p:cNvPicPr>
            <a:picLocks noChangeAspect="1"/>
          </p:cNvPicPr>
          <p:nvPr/>
        </p:nvPicPr>
        <p:blipFill>
          <a:blip r:embed="rId3"/>
          <a:stretch>
            <a:fillRect/>
          </a:stretch>
        </p:blipFill>
        <p:spPr>
          <a:xfrm>
            <a:off x="7294267" y="2928135"/>
            <a:ext cx="4217152" cy="2731644"/>
          </a:xfrm>
          <a:prstGeom prst="rect">
            <a:avLst/>
          </a:prstGeom>
        </p:spPr>
      </p:pic>
    </p:spTree>
    <p:extLst>
      <p:ext uri="{BB962C8B-B14F-4D97-AF65-F5344CB8AC3E}">
        <p14:creationId xmlns:p14="http://schemas.microsoft.com/office/powerpoint/2010/main" val="388487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A58B4D53-442A-472B-8BE6-E8D0CAD80638}"/>
              </a:ext>
            </a:extLst>
          </p:cNvPr>
          <p:cNvSpPr txBox="1">
            <a:spLocks/>
          </p:cNvSpPr>
          <p:nvPr/>
        </p:nvSpPr>
        <p:spPr>
          <a:xfrm>
            <a:off x="506027" y="159799"/>
            <a:ext cx="11179946" cy="788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00B0F0"/>
                </a:solidFill>
              </a:rPr>
              <a:t>Covid 19 – Accompagnement juridique des SSTI</a:t>
            </a:r>
          </a:p>
        </p:txBody>
      </p:sp>
      <p:pic>
        <p:nvPicPr>
          <p:cNvPr id="4" name="Image 3" descr="Une image contenant texte&#10;&#10;Description générée automatiquement">
            <a:extLst>
              <a:ext uri="{FF2B5EF4-FFF2-40B4-BE49-F238E27FC236}">
                <a16:creationId xmlns:a16="http://schemas.microsoft.com/office/drawing/2014/main" id="{F4AD05CA-3A3D-4C6A-881C-E56D4C4743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244" y="948309"/>
            <a:ext cx="4085784" cy="1318627"/>
          </a:xfrm>
          <a:prstGeom prst="rect">
            <a:avLst/>
          </a:prstGeom>
          <a:ln>
            <a:solidFill>
              <a:schemeClr val="tx1"/>
            </a:solidFill>
          </a:ln>
        </p:spPr>
      </p:pic>
      <p:pic>
        <p:nvPicPr>
          <p:cNvPr id="6" name="Image 5" descr="Une image contenant texte&#10;&#10;Description générée automatiquement">
            <a:extLst>
              <a:ext uri="{FF2B5EF4-FFF2-40B4-BE49-F238E27FC236}">
                <a16:creationId xmlns:a16="http://schemas.microsoft.com/office/drawing/2014/main" id="{4694A68B-A7C4-46AA-9739-15EE92ED63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0679" y="732724"/>
            <a:ext cx="5039322" cy="2528891"/>
          </a:xfrm>
          <a:prstGeom prst="rect">
            <a:avLst/>
          </a:prstGeom>
          <a:ln>
            <a:solidFill>
              <a:schemeClr val="tx1"/>
            </a:solidFill>
          </a:ln>
        </p:spPr>
      </p:pic>
      <p:pic>
        <p:nvPicPr>
          <p:cNvPr id="8" name="Image 7" descr="Une image contenant texte&#10;&#10;Description générée automatiquement">
            <a:extLst>
              <a:ext uri="{FF2B5EF4-FFF2-40B4-BE49-F238E27FC236}">
                <a16:creationId xmlns:a16="http://schemas.microsoft.com/office/drawing/2014/main" id="{6C3C8525-F1B9-45DF-8A3A-F1EF4CD79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455" y="2079445"/>
            <a:ext cx="4137406" cy="3963951"/>
          </a:xfrm>
          <a:prstGeom prst="rect">
            <a:avLst/>
          </a:prstGeom>
          <a:ln>
            <a:solidFill>
              <a:schemeClr val="tx1"/>
            </a:solidFill>
          </a:ln>
        </p:spPr>
      </p:pic>
      <p:pic>
        <p:nvPicPr>
          <p:cNvPr id="10" name="Image 9" descr="Une image contenant texte&#10;&#10;Description générée automatiquement">
            <a:extLst>
              <a:ext uri="{FF2B5EF4-FFF2-40B4-BE49-F238E27FC236}">
                <a16:creationId xmlns:a16="http://schemas.microsoft.com/office/drawing/2014/main" id="{44282108-823A-4A89-BC69-AA85DF0A9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0340" y="1695931"/>
            <a:ext cx="4083394" cy="3466137"/>
          </a:xfrm>
          <a:prstGeom prst="rect">
            <a:avLst/>
          </a:prstGeom>
          <a:ln>
            <a:solidFill>
              <a:schemeClr val="tx1"/>
            </a:solidFill>
          </a:ln>
        </p:spPr>
      </p:pic>
      <p:pic>
        <p:nvPicPr>
          <p:cNvPr id="12" name="Image 11" descr="Une image contenant texte&#10;&#10;Description générée automatiquement">
            <a:extLst>
              <a:ext uri="{FF2B5EF4-FFF2-40B4-BE49-F238E27FC236}">
                <a16:creationId xmlns:a16="http://schemas.microsoft.com/office/drawing/2014/main" id="{161417A9-7994-4414-9C93-A2CC44C972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3680" y="3034975"/>
            <a:ext cx="4293660" cy="3758215"/>
          </a:xfrm>
          <a:prstGeom prst="rect">
            <a:avLst/>
          </a:prstGeom>
          <a:ln>
            <a:solidFill>
              <a:schemeClr val="tx1"/>
            </a:solidFill>
          </a:ln>
        </p:spPr>
      </p:pic>
      <p:pic>
        <p:nvPicPr>
          <p:cNvPr id="14" name="Image 13" descr="Une image contenant texte&#10;&#10;Description générée automatiquement">
            <a:extLst>
              <a:ext uri="{FF2B5EF4-FFF2-40B4-BE49-F238E27FC236}">
                <a16:creationId xmlns:a16="http://schemas.microsoft.com/office/drawing/2014/main" id="{3B869D1D-3FB1-4E20-91AD-82A806DE9A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0573" y="3398072"/>
            <a:ext cx="2870969" cy="2878138"/>
          </a:xfrm>
          <a:prstGeom prst="rect">
            <a:avLst/>
          </a:prstGeom>
          <a:ln>
            <a:solidFill>
              <a:schemeClr val="tx1"/>
            </a:solidFill>
          </a:ln>
        </p:spPr>
      </p:pic>
      <p:pic>
        <p:nvPicPr>
          <p:cNvPr id="5" name="Image 4" descr="Une image contenant texte&#10;&#10;Description générée automatiquement">
            <a:extLst>
              <a:ext uri="{FF2B5EF4-FFF2-40B4-BE49-F238E27FC236}">
                <a16:creationId xmlns:a16="http://schemas.microsoft.com/office/drawing/2014/main" id="{4A8CFFE5-6B14-4B23-AE30-1F2BE74087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02888" y="3382590"/>
            <a:ext cx="3036216" cy="2660806"/>
          </a:xfrm>
          <a:prstGeom prst="rect">
            <a:avLst/>
          </a:prstGeom>
          <a:ln>
            <a:solidFill>
              <a:schemeClr val="tx1"/>
            </a:solidFill>
          </a:ln>
        </p:spPr>
      </p:pic>
    </p:spTree>
    <p:extLst>
      <p:ext uri="{BB962C8B-B14F-4D97-AF65-F5344CB8AC3E}">
        <p14:creationId xmlns:p14="http://schemas.microsoft.com/office/powerpoint/2010/main" val="145204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013FCDD8-66B7-417F-A47F-5C3D5B1571E3}"/>
              </a:ext>
            </a:extLst>
          </p:cNvPr>
          <p:cNvSpPr txBox="1">
            <a:spLocks/>
          </p:cNvSpPr>
          <p:nvPr/>
        </p:nvSpPr>
        <p:spPr>
          <a:xfrm>
            <a:off x="568171" y="159799"/>
            <a:ext cx="11179946" cy="7885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00B0F0"/>
                </a:solidFill>
              </a:rPr>
              <a:t>Vie quotidienne des SSTI – Conseils juridiques </a:t>
            </a:r>
          </a:p>
        </p:txBody>
      </p:sp>
      <p:pic>
        <p:nvPicPr>
          <p:cNvPr id="4" name="Image 3">
            <a:extLst>
              <a:ext uri="{FF2B5EF4-FFF2-40B4-BE49-F238E27FC236}">
                <a16:creationId xmlns:a16="http://schemas.microsoft.com/office/drawing/2014/main" id="{19D2E653-6387-4D15-B990-67393E56EA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2882" y="1071880"/>
            <a:ext cx="6095998" cy="1529462"/>
          </a:xfrm>
          <a:prstGeom prst="rect">
            <a:avLst/>
          </a:prstGeom>
          <a:ln>
            <a:solidFill>
              <a:schemeClr val="tx1"/>
            </a:solidFill>
          </a:ln>
        </p:spPr>
      </p:pic>
      <p:pic>
        <p:nvPicPr>
          <p:cNvPr id="6" name="Image 5" descr="Une image contenant texte, journal, capture d’écran&#10;&#10;Description générée automatiquement">
            <a:extLst>
              <a:ext uri="{FF2B5EF4-FFF2-40B4-BE49-F238E27FC236}">
                <a16:creationId xmlns:a16="http://schemas.microsoft.com/office/drawing/2014/main" id="{CBBA2046-07F5-4FBA-8CD0-083975A95D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171" y="948309"/>
            <a:ext cx="3874311" cy="4643475"/>
          </a:xfrm>
          <a:prstGeom prst="rect">
            <a:avLst/>
          </a:prstGeom>
          <a:ln>
            <a:solidFill>
              <a:schemeClr val="tx1"/>
            </a:solidFill>
          </a:ln>
        </p:spPr>
      </p:pic>
      <p:pic>
        <p:nvPicPr>
          <p:cNvPr id="8" name="Image 7" descr="Une image contenant texte&#10;&#10;Description générée automatiquement">
            <a:extLst>
              <a:ext uri="{FF2B5EF4-FFF2-40B4-BE49-F238E27FC236}">
                <a16:creationId xmlns:a16="http://schemas.microsoft.com/office/drawing/2014/main" id="{8D7CEECF-2FD3-46E9-A9B7-2D60EBDAC4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9199" y="1722268"/>
            <a:ext cx="3047136" cy="3572969"/>
          </a:xfrm>
          <a:prstGeom prst="rect">
            <a:avLst/>
          </a:prstGeom>
          <a:ln>
            <a:solidFill>
              <a:schemeClr val="tx1"/>
            </a:solidFill>
          </a:ln>
        </p:spPr>
      </p:pic>
      <p:pic>
        <p:nvPicPr>
          <p:cNvPr id="12" name="Image 11" descr="Une image contenant texte, capture d’écran, journal&#10;&#10;Description générée automatiquement">
            <a:extLst>
              <a:ext uri="{FF2B5EF4-FFF2-40B4-BE49-F238E27FC236}">
                <a16:creationId xmlns:a16="http://schemas.microsoft.com/office/drawing/2014/main" id="{C66EB369-C2FF-433E-8160-D49426230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224" y="3429000"/>
            <a:ext cx="3333685" cy="3096974"/>
          </a:xfrm>
          <a:prstGeom prst="rect">
            <a:avLst/>
          </a:prstGeom>
          <a:ln>
            <a:solidFill>
              <a:schemeClr val="tx1"/>
            </a:solidFill>
          </a:ln>
        </p:spPr>
      </p:pic>
      <p:pic>
        <p:nvPicPr>
          <p:cNvPr id="14" name="Image 13" descr="Une image contenant texte&#10;&#10;Description générée automatiquement">
            <a:extLst>
              <a:ext uri="{FF2B5EF4-FFF2-40B4-BE49-F238E27FC236}">
                <a16:creationId xmlns:a16="http://schemas.microsoft.com/office/drawing/2014/main" id="{E4323F08-308B-4E76-AD4D-CD3EFAB2FD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525" y="3169574"/>
            <a:ext cx="6045557" cy="2422210"/>
          </a:xfrm>
          <a:prstGeom prst="rect">
            <a:avLst/>
          </a:prstGeom>
          <a:ln>
            <a:solidFill>
              <a:schemeClr val="tx1"/>
            </a:solidFill>
          </a:ln>
        </p:spPr>
      </p:pic>
      <p:pic>
        <p:nvPicPr>
          <p:cNvPr id="5" name="Image 4" descr="Une image contenant table&#10;&#10;Description générée automatiquement">
            <a:extLst>
              <a:ext uri="{FF2B5EF4-FFF2-40B4-BE49-F238E27FC236}">
                <a16:creationId xmlns:a16="http://schemas.microsoft.com/office/drawing/2014/main" id="{CD503DB6-10FD-4B47-B7B6-26A2C98B4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7402" y="5118853"/>
            <a:ext cx="2821901" cy="1184292"/>
          </a:xfrm>
          <a:prstGeom prst="rect">
            <a:avLst/>
          </a:prstGeom>
          <a:ln>
            <a:solidFill>
              <a:schemeClr val="tx1"/>
            </a:solidFill>
          </a:ln>
        </p:spPr>
      </p:pic>
      <p:pic>
        <p:nvPicPr>
          <p:cNvPr id="9" name="Image 8" descr="Une image contenant texte&#10;&#10;Description générée automatiquement">
            <a:extLst>
              <a:ext uri="{FF2B5EF4-FFF2-40B4-BE49-F238E27FC236}">
                <a16:creationId xmlns:a16="http://schemas.microsoft.com/office/drawing/2014/main" id="{5155EAF5-F1F6-4490-B648-19FF4B3D7D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7052" y="2034859"/>
            <a:ext cx="3617896" cy="862729"/>
          </a:xfrm>
          <a:prstGeom prst="rect">
            <a:avLst/>
          </a:prstGeom>
          <a:ln>
            <a:solidFill>
              <a:schemeClr val="tx1"/>
            </a:solidFill>
          </a:ln>
        </p:spPr>
      </p:pic>
    </p:spTree>
    <p:extLst>
      <p:ext uri="{BB962C8B-B14F-4D97-AF65-F5344CB8AC3E}">
        <p14:creationId xmlns:p14="http://schemas.microsoft.com/office/powerpoint/2010/main" val="2597347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780288" y="2422458"/>
            <a:ext cx="10178298" cy="2556105"/>
          </a:xfrm>
        </p:spPr>
        <p:txBody>
          <a:bodyPr>
            <a:noAutofit/>
          </a:bodyPr>
          <a:lstStyle/>
          <a:p>
            <a:pPr>
              <a:lnSpc>
                <a:spcPct val="120000"/>
              </a:lnSpc>
            </a:pPr>
            <a:r>
              <a:rPr lang="fr-FR" sz="2800" b="1" dirty="0">
                <a:solidFill>
                  <a:schemeClr val="bg1"/>
                </a:solidFill>
              </a:rPr>
              <a:t>Animer les réflexions et les échanges dans le domaine des ressources humaines, de la formation professionnelle et de l’évolution des compétences au sein des équipes de Santé au travail </a:t>
            </a:r>
          </a:p>
          <a:p>
            <a:pPr>
              <a:lnSpc>
                <a:spcPct val="120000"/>
              </a:lnSpc>
            </a:pPr>
            <a:r>
              <a:rPr lang="fr-FR" sz="2800" b="1" dirty="0">
                <a:solidFill>
                  <a:schemeClr val="bg1"/>
                </a:solidFill>
              </a:rPr>
              <a:t>Aider à la création d’outils de gestion des ressources humaines adaptés au secteur </a:t>
            </a:r>
          </a:p>
        </p:txBody>
      </p:sp>
    </p:spTree>
    <p:extLst>
      <p:ext uri="{BB962C8B-B14F-4D97-AF65-F5344CB8AC3E}">
        <p14:creationId xmlns:p14="http://schemas.microsoft.com/office/powerpoint/2010/main" val="1870970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ous-titre 1"/>
          <p:cNvSpPr txBox="1">
            <a:spLocks/>
          </p:cNvSpPr>
          <p:nvPr/>
        </p:nvSpPr>
        <p:spPr>
          <a:xfrm>
            <a:off x="1532494" y="173096"/>
            <a:ext cx="10515600" cy="7929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dirty="0">
                <a:solidFill>
                  <a:srgbClr val="00B0F0"/>
                </a:solidFill>
              </a:rPr>
              <a:t>Ressources humaines</a:t>
            </a:r>
          </a:p>
        </p:txBody>
      </p:sp>
      <p:pic>
        <p:nvPicPr>
          <p:cNvPr id="5" name="Image 4" descr="Une image contenant texte&#10;&#10;Description générée automatiquement">
            <a:extLst>
              <a:ext uri="{FF2B5EF4-FFF2-40B4-BE49-F238E27FC236}">
                <a16:creationId xmlns:a16="http://schemas.microsoft.com/office/drawing/2014/main" id="{91D80364-FB84-445A-8CF5-DDB6C4967D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998" y="569579"/>
            <a:ext cx="5823364" cy="2943989"/>
          </a:xfrm>
          <a:prstGeom prst="rect">
            <a:avLst/>
          </a:prstGeom>
          <a:ln>
            <a:solidFill>
              <a:schemeClr val="tx1"/>
            </a:solidFill>
          </a:ln>
        </p:spPr>
      </p:pic>
      <p:pic>
        <p:nvPicPr>
          <p:cNvPr id="10" name="Image 9" descr="Une image contenant texte&#10;&#10;Description générée automatiquement">
            <a:extLst>
              <a:ext uri="{FF2B5EF4-FFF2-40B4-BE49-F238E27FC236}">
                <a16:creationId xmlns:a16="http://schemas.microsoft.com/office/drawing/2014/main" id="{C93B076B-F819-486A-9DFA-279201EE67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8776" y="2680279"/>
            <a:ext cx="2858953" cy="1497441"/>
          </a:xfrm>
          <a:prstGeom prst="rect">
            <a:avLst/>
          </a:prstGeom>
          <a:ln>
            <a:solidFill>
              <a:schemeClr val="tx1"/>
            </a:solidFill>
          </a:ln>
        </p:spPr>
      </p:pic>
      <p:pic>
        <p:nvPicPr>
          <p:cNvPr id="12" name="Image 11" descr="Une image contenant texte&#10;&#10;Description générée automatiquement">
            <a:extLst>
              <a:ext uri="{FF2B5EF4-FFF2-40B4-BE49-F238E27FC236}">
                <a16:creationId xmlns:a16="http://schemas.microsoft.com/office/drawing/2014/main" id="{DBF9C99C-6E58-4D8E-8934-B511B0883B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816" y="1240507"/>
            <a:ext cx="4181381" cy="2188492"/>
          </a:xfrm>
          <a:prstGeom prst="rect">
            <a:avLst/>
          </a:prstGeom>
          <a:ln>
            <a:solidFill>
              <a:schemeClr val="tx1"/>
            </a:solidFill>
          </a:ln>
        </p:spPr>
      </p:pic>
      <p:pic>
        <p:nvPicPr>
          <p:cNvPr id="19" name="Image 18">
            <a:extLst>
              <a:ext uri="{FF2B5EF4-FFF2-40B4-BE49-F238E27FC236}">
                <a16:creationId xmlns:a16="http://schemas.microsoft.com/office/drawing/2014/main" id="{4DB06426-2A21-4D70-8A8B-81B1ED3124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75445" y="809215"/>
            <a:ext cx="2326346" cy="1232358"/>
          </a:xfrm>
          <a:prstGeom prst="rect">
            <a:avLst/>
          </a:prstGeom>
          <a:ln>
            <a:solidFill>
              <a:schemeClr val="tx1"/>
            </a:solidFill>
          </a:ln>
        </p:spPr>
      </p:pic>
      <p:pic>
        <p:nvPicPr>
          <p:cNvPr id="21" name="Image 20" descr="Une image contenant texte, plante, capture d’écran&#10;&#10;Description générée automatiquement">
            <a:extLst>
              <a:ext uri="{FF2B5EF4-FFF2-40B4-BE49-F238E27FC236}">
                <a16:creationId xmlns:a16="http://schemas.microsoft.com/office/drawing/2014/main" id="{1725FF93-677E-44C1-B1B9-25B67D9DF1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251" y="4257088"/>
            <a:ext cx="4181381" cy="1655440"/>
          </a:xfrm>
          <a:prstGeom prst="rect">
            <a:avLst/>
          </a:prstGeom>
          <a:ln>
            <a:solidFill>
              <a:schemeClr val="tx1"/>
            </a:solidFill>
          </a:ln>
        </p:spPr>
      </p:pic>
      <p:pic>
        <p:nvPicPr>
          <p:cNvPr id="25" name="Image 24">
            <a:extLst>
              <a:ext uri="{FF2B5EF4-FFF2-40B4-BE49-F238E27FC236}">
                <a16:creationId xmlns:a16="http://schemas.microsoft.com/office/drawing/2014/main" id="{C80867EA-76DA-46A6-87FC-BF3015AB08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5251" y="2532375"/>
            <a:ext cx="2027389" cy="2370713"/>
          </a:xfrm>
          <a:prstGeom prst="rect">
            <a:avLst/>
          </a:prstGeom>
          <a:ln>
            <a:solidFill>
              <a:schemeClr val="tx1"/>
            </a:solidFill>
          </a:ln>
        </p:spPr>
      </p:pic>
      <p:pic>
        <p:nvPicPr>
          <p:cNvPr id="27" name="Image 26" descr="Une image contenant texte&#10;&#10;Description générée automatiquement">
            <a:extLst>
              <a:ext uri="{FF2B5EF4-FFF2-40B4-BE49-F238E27FC236}">
                <a16:creationId xmlns:a16="http://schemas.microsoft.com/office/drawing/2014/main" id="{7E8D7D55-1DA3-472C-BE6C-DD24E45651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86265" y="3048796"/>
            <a:ext cx="2845880" cy="3239625"/>
          </a:xfrm>
          <a:prstGeom prst="rect">
            <a:avLst/>
          </a:prstGeom>
          <a:ln>
            <a:solidFill>
              <a:schemeClr val="tx1"/>
            </a:solidFill>
          </a:ln>
        </p:spPr>
      </p:pic>
    </p:spTree>
    <p:extLst>
      <p:ext uri="{BB962C8B-B14F-4D97-AF65-F5344CB8AC3E}">
        <p14:creationId xmlns:p14="http://schemas.microsoft.com/office/powerpoint/2010/main" val="157321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533267" y="3107729"/>
            <a:ext cx="9144000" cy="2207762"/>
          </a:xfrm>
        </p:spPr>
        <p:txBody>
          <a:bodyPr>
            <a:noAutofit/>
          </a:bodyPr>
          <a:lstStyle/>
          <a:p>
            <a:r>
              <a:rPr lang="fr-FR" sz="5400" b="1" dirty="0">
                <a:solidFill>
                  <a:schemeClr val="bg1"/>
                </a:solidFill>
              </a:rPr>
              <a:t>Négocier la convention collective et les accords collectifs</a:t>
            </a:r>
            <a:br>
              <a:rPr lang="fr-FR" sz="5400" b="1" dirty="0">
                <a:solidFill>
                  <a:schemeClr val="bg1"/>
                </a:solidFill>
              </a:rPr>
            </a:br>
            <a:r>
              <a:rPr lang="fr-FR" sz="5400" b="1" dirty="0">
                <a:solidFill>
                  <a:schemeClr val="bg1"/>
                </a:solidFill>
              </a:rPr>
              <a:t>de branche</a:t>
            </a:r>
            <a:endParaRPr lang="fr-FR" sz="5400" b="1" dirty="0">
              <a:solidFill>
                <a:schemeClr val="bg1"/>
              </a:solidFill>
              <a:effectLst/>
            </a:endParaRPr>
          </a:p>
        </p:txBody>
      </p:sp>
    </p:spTree>
    <p:extLst>
      <p:ext uri="{BB962C8B-B14F-4D97-AF65-F5344CB8AC3E}">
        <p14:creationId xmlns:p14="http://schemas.microsoft.com/office/powerpoint/2010/main" val="398563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4623</Words>
  <Application>Microsoft Office PowerPoint</Application>
  <PresentationFormat>Grand écran</PresentationFormat>
  <Paragraphs>490</Paragraphs>
  <Slides>47</Slides>
  <Notes>37</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47</vt:i4>
      </vt:variant>
    </vt:vector>
  </HeadingPairs>
  <TitlesOfParts>
    <vt:vector size="60" baseType="lpstr">
      <vt:lpstr>Arial</vt:lpstr>
      <vt:lpstr>Calibri</vt:lpstr>
      <vt:lpstr>Calibri Light</vt:lpstr>
      <vt:lpstr>Courier New</vt:lpstr>
      <vt:lpstr>Helvetica</vt:lpstr>
      <vt:lpstr>Montserrat</vt:lpstr>
      <vt:lpstr>SangBleu Empire Black</vt:lpstr>
      <vt:lpstr>SangBleu Empire Bold</vt:lpstr>
      <vt:lpstr>Segoe UI</vt:lpstr>
      <vt:lpstr>Symbol</vt:lpstr>
      <vt:lpstr>Tahoma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Julie Decottignies</dc:creator>
  <cp:lastModifiedBy>Julie Decottignies</cp:lastModifiedBy>
  <cp:revision>6</cp:revision>
  <dcterms:created xsi:type="dcterms:W3CDTF">2021-05-24T08:02:14Z</dcterms:created>
  <dcterms:modified xsi:type="dcterms:W3CDTF">2022-05-16T08:49:33Z</dcterms:modified>
</cp:coreProperties>
</file>