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660" r:id="rId5"/>
  </p:sldMasterIdLst>
  <p:notesMasterIdLst>
    <p:notesMasterId r:id="rId32"/>
  </p:notesMasterIdLst>
  <p:sldIdLst>
    <p:sldId id="297" r:id="rId6"/>
    <p:sldId id="259" r:id="rId7"/>
    <p:sldId id="260" r:id="rId8"/>
    <p:sldId id="310" r:id="rId9"/>
    <p:sldId id="351" r:id="rId10"/>
    <p:sldId id="352" r:id="rId11"/>
    <p:sldId id="355" r:id="rId12"/>
    <p:sldId id="354" r:id="rId13"/>
    <p:sldId id="370" r:id="rId14"/>
    <p:sldId id="356" r:id="rId15"/>
    <p:sldId id="358" r:id="rId16"/>
    <p:sldId id="360" r:id="rId17"/>
    <p:sldId id="359" r:id="rId18"/>
    <p:sldId id="365" r:id="rId19"/>
    <p:sldId id="361" r:id="rId20"/>
    <p:sldId id="363" r:id="rId21"/>
    <p:sldId id="362" r:id="rId22"/>
    <p:sldId id="364" r:id="rId23"/>
    <p:sldId id="266" r:id="rId24"/>
    <p:sldId id="325" r:id="rId25"/>
    <p:sldId id="368" r:id="rId26"/>
    <p:sldId id="366" r:id="rId27"/>
    <p:sldId id="367" r:id="rId28"/>
    <p:sldId id="277" r:id="rId29"/>
    <p:sldId id="369" r:id="rId30"/>
    <p:sldId id="295" r:id="rId31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phir AKKOUCHE" initials="SA" lastIdx="4" clrIdx="0">
    <p:extLst>
      <p:ext uri="{19B8F6BF-5375-455C-9EA6-DF929625EA0E}">
        <p15:presenceInfo xmlns:p15="http://schemas.microsoft.com/office/powerpoint/2012/main" userId="S::sakkouche@epoka.fr::ce117edf-05d1-4032-a893-24bc80040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555"/>
    <a:srgbClr val="449DDD"/>
    <a:srgbClr val="D95A5A"/>
    <a:srgbClr val="F8CC46"/>
    <a:srgbClr val="B5C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41"/>
  </p:normalViewPr>
  <p:slideViewPr>
    <p:cSldViewPr snapToGrid="0">
      <p:cViewPr varScale="1">
        <p:scale>
          <a:sx n="70" d="100"/>
          <a:sy n="70" d="100"/>
        </p:scale>
        <p:origin x="3132" y="7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EA02E-F865-3742-B276-5C2151EE7B5C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4C44E-99DA-6942-9354-F6F2F4A23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49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C44E-99DA-6942-9354-F6F2F4A239C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9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C44E-99DA-6942-9354-F6F2F4A239C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02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C44E-99DA-6942-9354-F6F2F4A239C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07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C44E-99DA-6942-9354-F6F2F4A239C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83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293A38-BD76-0544-9BFC-E8EE666217FA}"/>
              </a:ext>
            </a:extLst>
          </p:cNvPr>
          <p:cNvSpPr/>
          <p:nvPr userDrawn="1"/>
        </p:nvSpPr>
        <p:spPr bwMode="auto">
          <a:xfrm>
            <a:off x="0" y="0"/>
            <a:ext cx="7559675" cy="10691813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EFBD07-ECB3-5942-BBDC-A44864A5282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48263" y="-33867"/>
            <a:ext cx="7664292" cy="331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6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536CFFA-4728-C348-B562-65A2860A433F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40A78C1-6AF3-8345-BBE1-1EFB8F39C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70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536CFFA-4728-C348-B562-65A2860A433F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40A78C1-6AF3-8345-BBE1-1EFB8F39C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58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536CFFA-4728-C348-B562-65A2860A433F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40A78C1-6AF3-8345-BBE1-1EFB8F39C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2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981029" y="9909726"/>
            <a:ext cx="2551390" cy="56924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Présanse </a:t>
            </a:r>
            <a:r>
              <a:rPr lang="mr-IN"/>
              <a:t>–</a:t>
            </a:r>
            <a:r>
              <a:rPr lang="fr-FR"/>
              <a:t> Masque Powerpoint / JJ.MM.AAAA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61864" y="9909726"/>
            <a:ext cx="1700927" cy="569240"/>
          </a:xfrm>
          <a:prstGeom prst="rect">
            <a:avLst/>
          </a:prstGeom>
        </p:spPr>
        <p:txBody>
          <a:bodyPr/>
          <a:lstStyle/>
          <a:p>
            <a:fld id="{443935BB-9C05-C34E-BF02-B47196A5F45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2185" y="28186"/>
            <a:ext cx="7561860" cy="11090282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9133" y="-18555"/>
            <a:ext cx="7695750" cy="354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1761845" y="6813094"/>
            <a:ext cx="4033795" cy="663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ln>
                  <a:noFill/>
                </a:ln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1874170" y="5264233"/>
            <a:ext cx="3811336" cy="12944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1547179" y="9490633"/>
            <a:ext cx="4298824" cy="1262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2" name="Image 12">
            <a:extLst>
              <a:ext uri="{FF2B5EF4-FFF2-40B4-BE49-F238E27FC236}">
                <a16:creationId xmlns:a16="http://schemas.microsoft.com/office/drawing/2014/main" id="{7800F2A5-590F-1D69-9914-9A70BBE207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856" y="1193688"/>
            <a:ext cx="2675772" cy="87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81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997543" y="2261238"/>
            <a:ext cx="393778" cy="902981"/>
            <a:chOff x="2812746" y="1902748"/>
            <a:chExt cx="635072" cy="57919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7" y="1902748"/>
              <a:ext cx="507231" cy="25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0" i="0">
                  <a:solidFill>
                    <a:schemeClr val="bg1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1</a:t>
              </a:r>
            </a:p>
          </p:txBody>
        </p:sp>
      </p:grpSp>
      <p:sp>
        <p:nvSpPr>
          <p:cNvPr id="7" name="Arc 6"/>
          <p:cNvSpPr/>
          <p:nvPr userDrawn="1"/>
        </p:nvSpPr>
        <p:spPr>
          <a:xfrm>
            <a:off x="-2504771" y="-3024128"/>
            <a:ext cx="3018451" cy="17119520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 userDrawn="1"/>
        </p:nvSpPr>
        <p:spPr>
          <a:xfrm>
            <a:off x="584312" y="1526532"/>
            <a:ext cx="913051" cy="92570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3680" y="617484"/>
            <a:ext cx="3529929" cy="955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19EE3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1497363" y="2966689"/>
            <a:ext cx="2265472" cy="1856020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565555"/>
                </a:solidFill>
              </a:defRPr>
            </a:lvl1pPr>
          </a:lstStyle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1497363" y="2276453"/>
            <a:ext cx="1763569" cy="521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rgbClr val="019EE3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1497363" y="5676919"/>
            <a:ext cx="2265472" cy="1572819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565555"/>
                </a:solidFill>
              </a:defRPr>
            </a:lvl1pPr>
          </a:lstStyle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1497363" y="5056792"/>
            <a:ext cx="1763569" cy="441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rgbClr val="019EE3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1497363" y="8097042"/>
            <a:ext cx="2265472" cy="1572819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565555"/>
                </a:solidFill>
              </a:defRPr>
            </a:lvl1pPr>
          </a:lstStyle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1497363" y="7488537"/>
            <a:ext cx="1763569" cy="441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rgbClr val="019EE3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4653840" y="2997787"/>
            <a:ext cx="2265472" cy="1856020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565555"/>
                </a:solidFill>
              </a:defRPr>
            </a:lvl1pPr>
          </a:lstStyle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4653840" y="2307550"/>
            <a:ext cx="1763569" cy="521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rgbClr val="019EE3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4653840" y="5708017"/>
            <a:ext cx="2265472" cy="1572819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565555"/>
                </a:solidFill>
              </a:defRPr>
            </a:lvl1pPr>
          </a:lstStyle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4653840" y="5087890"/>
            <a:ext cx="1763569" cy="441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rgbClr val="019EE3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4653840" y="8128140"/>
            <a:ext cx="2265472" cy="1572819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565555"/>
                </a:solidFill>
              </a:defRPr>
            </a:lvl1pPr>
          </a:lstStyle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70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4653840" y="7519635"/>
            <a:ext cx="1763569" cy="441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rgbClr val="019EE3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43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4472234" y="10130591"/>
            <a:ext cx="2059520" cy="29739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700">
                <a:solidFill>
                  <a:srgbClr val="565555"/>
                </a:solidFill>
              </a:defRPr>
            </a:lvl1pPr>
          </a:lstStyle>
          <a:p>
            <a:r>
              <a:rPr lang="fr-FR" err="1"/>
              <a:t>Présanse</a:t>
            </a:r>
            <a:r>
              <a:rPr lang="fr-FR"/>
              <a:t> </a:t>
            </a:r>
            <a:r>
              <a:rPr lang="mr-IN"/>
              <a:t>–</a:t>
            </a:r>
            <a:r>
              <a:rPr lang="fr-FR"/>
              <a:t> Masque Powerpoint / JJ.MM.AAAA</a:t>
            </a:r>
          </a:p>
        </p:txBody>
      </p:sp>
      <p:sp>
        <p:nvSpPr>
          <p:cNvPr id="44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338240" y="10130591"/>
            <a:ext cx="2059520" cy="29739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9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/>
          </a:p>
        </p:txBody>
      </p:sp>
      <p:grpSp>
        <p:nvGrpSpPr>
          <p:cNvPr id="22" name="Grouper 8">
            <a:extLst>
              <a:ext uri="{FF2B5EF4-FFF2-40B4-BE49-F238E27FC236}">
                <a16:creationId xmlns:a16="http://schemas.microsoft.com/office/drawing/2014/main" id="{9A2A8456-9509-C24A-B73B-0B0DC2B94965}"/>
              </a:ext>
            </a:extLst>
          </p:cNvPr>
          <p:cNvGrpSpPr/>
          <p:nvPr userDrawn="1"/>
        </p:nvGrpSpPr>
        <p:grpSpPr>
          <a:xfrm>
            <a:off x="997543" y="4890066"/>
            <a:ext cx="393778" cy="902981"/>
            <a:chOff x="2812746" y="1902748"/>
            <a:chExt cx="635072" cy="579195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749D659C-C761-2949-BF64-7F837EFE5BC8}"/>
                </a:ext>
              </a:extLst>
            </p:cNvPr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AF2FBCB-3621-0948-B6BE-8C0EF4770BC5}"/>
                </a:ext>
              </a:extLst>
            </p:cNvPr>
            <p:cNvSpPr txBox="1"/>
            <p:nvPr/>
          </p:nvSpPr>
          <p:spPr>
            <a:xfrm>
              <a:off x="2940587" y="1902748"/>
              <a:ext cx="507231" cy="25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0" i="0">
                  <a:solidFill>
                    <a:schemeClr val="bg1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2</a:t>
              </a:r>
            </a:p>
          </p:txBody>
        </p:sp>
      </p:grpSp>
      <p:grpSp>
        <p:nvGrpSpPr>
          <p:cNvPr id="25" name="Grouper 8">
            <a:extLst>
              <a:ext uri="{FF2B5EF4-FFF2-40B4-BE49-F238E27FC236}">
                <a16:creationId xmlns:a16="http://schemas.microsoft.com/office/drawing/2014/main" id="{F77297E8-2B41-A940-8F19-638EB4D738BE}"/>
              </a:ext>
            </a:extLst>
          </p:cNvPr>
          <p:cNvGrpSpPr/>
          <p:nvPr userDrawn="1"/>
        </p:nvGrpSpPr>
        <p:grpSpPr>
          <a:xfrm>
            <a:off x="997543" y="7411891"/>
            <a:ext cx="393778" cy="902981"/>
            <a:chOff x="2812746" y="1902748"/>
            <a:chExt cx="635072" cy="579195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2430DD1-6B93-6141-A7AA-9AACC20625F1}"/>
                </a:ext>
              </a:extLst>
            </p:cNvPr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2B53ABD-631B-C04D-AE42-8FD80C9CD9F5}"/>
                </a:ext>
              </a:extLst>
            </p:cNvPr>
            <p:cNvSpPr txBox="1"/>
            <p:nvPr/>
          </p:nvSpPr>
          <p:spPr>
            <a:xfrm>
              <a:off x="2940587" y="1902748"/>
              <a:ext cx="507231" cy="25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0" i="0">
                  <a:solidFill>
                    <a:schemeClr val="bg1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3</a:t>
              </a:r>
            </a:p>
          </p:txBody>
        </p:sp>
      </p:grpSp>
      <p:grpSp>
        <p:nvGrpSpPr>
          <p:cNvPr id="28" name="Grouper 8">
            <a:extLst>
              <a:ext uri="{FF2B5EF4-FFF2-40B4-BE49-F238E27FC236}">
                <a16:creationId xmlns:a16="http://schemas.microsoft.com/office/drawing/2014/main" id="{82A24FAE-8D0B-134F-A60F-F4A15E6576CA}"/>
              </a:ext>
            </a:extLst>
          </p:cNvPr>
          <p:cNvGrpSpPr/>
          <p:nvPr userDrawn="1"/>
        </p:nvGrpSpPr>
        <p:grpSpPr>
          <a:xfrm>
            <a:off x="4150611" y="2252539"/>
            <a:ext cx="393778" cy="902981"/>
            <a:chOff x="2812746" y="1902748"/>
            <a:chExt cx="635072" cy="579195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52E9750-53DE-3F44-9845-D960EDA54B8A}"/>
                </a:ext>
              </a:extLst>
            </p:cNvPr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D3FCA85-45FB-314B-ACD6-B8C750096364}"/>
                </a:ext>
              </a:extLst>
            </p:cNvPr>
            <p:cNvSpPr txBox="1"/>
            <p:nvPr/>
          </p:nvSpPr>
          <p:spPr>
            <a:xfrm>
              <a:off x="2940587" y="1902748"/>
              <a:ext cx="507231" cy="25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0" i="0">
                  <a:solidFill>
                    <a:schemeClr val="bg1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4</a:t>
              </a:r>
            </a:p>
          </p:txBody>
        </p:sp>
      </p:grpSp>
      <p:grpSp>
        <p:nvGrpSpPr>
          <p:cNvPr id="31" name="Grouper 8">
            <a:extLst>
              <a:ext uri="{FF2B5EF4-FFF2-40B4-BE49-F238E27FC236}">
                <a16:creationId xmlns:a16="http://schemas.microsoft.com/office/drawing/2014/main" id="{A3CD3CED-41A2-F244-A369-F2658470DD3C}"/>
              </a:ext>
            </a:extLst>
          </p:cNvPr>
          <p:cNvGrpSpPr/>
          <p:nvPr userDrawn="1"/>
        </p:nvGrpSpPr>
        <p:grpSpPr>
          <a:xfrm>
            <a:off x="4150611" y="5056792"/>
            <a:ext cx="393778" cy="902981"/>
            <a:chOff x="2812746" y="1902748"/>
            <a:chExt cx="635072" cy="579195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6833A661-3F0D-164C-AD77-854F9573A53F}"/>
                </a:ext>
              </a:extLst>
            </p:cNvPr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CB9E1FF-68FC-2548-9852-D14B20AEABCD}"/>
                </a:ext>
              </a:extLst>
            </p:cNvPr>
            <p:cNvSpPr txBox="1"/>
            <p:nvPr/>
          </p:nvSpPr>
          <p:spPr>
            <a:xfrm>
              <a:off x="2940587" y="1902748"/>
              <a:ext cx="507231" cy="25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0" i="0">
                  <a:solidFill>
                    <a:schemeClr val="bg1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5</a:t>
              </a:r>
            </a:p>
          </p:txBody>
        </p:sp>
      </p:grpSp>
      <p:grpSp>
        <p:nvGrpSpPr>
          <p:cNvPr id="34" name="Grouper 8">
            <a:extLst>
              <a:ext uri="{FF2B5EF4-FFF2-40B4-BE49-F238E27FC236}">
                <a16:creationId xmlns:a16="http://schemas.microsoft.com/office/drawing/2014/main" id="{B8E4A974-9F77-1C44-BF9E-702633978A11}"/>
              </a:ext>
            </a:extLst>
          </p:cNvPr>
          <p:cNvGrpSpPr/>
          <p:nvPr userDrawn="1"/>
        </p:nvGrpSpPr>
        <p:grpSpPr>
          <a:xfrm>
            <a:off x="4150611" y="7426201"/>
            <a:ext cx="393778" cy="902981"/>
            <a:chOff x="2812746" y="1902748"/>
            <a:chExt cx="635072" cy="579195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B56076C4-F110-F446-8751-7969CC18755A}"/>
                </a:ext>
              </a:extLst>
            </p:cNvPr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9EEFB84-10A2-6348-979A-06FF02A80103}"/>
                </a:ext>
              </a:extLst>
            </p:cNvPr>
            <p:cNvSpPr txBox="1"/>
            <p:nvPr/>
          </p:nvSpPr>
          <p:spPr>
            <a:xfrm>
              <a:off x="2940587" y="1902748"/>
              <a:ext cx="507231" cy="25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0" i="0">
                  <a:solidFill>
                    <a:schemeClr val="bg1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669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7561860" cy="11090282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450365" y="4364785"/>
            <a:ext cx="4656759" cy="8192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6068" y="5474605"/>
            <a:ext cx="3107539" cy="9875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94602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84478" y="1523148"/>
            <a:ext cx="913051" cy="92570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846127" y="9909726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3680" y="617483"/>
            <a:ext cx="6533158" cy="878202"/>
          </a:xfrm>
          <a:prstGeom prst="rect">
            <a:avLst/>
          </a:prstGeom>
        </p:spPr>
        <p:txBody>
          <a:bodyPr/>
          <a:lstStyle>
            <a:lvl1pPr marL="0" indent="0" defTabSz="34378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019EE3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Titre de la page contenu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1004" y="2344284"/>
            <a:ext cx="6005834" cy="6937708"/>
          </a:xfrm>
          <a:prstGeom prst="rect">
            <a:avLst/>
          </a:prstGeom>
        </p:spPr>
        <p:txBody>
          <a:bodyPr/>
          <a:lstStyle>
            <a:lvl1pPr marL="141755" indent="-141755">
              <a:buSzPct val="125000"/>
              <a:buFont typeface="Wingdings" charset="2"/>
              <a:buChar char="§"/>
              <a:defRPr sz="1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25265" indent="-141755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marL="212632" indent="-212632">
              <a:buClr>
                <a:srgbClr val="029EE3"/>
              </a:buClr>
              <a:buFont typeface="Wingdings" charset="2"/>
              <a:buChar char="§"/>
            </a:pP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460703" lvl="1" indent="-177194">
              <a:spcBef>
                <a:spcPts val="62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460703" lvl="1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460703" lvl="1" indent="-177194">
              <a:buClr>
                <a:srgbClr val="029EE3"/>
              </a:buClr>
              <a:buFont typeface="Wingdings" charset="2"/>
              <a:buChar char="§"/>
            </a:pPr>
            <a:endParaRPr lang="fr-FR" sz="100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12632" indent="-212632">
              <a:buClr>
                <a:srgbClr val="029EE3"/>
              </a:buClr>
              <a:buFont typeface="Wingdings" charset="2"/>
              <a:buChar char="§"/>
            </a:pP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496142" lvl="1" indent="-212632">
              <a:spcBef>
                <a:spcPts val="62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496142" lvl="1" indent="-212632">
              <a:buClr>
                <a:srgbClr val="029EE3"/>
              </a:buClr>
              <a:buFont typeface="+mj-lt"/>
              <a:buAutoNum type="arabicPeriod"/>
            </a:pP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496142" lvl="1" indent="-212632">
              <a:buClr>
                <a:srgbClr val="029EE3"/>
              </a:buClr>
              <a:buFont typeface="+mj-lt"/>
              <a:buAutoNum type="arabicPeriod"/>
            </a:pPr>
            <a:endParaRPr lang="fr-FR" sz="100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12632" indent="-212632">
              <a:buClr>
                <a:srgbClr val="029EE3"/>
              </a:buClr>
              <a:buFont typeface="Wingdings" charset="2"/>
              <a:buChar char="§"/>
            </a:pP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620"/>
              </a:spcBef>
              <a:buClr>
                <a:srgbClr val="029EE3"/>
              </a:buClr>
            </a:pP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460703" lvl="1" indent="-177194">
              <a:buClr>
                <a:srgbClr val="029EE3"/>
              </a:buClr>
              <a:buFont typeface="Wingdings" charset="2"/>
              <a:buChar char="§"/>
            </a:pPr>
            <a:endParaRPr lang="fr-FR" sz="100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60703" lvl="1" indent="-177194">
              <a:buClr>
                <a:srgbClr val="029EE3"/>
              </a:buClr>
              <a:buFont typeface="Wingdings" charset="2"/>
              <a:buChar char="§"/>
            </a:pPr>
            <a:endParaRPr lang="fr-FR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endParaRPr lang="fr-FR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4472234" y="10130591"/>
            <a:ext cx="2059520" cy="29739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700">
                <a:solidFill>
                  <a:srgbClr val="565555"/>
                </a:solidFill>
              </a:defRPr>
            </a:lvl1pPr>
          </a:lstStyle>
          <a:p>
            <a:r>
              <a:rPr lang="fr-FR" err="1"/>
              <a:t>Présanse</a:t>
            </a:r>
            <a:r>
              <a:rPr lang="fr-FR"/>
              <a:t> </a:t>
            </a:r>
            <a:r>
              <a:rPr lang="mr-IN"/>
              <a:t>–</a:t>
            </a:r>
            <a:r>
              <a:rPr lang="fr-FR"/>
              <a:t> Masque Powerpoint / JJ.MM.AAAA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338240" y="10130591"/>
            <a:ext cx="2059520" cy="29739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9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/>
          </a:p>
        </p:txBody>
      </p:sp>
      <p:sp>
        <p:nvSpPr>
          <p:cNvPr id="9" name="Arc 8"/>
          <p:cNvSpPr/>
          <p:nvPr userDrawn="1"/>
        </p:nvSpPr>
        <p:spPr>
          <a:xfrm>
            <a:off x="-2504771" y="-3000758"/>
            <a:ext cx="3018451" cy="17119520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22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84478" y="2363587"/>
            <a:ext cx="913051" cy="92570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846127" y="9909726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Arc 9"/>
          <p:cNvSpPr/>
          <p:nvPr userDrawn="1"/>
        </p:nvSpPr>
        <p:spPr>
          <a:xfrm>
            <a:off x="-2504771" y="-3000758"/>
            <a:ext cx="3018451" cy="17119520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3680" y="617484"/>
            <a:ext cx="6533158" cy="1746103"/>
          </a:xfrm>
          <a:prstGeom prst="rect">
            <a:avLst/>
          </a:prstGeom>
        </p:spPr>
        <p:txBody>
          <a:bodyPr/>
          <a:lstStyle>
            <a:lvl1pPr marL="0" indent="0" defTabSz="34378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019EE3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Titre de la page contenu</a:t>
            </a:r>
          </a:p>
          <a:p>
            <a:pPr lvl="0"/>
            <a:r>
              <a:rPr lang="fr-FR"/>
              <a:t>sur 2 lignes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1004" y="2731949"/>
            <a:ext cx="6005834" cy="6937708"/>
          </a:xfrm>
          <a:prstGeom prst="rect">
            <a:avLst/>
          </a:prstGeom>
        </p:spPr>
        <p:txBody>
          <a:bodyPr/>
          <a:lstStyle>
            <a:lvl1pPr marL="141755" indent="-141755">
              <a:buSzPct val="125000"/>
              <a:buFont typeface="Wingdings" charset="2"/>
              <a:buChar char="§"/>
              <a:defRPr sz="1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25265" indent="-141755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marL="212632" indent="-212632">
              <a:buClr>
                <a:srgbClr val="029EE3"/>
              </a:buClr>
              <a:buFont typeface="Wingdings" charset="2"/>
              <a:buChar char="§"/>
            </a:pP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460703" lvl="1" indent="-177194">
              <a:spcBef>
                <a:spcPts val="62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460703" lvl="1" indent="-177194">
              <a:buClr>
                <a:srgbClr val="029EE3"/>
              </a:buClr>
              <a:buFont typeface="Wingdings" charset="2"/>
              <a:buChar char="§"/>
            </a:pP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460703" lvl="1" indent="-177194">
              <a:buClr>
                <a:srgbClr val="029EE3"/>
              </a:buClr>
              <a:buFont typeface="Wingdings" charset="2"/>
              <a:buChar char="§"/>
            </a:pPr>
            <a:endParaRPr lang="fr-FR" sz="100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12632" indent="-212632">
              <a:buClr>
                <a:srgbClr val="029EE3"/>
              </a:buClr>
              <a:buFont typeface="Wingdings" charset="2"/>
              <a:buChar char="§"/>
            </a:pP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496142" lvl="1" indent="-212632">
              <a:spcBef>
                <a:spcPts val="62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496142" lvl="1" indent="-212632">
              <a:buClr>
                <a:srgbClr val="029EE3"/>
              </a:buClr>
              <a:buFont typeface="+mj-lt"/>
              <a:buAutoNum type="arabicPeriod"/>
            </a:pP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496142" lvl="1" indent="-212632">
              <a:buClr>
                <a:srgbClr val="029EE3"/>
              </a:buClr>
              <a:buFont typeface="+mj-lt"/>
              <a:buAutoNum type="arabicPeriod"/>
            </a:pPr>
            <a:endParaRPr lang="fr-FR" sz="100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12632" indent="-212632">
              <a:buClr>
                <a:srgbClr val="029EE3"/>
              </a:buClr>
              <a:buFont typeface="Wingdings" charset="2"/>
              <a:buChar char="§"/>
            </a:pP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620"/>
              </a:spcBef>
              <a:buClr>
                <a:srgbClr val="029EE3"/>
              </a:buClr>
            </a:pP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0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0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460703" lvl="1" indent="-177194">
              <a:buClr>
                <a:srgbClr val="029EE3"/>
              </a:buClr>
              <a:buFont typeface="Wingdings" charset="2"/>
              <a:buChar char="§"/>
            </a:pPr>
            <a:endParaRPr lang="fr-FR" sz="100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60703" lvl="1" indent="-177194">
              <a:buClr>
                <a:srgbClr val="029EE3"/>
              </a:buClr>
              <a:buFont typeface="Wingdings" charset="2"/>
              <a:buChar char="§"/>
            </a:pPr>
            <a:endParaRPr lang="fr-FR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77194" indent="-177194">
              <a:buClr>
                <a:srgbClr val="029EE3"/>
              </a:buClr>
              <a:buFont typeface="Wingdings" charset="2"/>
              <a:buChar char="§"/>
            </a:pPr>
            <a:endParaRPr lang="fr-FR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4472234" y="10130591"/>
            <a:ext cx="2059520" cy="29739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700">
                <a:solidFill>
                  <a:srgbClr val="565555"/>
                </a:solidFill>
              </a:defRPr>
            </a:lvl1pPr>
          </a:lstStyle>
          <a:p>
            <a:r>
              <a:rPr lang="fr-FR" err="1"/>
              <a:t>Présanse</a:t>
            </a:r>
            <a:r>
              <a:rPr lang="fr-FR"/>
              <a:t> </a:t>
            </a:r>
            <a:r>
              <a:rPr lang="mr-IN"/>
              <a:t>–</a:t>
            </a:r>
            <a:r>
              <a:rPr lang="fr-FR"/>
              <a:t> Masque Powerpoint / JJ.MM.AAAA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338240" y="10130591"/>
            <a:ext cx="2059520" cy="29739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9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 15"/>
          <p:cNvSpPr/>
          <p:nvPr userDrawn="1"/>
        </p:nvSpPr>
        <p:spPr>
          <a:xfrm>
            <a:off x="-2504771" y="-3024128"/>
            <a:ext cx="3018451" cy="17119520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584312" y="1526532"/>
            <a:ext cx="913051" cy="92570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3680" y="617484"/>
            <a:ext cx="3529929" cy="955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19EE3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Titre de la page tableau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985318" y="3516440"/>
            <a:ext cx="5678615" cy="596064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693" y="1987391"/>
            <a:ext cx="6079239" cy="1096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>
              <a:buClr>
                <a:srgbClr val="029EE3"/>
              </a:buClr>
            </a:pPr>
            <a:r>
              <a:rPr lang="fr-FR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4472234" y="10130591"/>
            <a:ext cx="2059520" cy="29739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700">
                <a:solidFill>
                  <a:srgbClr val="565555"/>
                </a:solidFill>
              </a:defRPr>
            </a:lvl1pPr>
          </a:lstStyle>
          <a:p>
            <a:r>
              <a:rPr lang="fr-FR" err="1"/>
              <a:t>Présanse</a:t>
            </a:r>
            <a:r>
              <a:rPr lang="fr-FR"/>
              <a:t> </a:t>
            </a:r>
            <a:r>
              <a:rPr lang="mr-IN"/>
              <a:t>–</a:t>
            </a:r>
            <a:r>
              <a:rPr lang="fr-FR"/>
              <a:t> Masque Powerpoint / JJ.MM.AAAA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338240" y="10130591"/>
            <a:ext cx="2059520" cy="29739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9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25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 userDrawn="1"/>
        </p:nvSpPr>
        <p:spPr>
          <a:xfrm>
            <a:off x="-2504771" y="-3024128"/>
            <a:ext cx="3018451" cy="17119520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584312" y="1526532"/>
            <a:ext cx="913051" cy="92570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13680" y="617484"/>
            <a:ext cx="3529929" cy="955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19EE3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Titre de la page graphique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236182" y="2481866"/>
            <a:ext cx="4928554" cy="703475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4472234" y="10130591"/>
            <a:ext cx="2059520" cy="29739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700">
                <a:solidFill>
                  <a:srgbClr val="565555"/>
                </a:solidFill>
              </a:defRPr>
            </a:lvl1pPr>
          </a:lstStyle>
          <a:p>
            <a:r>
              <a:rPr lang="fr-FR" err="1"/>
              <a:t>Présanse</a:t>
            </a:r>
            <a:r>
              <a:rPr lang="fr-FR"/>
              <a:t> </a:t>
            </a:r>
            <a:r>
              <a:rPr lang="mr-IN"/>
              <a:t>–</a:t>
            </a:r>
            <a:r>
              <a:rPr lang="fr-FR"/>
              <a:t> Masque Powerpoint / JJ.MM.AAAA</a:t>
            </a: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338240" y="10130591"/>
            <a:ext cx="2059520" cy="29739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9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85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A36E8DF-0A28-824E-ACB9-ED2BBB91B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6437" y="559335"/>
            <a:ext cx="1066800" cy="88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6BCFD4-1136-0C44-81B1-E59E705903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405" y="10044630"/>
            <a:ext cx="625143" cy="6471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B13794B-4D9F-3F44-B257-3C82F55D79B5}"/>
              </a:ext>
            </a:extLst>
          </p:cNvPr>
          <p:cNvSpPr txBox="1"/>
          <p:nvPr userDrawn="1"/>
        </p:nvSpPr>
        <p:spPr>
          <a:xfrm>
            <a:off x="3467264" y="10238517"/>
            <a:ext cx="595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3709B0-FEAC-394A-9B4E-D610F92A67BD}" type="slidenum">
              <a:rPr lang="fr-FR" sz="900" smtClean="0">
                <a:solidFill>
                  <a:schemeClr val="bg1"/>
                </a:solidFill>
                <a:latin typeface="Helvetica" pitchFamily="2" charset="0"/>
              </a:rPr>
              <a:t>‹N°›</a:t>
            </a:fld>
            <a:endParaRPr lang="fr-FR" sz="14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599905BA-6D4D-374C-A95E-213FD2EA4D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985" y="2515796"/>
            <a:ext cx="6429603" cy="5999553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6" name="Image 12">
            <a:extLst>
              <a:ext uri="{FF2B5EF4-FFF2-40B4-BE49-F238E27FC236}">
                <a16:creationId xmlns:a16="http://schemas.microsoft.com/office/drawing/2014/main" id="{28A25FA1-2131-BA4D-AF5F-FFDE29028A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001" y="10161457"/>
            <a:ext cx="943624" cy="30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1C8BFB19-0BCB-D645-9228-481168627C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985" y="1105101"/>
            <a:ext cx="6429603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Titre de la page contenu</a:t>
            </a:r>
          </a:p>
        </p:txBody>
      </p:sp>
    </p:spTree>
    <p:extLst>
      <p:ext uri="{BB962C8B-B14F-4D97-AF65-F5344CB8AC3E}">
        <p14:creationId xmlns:p14="http://schemas.microsoft.com/office/powerpoint/2010/main" val="3755121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2185" y="0"/>
            <a:ext cx="7561860" cy="11090282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5063" y="-23370"/>
            <a:ext cx="7672281" cy="672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47" y="2752404"/>
            <a:ext cx="3129887" cy="25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892842" y="7778675"/>
            <a:ext cx="1771799" cy="6113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fr-FR"/>
              <a:t>Vous remercie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4870414" y="10394419"/>
            <a:ext cx="2535040" cy="29739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 err="1"/>
              <a:t>Présanse</a:t>
            </a:r>
            <a:r>
              <a:rPr lang="fr-FR"/>
              <a:t> </a:t>
            </a:r>
            <a:r>
              <a:rPr lang="mr-IN"/>
              <a:t>–</a:t>
            </a:r>
            <a:r>
              <a:rPr lang="fr-FR"/>
              <a:t> Masque Powerpoint / JJ.MM.AAAA</a:t>
            </a:r>
          </a:p>
        </p:txBody>
      </p:sp>
    </p:spTree>
    <p:extLst>
      <p:ext uri="{BB962C8B-B14F-4D97-AF65-F5344CB8AC3E}">
        <p14:creationId xmlns:p14="http://schemas.microsoft.com/office/powerpoint/2010/main" val="122338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1">
            <a:extLst>
              <a:ext uri="{FF2B5EF4-FFF2-40B4-BE49-F238E27FC236}">
                <a16:creationId xmlns:a16="http://schemas.microsoft.com/office/drawing/2014/main" id="{21FC9720-64D1-7942-A93A-9236C7F46D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4841" y="2558632"/>
            <a:ext cx="5731746" cy="343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8" name="Espace réservé du texte 51">
            <a:extLst>
              <a:ext uri="{FF2B5EF4-FFF2-40B4-BE49-F238E27FC236}">
                <a16:creationId xmlns:a16="http://schemas.microsoft.com/office/drawing/2014/main" id="{262BFA4D-6F0F-A940-8348-726D5A003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4841" y="3600594"/>
            <a:ext cx="5731746" cy="291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9" name="Espace réservé du texte 51">
            <a:extLst>
              <a:ext uri="{FF2B5EF4-FFF2-40B4-BE49-F238E27FC236}">
                <a16:creationId xmlns:a16="http://schemas.microsoft.com/office/drawing/2014/main" id="{1EE08A24-D09A-ED40-BC5D-E4C21C4352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4841" y="4735884"/>
            <a:ext cx="5731746" cy="291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23" name="Espace réservé du texte 51">
            <a:extLst>
              <a:ext uri="{FF2B5EF4-FFF2-40B4-BE49-F238E27FC236}">
                <a16:creationId xmlns:a16="http://schemas.microsoft.com/office/drawing/2014/main" id="{B3D275FE-4532-7841-930E-62CEEEE738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4841" y="5871174"/>
            <a:ext cx="5731746" cy="291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27" name="Espace réservé du texte 51">
            <a:extLst>
              <a:ext uri="{FF2B5EF4-FFF2-40B4-BE49-F238E27FC236}">
                <a16:creationId xmlns:a16="http://schemas.microsoft.com/office/drawing/2014/main" id="{050392F2-8ED4-2E4B-8ADE-7182D659DD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4841" y="7006464"/>
            <a:ext cx="5731746" cy="291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31" name="Espace réservé du texte 51">
            <a:extLst>
              <a:ext uri="{FF2B5EF4-FFF2-40B4-BE49-F238E27FC236}">
                <a16:creationId xmlns:a16="http://schemas.microsoft.com/office/drawing/2014/main" id="{46E1751B-4ACA-6F49-B530-97DC549177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4841" y="8287493"/>
            <a:ext cx="5731746" cy="291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D9FE1973-0FA8-8A4E-B7B8-31528FA7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6437" y="559335"/>
            <a:ext cx="1066800" cy="88900"/>
          </a:xfrm>
          <a:prstGeom prst="rect">
            <a:avLst/>
          </a:prstGeom>
        </p:spPr>
      </p:pic>
      <p:pic>
        <p:nvPicPr>
          <p:cNvPr id="36" name="Image 12">
            <a:extLst>
              <a:ext uri="{FF2B5EF4-FFF2-40B4-BE49-F238E27FC236}">
                <a16:creationId xmlns:a16="http://schemas.microsoft.com/office/drawing/2014/main" id="{42838D0F-7696-D34D-A91B-EE3FFD928D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001" y="10161457"/>
            <a:ext cx="943624" cy="30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88ED849C-7180-F343-9389-AA067F0E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985" y="1105101"/>
            <a:ext cx="6429603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B84ADB-C5F4-4040-BB5C-5923B2420A74}"/>
              </a:ext>
            </a:extLst>
          </p:cNvPr>
          <p:cNvSpPr/>
          <p:nvPr userDrawn="1"/>
        </p:nvSpPr>
        <p:spPr>
          <a:xfrm>
            <a:off x="628425" y="1717274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19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61B6C1-98A9-0D48-8EAD-FC71B11BD447}"/>
              </a:ext>
            </a:extLst>
          </p:cNvPr>
          <p:cNvSpPr/>
          <p:nvPr userDrawn="1"/>
        </p:nvSpPr>
        <p:spPr bwMode="auto">
          <a:xfrm>
            <a:off x="0" y="0"/>
            <a:ext cx="7559675" cy="10691813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2E6469F-B118-7A44-89C8-1E39D3A5FF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14196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3815DE06-5627-1F4F-8567-B78294F9DE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1030" y="5326063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30978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536CFFA-4728-C348-B562-65A2860A433F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40A78C1-6AF3-8345-BBE1-1EFB8F39C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78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536CFFA-4728-C348-B562-65A2860A433F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40A78C1-6AF3-8345-BBE1-1EFB8F39C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31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536CFFA-4728-C348-B562-65A2860A433F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40A78C1-6AF3-8345-BBE1-1EFB8F39C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95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536CFFA-4728-C348-B562-65A2860A433F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40A78C1-6AF3-8345-BBE1-1EFB8F39C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17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536CFFA-4728-C348-B562-65A2860A433F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B40A78C1-6AF3-8345-BBE1-1EFB8F39C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29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62" r:id="rId2"/>
    <p:sldLayoutId id="2147483672" r:id="rId3"/>
    <p:sldLayoutId id="2147483695" r:id="rId4"/>
    <p:sldLayoutId id="2147483696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4808043" y="9909727"/>
            <a:ext cx="2551390" cy="569240"/>
          </a:xfrm>
          <a:prstGeom prst="rect">
            <a:avLst/>
          </a:prstGeom>
        </p:spPr>
        <p:txBody>
          <a:bodyPr vert="horz" lIns="56698" tIns="28349" rIns="56698" bIns="28349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2" name="Image 12">
            <a:extLst>
              <a:ext uri="{FF2B5EF4-FFF2-40B4-BE49-F238E27FC236}">
                <a16:creationId xmlns:a16="http://schemas.microsoft.com/office/drawing/2014/main" id="{496EBDC9-02DA-C082-0073-FDDBD06D08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001" y="10161457"/>
            <a:ext cx="943624" cy="30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65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1" r:id="rId2"/>
    <p:sldLayoutId id="2147483685" r:id="rId3"/>
    <p:sldLayoutId id="2147483692" r:id="rId4"/>
    <p:sldLayoutId id="2147483691" r:id="rId5"/>
    <p:sldLayoutId id="2147483663" r:id="rId6"/>
    <p:sldLayoutId id="2147483664" r:id="rId7"/>
    <p:sldLayoutId id="2147483687" r:id="rId8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6701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S0EExHVclU?t=1430" TargetMode="External"/><Relationship Id="rId2" Type="http://schemas.openxmlformats.org/officeDocument/2006/relationships/hyperlink" Target="https://youtu.be/l2Irw2Q0c2M?t=1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4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.nz/folder/m1wGERBJ#ufL6idtleqltwWzGQCt9c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.nz/folder/m1wGERBJ#ufL6idtleqltwWzGQCt9c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mega.nz/folder/m1wGERBJ#ufL6idtleqltwWzGQCt9c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8AB319-5F01-9D48-B9B8-7C7EC0CEB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892" y="585788"/>
            <a:ext cx="3024410" cy="2143125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6E289FB7-A79B-C549-8468-9D66EA58404F}"/>
              </a:ext>
            </a:extLst>
          </p:cNvPr>
          <p:cNvSpPr txBox="1">
            <a:spLocks/>
          </p:cNvSpPr>
          <p:nvPr/>
        </p:nvSpPr>
        <p:spPr>
          <a:xfrm>
            <a:off x="75678" y="5344711"/>
            <a:ext cx="7238611" cy="10831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>
                <a:solidFill>
                  <a:schemeClr val="bg1"/>
                </a:solidFill>
                <a:latin typeface="Helvetica"/>
                <a:cs typeface="Helvetica"/>
              </a:rPr>
              <a:t>Nouveaux supports à disposition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chemeClr val="bg1"/>
                </a:solidFill>
                <a:latin typeface="Helvetica"/>
                <a:cs typeface="Helvetica"/>
              </a:rPr>
              <a:t>Rencontres Santé-Travail 2023 </a:t>
            </a:r>
            <a:endParaRPr lang="fr-FR" sz="2400" b="1" dirty="0">
              <a:solidFill>
                <a:schemeClr val="bg1"/>
              </a:solidFill>
              <a:latin typeface="Helvetica" pitchFamily="2" charset="0"/>
              <a:cs typeface="Helvetic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7B772C-D413-9E4F-B696-DBD45750152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393" y="9666024"/>
            <a:ext cx="1787180" cy="585239"/>
          </a:xfrm>
          <a:prstGeom prst="rect">
            <a:avLst/>
          </a:prstGeom>
        </p:spPr>
      </p:pic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CA80681A-9E48-4545-9DCC-7832D2B70CBF}"/>
              </a:ext>
            </a:extLst>
          </p:cNvPr>
          <p:cNvSpPr txBox="1">
            <a:spLocks/>
          </p:cNvSpPr>
          <p:nvPr/>
        </p:nvSpPr>
        <p:spPr>
          <a:xfrm>
            <a:off x="442195" y="8830937"/>
            <a:ext cx="6505575" cy="4254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  <a:latin typeface="Helvetica"/>
                <a:cs typeface="Helvetica"/>
              </a:rPr>
              <a:t>Version du 28 février 2023</a:t>
            </a:r>
            <a:br>
              <a:rPr lang="fr-FR" sz="2000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fr-FR" sz="2000" i="1" dirty="0">
                <a:solidFill>
                  <a:schemeClr val="bg1"/>
                </a:solidFill>
                <a:latin typeface="Helvetica"/>
                <a:cs typeface="Helvetica"/>
              </a:rPr>
              <a:t>Document susceptible d’être mis à jour</a:t>
            </a:r>
            <a:endParaRPr lang="fr-FR" sz="2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726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Utiliser les </a:t>
            </a:r>
            <a:r>
              <a:rPr lang="fr-FR" dirty="0" err="1"/>
              <a:t>templates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sur </a:t>
            </a:r>
            <a:r>
              <a:rPr lang="fr-FR" dirty="0" err="1"/>
              <a:t>Canva</a:t>
            </a:r>
            <a:r>
              <a:rPr lang="fr-FR" dirty="0"/>
              <a:t> (1)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F4B3585-9FE4-45F2-61C5-7A6E5550F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85" y="2515796"/>
            <a:ext cx="6429603" cy="3270855"/>
          </a:xfrm>
        </p:spPr>
        <p:txBody>
          <a:bodyPr/>
          <a:lstStyle/>
          <a:p>
            <a:pPr marL="0" indent="0" algn="just"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 fois le nouveau fichier à votre nom créé, repérez les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que vous souhaitez utiliser. 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Notez que les textes pré-insérés sont génériques, vous êtes invités à les modifier avec vos propres contenus / informations. </a:t>
            </a:r>
            <a:endParaRPr lang="fr-FR" sz="1800" dirty="0">
              <a:solidFill>
                <a:srgbClr val="5655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Modifiez / remplissez les blocs de texte/visuels avec vos propres contenus. </a:t>
            </a:r>
          </a:p>
          <a:p>
            <a:pPr algn="just"/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ajouter vos propres médias : </a:t>
            </a:r>
          </a:p>
          <a:p>
            <a:pPr marL="457200" lvl="1" indent="0" algn="just"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Allez dans le menu de gauche, cliquez sur « importer », et glissez-déposez les médias (photos, vidéos) que vous souhaitez inclure dans les espaces correspondants (images ou vidéos). </a:t>
            </a:r>
          </a:p>
          <a:p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CC94E43-0803-EBB1-C6BD-92F73EBF465F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AAEBAB3-8B8A-641F-1BF2-3AFEA9EA6FF4}"/>
              </a:ext>
            </a:extLst>
          </p:cNvPr>
          <p:cNvGrpSpPr/>
          <p:nvPr/>
        </p:nvGrpSpPr>
        <p:grpSpPr>
          <a:xfrm>
            <a:off x="2048778" y="6121325"/>
            <a:ext cx="3462117" cy="3819497"/>
            <a:chOff x="2048778" y="6121325"/>
            <a:chExt cx="3462117" cy="3819497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46403F3E-9273-EE5C-3E26-027C2729C070}"/>
                </a:ext>
              </a:extLst>
            </p:cNvPr>
            <p:cNvGrpSpPr/>
            <p:nvPr/>
          </p:nvGrpSpPr>
          <p:grpSpPr>
            <a:xfrm>
              <a:off x="2048778" y="6121325"/>
              <a:ext cx="3462117" cy="3819497"/>
              <a:chOff x="3867342" y="5738973"/>
              <a:chExt cx="3603718" cy="3975715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459423F6-23F9-4B5B-7865-2CEFC92B2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67342" y="5738973"/>
                <a:ext cx="3603718" cy="3975715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451240-DAEF-210C-90C5-914AF4031521}"/>
                  </a:ext>
                </a:extLst>
              </p:cNvPr>
              <p:cNvSpPr/>
              <p:nvPr/>
            </p:nvSpPr>
            <p:spPr>
              <a:xfrm>
                <a:off x="3867342" y="6870239"/>
                <a:ext cx="575566" cy="51773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3AF403-119D-6433-F5EF-1A2BE1800290}"/>
                </a:ext>
              </a:extLst>
            </p:cNvPr>
            <p:cNvSpPr/>
            <p:nvPr/>
          </p:nvSpPr>
          <p:spPr>
            <a:xfrm>
              <a:off x="2790404" y="7208139"/>
              <a:ext cx="2430015" cy="27078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860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Utiliser les </a:t>
            </a:r>
            <a:r>
              <a:rPr lang="fr-FR" dirty="0" err="1"/>
              <a:t>templates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sur </a:t>
            </a:r>
            <a:r>
              <a:rPr lang="fr-FR" dirty="0" err="1"/>
              <a:t>Canva</a:t>
            </a:r>
            <a:r>
              <a:rPr lang="fr-FR" dirty="0"/>
              <a:t> (2)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F4B3585-9FE4-45F2-61C5-7A6E5550F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Vous n’avez plus qu’à glisser-déposer votre média vers l’espace réservé à celui-ci sur le </a:t>
            </a:r>
            <a:r>
              <a:rPr lang="fr-FR" sz="20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</a:t>
            </a: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(voir un exemple ci-dessous), et insérer vos logos aux emplacements indiqués (vous pouvez facilement redimensionner vos images depuis </a:t>
            </a:r>
            <a:r>
              <a:rPr lang="fr-FR" sz="20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F394E53-8C0B-AAD2-B3E4-0E661913378D}"/>
              </a:ext>
            </a:extLst>
          </p:cNvPr>
          <p:cNvGrpSpPr/>
          <p:nvPr/>
        </p:nvGrpSpPr>
        <p:grpSpPr>
          <a:xfrm>
            <a:off x="176350" y="5173779"/>
            <a:ext cx="7206973" cy="3011869"/>
            <a:chOff x="168299" y="3935938"/>
            <a:chExt cx="7206973" cy="301186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C80C133-3D50-507C-25DD-A615A2F7E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299" y="3935938"/>
              <a:ext cx="7206973" cy="301186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AB2B31-0C2B-1C67-4687-0B576E7D7DF8}"/>
                </a:ext>
              </a:extLst>
            </p:cNvPr>
            <p:cNvSpPr/>
            <p:nvPr/>
          </p:nvSpPr>
          <p:spPr>
            <a:xfrm>
              <a:off x="5204994" y="5288756"/>
              <a:ext cx="1399880" cy="578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</a:rPr>
                <a:t>Glisser-déposer votre média ici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FD73429C-E4CD-A3DC-6E47-DCA52E53C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906" y="5578176"/>
              <a:ext cx="4295088" cy="51238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DA4DB14-07CF-B4B9-CD70-1D130B1FACE4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Utiliser les </a:t>
            </a:r>
            <a:r>
              <a:rPr lang="fr-FR" dirty="0" err="1"/>
              <a:t>templates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sur </a:t>
            </a:r>
            <a:r>
              <a:rPr lang="fr-FR" dirty="0" err="1"/>
              <a:t>Canva</a:t>
            </a:r>
            <a:r>
              <a:rPr lang="fr-FR" dirty="0"/>
              <a:t> (3)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F4B3585-9FE4-45F2-61C5-7A6E5550F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85" y="2515797"/>
            <a:ext cx="6429603" cy="1492324"/>
          </a:xfrm>
        </p:spPr>
        <p:txBody>
          <a:bodyPr/>
          <a:lstStyle/>
          <a:p>
            <a:pPr marL="0" indent="0" algn="just">
              <a:buNone/>
            </a:pP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Vous noterez que les </a:t>
            </a:r>
            <a:r>
              <a:rPr lang="fr-FR" sz="20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sont animés. Si vous souhaitez modifier l’animation de vos publications,</a:t>
            </a:r>
            <a:r>
              <a:rPr lang="fr-FR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sélectionnez l’élément à animer et cliquez sur « animer » dans la barre du haut. </a:t>
            </a:r>
            <a:endParaRPr lang="fr-FR" sz="2000" dirty="0">
              <a:solidFill>
                <a:srgbClr val="5655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fr-FR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fr-FR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visionner le rendu final de vos visuels, cliquez sur le bouton en haut à droite : 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A0C9322-CF1B-49E7-1D3C-B9C1B6CCD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92" y="3802099"/>
            <a:ext cx="7002690" cy="30876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F1B392C-F54F-2369-EB45-B899E0642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43" b="30353"/>
          <a:stretch/>
        </p:blipFill>
        <p:spPr>
          <a:xfrm>
            <a:off x="0" y="7795227"/>
            <a:ext cx="7559675" cy="2202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8F3E8E-8E89-A12F-7652-944252312D19}"/>
              </a:ext>
            </a:extLst>
          </p:cNvPr>
          <p:cNvSpPr/>
          <p:nvPr/>
        </p:nvSpPr>
        <p:spPr>
          <a:xfrm>
            <a:off x="5608320" y="7800307"/>
            <a:ext cx="792480" cy="4953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EE9297E-C00A-9B2E-2AF3-4066BC9BD36D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54E1D-B6C6-3FD6-F79D-EE102F41A16F}"/>
              </a:ext>
            </a:extLst>
          </p:cNvPr>
          <p:cNvSpPr/>
          <p:nvPr/>
        </p:nvSpPr>
        <p:spPr>
          <a:xfrm>
            <a:off x="3129280" y="3816847"/>
            <a:ext cx="650557" cy="2060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7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85" y="1105102"/>
            <a:ext cx="6429603" cy="1242948"/>
          </a:xfrm>
        </p:spPr>
        <p:txBody>
          <a:bodyPr/>
          <a:lstStyle/>
          <a:p>
            <a:pPr algn="ctr"/>
            <a:r>
              <a:rPr lang="fr-FR" dirty="0"/>
              <a:t>Utiliser les </a:t>
            </a:r>
            <a:r>
              <a:rPr lang="fr-FR" dirty="0" err="1"/>
              <a:t>templates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sur </a:t>
            </a:r>
            <a:r>
              <a:rPr lang="fr-FR" dirty="0" err="1"/>
              <a:t>Canva</a:t>
            </a:r>
            <a:r>
              <a:rPr lang="fr-FR" dirty="0"/>
              <a:t> (4)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F4B3585-9FE4-45F2-61C5-7A6E5550F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84" y="2348050"/>
            <a:ext cx="6429603" cy="6167299"/>
          </a:xfrm>
        </p:spPr>
        <p:txBody>
          <a:bodyPr/>
          <a:lstStyle/>
          <a:p>
            <a:pPr algn="just">
              <a:lnSpc>
                <a:spcPts val="2600"/>
              </a:lnSpc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N’hésitez pas à consulter de nombreux tutoriels disponibles sur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Youtube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pour prendre en main cet outil</a:t>
            </a: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lvl="1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</a:rPr>
              <a:t>Ex : </a:t>
            </a: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https://youtu.be/l2Irw2Q0c2M?t=171</a:t>
            </a:r>
            <a:endParaRPr lang="fr-FR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</a:rPr>
              <a:t>Ex : </a:t>
            </a: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https://youtu.be/oS0EExHVclU?t=1430</a:t>
            </a: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lvl="1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fr-FR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vous utilisez les médias disponibles sur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attention, certains sont payants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tout comme certaines fonctionnalités (l’option payante est représentée par une petite couronne, voir ci-dessous).  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D6586D5-7723-129D-240D-687DD7E4B34E}"/>
              </a:ext>
            </a:extLst>
          </p:cNvPr>
          <p:cNvSpPr txBox="1"/>
          <p:nvPr/>
        </p:nvSpPr>
        <p:spPr>
          <a:xfrm>
            <a:off x="556984" y="8164286"/>
            <a:ext cx="6429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Merci de ne pas modifier la structure des </a:t>
            </a:r>
            <a:r>
              <a:rPr lang="fr-FR" b="1" dirty="0" err="1">
                <a:solidFill>
                  <a:srgbClr val="FF0000"/>
                </a:solidFill>
              </a:rPr>
              <a:t>posts</a:t>
            </a:r>
            <a:r>
              <a:rPr lang="fr-FR" b="1" dirty="0">
                <a:solidFill>
                  <a:srgbClr val="FF0000"/>
                </a:solidFill>
              </a:rPr>
              <a:t>. L’idée étant d’avoir, si vous le souhaitez, une communication avec une identité visuelle commune autour des RST. </a:t>
            </a:r>
          </a:p>
          <a:p>
            <a:r>
              <a:rPr lang="fr-FR" b="1" dirty="0">
                <a:solidFill>
                  <a:srgbClr val="FF0000"/>
                </a:solidFill>
              </a:rPr>
              <a:t>Toutefois, vous êtes libre d’adapter les contenus, les stickers à votre convenance.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41F3C2-EFA5-4508-244E-9931F398C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97" y="5693027"/>
            <a:ext cx="6775679" cy="44262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0151BC-1247-770D-542A-86262E88824A}"/>
              </a:ext>
            </a:extLst>
          </p:cNvPr>
          <p:cNvSpPr/>
          <p:nvPr/>
        </p:nvSpPr>
        <p:spPr>
          <a:xfrm>
            <a:off x="4176489" y="9468361"/>
            <a:ext cx="685800" cy="5798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9C7E325-08F7-3CCC-6B4E-C2C69D9DA9ED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01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85" y="1105102"/>
            <a:ext cx="6429603" cy="766697"/>
          </a:xfrm>
        </p:spPr>
        <p:txBody>
          <a:bodyPr/>
          <a:lstStyle/>
          <a:p>
            <a:pPr algn="ctr"/>
            <a:r>
              <a:rPr lang="fr-FR" dirty="0"/>
              <a:t>Identité visuelle commune autour des RST sur les réseaux sociaux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D6586D5-7723-129D-240D-687DD7E4B34E}"/>
              </a:ext>
            </a:extLst>
          </p:cNvPr>
          <p:cNvSpPr txBox="1"/>
          <p:nvPr/>
        </p:nvSpPr>
        <p:spPr>
          <a:xfrm>
            <a:off x="556984" y="2933291"/>
            <a:ext cx="6429603" cy="440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Merci de ne pas modifier la </a:t>
            </a:r>
            <a:r>
              <a:rPr lang="fr-FR" sz="2000" u="sng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structure</a:t>
            </a: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des visuels. L’idée étant d’avoir, si vous le souhaitez, une communication avec une identité visuelle commune autour des RST. </a:t>
            </a:r>
          </a:p>
          <a:p>
            <a:pPr algn="just">
              <a:lnSpc>
                <a:spcPts val="2600"/>
              </a:lnSpc>
            </a:pPr>
            <a:endParaRPr lang="fr-FR" sz="2000" dirty="0">
              <a:solidFill>
                <a:srgbClr val="5655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Toutefois, vous êtes libres d’adapter les contenus textes, visuels, stickers etc. à votre convenance. </a:t>
            </a:r>
          </a:p>
          <a:p>
            <a:pPr algn="just">
              <a:lnSpc>
                <a:spcPts val="2600"/>
              </a:lnSpc>
            </a:pP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vous souhaitez créer d’autres visuels en réutilisant ce thème, merci de garder les couleurs dominantes (bleu foncé, bleu </a:t>
            </a:r>
            <a:r>
              <a:rPr lang="fr-FR" sz="20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Présanse</a:t>
            </a: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jaune) et le style graphique. </a:t>
            </a:r>
          </a:p>
          <a:p>
            <a:pPr algn="just">
              <a:lnSpc>
                <a:spcPts val="2600"/>
              </a:lnSpc>
            </a:pPr>
            <a:endParaRPr lang="fr-FR" sz="2000" dirty="0">
              <a:solidFill>
                <a:srgbClr val="565555"/>
              </a:solidFill>
            </a:endParaRPr>
          </a:p>
          <a:p>
            <a:pPr algn="just">
              <a:lnSpc>
                <a:spcPts val="2600"/>
              </a:lnSpc>
            </a:pP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vous avez des questions, n’hésitez pas à revenir vers nous ! </a:t>
            </a: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B92855-4956-60EC-7B81-9EA4674AA268}"/>
              </a:ext>
            </a:extLst>
          </p:cNvPr>
          <p:cNvSpPr txBox="1"/>
          <p:nvPr/>
        </p:nvSpPr>
        <p:spPr>
          <a:xfrm>
            <a:off x="556984" y="7509182"/>
            <a:ext cx="4342562" cy="2031325"/>
          </a:xfrm>
          <a:prstGeom prst="rect">
            <a:avLst/>
          </a:prstGeom>
          <a:noFill/>
          <a:ln>
            <a:solidFill>
              <a:srgbClr val="449DDD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Références des couleurs sur </a:t>
            </a:r>
            <a:r>
              <a:rPr lang="fr-FR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:</a:t>
            </a:r>
          </a:p>
          <a:p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Bleu foncé : #174195</a:t>
            </a:r>
          </a:p>
          <a:p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Jaune : #FFDE59</a:t>
            </a:r>
          </a:p>
          <a:p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Bleu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Présanse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: #0A9EE3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13A5C32-BD82-77EA-1D91-3F2652CE55E7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85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85" y="1105102"/>
            <a:ext cx="6429603" cy="1242948"/>
          </a:xfrm>
        </p:spPr>
        <p:txBody>
          <a:bodyPr/>
          <a:lstStyle/>
          <a:p>
            <a:pPr algn="ctr"/>
            <a:r>
              <a:rPr lang="fr-FR" dirty="0"/>
              <a:t>Télécharger ses </a:t>
            </a:r>
            <a:r>
              <a:rPr lang="fr-FR" dirty="0" err="1"/>
              <a:t>templates</a:t>
            </a:r>
            <a:r>
              <a:rPr lang="fr-FR" dirty="0"/>
              <a:t> une fois modifiés (1)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F4B3585-9FE4-45F2-61C5-7A6E5550F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186" y="2470225"/>
            <a:ext cx="7002691" cy="6167299"/>
          </a:xfrm>
        </p:spPr>
        <p:txBody>
          <a:bodyPr/>
          <a:lstStyle/>
          <a:p>
            <a:pPr algn="just">
              <a:lnSpc>
                <a:spcPts val="2600"/>
              </a:lnSpc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Cliquez sur le bouton Partager en haut à droite, puis télécharger. 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Comme les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sont animés, un téléchargement au format vidéo est nécessaire. Pour ce faire, deux options s’offrent à vous : </a:t>
            </a:r>
          </a:p>
          <a:p>
            <a:pPr algn="just">
              <a:lnSpc>
                <a:spcPts val="2600"/>
              </a:lnSpc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animé ne comprend pas de son : un simple téléchargement au </a:t>
            </a:r>
            <a:r>
              <a:rPr lang="fr-FR" sz="1800" b="1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format GIF 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 suffisant. </a:t>
            </a:r>
          </a:p>
          <a:p>
            <a:pPr algn="just">
              <a:lnSpc>
                <a:spcPts val="2600"/>
              </a:lnSpc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dispose de son (extrait d’intervention ou autre) : téléchargez-le au </a:t>
            </a:r>
            <a:r>
              <a:rPr lang="fr-FR" sz="1800" b="1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format vidéo mp4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fr-FR" sz="600" dirty="0">
              <a:solidFill>
                <a:srgbClr val="565555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4D25636-3A58-1970-D96C-1AD54378A459}"/>
              </a:ext>
            </a:extLst>
          </p:cNvPr>
          <p:cNvGrpSpPr/>
          <p:nvPr/>
        </p:nvGrpSpPr>
        <p:grpSpPr>
          <a:xfrm>
            <a:off x="813694" y="5553874"/>
            <a:ext cx="5932286" cy="4185483"/>
            <a:chOff x="727594" y="5345906"/>
            <a:chExt cx="6088381" cy="455457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774004B-D3DA-DEB8-DEA3-BDBA7AD5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594" y="5345906"/>
              <a:ext cx="6088381" cy="455457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5AD6DA-E7DE-30CD-47FB-C3C23A2693EE}"/>
                </a:ext>
              </a:extLst>
            </p:cNvPr>
            <p:cNvSpPr/>
            <p:nvPr/>
          </p:nvSpPr>
          <p:spPr>
            <a:xfrm>
              <a:off x="3795077" y="8834434"/>
              <a:ext cx="2941003" cy="10058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6809B63-5084-304B-71D7-58D128AE0334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1DB5C6-9743-C5E0-686E-6CF202EF0A4F}"/>
              </a:ext>
            </a:extLst>
          </p:cNvPr>
          <p:cNvSpPr/>
          <p:nvPr/>
        </p:nvSpPr>
        <p:spPr>
          <a:xfrm>
            <a:off x="5836208" y="5553874"/>
            <a:ext cx="909771" cy="3749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72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85" y="1105102"/>
            <a:ext cx="6429603" cy="1242948"/>
          </a:xfrm>
        </p:spPr>
        <p:txBody>
          <a:bodyPr/>
          <a:lstStyle/>
          <a:p>
            <a:pPr algn="ctr"/>
            <a:r>
              <a:rPr lang="fr-FR" dirty="0"/>
              <a:t>Télécharger ses </a:t>
            </a:r>
            <a:r>
              <a:rPr lang="fr-FR" dirty="0" err="1"/>
              <a:t>templates</a:t>
            </a:r>
            <a:r>
              <a:rPr lang="fr-FR" dirty="0"/>
              <a:t> une fois modifiés (2)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F4B3585-9FE4-45F2-61C5-7A6E5550F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85" y="2348050"/>
            <a:ext cx="6429603" cy="61672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Sélectionnez les </a:t>
            </a:r>
            <a:r>
              <a:rPr lang="fr-FR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que vous souhaitez télécharger : </a:t>
            </a:r>
            <a:endParaRPr lang="fr-FR" sz="600" dirty="0">
              <a:solidFill>
                <a:srgbClr val="5655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2D0757-2165-6798-DFC2-302F0C92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01" y="3614277"/>
            <a:ext cx="3485471" cy="55037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0151BC-1247-770D-542A-86262E88824A}"/>
              </a:ext>
            </a:extLst>
          </p:cNvPr>
          <p:cNvSpPr/>
          <p:nvPr/>
        </p:nvSpPr>
        <p:spPr>
          <a:xfrm>
            <a:off x="2037102" y="5835555"/>
            <a:ext cx="3485470" cy="317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3B2734B-56A8-D981-9278-D283C6579459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74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85" y="1105102"/>
            <a:ext cx="6429603" cy="1242948"/>
          </a:xfrm>
        </p:spPr>
        <p:txBody>
          <a:bodyPr/>
          <a:lstStyle/>
          <a:p>
            <a:pPr algn="ctr"/>
            <a:r>
              <a:rPr lang="fr-FR" dirty="0"/>
              <a:t>Télécharger ses </a:t>
            </a:r>
            <a:r>
              <a:rPr lang="fr-FR" dirty="0" err="1"/>
              <a:t>templates</a:t>
            </a:r>
            <a:r>
              <a:rPr lang="fr-FR" dirty="0"/>
              <a:t> une fois modifiés (3)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F4B3585-9FE4-45F2-61C5-7A6E5550F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575" y="2878545"/>
            <a:ext cx="3276577" cy="2696389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Vérifiez qu’aucun média payant de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n’a été ajouté à vos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Si c’est le cas, cette fenêtre ci-contre s’affichera.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faudra alors changer le média payant utilisé. </a:t>
            </a:r>
          </a:p>
          <a:p>
            <a:pPr marL="0" indent="0" algn="r">
              <a:lnSpc>
                <a:spcPct val="150000"/>
              </a:lnSpc>
              <a:buNone/>
            </a:pPr>
            <a:endParaRPr lang="fr-FR" sz="600" dirty="0">
              <a:solidFill>
                <a:srgbClr val="5655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r">
              <a:buNone/>
            </a:pP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D6586D5-7723-129D-240D-687DD7E4B34E}"/>
              </a:ext>
            </a:extLst>
          </p:cNvPr>
          <p:cNvSpPr txBox="1"/>
          <p:nvPr/>
        </p:nvSpPr>
        <p:spPr>
          <a:xfrm>
            <a:off x="3698181" y="6561393"/>
            <a:ext cx="345192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ce n’est pas le cas, votre téléchargement se lancera automatiquement en cliquant sur « télécharger ». Une fenêtre apparaîtra en bas de page à droite avec la progression du téléchargement.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9E9C9D-8DEC-999F-4284-A97BB634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12" y="2348050"/>
            <a:ext cx="3276578" cy="3757380"/>
          </a:xfrm>
          <a:prstGeom prst="rect">
            <a:avLst/>
          </a:prstGeom>
          <a:ln>
            <a:solidFill>
              <a:srgbClr val="449DDD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5AFAC2-2CAC-FCA6-6E7C-25B537BC4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4" y="6105430"/>
            <a:ext cx="3276578" cy="4155541"/>
          </a:xfrm>
          <a:prstGeom prst="rect">
            <a:avLst/>
          </a:prstGeom>
          <a:ln>
            <a:solidFill>
              <a:srgbClr val="449DDD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A15596-CF71-1FDE-62C1-F687D1571670}"/>
              </a:ext>
            </a:extLst>
          </p:cNvPr>
          <p:cNvSpPr/>
          <p:nvPr/>
        </p:nvSpPr>
        <p:spPr>
          <a:xfrm>
            <a:off x="781741" y="7571377"/>
            <a:ext cx="2327219" cy="26895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A7D0A4-021D-0540-0067-F136B2027C7C}"/>
              </a:ext>
            </a:extLst>
          </p:cNvPr>
          <p:cNvSpPr/>
          <p:nvPr/>
        </p:nvSpPr>
        <p:spPr>
          <a:xfrm>
            <a:off x="3876080" y="2804013"/>
            <a:ext cx="3096130" cy="29871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E3A5BC4-AC81-2A65-3824-BE3EBB267DE3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37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85" y="1105102"/>
            <a:ext cx="6429603" cy="766697"/>
          </a:xfrm>
        </p:spPr>
        <p:txBody>
          <a:bodyPr/>
          <a:lstStyle/>
          <a:p>
            <a:pPr algn="ctr"/>
            <a:r>
              <a:rPr lang="fr-FR" dirty="0"/>
              <a:t>Publier sur LinkedIn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F4B3585-9FE4-45F2-61C5-7A6E5550F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85" y="2262256"/>
            <a:ext cx="6429603" cy="616729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Après avoir rédigé le texte qui accompagnera le visuel, cliquez sur « Ajouter une photo » si vous avez téléchargé votre fichier au format GIF, ou sur « ajouter une vidéo » si vous avez téléchargé votre fichier au format vidéo MP4.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A1496B-9E38-CFC1-C468-BAC48E8D9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235" y="4633139"/>
            <a:ext cx="5035204" cy="36942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BA2903-1289-642E-B7EF-3C86230794F3}"/>
              </a:ext>
            </a:extLst>
          </p:cNvPr>
          <p:cNvSpPr/>
          <p:nvPr/>
        </p:nvSpPr>
        <p:spPr>
          <a:xfrm>
            <a:off x="1377386" y="7550988"/>
            <a:ext cx="925975" cy="5165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9FFF1-1D36-9D66-4428-36B6C69956BC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B8FC5F-0433-4D7C-E532-1AEE5742E50C}"/>
              </a:ext>
            </a:extLst>
          </p:cNvPr>
          <p:cNvSpPr/>
          <p:nvPr/>
        </p:nvSpPr>
        <p:spPr>
          <a:xfrm>
            <a:off x="2094271" y="5345906"/>
            <a:ext cx="663677" cy="1404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/>
              <a:t>VOTRE SPSTI</a:t>
            </a:r>
          </a:p>
        </p:txBody>
      </p:sp>
    </p:spTree>
    <p:extLst>
      <p:ext uri="{BB962C8B-B14F-4D97-AF65-F5344CB8AC3E}">
        <p14:creationId xmlns:p14="http://schemas.microsoft.com/office/powerpoint/2010/main" val="133714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56678CD-6908-0F4F-A8FA-E4C16A565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526" y="4457700"/>
            <a:ext cx="6557963" cy="2457448"/>
          </a:xfrm>
        </p:spPr>
        <p:txBody>
          <a:bodyPr/>
          <a:lstStyle/>
          <a:p>
            <a:endParaRPr lang="fr-FR" sz="3200" dirty="0">
              <a:latin typeface="Helvetica" pitchFamily="2" charset="0"/>
            </a:endParaRPr>
          </a:p>
          <a:p>
            <a:r>
              <a:rPr lang="fr-FR" sz="3200" dirty="0">
                <a:latin typeface="Helvetica" pitchFamily="2" charset="0"/>
              </a:rPr>
              <a:t>WEBINAIRE – ARRIÈRE-PLANS RST MIS À DISPOSITION</a:t>
            </a:r>
          </a:p>
        </p:txBody>
      </p:sp>
      <p:grpSp>
        <p:nvGrpSpPr>
          <p:cNvPr id="4" name="Grouper 8">
            <a:extLst>
              <a:ext uri="{FF2B5EF4-FFF2-40B4-BE49-F238E27FC236}">
                <a16:creationId xmlns:a16="http://schemas.microsoft.com/office/drawing/2014/main" id="{39690234-6AA3-EB43-90ED-AA841914005D}"/>
              </a:ext>
            </a:extLst>
          </p:cNvPr>
          <p:cNvGrpSpPr/>
          <p:nvPr/>
        </p:nvGrpSpPr>
        <p:grpSpPr>
          <a:xfrm>
            <a:off x="3465460" y="3872925"/>
            <a:ext cx="570016" cy="584775"/>
            <a:chOff x="2812746" y="1902748"/>
            <a:chExt cx="570016" cy="58477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464ECF9-6AF2-6542-AB50-E39EC7A7175F}"/>
                </a:ext>
              </a:extLst>
            </p:cNvPr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F35C4C0-9AF2-4347-8851-FDA600B80AC2}"/>
                </a:ext>
              </a:extLst>
            </p:cNvPr>
            <p:cNvSpPr txBox="1"/>
            <p:nvPr/>
          </p:nvSpPr>
          <p:spPr>
            <a:xfrm>
              <a:off x="2883434" y="1902748"/>
              <a:ext cx="4171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449DDD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26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819790-EA29-BF4B-AC05-3F89D5097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rgbClr val="449DDD"/>
                </a:solidFill>
                <a:latin typeface="Helvetica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 sur les réseaux sociaux : bonnes pratiques et </a:t>
            </a:r>
            <a:r>
              <a:rPr lang="fr-FR" dirty="0" err="1">
                <a:solidFill>
                  <a:srgbClr val="449DDD"/>
                </a:solidFill>
                <a:latin typeface="Helvetica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templates</a:t>
            </a:r>
            <a:r>
              <a:rPr lang="fr-FR" dirty="0">
                <a:solidFill>
                  <a:srgbClr val="449DDD"/>
                </a:solidFill>
                <a:latin typeface="Helvetica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mis à disposition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6B3DBF-F578-8F47-9887-6410777C34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rgbClr val="449DDD"/>
                </a:solidFill>
                <a:latin typeface="Helvetica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Webinaire – arrière-plans RST mis à disposition</a:t>
            </a:r>
            <a:endParaRPr lang="fr-FR" dirty="0">
              <a:solidFill>
                <a:srgbClr val="449DDD"/>
              </a:solidFill>
              <a:latin typeface="Helvetica" pitchFamily="2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2609A89-350B-E047-94C4-1F09B2EDA2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70944" y="4602684"/>
            <a:ext cx="5731746" cy="637349"/>
          </a:xfrm>
        </p:spPr>
        <p:txBody>
          <a:bodyPr/>
          <a:lstStyle/>
          <a:p>
            <a:r>
              <a:rPr lang="fr-FR" dirty="0">
                <a:solidFill>
                  <a:srgbClr val="449DDD"/>
                </a:solidFill>
                <a:latin typeface="Helvetica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Signature de mail mise à votre disposition</a:t>
            </a:r>
            <a:endParaRPr lang="fr-FR" dirty="0">
              <a:solidFill>
                <a:srgbClr val="449DDD"/>
              </a:solidFill>
              <a:latin typeface="Helvetica" pitchFamily="2" charset="0"/>
            </a:endParaRPr>
          </a:p>
        </p:txBody>
      </p:sp>
      <p:grpSp>
        <p:nvGrpSpPr>
          <p:cNvPr id="9" name="Grouper 8">
            <a:extLst>
              <a:ext uri="{FF2B5EF4-FFF2-40B4-BE49-F238E27FC236}">
                <a16:creationId xmlns:a16="http://schemas.microsoft.com/office/drawing/2014/main" id="{D38FCCB9-2787-7D46-BDB3-EF339EAFC84F}"/>
              </a:ext>
            </a:extLst>
          </p:cNvPr>
          <p:cNvGrpSpPr/>
          <p:nvPr/>
        </p:nvGrpSpPr>
        <p:grpSpPr>
          <a:xfrm>
            <a:off x="556985" y="2415085"/>
            <a:ext cx="570016" cy="584775"/>
            <a:chOff x="2812746" y="1902748"/>
            <a:chExt cx="570016" cy="584775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80C26995-4A44-B344-9DC8-D119C5B9E9CB}"/>
                </a:ext>
              </a:extLst>
            </p:cNvPr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903D57D-65B6-7F4C-9166-FB110FDB9377}"/>
                </a:ext>
              </a:extLst>
            </p:cNvPr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</a:p>
          </p:txBody>
        </p:sp>
      </p:grpSp>
      <p:grpSp>
        <p:nvGrpSpPr>
          <p:cNvPr id="12" name="Grouper 8">
            <a:extLst>
              <a:ext uri="{FF2B5EF4-FFF2-40B4-BE49-F238E27FC236}">
                <a16:creationId xmlns:a16="http://schemas.microsoft.com/office/drawing/2014/main" id="{689139C4-7C7B-5D4B-917B-F6CC76B7FB28}"/>
              </a:ext>
            </a:extLst>
          </p:cNvPr>
          <p:cNvGrpSpPr/>
          <p:nvPr/>
        </p:nvGrpSpPr>
        <p:grpSpPr>
          <a:xfrm>
            <a:off x="556985" y="3458215"/>
            <a:ext cx="570016" cy="584775"/>
            <a:chOff x="2812746" y="1902748"/>
            <a:chExt cx="570016" cy="584775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F83A7F0-8698-AD4A-8DFC-A940D2504F13}"/>
                </a:ext>
              </a:extLst>
            </p:cNvPr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F407C3A-4055-D04E-9477-F951D36FA24F}"/>
                </a:ext>
              </a:extLst>
            </p:cNvPr>
            <p:cNvSpPr txBox="1"/>
            <p:nvPr/>
          </p:nvSpPr>
          <p:spPr>
            <a:xfrm>
              <a:off x="2883434" y="1902748"/>
              <a:ext cx="42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</a:p>
          </p:txBody>
        </p:sp>
      </p:grpSp>
      <p:grpSp>
        <p:nvGrpSpPr>
          <p:cNvPr id="15" name="Grouper 8">
            <a:extLst>
              <a:ext uri="{FF2B5EF4-FFF2-40B4-BE49-F238E27FC236}">
                <a16:creationId xmlns:a16="http://schemas.microsoft.com/office/drawing/2014/main" id="{B225FD17-A9A3-1D4B-A4DD-5A82070F0B72}"/>
              </a:ext>
            </a:extLst>
          </p:cNvPr>
          <p:cNvGrpSpPr/>
          <p:nvPr/>
        </p:nvGrpSpPr>
        <p:grpSpPr>
          <a:xfrm>
            <a:off x="556985" y="4593505"/>
            <a:ext cx="570016" cy="584775"/>
            <a:chOff x="2812746" y="1902748"/>
            <a:chExt cx="570016" cy="584775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36EBCE8-EA43-694B-B5AE-847E8869201F}"/>
                </a:ext>
              </a:extLst>
            </p:cNvPr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86E9164-468E-F943-9A08-FBB351333060}"/>
                </a:ext>
              </a:extLst>
            </p:cNvPr>
            <p:cNvSpPr txBox="1"/>
            <p:nvPr/>
          </p:nvSpPr>
          <p:spPr>
            <a:xfrm>
              <a:off x="2883434" y="190274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</a:p>
          </p:txBody>
        </p:sp>
      </p:grpSp>
      <p:sp>
        <p:nvSpPr>
          <p:cNvPr id="27" name="Espace réservé du texte 1">
            <a:extLst>
              <a:ext uri="{FF2B5EF4-FFF2-40B4-BE49-F238E27FC236}">
                <a16:creationId xmlns:a16="http://schemas.microsoft.com/office/drawing/2014/main" id="{132CDB15-E078-C346-BABE-8D8FDE8B39BA}"/>
              </a:ext>
            </a:extLst>
          </p:cNvPr>
          <p:cNvSpPr txBox="1">
            <a:spLocks/>
          </p:cNvSpPr>
          <p:nvPr/>
        </p:nvSpPr>
        <p:spPr>
          <a:xfrm>
            <a:off x="556985" y="1105101"/>
            <a:ext cx="6429603" cy="563301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>
                <a:solidFill>
                  <a:srgbClr val="449DDD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58573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3F769E3-00B0-43ED-A809-27918F2693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035" y="2578308"/>
            <a:ext cx="6429603" cy="7008403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50000"/>
              </a:lnSpc>
              <a:buNone/>
            </a:pPr>
            <a:r>
              <a:rPr lang="fr-FR" sz="1800" dirty="0">
                <a:solidFill>
                  <a:srgbClr val="565555"/>
                </a:solidFill>
                <a:latin typeface="Helvetica"/>
                <a:cs typeface="Helvetica"/>
              </a:rPr>
              <a:t>Vous allez animer un webinaire à l’occasion des RST ? Une </a:t>
            </a:r>
            <a:r>
              <a:rPr lang="fr-FR" sz="1800" b="1" dirty="0">
                <a:solidFill>
                  <a:srgbClr val="FF0000"/>
                </a:solidFill>
                <a:latin typeface="Helvetica"/>
                <a:cs typeface="Helvetica"/>
              </a:rPr>
              <a:t>liste des bonnes pratiques est répertoriée dans le « guide méthodologique » </a:t>
            </a:r>
            <a:r>
              <a:rPr lang="fr-FR" sz="1800" dirty="0">
                <a:solidFill>
                  <a:srgbClr val="565555"/>
                </a:solidFill>
                <a:latin typeface="Helvetica"/>
                <a:cs typeface="Helvetica"/>
                <a:hlinkClick r:id="rId2"/>
              </a:rPr>
              <a:t>disponible sur le serveur partagé dédié aux RST, </a:t>
            </a:r>
            <a:r>
              <a:rPr lang="fr-FR" sz="1800" dirty="0">
                <a:solidFill>
                  <a:srgbClr val="565555"/>
                </a:solidFill>
                <a:latin typeface="Helvetica"/>
                <a:cs typeface="Helvetica"/>
              </a:rPr>
              <a:t>dossier « guides pratiques ».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32B076-89A1-4525-9D98-AE3B58E1E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035" y="1105102"/>
            <a:ext cx="6893126" cy="453876"/>
          </a:xfrm>
        </p:spPr>
        <p:txBody>
          <a:bodyPr/>
          <a:lstStyle/>
          <a:p>
            <a:r>
              <a:rPr lang="fr-FR" dirty="0"/>
              <a:t>Animation d’un webinaire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551B79-D34A-4004-87F6-9BE8795C04FF}"/>
              </a:ext>
            </a:extLst>
          </p:cNvPr>
          <p:cNvSpPr/>
          <p:nvPr/>
        </p:nvSpPr>
        <p:spPr>
          <a:xfrm>
            <a:off x="565035" y="1688250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984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3F769E3-00B0-43ED-A809-27918F2693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036" y="2987041"/>
            <a:ext cx="6445364" cy="4465320"/>
          </a:xfrm>
        </p:spPr>
        <p:txBody>
          <a:bodyPr lIns="91440" tIns="45720" rIns="91440" bIns="4572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Dans le dossier « Communication SPSTI - RST 2023 » sur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vous trouverez un fichier contenant des propositions d’arrière-plans sur le thème des RST, que vous pouvez utiliser lors de vos webinaires (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cf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slides 8-9 pour voir comment accéder aux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b="1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vous souhaitez utiliser ces arrière-plans, merci de dupliquer le fichier « arrière-plans webinaires – RST 2023 – partagé » et renommer le nouveau fichier avec le nom de votre SPSTI.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32B076-89A1-4525-9D98-AE3B58E1E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85" y="1105102"/>
            <a:ext cx="6893126" cy="453876"/>
          </a:xfrm>
        </p:spPr>
        <p:txBody>
          <a:bodyPr/>
          <a:lstStyle/>
          <a:p>
            <a:r>
              <a:rPr lang="fr-FR" dirty="0"/>
              <a:t>Mise à disposition d’arrière-plans pour vos webinaires sur </a:t>
            </a:r>
            <a:br>
              <a:rPr lang="fr-FR" dirty="0"/>
            </a:br>
            <a:r>
              <a:rPr lang="fr-FR" dirty="0" err="1"/>
              <a:t>Canva</a:t>
            </a:r>
            <a:r>
              <a:rPr lang="fr-FR" dirty="0"/>
              <a:t>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551B79-D34A-4004-87F6-9BE8795C04FF}"/>
              </a:ext>
            </a:extLst>
          </p:cNvPr>
          <p:cNvSpPr/>
          <p:nvPr/>
        </p:nvSpPr>
        <p:spPr>
          <a:xfrm>
            <a:off x="565035" y="2798039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B163E23-C041-AD4B-9E8C-A772BCB918DF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Arrière-plans webinaire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64CFD32-0FF2-E09F-B38E-24154F327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0" r="5636" b="6859"/>
          <a:stretch/>
        </p:blipFill>
        <p:spPr>
          <a:xfrm>
            <a:off x="3141585" y="6556163"/>
            <a:ext cx="3633286" cy="3524128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0981C524-8FE7-658A-E090-32B50F1919D7}"/>
              </a:ext>
            </a:extLst>
          </p:cNvPr>
          <p:cNvGrpSpPr/>
          <p:nvPr/>
        </p:nvGrpSpPr>
        <p:grpSpPr>
          <a:xfrm>
            <a:off x="336457" y="7059123"/>
            <a:ext cx="850436" cy="850002"/>
            <a:chOff x="131766" y="8808619"/>
            <a:chExt cx="850436" cy="850002"/>
          </a:xfrm>
        </p:grpSpPr>
        <p:sp>
          <p:nvSpPr>
            <p:cNvPr id="7" name="Triangle isocèle 6">
              <a:extLst>
                <a:ext uri="{FF2B5EF4-FFF2-40B4-BE49-F238E27FC236}">
                  <a16:creationId xmlns:a16="http://schemas.microsoft.com/office/drawing/2014/main" id="{ADCF4AB9-906A-53BF-E894-106F17A1D3DA}"/>
                </a:ext>
              </a:extLst>
            </p:cNvPr>
            <p:cNvSpPr/>
            <p:nvPr/>
          </p:nvSpPr>
          <p:spPr>
            <a:xfrm>
              <a:off x="131766" y="8808619"/>
              <a:ext cx="850436" cy="733135"/>
            </a:xfrm>
            <a:prstGeom prst="triangl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EF2BDD7-B311-4693-324A-5F5F8CF29280}"/>
                </a:ext>
              </a:extLst>
            </p:cNvPr>
            <p:cNvSpPr txBox="1"/>
            <p:nvPr/>
          </p:nvSpPr>
          <p:spPr>
            <a:xfrm>
              <a:off x="353170" y="8827624"/>
              <a:ext cx="486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/>
                <a:t>!</a:t>
              </a:r>
              <a:endParaRPr lang="fr-FR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DC487D8-1AE8-1065-8481-7987AAE30DA0}"/>
              </a:ext>
            </a:extLst>
          </p:cNvPr>
          <p:cNvSpPr txBox="1"/>
          <p:nvPr/>
        </p:nvSpPr>
        <p:spPr>
          <a:xfrm>
            <a:off x="-298283" y="7928130"/>
            <a:ext cx="30416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just">
              <a:buNone/>
            </a:pPr>
            <a:r>
              <a:rPr lang="fr-FR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vous souhaitez accéder à ces </a:t>
            </a:r>
            <a:r>
              <a:rPr lang="fr-FR" sz="16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merci de nous le faire savoir par retour de mail afin que nous puissions vous ajouter à l’équipe sur </a:t>
            </a:r>
            <a:r>
              <a:rPr lang="fr-FR" sz="16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(si accès non demandé pour les </a:t>
            </a:r>
            <a:r>
              <a:rPr lang="fr-FR" sz="1600" i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6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LinkedIn)</a:t>
            </a:r>
          </a:p>
        </p:txBody>
      </p:sp>
    </p:spTree>
    <p:extLst>
      <p:ext uri="{BB962C8B-B14F-4D97-AF65-F5344CB8AC3E}">
        <p14:creationId xmlns:p14="http://schemas.microsoft.com/office/powerpoint/2010/main" val="3326288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3F769E3-00B0-43ED-A809-27918F2693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156" y="3596641"/>
            <a:ext cx="2281792" cy="6246018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50000"/>
              </a:lnSpc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Vous pouvez ainsi modifier les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y intégrer notamment votre logo sous celui des RST.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Cf slides 10-11 pour insérer un média sur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32B076-89A1-4525-9D98-AE3B58E1E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85" y="1105102"/>
            <a:ext cx="6893126" cy="453876"/>
          </a:xfrm>
        </p:spPr>
        <p:txBody>
          <a:bodyPr/>
          <a:lstStyle/>
          <a:p>
            <a:r>
              <a:rPr lang="fr-FR" dirty="0"/>
              <a:t>Mise à disposition d’arrière-plans pour vos webinaires sur </a:t>
            </a:r>
            <a:br>
              <a:rPr lang="fr-FR" dirty="0"/>
            </a:br>
            <a:r>
              <a:rPr lang="fr-FR" dirty="0" err="1"/>
              <a:t>Canva</a:t>
            </a:r>
            <a:r>
              <a:rPr lang="fr-FR" dirty="0"/>
              <a:t> (2)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551B79-D34A-4004-87F6-9BE8795C04FF}"/>
              </a:ext>
            </a:extLst>
          </p:cNvPr>
          <p:cNvSpPr/>
          <p:nvPr/>
        </p:nvSpPr>
        <p:spPr>
          <a:xfrm>
            <a:off x="565035" y="2798039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B163E23-C041-AD4B-9E8C-A772BCB918DF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Arrière-plans webinaire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4BDA83D-6C39-70E3-CF86-9019B592A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828" y="3165634"/>
            <a:ext cx="44767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3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3F769E3-00B0-43ED-A809-27918F2693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035" y="2987040"/>
            <a:ext cx="6429603" cy="6599671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50000"/>
              </a:lnSpc>
              <a:buNone/>
            </a:pPr>
            <a:r>
              <a:rPr lang="fr-FR" sz="1800" dirty="0">
                <a:solidFill>
                  <a:srgbClr val="565555"/>
                </a:solidFill>
                <a:latin typeface="Helvetica"/>
                <a:cs typeface="Helvetica"/>
              </a:rPr>
              <a:t>Pour télécharger votre arrière-plan modifié, cliquez sur « partager » en haut à droite, puis « télécharger ». Ensuite, sélectionnez le format (privilégiez le format png pour une meilleure qualité de l’image), sélectionnez les fonds que vous souhaitez télécharger, et enfin, cliquez sur télécharger. 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800" dirty="0">
              <a:latin typeface="Helvetica"/>
              <a:cs typeface="Helvetica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32B076-89A1-4525-9D98-AE3B58E1E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85" y="1105102"/>
            <a:ext cx="6893126" cy="453876"/>
          </a:xfrm>
        </p:spPr>
        <p:txBody>
          <a:bodyPr/>
          <a:lstStyle/>
          <a:p>
            <a:r>
              <a:rPr lang="fr-FR" dirty="0"/>
              <a:t>Mise à disposition d’arrière-plans pour vos webinaires sur </a:t>
            </a:r>
            <a:br>
              <a:rPr lang="fr-FR" dirty="0"/>
            </a:br>
            <a:r>
              <a:rPr lang="fr-FR" dirty="0" err="1"/>
              <a:t>Canva</a:t>
            </a:r>
            <a:r>
              <a:rPr lang="fr-FR" dirty="0"/>
              <a:t> (3)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551B79-D34A-4004-87F6-9BE8795C04FF}"/>
              </a:ext>
            </a:extLst>
          </p:cNvPr>
          <p:cNvSpPr/>
          <p:nvPr/>
        </p:nvSpPr>
        <p:spPr>
          <a:xfrm>
            <a:off x="565035" y="2798039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B163E23-C041-AD4B-9E8C-A772BCB918DF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Arrière-plans webinaire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2B0EC0-297F-3C25-4C00-ACAA4DE9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17" y="5613369"/>
            <a:ext cx="6994638" cy="41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42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56678CD-6908-0F4F-A8FA-E4C16A565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357" y="4457700"/>
            <a:ext cx="5528301" cy="2457448"/>
          </a:xfrm>
        </p:spPr>
        <p:txBody>
          <a:bodyPr/>
          <a:lstStyle/>
          <a:p>
            <a:endParaRPr lang="fr-FR" sz="3200" dirty="0">
              <a:latin typeface="Helvetica" pitchFamily="2" charset="0"/>
            </a:endParaRPr>
          </a:p>
          <a:p>
            <a:r>
              <a:rPr lang="fr-FR" sz="3200" dirty="0">
                <a:latin typeface="Helvetica" pitchFamily="2" charset="0"/>
              </a:rPr>
              <a:t>SIGNATURE DE MAIL</a:t>
            </a:r>
            <a:br>
              <a:rPr lang="fr-FR" sz="3200" dirty="0">
                <a:latin typeface="Helvetica" pitchFamily="2" charset="0"/>
              </a:rPr>
            </a:br>
            <a:r>
              <a:rPr lang="fr-FR" sz="3200" dirty="0">
                <a:latin typeface="Helvetica" pitchFamily="2" charset="0"/>
              </a:rPr>
              <a:t>MISE À VOTRE DISPOSITION</a:t>
            </a:r>
          </a:p>
        </p:txBody>
      </p:sp>
      <p:grpSp>
        <p:nvGrpSpPr>
          <p:cNvPr id="4" name="Grouper 8">
            <a:extLst>
              <a:ext uri="{FF2B5EF4-FFF2-40B4-BE49-F238E27FC236}">
                <a16:creationId xmlns:a16="http://schemas.microsoft.com/office/drawing/2014/main" id="{39690234-6AA3-EB43-90ED-AA841914005D}"/>
              </a:ext>
            </a:extLst>
          </p:cNvPr>
          <p:cNvGrpSpPr/>
          <p:nvPr/>
        </p:nvGrpSpPr>
        <p:grpSpPr>
          <a:xfrm>
            <a:off x="3465460" y="3872925"/>
            <a:ext cx="570016" cy="584775"/>
            <a:chOff x="2812746" y="1902748"/>
            <a:chExt cx="570016" cy="58477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464ECF9-6AF2-6542-AB50-E39EC7A7175F}"/>
                </a:ext>
              </a:extLst>
            </p:cNvPr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F35C4C0-9AF2-4347-8851-FDA600B80AC2}"/>
                </a:ext>
              </a:extLst>
            </p:cNvPr>
            <p:cNvSpPr txBox="1"/>
            <p:nvPr/>
          </p:nvSpPr>
          <p:spPr>
            <a:xfrm>
              <a:off x="2883434" y="1902748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449DDD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080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B17F108-EB07-184D-A318-F285D46705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985" y="848091"/>
            <a:ext cx="6429603" cy="5633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3200" dirty="0">
                <a:solidFill>
                  <a:srgbClr val="449DDD"/>
                </a:solidFill>
                <a:latin typeface="Helvetica" pitchFamily="2" charset="0"/>
              </a:rPr>
              <a:t>Signature de mail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CC1D30-F7C5-754F-9FD9-C832EA39D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441" y="1519641"/>
            <a:ext cx="7012729" cy="322763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019DE2"/>
              </a:buClr>
              <a:buNone/>
            </a:pP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Une signature de mail promouvant l’événement vous est également proposée. Dans le dossier « Team </a:t>
            </a:r>
            <a:r>
              <a:rPr lang="fr-FR" sz="1800" dirty="0" err="1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Présanse</a:t>
            </a: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 » sur </a:t>
            </a:r>
            <a:r>
              <a:rPr lang="fr-FR" sz="1800" dirty="0" err="1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Canva</a:t>
            </a: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vous trouverez un fichier nommé « signature d’e-mail - RST 2023 - partagé », que vous pouvez personnaliser et utiliser comme signature d’e-mail (</a:t>
            </a:r>
            <a:r>
              <a:rPr lang="fr-FR" sz="1800" dirty="0" err="1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cf</a:t>
            </a: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 slides 8-9 pour voir comment accéder aux </a:t>
            </a:r>
            <a:r>
              <a:rPr lang="fr-FR" sz="1800" dirty="0" err="1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templates</a:t>
            </a: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 sur </a:t>
            </a:r>
            <a:r>
              <a:rPr lang="fr-FR" sz="1800" dirty="0" err="1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Canva</a:t>
            </a: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0" indent="0" algn="just">
              <a:lnSpc>
                <a:spcPct val="150000"/>
              </a:lnSpc>
              <a:buClr>
                <a:srgbClr val="019DE2"/>
              </a:buClr>
              <a:buNone/>
            </a:pPr>
            <a:r>
              <a:rPr lang="fr-FR" sz="1800" b="1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 vous souhaitez l’utiliser, merci de dupliquer le fichier « signature d’e-mail – RST 2023 – partagé » et renommer le nouveau fichier avec le nom de votre SPSTI.</a:t>
            </a:r>
          </a:p>
          <a:p>
            <a:pPr marL="0" indent="0" algn="just">
              <a:lnSpc>
                <a:spcPct val="150000"/>
              </a:lnSpc>
              <a:buClr>
                <a:srgbClr val="019DE2"/>
              </a:buClr>
              <a:buNone/>
            </a:pP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Vous pourrez ensuite, sur ce nouveau fichier, personnaliser votre signature avec vos informations. </a:t>
            </a:r>
          </a:p>
          <a:p>
            <a:pPr marL="0" indent="0">
              <a:lnSpc>
                <a:spcPct val="150000"/>
              </a:lnSpc>
              <a:buClr>
                <a:srgbClr val="019DE2"/>
              </a:buClr>
              <a:buNone/>
            </a:pPr>
            <a:endParaRPr lang="fr-FR" sz="1800" dirty="0">
              <a:solidFill>
                <a:srgbClr val="565555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75E14-33EE-574E-B670-89C525B41670}"/>
              </a:ext>
            </a:extLst>
          </p:cNvPr>
          <p:cNvSpPr/>
          <p:nvPr/>
        </p:nvSpPr>
        <p:spPr>
          <a:xfrm>
            <a:off x="628425" y="1460264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extérieur, bleu, oiseau, haut&#10;&#10;Description générée automatiquement">
            <a:extLst>
              <a:ext uri="{FF2B5EF4-FFF2-40B4-BE49-F238E27FC236}">
                <a16:creationId xmlns:a16="http://schemas.microsoft.com/office/drawing/2014/main" id="{C1617261-E833-7065-8A20-C7CEBB03C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786" y="6667847"/>
            <a:ext cx="3810000" cy="1905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9D502B43-5EA5-9895-9B6D-96DBDAF1551A}"/>
              </a:ext>
            </a:extLst>
          </p:cNvPr>
          <p:cNvGrpSpPr/>
          <p:nvPr/>
        </p:nvGrpSpPr>
        <p:grpSpPr>
          <a:xfrm>
            <a:off x="203207" y="8993720"/>
            <a:ext cx="850436" cy="850002"/>
            <a:chOff x="131766" y="8808619"/>
            <a:chExt cx="850436" cy="850002"/>
          </a:xfrm>
        </p:grpSpPr>
        <p:sp>
          <p:nvSpPr>
            <p:cNvPr id="10" name="Triangle isocèle 9">
              <a:extLst>
                <a:ext uri="{FF2B5EF4-FFF2-40B4-BE49-F238E27FC236}">
                  <a16:creationId xmlns:a16="http://schemas.microsoft.com/office/drawing/2014/main" id="{4C666E5C-52C0-0555-245A-90374F193B8E}"/>
                </a:ext>
              </a:extLst>
            </p:cNvPr>
            <p:cNvSpPr/>
            <p:nvPr/>
          </p:nvSpPr>
          <p:spPr>
            <a:xfrm>
              <a:off x="131766" y="8808619"/>
              <a:ext cx="850436" cy="733135"/>
            </a:xfrm>
            <a:prstGeom prst="triangl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D709869-5A95-D984-05B2-DF26C3DFD5BD}"/>
                </a:ext>
              </a:extLst>
            </p:cNvPr>
            <p:cNvSpPr txBox="1"/>
            <p:nvPr/>
          </p:nvSpPr>
          <p:spPr>
            <a:xfrm>
              <a:off x="353170" y="8827624"/>
              <a:ext cx="486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/>
                <a:t>!</a:t>
              </a:r>
              <a:endParaRPr lang="fr-FR" dirty="0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291E3EB5-CEF9-A07F-7ED5-8668BD5B9BD6}"/>
              </a:ext>
            </a:extLst>
          </p:cNvPr>
          <p:cNvSpPr txBox="1"/>
          <p:nvPr/>
        </p:nvSpPr>
        <p:spPr>
          <a:xfrm>
            <a:off x="717183" y="8849428"/>
            <a:ext cx="62694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fr-FR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vous souhaitez accéder à ces </a:t>
            </a:r>
            <a:r>
              <a:rPr lang="fr-FR" sz="16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merci de nous le faire savoir par retour de mail afin que nous puissions vous ajouter à l’équipe sur </a:t>
            </a:r>
            <a:r>
              <a:rPr lang="fr-FR" sz="16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(si accès non demandé pour les </a:t>
            </a:r>
            <a:r>
              <a:rPr lang="fr-FR" sz="1600" i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6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LinkedIn ou les arrière-plans pour webinaires)</a:t>
            </a:r>
          </a:p>
        </p:txBody>
      </p:sp>
    </p:spTree>
    <p:extLst>
      <p:ext uri="{BB962C8B-B14F-4D97-AF65-F5344CB8AC3E}">
        <p14:creationId xmlns:p14="http://schemas.microsoft.com/office/powerpoint/2010/main" val="2197202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>
            <a:extLst>
              <a:ext uri="{FF2B5EF4-FFF2-40B4-BE49-F238E27FC236}">
                <a16:creationId xmlns:a16="http://schemas.microsoft.com/office/drawing/2014/main" id="{DDF30871-FBE5-2340-9C32-08BE9DC4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664" y="1008224"/>
            <a:ext cx="3505951" cy="114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BEE94DF9-0308-CB44-B21F-CEB251A49A44}"/>
              </a:ext>
            </a:extLst>
          </p:cNvPr>
          <p:cNvSpPr txBox="1">
            <a:spLocks/>
          </p:cNvSpPr>
          <p:nvPr/>
        </p:nvSpPr>
        <p:spPr>
          <a:xfrm>
            <a:off x="475837" y="5762826"/>
            <a:ext cx="6429603" cy="563301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200" dirty="0">
                <a:solidFill>
                  <a:schemeClr val="bg1"/>
                </a:solidFill>
                <a:latin typeface="Helvetica" pitchFamily="2" charset="0"/>
              </a:rPr>
              <a:t>Merci ! </a:t>
            </a:r>
          </a:p>
        </p:txBody>
      </p:sp>
    </p:spTree>
    <p:extLst>
      <p:ext uri="{BB962C8B-B14F-4D97-AF65-F5344CB8AC3E}">
        <p14:creationId xmlns:p14="http://schemas.microsoft.com/office/powerpoint/2010/main" val="70925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56678CD-6908-0F4F-A8FA-E4C16A565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355" y="4461299"/>
            <a:ext cx="6430963" cy="2457448"/>
          </a:xfrm>
        </p:spPr>
        <p:txBody>
          <a:bodyPr/>
          <a:lstStyle/>
          <a:p>
            <a:endParaRPr lang="fr-FR" sz="3200" dirty="0">
              <a:latin typeface="Helvetica" pitchFamily="2" charset="0"/>
            </a:endParaRPr>
          </a:p>
          <a:p>
            <a:r>
              <a:rPr lang="fr-FR" sz="3200" dirty="0">
                <a:latin typeface="Helvetica" pitchFamily="2" charset="0"/>
              </a:rPr>
              <a:t>COMMUNICATION SUR LES RÉSEAUX SOCIAUX : </a:t>
            </a:r>
            <a:br>
              <a:rPr lang="fr-FR" sz="3200" dirty="0">
                <a:latin typeface="Helvetica" pitchFamily="2" charset="0"/>
              </a:rPr>
            </a:br>
            <a:r>
              <a:rPr lang="fr-FR" sz="3200" dirty="0">
                <a:latin typeface="Helvetica" pitchFamily="2" charset="0"/>
              </a:rPr>
              <a:t>BONNES PRATIQUES </a:t>
            </a:r>
            <a:br>
              <a:rPr lang="fr-FR" sz="3200" dirty="0">
                <a:latin typeface="Helvetica" pitchFamily="2" charset="0"/>
              </a:rPr>
            </a:br>
            <a:r>
              <a:rPr lang="fr-FR" sz="3200" dirty="0">
                <a:latin typeface="Helvetica" pitchFamily="2" charset="0"/>
              </a:rPr>
              <a:t>ET TEMPLATES </a:t>
            </a:r>
            <a:br>
              <a:rPr lang="fr-FR" sz="3200" dirty="0">
                <a:latin typeface="Helvetica" pitchFamily="2" charset="0"/>
              </a:rPr>
            </a:br>
            <a:r>
              <a:rPr lang="fr-FR" sz="3200" dirty="0">
                <a:latin typeface="Helvetica" pitchFamily="2" charset="0"/>
              </a:rPr>
              <a:t>MIS À DISPOSITION</a:t>
            </a:r>
          </a:p>
        </p:txBody>
      </p:sp>
      <p:grpSp>
        <p:nvGrpSpPr>
          <p:cNvPr id="4" name="Grouper 8">
            <a:extLst>
              <a:ext uri="{FF2B5EF4-FFF2-40B4-BE49-F238E27FC236}">
                <a16:creationId xmlns:a16="http://schemas.microsoft.com/office/drawing/2014/main" id="{39690234-6AA3-EB43-90ED-AA841914005D}"/>
              </a:ext>
            </a:extLst>
          </p:cNvPr>
          <p:cNvGrpSpPr/>
          <p:nvPr/>
        </p:nvGrpSpPr>
        <p:grpSpPr>
          <a:xfrm>
            <a:off x="3465460" y="3872925"/>
            <a:ext cx="570016" cy="584775"/>
            <a:chOff x="2812746" y="1902748"/>
            <a:chExt cx="570016" cy="58477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464ECF9-6AF2-6542-AB50-E39EC7A7175F}"/>
                </a:ext>
              </a:extLst>
            </p:cNvPr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F35C4C0-9AF2-4347-8851-FDA600B80AC2}"/>
                </a:ext>
              </a:extLst>
            </p:cNvPr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>
                  <a:solidFill>
                    <a:srgbClr val="449DDD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31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E83E27-4201-1B4A-A8CC-2BE1EB681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85" y="1825523"/>
            <a:ext cx="6785511" cy="8325648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rgbClr val="565555"/>
                </a:solidFill>
                <a:latin typeface="Helvetica"/>
                <a:cs typeface="Helvetica"/>
              </a:rPr>
              <a:t>Quelques bonnes pratiques Social Media </a:t>
            </a:r>
            <a:br>
              <a:rPr lang="fr-FR" b="1" dirty="0">
                <a:latin typeface="Helvetica" pitchFamily="2" charset="0"/>
              </a:rPr>
            </a:br>
            <a:r>
              <a:rPr lang="fr-FR" b="1" dirty="0">
                <a:solidFill>
                  <a:srgbClr val="565555"/>
                </a:solidFill>
                <a:latin typeface="Helvetica"/>
                <a:cs typeface="Helvetica"/>
              </a:rPr>
              <a:t>pour relayer un événement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FR" sz="1000" b="1" dirty="0">
              <a:solidFill>
                <a:srgbClr val="565555"/>
              </a:solidFill>
              <a:latin typeface="Helvetica"/>
              <a:cs typeface="Helvetic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400" dirty="0">
                <a:solidFill>
                  <a:srgbClr val="565555"/>
                </a:solidFill>
                <a:latin typeface="Helvetica"/>
                <a:cs typeface="Helvetica"/>
              </a:rPr>
              <a:t>Le premier réflexe sera de </a:t>
            </a:r>
            <a:r>
              <a:rPr lang="fr-FR" sz="1400" b="1" dirty="0">
                <a:solidFill>
                  <a:srgbClr val="565555"/>
                </a:solidFill>
                <a:latin typeface="Helvetica"/>
                <a:cs typeface="Helvetica"/>
              </a:rPr>
              <a:t>capitaliser sur les contenus publiés sur les réseaux sociaux de </a:t>
            </a:r>
            <a:r>
              <a:rPr lang="fr-FR" sz="1400" b="1" dirty="0" err="1">
                <a:solidFill>
                  <a:srgbClr val="565555"/>
                </a:solidFill>
                <a:latin typeface="Helvetica"/>
                <a:cs typeface="Helvetica"/>
              </a:rPr>
              <a:t>Présanse</a:t>
            </a:r>
            <a:r>
              <a:rPr lang="fr-FR" sz="1400" b="1" dirty="0">
                <a:solidFill>
                  <a:srgbClr val="565555"/>
                </a:solidFill>
                <a:latin typeface="Helvetica"/>
                <a:cs typeface="Helvetica"/>
              </a:rPr>
              <a:t>, ainsi que des autres SPSTI.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400" dirty="0">
                <a:solidFill>
                  <a:srgbClr val="565555"/>
                </a:solidFill>
                <a:latin typeface="Helvetica" pitchFamily="2" charset="0"/>
              </a:rPr>
              <a:t>N’hésitez pas aussi à </a:t>
            </a:r>
            <a:r>
              <a:rPr lang="fr-FR" sz="1400" b="1" dirty="0">
                <a:solidFill>
                  <a:srgbClr val="565555"/>
                </a:solidFill>
                <a:latin typeface="Helvetica" pitchFamily="2" charset="0"/>
              </a:rPr>
              <a:t>créer vos propres contenus. </a:t>
            </a:r>
            <a:r>
              <a:rPr lang="fr-FR" sz="1400" dirty="0">
                <a:solidFill>
                  <a:srgbClr val="565555"/>
                </a:solidFill>
                <a:latin typeface="Helvetica" pitchFamily="2" charset="0"/>
              </a:rPr>
              <a:t>Selon la nature de l’événement que vous choisirez de mettre en place, réfléchissez en amont aux possibilités de communication qu’il offre le jour J sur les réseaux sociaux 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400" dirty="0">
                <a:solidFill>
                  <a:srgbClr val="565555"/>
                </a:solidFill>
                <a:latin typeface="Helvetica" pitchFamily="2" charset="0"/>
              </a:rPr>
              <a:t>Webinaires : </a:t>
            </a:r>
            <a:r>
              <a:rPr lang="fr-FR" sz="1400" i="1" dirty="0">
                <a:solidFill>
                  <a:srgbClr val="565555"/>
                </a:solidFill>
                <a:latin typeface="Helvetica" pitchFamily="2" charset="0"/>
              </a:rPr>
              <a:t>partage de citations, relais de courts extraits, replays</a:t>
            </a:r>
          </a:p>
          <a:p>
            <a:pPr lvl="1" algn="just">
              <a:lnSpc>
                <a:spcPct val="150000"/>
              </a:lnSpc>
            </a:pPr>
            <a:r>
              <a:rPr lang="fr-FR" sz="1400" dirty="0">
                <a:solidFill>
                  <a:srgbClr val="565555"/>
                </a:solidFill>
                <a:latin typeface="Helvetica" pitchFamily="2" charset="0"/>
              </a:rPr>
              <a:t>Conférence / table ronde : </a:t>
            </a:r>
            <a:r>
              <a:rPr lang="fr-FR" sz="1400" i="1" dirty="0" err="1">
                <a:solidFill>
                  <a:srgbClr val="565555"/>
                </a:solidFill>
                <a:latin typeface="Helvetica" pitchFamily="2" charset="0"/>
              </a:rPr>
              <a:t>livetweet</a:t>
            </a:r>
            <a:r>
              <a:rPr lang="fr-FR" sz="1400" i="1" dirty="0">
                <a:solidFill>
                  <a:srgbClr val="565555"/>
                </a:solidFill>
                <a:latin typeface="Helvetica" pitchFamily="2" charset="0"/>
              </a:rPr>
              <a:t>, mini-interview</a:t>
            </a:r>
          </a:p>
          <a:p>
            <a:pPr lvl="1" algn="just">
              <a:lnSpc>
                <a:spcPct val="150000"/>
              </a:lnSpc>
            </a:pPr>
            <a:r>
              <a:rPr lang="fr-FR" sz="1400" dirty="0">
                <a:solidFill>
                  <a:srgbClr val="565555"/>
                </a:solidFill>
                <a:latin typeface="Helvetica" pitchFamily="2" charset="0"/>
              </a:rPr>
              <a:t>Stands thématiques, actions de sensibilisation : </a:t>
            </a:r>
            <a:r>
              <a:rPr lang="fr-FR" sz="1400" i="1" dirty="0">
                <a:solidFill>
                  <a:srgbClr val="565555"/>
                </a:solidFill>
                <a:latin typeface="Helvetica" pitchFamily="2" charset="0"/>
              </a:rPr>
              <a:t>publication de photos illustrant au mieux les interactions avec votre public</a:t>
            </a:r>
          </a:p>
          <a:p>
            <a:pPr lvl="1" algn="just">
              <a:lnSpc>
                <a:spcPct val="150000"/>
              </a:lnSpc>
            </a:pPr>
            <a:r>
              <a:rPr lang="fr-FR" sz="1400" dirty="0">
                <a:solidFill>
                  <a:srgbClr val="565555"/>
                </a:solidFill>
                <a:latin typeface="Helvetica" pitchFamily="2" charset="0"/>
              </a:rPr>
              <a:t>Exposition : </a:t>
            </a:r>
            <a:r>
              <a:rPr lang="fr-FR" sz="1400" i="1" dirty="0">
                <a:solidFill>
                  <a:srgbClr val="565555"/>
                </a:solidFill>
                <a:latin typeface="Helvetica" pitchFamily="2" charset="0"/>
              </a:rPr>
              <a:t>visuels de qualité des différents éléments exposés + photos du public lors de l’inauguration</a:t>
            </a:r>
          </a:p>
          <a:p>
            <a:pPr lvl="1" algn="just">
              <a:lnSpc>
                <a:spcPct val="150000"/>
              </a:lnSpc>
            </a:pPr>
            <a:r>
              <a:rPr lang="fr-FR" sz="1400" dirty="0">
                <a:solidFill>
                  <a:srgbClr val="565555"/>
                </a:solidFill>
                <a:latin typeface="Helvetica" pitchFamily="2" charset="0"/>
              </a:rPr>
              <a:t>Supports vidéos : </a:t>
            </a:r>
            <a:r>
              <a:rPr lang="fr-FR" sz="1400" i="1" dirty="0">
                <a:solidFill>
                  <a:srgbClr val="565555"/>
                </a:solidFill>
                <a:latin typeface="Helvetica" pitchFamily="2" charset="0"/>
              </a:rPr>
              <a:t>les formats vidéos courts (moins d’1 ou 2min) sont à privilégier sur les réseaux sociaux</a:t>
            </a:r>
            <a:endParaRPr lang="fr-FR" sz="1400" dirty="0">
              <a:solidFill>
                <a:srgbClr val="565555"/>
              </a:solidFill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1400" dirty="0">
                <a:solidFill>
                  <a:srgbClr val="565555"/>
                </a:solidFill>
                <a:latin typeface="Helvetica" pitchFamily="2" charset="0"/>
              </a:rPr>
              <a:t>Utiliser le hashtag </a:t>
            </a:r>
            <a:r>
              <a:rPr lang="fr-FR" sz="1400" b="1" dirty="0">
                <a:solidFill>
                  <a:srgbClr val="449DDD"/>
                </a:solidFill>
                <a:latin typeface="Helvetica" pitchFamily="2" charset="0"/>
              </a:rPr>
              <a:t>#LaPréventionEnActions </a:t>
            </a:r>
            <a:r>
              <a:rPr lang="fr-FR" sz="1400" dirty="0">
                <a:solidFill>
                  <a:srgbClr val="565555"/>
                </a:solidFill>
                <a:latin typeface="Helvetica" pitchFamily="2" charset="0"/>
              </a:rPr>
              <a:t>permet de regrouper l’ensemble de vos publications et celles de </a:t>
            </a:r>
            <a:r>
              <a:rPr lang="fr-FR" sz="1400" dirty="0" err="1">
                <a:solidFill>
                  <a:srgbClr val="565555"/>
                </a:solidFill>
                <a:latin typeface="Helvetica" pitchFamily="2" charset="0"/>
              </a:rPr>
              <a:t>Présanse</a:t>
            </a:r>
            <a:r>
              <a:rPr lang="fr-FR" sz="1400" dirty="0">
                <a:solidFill>
                  <a:srgbClr val="565555"/>
                </a:solidFill>
                <a:latin typeface="Helvetica" pitchFamily="2" charset="0"/>
              </a:rPr>
              <a:t> autour d’un seul et même sujet.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565555"/>
                </a:solidFill>
                <a:latin typeface="Helvetica" pitchFamily="2" charset="0"/>
              </a:rPr>
              <a:t>Il est aussi intéressant d’utiliser le hashtag dédié aux Rencontres Santé-Travail 2023 pour valoriser l’événement : </a:t>
            </a:r>
            <a:r>
              <a:rPr lang="fr-FR" sz="1400" b="1" dirty="0">
                <a:solidFill>
                  <a:srgbClr val="449DDD"/>
                </a:solidFill>
                <a:latin typeface="Helvetica" pitchFamily="2" charset="0"/>
              </a:rPr>
              <a:t>#RST2023</a:t>
            </a:r>
            <a:endParaRPr lang="fr-FR" sz="1400" i="1" dirty="0">
              <a:solidFill>
                <a:srgbClr val="565555"/>
              </a:solidFill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800" dirty="0">
              <a:solidFill>
                <a:srgbClr val="565555"/>
              </a:solidFill>
              <a:latin typeface="Helvetica"/>
              <a:cs typeface="Helvetic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42D69-7736-2943-91B0-4B99F07C8989}"/>
              </a:ext>
            </a:extLst>
          </p:cNvPr>
          <p:cNvSpPr/>
          <p:nvPr/>
        </p:nvSpPr>
        <p:spPr>
          <a:xfrm>
            <a:off x="628425" y="1717274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2C5A6550-9C10-444D-A715-6BC1009D46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85" y="1105101"/>
            <a:ext cx="6429603" cy="563301"/>
          </a:xfrm>
        </p:spPr>
        <p:txBody>
          <a:bodyPr/>
          <a:lstStyle/>
          <a:p>
            <a:r>
              <a:rPr lang="fr-FR" dirty="0">
                <a:latin typeface="Helvetica" pitchFamily="2" charset="0"/>
              </a:rPr>
              <a:t>Réseaux sociaux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B11368-DC5A-5645-0640-FD67DB52B5C0}"/>
              </a:ext>
            </a:extLst>
          </p:cNvPr>
          <p:cNvSpPr txBox="1"/>
          <p:nvPr/>
        </p:nvSpPr>
        <p:spPr>
          <a:xfrm>
            <a:off x="217179" y="9094550"/>
            <a:ext cx="73424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400" b="1" dirty="0">
                <a:solidFill>
                  <a:srgbClr val="FF0000"/>
                </a:solidFill>
                <a:latin typeface="Helvetica" pitchFamily="2" charset="0"/>
              </a:rPr>
              <a:t>Vous souhaitez communiquer sur les réseaux sociaux à l’occasion des RST ? </a:t>
            </a:r>
            <a:r>
              <a:rPr lang="fr-FR" sz="1400" b="1" dirty="0">
                <a:solidFill>
                  <a:srgbClr val="FF0000"/>
                </a:solidFill>
                <a:latin typeface="Helvetica"/>
                <a:cs typeface="Helvetica"/>
              </a:rPr>
              <a:t>L’ensemble des bonnes pratiques est répertorié dans le « guide méthodologique » </a:t>
            </a:r>
            <a:r>
              <a:rPr lang="fr-FR" sz="1400" dirty="0">
                <a:solidFill>
                  <a:srgbClr val="565555"/>
                </a:solidFill>
                <a:latin typeface="Helvetica"/>
                <a:cs typeface="Helvetica"/>
                <a:hlinkClick r:id="rId2"/>
              </a:rPr>
              <a:t>disponible sur le serveur partagé dédié aux RST, </a:t>
            </a:r>
            <a:r>
              <a:rPr lang="fr-FR" sz="1400" b="1" dirty="0">
                <a:solidFill>
                  <a:srgbClr val="FF0000"/>
                </a:solidFill>
                <a:latin typeface="Helvetica"/>
                <a:cs typeface="Helvetica"/>
              </a:rPr>
              <a:t>dossier « guides pratiques ». </a:t>
            </a:r>
            <a:endParaRPr lang="fr-FR" sz="1400" b="1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3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B17F108-EB07-184D-A318-F285D46705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985" y="848091"/>
            <a:ext cx="6429603" cy="5633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3200" dirty="0" err="1">
                <a:solidFill>
                  <a:srgbClr val="449DDD"/>
                </a:solidFill>
                <a:latin typeface="Helvetica" pitchFamily="2" charset="0"/>
              </a:rPr>
              <a:t>Posts</a:t>
            </a:r>
            <a:r>
              <a:rPr lang="fr-FR" sz="3200" dirty="0">
                <a:solidFill>
                  <a:srgbClr val="449DDD"/>
                </a:solidFill>
                <a:latin typeface="Helvetica" pitchFamily="2" charset="0"/>
              </a:rPr>
              <a:t> réseaux sociaux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CC1D30-F7C5-754F-9FD9-C832EA39D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85" y="1676638"/>
            <a:ext cx="7002690" cy="3238262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019DE2"/>
              </a:buClr>
              <a:buNone/>
            </a:pP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Vous pouvez personnaliser et publier sur vos réseaux sociaux (LinkedIn, Twitter et Facebook) le visuel principal des RST 2023. La maquette vous a été transmise en fichier source, jpg, </a:t>
            </a:r>
            <a:r>
              <a:rPr lang="fr-FR" sz="1800" dirty="0" err="1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pdf</a:t>
            </a: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 et pptx sur le </a:t>
            </a: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serveur partagé</a:t>
            </a: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. Vous pourrez la personnaliser en indiquant :</a:t>
            </a:r>
          </a:p>
          <a:p>
            <a:pPr marL="0" indent="0" algn="ctr">
              <a:lnSpc>
                <a:spcPct val="150000"/>
              </a:lnSpc>
              <a:buClr>
                <a:srgbClr val="019DE2"/>
              </a:buClr>
              <a:buNone/>
            </a:pPr>
            <a:r>
              <a:rPr lang="fr-FR" sz="1800" b="1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 nom/logo de votre service</a:t>
            </a:r>
          </a:p>
          <a:p>
            <a:pPr marL="0" indent="0" algn="ctr">
              <a:lnSpc>
                <a:spcPct val="150000"/>
              </a:lnSpc>
              <a:buClr>
                <a:srgbClr val="019DE2"/>
              </a:buClr>
              <a:buNone/>
            </a:pPr>
            <a:r>
              <a:rPr lang="fr-FR" sz="1800" b="1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 programme de votre événement</a:t>
            </a:r>
          </a:p>
          <a:p>
            <a:pPr marL="0" indent="0">
              <a:lnSpc>
                <a:spcPct val="150000"/>
              </a:lnSpc>
              <a:buClr>
                <a:srgbClr val="019DE2"/>
              </a:buClr>
              <a:buNone/>
            </a:pPr>
            <a:r>
              <a:rPr lang="fr-FR" sz="1800" dirty="0">
                <a:solidFill>
                  <a:srgbClr val="565555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19DE2"/>
              </a:buClr>
            </a:pPr>
            <a:endParaRPr lang="fr-FR" dirty="0">
              <a:solidFill>
                <a:srgbClr val="565555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75E14-33EE-574E-B670-89C525B41670}"/>
              </a:ext>
            </a:extLst>
          </p:cNvPr>
          <p:cNvSpPr/>
          <p:nvPr/>
        </p:nvSpPr>
        <p:spPr>
          <a:xfrm>
            <a:off x="628425" y="1460264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7C9899-EF2F-A0B3-CC9C-D729D3632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95" y="4505585"/>
            <a:ext cx="5021748" cy="28247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87FBA55-BD92-0B49-C06F-3B0D276F0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947" y="7576490"/>
            <a:ext cx="2623780" cy="26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306F36-1113-3073-6A43-F72027DA5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84" y="1808772"/>
            <a:ext cx="6429603" cy="7422776"/>
          </a:xfrm>
        </p:spPr>
        <p:txBody>
          <a:bodyPr/>
          <a:lstStyle/>
          <a:p>
            <a:pPr marL="0" indent="0" algn="just"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Nous mettons également à votre disposition des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visuels LinkedIn en lien avec l’événement (que vous pouvez toutefois publier sur d’autres réseaux sociaux si vous le souhaitez), dans un dossier partagé sur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Ces visuels personnalisables représentent plusieurs cas de figure : en amont de l’événement, pendant, et après (voir slide suivante). </a:t>
            </a:r>
          </a:p>
          <a:p>
            <a:pPr algn="just"/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amont 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Annoncer votre participation </a:t>
            </a:r>
          </a:p>
          <a:p>
            <a:pPr marL="457200" lvl="1" indent="0" algn="just">
              <a:buNone/>
            </a:pPr>
            <a:r>
              <a:rPr lang="fr-FR" sz="16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 </a:t>
            </a:r>
            <a:r>
              <a:rPr lang="fr-FR" sz="1600" i="1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 SPSTI </a:t>
            </a:r>
            <a:r>
              <a:rPr lang="fr-FR" sz="16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participe aux #RST2023 »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jour de l’événement physique : </a:t>
            </a:r>
          </a:p>
          <a:p>
            <a:pPr marL="457200" lvl="1" indent="0" algn="just">
              <a:buNone/>
            </a:pPr>
            <a:r>
              <a:rPr lang="fr-FR" sz="16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 Nous sommes prêts à vous accueillir de 14h à 18h lors de portes ouvertes organisées à l’occasion des Rencontres Santé-Travail 2023 »</a:t>
            </a:r>
          </a:p>
          <a:p>
            <a:pPr marL="0" indent="0" algn="just">
              <a:buNone/>
            </a:pPr>
            <a:endParaRPr lang="fr-FR" dirty="0">
              <a:solidFill>
                <a:srgbClr val="5655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Pendant 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 de citation, avec ou sans photo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 d’intervention filmée (prévoir des sous-titres avant d’uploader la vidéo sur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fr-FR" sz="1800" dirty="0">
              <a:solidFill>
                <a:srgbClr val="5655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Après 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Retour en images (photos)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Retour en images (vidéo)</a:t>
            </a:r>
          </a:p>
          <a:p>
            <a:pPr marL="457200" lvl="1" indent="0">
              <a:buNone/>
            </a:pPr>
            <a:endParaRPr lang="fr-FR" sz="1800" dirty="0">
              <a:solidFill>
                <a:srgbClr val="5655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fr-FR" sz="1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vous souhaitez accéder à ces </a:t>
            </a:r>
            <a:r>
              <a:rPr lang="fr-FR" sz="18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merci de nous le faire savoir par retour de mail afin que nous puissions vous ajouter à l’équipe sur </a:t>
            </a:r>
            <a:r>
              <a:rPr lang="fr-FR" sz="18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198C76D-E7DA-0F2E-1544-F0958A78F7D4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9801EC38-C02E-3453-63B0-10DCE1597968}"/>
              </a:ext>
            </a:extLst>
          </p:cNvPr>
          <p:cNvSpPr txBox="1">
            <a:spLocks/>
          </p:cNvSpPr>
          <p:nvPr/>
        </p:nvSpPr>
        <p:spPr>
          <a:xfrm>
            <a:off x="556984" y="1105101"/>
            <a:ext cx="6429603" cy="563301"/>
          </a:xfrm>
          <a:prstGeom prst="rect">
            <a:avLst/>
          </a:prstGeom>
        </p:spPr>
        <p:txBody>
          <a:bodyPr/>
          <a:lstStyle>
            <a:lvl1pPr marL="0" indent="0" algn="l" defTabSz="55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 kern="120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Templates</a:t>
            </a:r>
            <a:r>
              <a:rPr lang="fr-FR" dirty="0"/>
              <a:t> sur </a:t>
            </a:r>
            <a:r>
              <a:rPr lang="fr-FR" dirty="0" err="1"/>
              <a:t>Canva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B11B89D-CEE8-A4A5-06D0-CBB66FDB7BD1}"/>
              </a:ext>
            </a:extLst>
          </p:cNvPr>
          <p:cNvGrpSpPr/>
          <p:nvPr/>
        </p:nvGrpSpPr>
        <p:grpSpPr>
          <a:xfrm>
            <a:off x="131766" y="8808619"/>
            <a:ext cx="850436" cy="850002"/>
            <a:chOff x="131766" y="8808619"/>
            <a:chExt cx="850436" cy="850002"/>
          </a:xfrm>
        </p:grpSpPr>
        <p:sp>
          <p:nvSpPr>
            <p:cNvPr id="3" name="Triangle isocèle 2">
              <a:extLst>
                <a:ext uri="{FF2B5EF4-FFF2-40B4-BE49-F238E27FC236}">
                  <a16:creationId xmlns:a16="http://schemas.microsoft.com/office/drawing/2014/main" id="{59D29862-601F-8B5E-A3D6-5E20891CADC8}"/>
                </a:ext>
              </a:extLst>
            </p:cNvPr>
            <p:cNvSpPr/>
            <p:nvPr/>
          </p:nvSpPr>
          <p:spPr>
            <a:xfrm>
              <a:off x="131766" y="8808619"/>
              <a:ext cx="850436" cy="733135"/>
            </a:xfrm>
            <a:prstGeom prst="triangl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DAF645C-B102-8E2F-F1A7-53E354A4312C}"/>
                </a:ext>
              </a:extLst>
            </p:cNvPr>
            <p:cNvSpPr txBox="1"/>
            <p:nvPr/>
          </p:nvSpPr>
          <p:spPr>
            <a:xfrm>
              <a:off x="353170" y="8827624"/>
              <a:ext cx="486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/>
                <a:t>!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93841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306F36-1113-3073-6A43-F72027DA5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84" y="1970636"/>
            <a:ext cx="6429603" cy="134676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Nom du fichier : « 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LinkedIn SPSTI - RST 2023 »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Plusieurs modèles sont mis à votre disposition, selon les cas de figure. Ci-dessous des exemples.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 a-t-il d’autres cas de figure pour lesquels vous souhaiteriez un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? N’hésitez pas à nous faire remonter vos remarques </a:t>
            </a:r>
            <a:r>
              <a:rPr lang="fr-FR" sz="20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984" y="1105101"/>
            <a:ext cx="6429603" cy="563301"/>
          </a:xfrm>
        </p:spPr>
        <p:txBody>
          <a:bodyPr/>
          <a:lstStyle/>
          <a:p>
            <a:pPr algn="ctr"/>
            <a:r>
              <a:rPr lang="fr-FR" dirty="0" err="1"/>
              <a:t>Templates</a:t>
            </a:r>
            <a:r>
              <a:rPr lang="fr-FR" dirty="0"/>
              <a:t> sur </a:t>
            </a:r>
            <a:r>
              <a:rPr lang="fr-FR" dirty="0" err="1"/>
              <a:t>Canva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FAF6197-32D6-42D5-AC92-C3DFCB4DA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08" y="4056366"/>
            <a:ext cx="5823858" cy="5823858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D87A5F6-D18C-C2E1-5E38-2362F7DA72C9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01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306F36-1113-3073-6A43-F72027DA5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69" y="2427197"/>
            <a:ext cx="6672560" cy="4598654"/>
          </a:xfrm>
        </p:spPr>
        <p:txBody>
          <a:bodyPr/>
          <a:lstStyle/>
          <a:p>
            <a:pPr marL="0" indent="0" algn="just"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 invitation à rejoindre la « Team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Présanse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» vous sera envoyée par mail (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sera l’émetteur, merci de vérifier vos Spams). </a:t>
            </a:r>
          </a:p>
          <a:p>
            <a:pPr marL="0" indent="0" algn="just"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Cliquez dessus, votre navigateur s’ouvrira sur la page de connexion à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il vous sera demandé de vous connecter via une adresse mail. Après vous être authentifié(e), vous aurez accès aux différents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mis à disposition. </a:t>
            </a:r>
            <a:r>
              <a:rPr lang="fr-FR" sz="1800" b="1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Vérifiez d’abord que vous êtes bien sur « Team </a:t>
            </a:r>
            <a:r>
              <a:rPr lang="fr-FR" sz="1800" b="1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Présanse</a:t>
            </a:r>
            <a:r>
              <a:rPr lang="fr-FR" sz="1800" b="1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» (1), puis cliquez sur « projets » (2). Vous verrez apparaître les différents designs proposés (3).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Accéder aux </a:t>
            </a:r>
            <a:r>
              <a:rPr lang="fr-FR" dirty="0" err="1"/>
              <a:t>templates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sur </a:t>
            </a:r>
            <a:r>
              <a:rPr lang="fr-FR" dirty="0" err="1"/>
              <a:t>Canva</a:t>
            </a:r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62F2882-1696-8F2B-9ABE-E979BF14643F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6238B18-B91A-945C-F888-E9ED016806A6}"/>
              </a:ext>
            </a:extLst>
          </p:cNvPr>
          <p:cNvGrpSpPr/>
          <p:nvPr/>
        </p:nvGrpSpPr>
        <p:grpSpPr>
          <a:xfrm>
            <a:off x="-13500" y="5157832"/>
            <a:ext cx="7573175" cy="4866074"/>
            <a:chOff x="-13500" y="4995599"/>
            <a:chExt cx="7573175" cy="4866074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BAC468BF-D42A-38A9-2C81-497093B4D2CB}"/>
                </a:ext>
              </a:extLst>
            </p:cNvPr>
            <p:cNvGrpSpPr/>
            <p:nvPr/>
          </p:nvGrpSpPr>
          <p:grpSpPr>
            <a:xfrm>
              <a:off x="1" y="5081825"/>
              <a:ext cx="7559674" cy="4779848"/>
              <a:chOff x="1" y="4937760"/>
              <a:chExt cx="7559674" cy="4779848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F0EF661B-5D41-845D-2317-74EBB67345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12496"/>
              <a:stretch/>
            </p:blipFill>
            <p:spPr>
              <a:xfrm>
                <a:off x="1" y="4937760"/>
                <a:ext cx="7559674" cy="4779848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6B9C477-83D8-7742-669F-ADDA94059F27}"/>
                  </a:ext>
                </a:extLst>
              </p:cNvPr>
              <p:cNvSpPr/>
              <p:nvPr/>
            </p:nvSpPr>
            <p:spPr>
              <a:xfrm>
                <a:off x="144780" y="5042754"/>
                <a:ext cx="2087880" cy="56330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00E4FA-D6CC-0AC9-AAFC-1D156D435E96}"/>
                  </a:ext>
                </a:extLst>
              </p:cNvPr>
              <p:cNvSpPr/>
              <p:nvPr/>
            </p:nvSpPr>
            <p:spPr>
              <a:xfrm>
                <a:off x="144780" y="6924899"/>
                <a:ext cx="2087880" cy="31655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784180-E086-0733-EB49-0414E69A7230}"/>
                  </a:ext>
                </a:extLst>
              </p:cNvPr>
              <p:cNvSpPr/>
              <p:nvPr/>
            </p:nvSpPr>
            <p:spPr>
              <a:xfrm>
                <a:off x="2232660" y="7327684"/>
                <a:ext cx="5327014" cy="238992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B5DE6F1B-169E-5303-6077-7F1B4BFEAC5F}"/>
                </a:ext>
              </a:extLst>
            </p:cNvPr>
            <p:cNvSpPr/>
            <p:nvPr/>
          </p:nvSpPr>
          <p:spPr>
            <a:xfrm>
              <a:off x="0" y="4995599"/>
              <a:ext cx="316559" cy="3165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D84CC2F-555D-D669-1A1E-A6C5B315857D}"/>
                </a:ext>
              </a:extLst>
            </p:cNvPr>
            <p:cNvSpPr/>
            <p:nvPr/>
          </p:nvSpPr>
          <p:spPr>
            <a:xfrm>
              <a:off x="-13500" y="6829915"/>
              <a:ext cx="316559" cy="3165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F5DD2C4-0C82-4411-852E-889AAFC2ED65}"/>
                </a:ext>
              </a:extLst>
            </p:cNvPr>
            <p:cNvSpPr/>
            <p:nvPr/>
          </p:nvSpPr>
          <p:spPr>
            <a:xfrm>
              <a:off x="6670029" y="7313469"/>
              <a:ext cx="316559" cy="3165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65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306F36-1113-3073-6A43-F72027DA5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85" y="2334409"/>
            <a:ext cx="6429603" cy="4598654"/>
          </a:xfrm>
        </p:spPr>
        <p:txBody>
          <a:bodyPr/>
          <a:lstStyle/>
          <a:p>
            <a:pPr marL="0" indent="0" algn="just">
              <a:buNone/>
            </a:pPr>
            <a:r>
              <a:rPr lang="fr-FR" sz="1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Veuillez ne rien modifier sur ces fichiers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Ils servent de base afin que tout le monde puisse consulter les différents visuels proposés. </a:t>
            </a:r>
          </a:p>
          <a:p>
            <a:pPr marL="0" indent="0" algn="just">
              <a:buNone/>
            </a:pP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vous souhaitez utiliser les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LinkedIn, </a:t>
            </a:r>
            <a:r>
              <a:rPr lang="fr-FR" sz="1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merci de dupliquer ce fichier, et renommer le nouveau fichier avec le nom de votre SPSTI. 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Vous pourrez alors modifier les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avec vos informations, directement depuis </a:t>
            </a:r>
            <a:r>
              <a:rPr lang="fr-FR" sz="18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Canva</a:t>
            </a:r>
            <a:r>
              <a:rPr lang="fr-FR" sz="18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fr-FR" sz="16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Exemple : « AISMT13 – </a:t>
            </a:r>
            <a:r>
              <a:rPr lang="fr-FR" sz="1600" dirty="0" err="1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Templates</a:t>
            </a:r>
            <a:r>
              <a:rPr lang="fr-FR" sz="1600" dirty="0">
                <a:solidFill>
                  <a:srgbClr val="56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LinkedIn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609E-8363-FD02-A0DA-C4E2F1D63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Accéder aux </a:t>
            </a:r>
            <a:r>
              <a:rPr lang="fr-FR" dirty="0" err="1"/>
              <a:t>templates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sur </a:t>
            </a:r>
            <a:r>
              <a:rPr lang="fr-FR" dirty="0" err="1"/>
              <a:t>Canva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52A336D-93C2-04D1-3F3D-B35ED76CF911}"/>
              </a:ext>
            </a:extLst>
          </p:cNvPr>
          <p:cNvGrpSpPr/>
          <p:nvPr/>
        </p:nvGrpSpPr>
        <p:grpSpPr>
          <a:xfrm>
            <a:off x="1407827" y="5076259"/>
            <a:ext cx="4744019" cy="4359981"/>
            <a:chOff x="1922999" y="6837528"/>
            <a:chExt cx="3338365" cy="341266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23C1B25-F531-F37F-BE84-DD2EEC796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41" b="4109"/>
            <a:stretch/>
          </p:blipFill>
          <p:spPr>
            <a:xfrm>
              <a:off x="1922999" y="6837528"/>
              <a:ext cx="3338365" cy="34126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B11538-436E-C0C9-0557-8311744BD89F}"/>
                </a:ext>
              </a:extLst>
            </p:cNvPr>
            <p:cNvSpPr/>
            <p:nvPr/>
          </p:nvSpPr>
          <p:spPr>
            <a:xfrm>
              <a:off x="3097881" y="8410015"/>
              <a:ext cx="1828800" cy="2259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62F2882-1696-8F2B-9ABE-E979BF14643F}"/>
              </a:ext>
            </a:extLst>
          </p:cNvPr>
          <p:cNvSpPr/>
          <p:nvPr/>
        </p:nvSpPr>
        <p:spPr>
          <a:xfrm>
            <a:off x="5261364" y="263956"/>
            <a:ext cx="2062214" cy="538912"/>
          </a:xfrm>
          <a:prstGeom prst="round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cs typeface="Calibri"/>
              </a:rPr>
              <a:t>Templates</a:t>
            </a:r>
            <a:r>
              <a:rPr lang="fr-FR" dirty="0">
                <a:cs typeface="Calibri"/>
              </a:rPr>
              <a:t> LinkedIn sur </a:t>
            </a:r>
            <a:r>
              <a:rPr lang="fr-FR" dirty="0" err="1">
                <a:cs typeface="Calibri"/>
              </a:rPr>
              <a:t>Canva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3755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735923CCB544A8FC22400479B6F60" ma:contentTypeVersion="16" ma:contentTypeDescription="Crée un document." ma:contentTypeScope="" ma:versionID="0976327c42ea64a4913fe8fc98a0d431">
  <xsd:schema xmlns:xsd="http://www.w3.org/2001/XMLSchema" xmlns:xs="http://www.w3.org/2001/XMLSchema" xmlns:p="http://schemas.microsoft.com/office/2006/metadata/properties" xmlns:ns2="8d0b0ac5-0d1c-41d9-94b4-e86f374842b7" xmlns:ns3="ce685436-327e-415b-b06d-9a0f2bb5655f" targetNamespace="http://schemas.microsoft.com/office/2006/metadata/properties" ma:root="true" ma:fieldsID="7aea4af8a9d0a81e3e33b86962fee75f" ns2:_="" ns3:_="">
    <xsd:import namespace="8d0b0ac5-0d1c-41d9-94b4-e86f374842b7"/>
    <xsd:import namespace="ce685436-327e-415b-b06d-9a0f2bb56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b0ac5-0d1c-41d9-94b4-e86f37484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4bf61e71-71de-474e-85fa-8e7095b4b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85436-327e-415b-b06d-9a0f2bb56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397e83-694d-459a-b7ae-30c0a83e4c6a}" ma:internalName="TaxCatchAll" ma:showField="CatchAllData" ma:web="ce685436-327e-415b-b06d-9a0f2bb56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0b0ac5-0d1c-41d9-94b4-e86f374842b7">
      <Terms xmlns="http://schemas.microsoft.com/office/infopath/2007/PartnerControls"/>
    </lcf76f155ced4ddcb4097134ff3c332f>
    <TaxCatchAll xmlns="ce685436-327e-415b-b06d-9a0f2bb5655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CFA7FE-A2AD-4BDC-ADEA-C26C6CEA9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b0ac5-0d1c-41d9-94b4-e86f374842b7"/>
    <ds:schemaRef ds:uri="ce685436-327e-415b-b06d-9a0f2bb56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CD33C5-E6E2-40EA-AC20-4C11B71ADB1D}">
  <ds:schemaRefs>
    <ds:schemaRef ds:uri="c10f4ee5-7d9a-479c-9e51-f862cf36e4ea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77468a15-af0e-4ae0-881f-aa2d1d0310e1"/>
    <ds:schemaRef ds:uri="http://schemas.microsoft.com/office/2006/metadata/properties"/>
    <ds:schemaRef ds:uri="http://purl.org/dc/dcmitype/"/>
    <ds:schemaRef ds:uri="8d0b0ac5-0d1c-41d9-94b4-e86f374842b7"/>
    <ds:schemaRef ds:uri="ce685436-327e-415b-b06d-9a0f2bb5655f"/>
  </ds:schemaRefs>
</ds:datastoreItem>
</file>

<file path=customXml/itemProps3.xml><?xml version="1.0" encoding="utf-8"?>
<ds:datastoreItem xmlns:ds="http://schemas.openxmlformats.org/officeDocument/2006/customXml" ds:itemID="{CBC79D65-1FEC-4BA0-B1C7-7542F4722D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1477</TotalTime>
  <Words>1970</Words>
  <Application>Microsoft Office PowerPoint</Application>
  <PresentationFormat>Personnalisé</PresentationFormat>
  <Paragraphs>178</Paragraphs>
  <Slides>26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Montserrat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Zaheen DOSEMAHOMED</cp:lastModifiedBy>
  <cp:revision>51</cp:revision>
  <dcterms:created xsi:type="dcterms:W3CDTF">2019-01-08T21:02:45Z</dcterms:created>
  <dcterms:modified xsi:type="dcterms:W3CDTF">2023-03-02T08:51:18Z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0x010100DD5892883735354DA96E50CFD77E329C</vt:lpwstr>
  </property>
  <property fmtid="{D5CDD505-2E9C-101B-9397-08002B2CF9AE}" pid="3" name="Expertises">
    <vt:lpwstr/>
  </property>
  <property fmtid="{D5CDD505-2E9C-101B-9397-08002B2CF9AE}" pid="4" name="Métiers">
    <vt:lpwstr/>
  </property>
  <property fmtid="{D5CDD505-2E9C-101B-9397-08002B2CF9AE}" pid="5" name="Statut-Doc">
    <vt:lpwstr/>
  </property>
  <property fmtid="{D5CDD505-2E9C-101B-9397-08002B2CF9AE}" pid="6" name="Pôles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</Properties>
</file>