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75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9DE2"/>
    <a:srgbClr val="E94E52"/>
    <a:srgbClr val="AFCA00"/>
    <a:srgbClr val="019EE3"/>
    <a:srgbClr val="E0E0E0"/>
    <a:srgbClr val="E7F8FF"/>
    <a:srgbClr val="0E3F92"/>
    <a:srgbClr val="565555"/>
    <a:srgbClr val="FFCC01"/>
    <a:srgbClr val="AF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76"/>
    <p:restoredTop sz="94712" autoAdjust="0"/>
  </p:normalViewPr>
  <p:slideViewPr>
    <p:cSldViewPr snapToGrid="0" snapToObjects="1">
      <p:cViewPr varScale="1">
        <p:scale>
          <a:sx n="55" d="100"/>
          <a:sy n="55" d="100"/>
        </p:scale>
        <p:origin x="400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48C3C-3D43-684A-BA55-84AE4D84D686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C9C1D-C807-4A4E-82DB-4A1079C0FBA8}" type="datetimeFigureOut">
              <a:rPr lang="fr-FR" smtClean="0"/>
              <a:t>27/09/2023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845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35B89-4206-D844-8065-0260AA887238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32E84-5CF5-254F-B970-B456EC3E0B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43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32E84-5CF5-254F-B970-B456EC3E0BB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610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vertur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Présanse </a:t>
            </a:r>
            <a:r>
              <a:rPr lang="mr-IN"/>
              <a:t>–</a:t>
            </a:r>
            <a:r>
              <a:rPr lang="fr-FR"/>
              <a:t> Masque Powerpoint / JJ.MM.AAAA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935BB-9C05-C34E-BF02-B47196A5F45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-3524" y="18079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/>
          </a:p>
        </p:txBody>
      </p:sp>
      <p:pic>
        <p:nvPicPr>
          <p:cNvPr id="6" name="Image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11495" y="-11902"/>
            <a:ext cx="12411457" cy="22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79" y="549681"/>
            <a:ext cx="3249678" cy="106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texte 18"/>
          <p:cNvSpPr>
            <a:spLocks noGrp="1"/>
          </p:cNvSpPr>
          <p:nvPr>
            <p:ph type="body" sz="quarter" idx="13" hasCustomPrompt="1"/>
          </p:nvPr>
        </p:nvSpPr>
        <p:spPr>
          <a:xfrm>
            <a:off x="2841446" y="4370091"/>
            <a:ext cx="6505575" cy="42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Sous-titre de la présentation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3022600" y="3376613"/>
            <a:ext cx="6146800" cy="830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ln>
                  <a:noFill/>
                </a:ln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 hasCustomPrompt="1"/>
          </p:nvPr>
        </p:nvSpPr>
        <p:spPr>
          <a:xfrm>
            <a:off x="2495239" y="6087532"/>
            <a:ext cx="6933005" cy="809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Responsable : Prénom Nom, Fonction / JJ.MM.AAAA</a:t>
            </a:r>
          </a:p>
          <a:p>
            <a:r>
              <a:rPr lang="fr-FR" dirty="0" err="1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www.presanse.fr</a:t>
            </a:r>
            <a:endParaRPr lang="fr-FR" dirty="0">
              <a:solidFill>
                <a:schemeClr val="bg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81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r 8"/>
          <p:cNvGrpSpPr/>
          <p:nvPr userDrawn="1"/>
        </p:nvGrpSpPr>
        <p:grpSpPr>
          <a:xfrm>
            <a:off x="1636251" y="1450415"/>
            <a:ext cx="570016" cy="584775"/>
            <a:chOff x="2812746" y="1902748"/>
            <a:chExt cx="570016" cy="584775"/>
          </a:xfrm>
        </p:grpSpPr>
        <p:sp>
          <p:nvSpPr>
            <p:cNvPr id="10" name="Ellipse 9"/>
            <p:cNvSpPr/>
            <p:nvPr/>
          </p:nvSpPr>
          <p:spPr>
            <a:xfrm>
              <a:off x="2812746" y="1911927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940586" y="1902748"/>
              <a:ext cx="3433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1</a:t>
              </a:r>
            </a:p>
          </p:txBody>
        </p:sp>
      </p:grpSp>
      <p:grpSp>
        <p:nvGrpSpPr>
          <p:cNvPr id="12" name="Grouper 11"/>
          <p:cNvGrpSpPr/>
          <p:nvPr userDrawn="1"/>
        </p:nvGrpSpPr>
        <p:grpSpPr>
          <a:xfrm>
            <a:off x="1640345" y="3221455"/>
            <a:ext cx="570016" cy="593709"/>
            <a:chOff x="3669089" y="1888234"/>
            <a:chExt cx="570016" cy="593709"/>
          </a:xfrm>
        </p:grpSpPr>
        <p:sp>
          <p:nvSpPr>
            <p:cNvPr id="13" name="Ellipse 12"/>
            <p:cNvSpPr/>
            <p:nvPr/>
          </p:nvSpPr>
          <p:spPr>
            <a:xfrm>
              <a:off x="3669089" y="1911927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755251" y="1888234"/>
              <a:ext cx="4267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2</a:t>
              </a:r>
            </a:p>
          </p:txBody>
        </p:sp>
      </p:grpSp>
      <p:grpSp>
        <p:nvGrpSpPr>
          <p:cNvPr id="15" name="Grouper 14"/>
          <p:cNvGrpSpPr/>
          <p:nvPr userDrawn="1"/>
        </p:nvGrpSpPr>
        <p:grpSpPr>
          <a:xfrm>
            <a:off x="1636251" y="4779644"/>
            <a:ext cx="570016" cy="593709"/>
            <a:chOff x="4525432" y="1902748"/>
            <a:chExt cx="570016" cy="593709"/>
          </a:xfrm>
        </p:grpSpPr>
        <p:sp>
          <p:nvSpPr>
            <p:cNvPr id="16" name="Ellipse 15"/>
            <p:cNvSpPr/>
            <p:nvPr/>
          </p:nvSpPr>
          <p:spPr>
            <a:xfrm>
              <a:off x="4525432" y="1926441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611594" y="190274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3</a:t>
              </a:r>
            </a:p>
          </p:txBody>
        </p:sp>
      </p:grpSp>
      <p:grpSp>
        <p:nvGrpSpPr>
          <p:cNvPr id="18" name="Grouper 17"/>
          <p:cNvGrpSpPr/>
          <p:nvPr userDrawn="1"/>
        </p:nvGrpSpPr>
        <p:grpSpPr>
          <a:xfrm>
            <a:off x="6696110" y="1450415"/>
            <a:ext cx="570016" cy="593709"/>
            <a:chOff x="5323718" y="1902748"/>
            <a:chExt cx="570016" cy="593709"/>
          </a:xfrm>
        </p:grpSpPr>
        <p:sp>
          <p:nvSpPr>
            <p:cNvPr id="19" name="Ellipse 18"/>
            <p:cNvSpPr/>
            <p:nvPr/>
          </p:nvSpPr>
          <p:spPr>
            <a:xfrm>
              <a:off x="5323718" y="1926441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395366" y="1902748"/>
              <a:ext cx="4299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4</a:t>
              </a:r>
            </a:p>
          </p:txBody>
        </p:sp>
      </p:grpSp>
      <p:grpSp>
        <p:nvGrpSpPr>
          <p:cNvPr id="21" name="Grouper 20"/>
          <p:cNvGrpSpPr/>
          <p:nvPr userDrawn="1"/>
        </p:nvGrpSpPr>
        <p:grpSpPr>
          <a:xfrm>
            <a:off x="6696110" y="3212521"/>
            <a:ext cx="570016" cy="593709"/>
            <a:chOff x="6238118" y="1902748"/>
            <a:chExt cx="570016" cy="593709"/>
          </a:xfrm>
        </p:grpSpPr>
        <p:sp>
          <p:nvSpPr>
            <p:cNvPr id="22" name="Ellipse 21"/>
            <p:cNvSpPr/>
            <p:nvPr/>
          </p:nvSpPr>
          <p:spPr>
            <a:xfrm>
              <a:off x="6238118" y="1926441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6324280" y="1902748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5</a:t>
              </a:r>
            </a:p>
          </p:txBody>
        </p:sp>
      </p:grpSp>
      <p:grpSp>
        <p:nvGrpSpPr>
          <p:cNvPr id="24" name="Grouper 23"/>
          <p:cNvGrpSpPr/>
          <p:nvPr userDrawn="1"/>
        </p:nvGrpSpPr>
        <p:grpSpPr>
          <a:xfrm>
            <a:off x="6696110" y="4783463"/>
            <a:ext cx="570016" cy="593709"/>
            <a:chOff x="7268633" y="1902748"/>
            <a:chExt cx="570016" cy="593709"/>
          </a:xfrm>
        </p:grpSpPr>
        <p:sp>
          <p:nvSpPr>
            <p:cNvPr id="25" name="Ellipse 24"/>
            <p:cNvSpPr/>
            <p:nvPr/>
          </p:nvSpPr>
          <p:spPr>
            <a:xfrm>
              <a:off x="7268633" y="1926441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7340281" y="1902748"/>
              <a:ext cx="4363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6</a:t>
              </a:r>
            </a:p>
          </p:txBody>
        </p:sp>
      </p:grpSp>
      <p:sp>
        <p:nvSpPr>
          <p:cNvPr id="4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/>
              <a:t>Présanse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Masque Powerpoint / JJ.MM.AAAA</a:t>
            </a:r>
          </a:p>
        </p:txBody>
      </p:sp>
      <p:sp>
        <p:nvSpPr>
          <p:cNvPr id="4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Arc 6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 userDrawn="1"/>
        </p:nvSpPr>
        <p:spPr>
          <a:xfrm>
            <a:off x="942359" y="979156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50" name="Espace réservé du texte 49"/>
          <p:cNvSpPr>
            <a:spLocks noGrp="1"/>
          </p:cNvSpPr>
          <p:nvPr>
            <p:ph type="body" sz="quarter" idx="11" hasCustomPrompt="1"/>
          </p:nvPr>
        </p:nvSpPr>
        <p:spPr>
          <a:xfrm>
            <a:off x="2414899" y="1902910"/>
            <a:ext cx="3653680" cy="119049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52" name="Espace réservé du texte 51"/>
          <p:cNvSpPr>
            <a:spLocks noGrp="1"/>
          </p:cNvSpPr>
          <p:nvPr>
            <p:ph type="body" sz="quarter" idx="12" hasCustomPrompt="1"/>
          </p:nvPr>
        </p:nvSpPr>
        <p:spPr>
          <a:xfrm>
            <a:off x="2414899" y="1460174"/>
            <a:ext cx="2844227" cy="334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53" name="Espace réservé du texte 49"/>
          <p:cNvSpPr>
            <a:spLocks noGrp="1"/>
          </p:cNvSpPr>
          <p:nvPr>
            <p:ph type="body" sz="quarter" idx="13" hasCustomPrompt="1"/>
          </p:nvPr>
        </p:nvSpPr>
        <p:spPr>
          <a:xfrm>
            <a:off x="2414899" y="3641320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54" name="Espace réservé du texte 51"/>
          <p:cNvSpPr>
            <a:spLocks noGrp="1"/>
          </p:cNvSpPr>
          <p:nvPr>
            <p:ph type="body" sz="quarter" idx="14" hasCustomPrompt="1"/>
          </p:nvPr>
        </p:nvSpPr>
        <p:spPr>
          <a:xfrm>
            <a:off x="2414899" y="3243554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55" name="Espace réservé du texte 49"/>
          <p:cNvSpPr>
            <a:spLocks noGrp="1"/>
          </p:cNvSpPr>
          <p:nvPr>
            <p:ph type="body" sz="quarter" idx="15" hasCustomPrompt="1"/>
          </p:nvPr>
        </p:nvSpPr>
        <p:spPr>
          <a:xfrm>
            <a:off x="2414899" y="5193648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56" name="Espace réservé du texte 51"/>
          <p:cNvSpPr>
            <a:spLocks noGrp="1"/>
          </p:cNvSpPr>
          <p:nvPr>
            <p:ph type="body" sz="quarter" idx="16" hasCustomPrompt="1"/>
          </p:nvPr>
        </p:nvSpPr>
        <p:spPr>
          <a:xfrm>
            <a:off x="2414899" y="4803337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57" name="Espace réservé du texte 49"/>
          <p:cNvSpPr>
            <a:spLocks noGrp="1"/>
          </p:cNvSpPr>
          <p:nvPr>
            <p:ph type="body" sz="quarter" idx="17" hasCustomPrompt="1"/>
          </p:nvPr>
        </p:nvSpPr>
        <p:spPr>
          <a:xfrm>
            <a:off x="7505563" y="1922857"/>
            <a:ext cx="3653680" cy="119049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58" name="Espace réservé du texte 51"/>
          <p:cNvSpPr>
            <a:spLocks noGrp="1"/>
          </p:cNvSpPr>
          <p:nvPr>
            <p:ph type="body" sz="quarter" idx="18" hasCustomPrompt="1"/>
          </p:nvPr>
        </p:nvSpPr>
        <p:spPr>
          <a:xfrm>
            <a:off x="7505563" y="1480121"/>
            <a:ext cx="2844227" cy="334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59" name="Espace réservé du texte 49"/>
          <p:cNvSpPr>
            <a:spLocks noGrp="1"/>
          </p:cNvSpPr>
          <p:nvPr>
            <p:ph type="body" sz="quarter" idx="19" hasCustomPrompt="1"/>
          </p:nvPr>
        </p:nvSpPr>
        <p:spPr>
          <a:xfrm>
            <a:off x="7505563" y="3661267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60" name="Espace réservé du texte 51"/>
          <p:cNvSpPr>
            <a:spLocks noGrp="1"/>
          </p:cNvSpPr>
          <p:nvPr>
            <p:ph type="body" sz="quarter" idx="20" hasCustomPrompt="1"/>
          </p:nvPr>
        </p:nvSpPr>
        <p:spPr>
          <a:xfrm>
            <a:off x="7505563" y="3263501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1" name="Espace réservé du texte 49"/>
          <p:cNvSpPr>
            <a:spLocks noGrp="1"/>
          </p:cNvSpPr>
          <p:nvPr>
            <p:ph type="body" sz="quarter" idx="21" hasCustomPrompt="1"/>
          </p:nvPr>
        </p:nvSpPr>
        <p:spPr>
          <a:xfrm>
            <a:off x="7505563" y="5213595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</a:p>
        </p:txBody>
      </p:sp>
      <p:sp>
        <p:nvSpPr>
          <p:cNvPr id="62" name="Espace réservé du texte 51"/>
          <p:cNvSpPr>
            <a:spLocks noGrp="1"/>
          </p:cNvSpPr>
          <p:nvPr>
            <p:ph type="body" sz="quarter" idx="22" hasCustomPrompt="1"/>
          </p:nvPr>
        </p:nvSpPr>
        <p:spPr>
          <a:xfrm>
            <a:off x="7505563" y="4823284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160566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2339101" y="2799683"/>
            <a:ext cx="7510271" cy="5254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TITRE DE LA PARTIE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590131" y="3511550"/>
            <a:ext cx="5011738" cy="6334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Sous-titre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94602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942359" y="979156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/>
              <a:t>Présanse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Masque Powerpoint / JJ.MM.AAAA</a:t>
            </a: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Arc 9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page contenu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678897" y="1516063"/>
            <a:ext cx="9686015" cy="46365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marL="742950" lvl="1" indent="-285750">
              <a:spcBef>
                <a:spcPts val="1000"/>
              </a:spcBef>
              <a:buClr>
                <a:srgbClr val="029EE3"/>
              </a:buClr>
              <a:buFont typeface="Wingdings" charset="2"/>
              <a:buChar char="§"/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sz="1600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marL="800100" lvl="1" indent="-342900">
              <a:spcBef>
                <a:spcPts val="1000"/>
              </a:spcBef>
              <a:buClr>
                <a:srgbClr val="029EE3"/>
              </a:buClr>
              <a:buFont typeface="+mj-lt"/>
              <a:buAutoNum type="arabicPeriod"/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800100" lvl="1" indent="-342900">
              <a:buClr>
                <a:srgbClr val="029EE3"/>
              </a:buClr>
              <a:buFont typeface="+mj-lt"/>
              <a:buAutoNum type="arabicPeriod"/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800100" lvl="1" indent="-342900">
              <a:buClr>
                <a:srgbClr val="029EE3"/>
              </a:buClr>
              <a:buFont typeface="+mj-lt"/>
              <a:buAutoNum type="arabicPeriod"/>
            </a:pPr>
            <a:endParaRPr lang="fr-FR" sz="1600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lvl="1">
              <a:spcBef>
                <a:spcPts val="1000"/>
              </a:spcBef>
              <a:buClr>
                <a:srgbClr val="029EE3"/>
              </a:buClr>
            </a:pP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sz="1600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endParaRPr lang="fr-FR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/>
              <a:t>Présanse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Masque Powerpoint / JJ.MM.AAAA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Arc 15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 userDrawn="1"/>
        </p:nvSpPr>
        <p:spPr>
          <a:xfrm>
            <a:off x="942359" y="979156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page tableau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sz="quarter" idx="11"/>
          </p:nvPr>
        </p:nvSpPr>
        <p:spPr>
          <a:xfrm>
            <a:off x="1589088" y="2255534"/>
            <a:ext cx="9158287" cy="382330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942975" y="1274763"/>
            <a:ext cx="9804400" cy="703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>
              <a:buClr>
                <a:srgbClr val="029EE3"/>
              </a:buClr>
            </a:pP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dirty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</p:txBody>
      </p:sp>
    </p:spTree>
    <p:extLst>
      <p:ext uri="{BB962C8B-B14F-4D97-AF65-F5344CB8AC3E}">
        <p14:creationId xmlns:p14="http://schemas.microsoft.com/office/powerpoint/2010/main" val="102225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/>
              <a:t>Présanse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Masque Powerpoint / JJ.MM.AAAA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Arc 12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942359" y="979156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page graphique</a:t>
            </a:r>
          </a:p>
        </p:txBody>
      </p:sp>
      <p:sp>
        <p:nvSpPr>
          <p:cNvPr id="16" name="Espace réservé du graphique 15"/>
          <p:cNvSpPr>
            <a:spLocks noGrp="1"/>
          </p:cNvSpPr>
          <p:nvPr>
            <p:ph type="chart" sz="quarter" idx="11"/>
          </p:nvPr>
        </p:nvSpPr>
        <p:spPr>
          <a:xfrm>
            <a:off x="1993674" y="1591931"/>
            <a:ext cx="7948613" cy="4512273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9853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-3524" y="0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Présanse </a:t>
            </a:r>
            <a:r>
              <a:rPr lang="mr-IN"/>
              <a:t>–</a:t>
            </a:r>
            <a:r>
              <a:rPr lang="fr-FR"/>
              <a:t> Masque Powerpoint / JJ.MM.AAAA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3935BB-9C05-C34E-BF02-B47196A5F45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04932" y="0"/>
            <a:ext cx="12373607" cy="431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52" y="1765462"/>
            <a:ext cx="5047780" cy="165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4665482" y="4989439"/>
            <a:ext cx="2857500" cy="3921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Vous remercie</a:t>
            </a:r>
          </a:p>
        </p:txBody>
      </p:sp>
    </p:spTree>
    <p:extLst>
      <p:ext uri="{BB962C8B-B14F-4D97-AF65-F5344CB8AC3E}">
        <p14:creationId xmlns:p14="http://schemas.microsoft.com/office/powerpoint/2010/main" val="1223381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4D581A-5390-2316-62A1-14744BBFD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9EE069-AFFC-B709-531F-812E994FE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96681-08AE-66EA-7AEB-1E946C5AB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B5AA-05E1-422C-8AF7-E6C2C7747A50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34145D-78B7-8795-513A-19986F36F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2AB017-3710-C09A-9CBC-13A7CA514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E70C-4CF7-4DD7-9B91-582B72C8DF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37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84887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r-FR" dirty="0" err="1"/>
              <a:t>Présanse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Masque Powerpoint / JJ.MM.AAAA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4"/>
          <p:cNvSpPr txBox="1">
            <a:spLocks/>
          </p:cNvSpPr>
          <p:nvPr userDrawn="1"/>
        </p:nvSpPr>
        <p:spPr>
          <a:xfrm>
            <a:off x="775425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765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61" r:id="rId2"/>
    <p:sldLayoutId id="2147483685" r:id="rId3"/>
    <p:sldLayoutId id="2147483691" r:id="rId4"/>
    <p:sldLayoutId id="2147483663" r:id="rId5"/>
    <p:sldLayoutId id="2147483664" r:id="rId6"/>
    <p:sldLayoutId id="2147483687" r:id="rId7"/>
    <p:sldLayoutId id="214748369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33769C1-3F75-FDC7-7EA9-90EF2AB151A0}"/>
              </a:ext>
            </a:extLst>
          </p:cNvPr>
          <p:cNvSpPr/>
          <p:nvPr/>
        </p:nvSpPr>
        <p:spPr>
          <a:xfrm>
            <a:off x="10613807" y="-8936"/>
            <a:ext cx="1575380" cy="68650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r>
              <a:rPr lang="fr-FR" sz="1400" dirty="0">
                <a:solidFill>
                  <a:schemeClr val="tx1"/>
                </a:solidFill>
                <a:latin typeface="Montserrat" panose="00000500000000000000" pitchFamily="2" charset="0"/>
              </a:rPr>
              <a:t>Adhérents </a:t>
            </a:r>
          </a:p>
          <a:p>
            <a:pPr algn="r"/>
            <a:r>
              <a:rPr lang="fr-FR" sz="1400" dirty="0">
                <a:solidFill>
                  <a:schemeClr val="tx1"/>
                </a:solidFill>
                <a:latin typeface="Montserrat" panose="00000500000000000000" pitchFamily="2" charset="0"/>
              </a:rPr>
              <a:t>Salariés suivis</a:t>
            </a:r>
          </a:p>
          <a:p>
            <a:pPr algn="r"/>
            <a:endParaRPr lang="fr-FR" sz="14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r"/>
            <a:r>
              <a:rPr lang="fr-FR" sz="1400" dirty="0">
                <a:solidFill>
                  <a:schemeClr val="tx1"/>
                </a:solidFill>
                <a:latin typeface="Montserrat" panose="00000500000000000000" pitchFamily="2" charset="0"/>
              </a:rPr>
              <a:t>Tutelles</a:t>
            </a:r>
          </a:p>
          <a:p>
            <a:pPr algn="r"/>
            <a:endParaRPr lang="fr-FR" sz="14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r"/>
            <a:r>
              <a:rPr lang="fr-FR" sz="1400" dirty="0">
                <a:solidFill>
                  <a:schemeClr val="tx1"/>
                </a:solidFill>
                <a:latin typeface="Montserrat" panose="00000500000000000000" pitchFamily="2" charset="0"/>
              </a:rPr>
              <a:t>Partenaires</a:t>
            </a:r>
          </a:p>
          <a:p>
            <a:pPr algn="r"/>
            <a:endParaRPr lang="fr-FR" sz="14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r"/>
            <a:r>
              <a:rPr lang="fr-FR" sz="1400" dirty="0">
                <a:solidFill>
                  <a:schemeClr val="tx1"/>
                </a:solidFill>
                <a:latin typeface="Montserrat" panose="00000500000000000000" pitchFamily="2" charset="0"/>
              </a:rPr>
              <a:t>Collaborateurs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AFE25E-8ACE-58B2-286E-FB32B631D4F8}"/>
              </a:ext>
            </a:extLst>
          </p:cNvPr>
          <p:cNvSpPr/>
          <p:nvPr/>
        </p:nvSpPr>
        <p:spPr>
          <a:xfrm>
            <a:off x="-3185" y="-7004"/>
            <a:ext cx="1579251" cy="68650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fr-FR" sz="1400" dirty="0">
                <a:solidFill>
                  <a:schemeClr val="tx1"/>
                </a:solidFill>
                <a:latin typeface="Montserrat" panose="00000500000000000000" pitchFamily="2" charset="0"/>
              </a:rPr>
              <a:t>Adhérents </a:t>
            </a:r>
          </a:p>
          <a:p>
            <a:r>
              <a:rPr lang="fr-FR" sz="1400" dirty="0">
                <a:solidFill>
                  <a:schemeClr val="tx1"/>
                </a:solidFill>
                <a:latin typeface="Montserrat" panose="00000500000000000000" pitchFamily="2" charset="0"/>
              </a:rPr>
              <a:t>Salariés suivis</a:t>
            </a:r>
          </a:p>
          <a:p>
            <a:endParaRPr lang="fr-FR" sz="14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r>
              <a:rPr lang="fr-FR" sz="1400" dirty="0">
                <a:solidFill>
                  <a:schemeClr val="tx1"/>
                </a:solidFill>
                <a:latin typeface="Montserrat" panose="00000500000000000000" pitchFamily="2" charset="0"/>
              </a:rPr>
              <a:t>Tutelles</a:t>
            </a:r>
          </a:p>
          <a:p>
            <a:endParaRPr lang="fr-FR" sz="14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r>
              <a:rPr lang="fr-FR" sz="1400" dirty="0">
                <a:solidFill>
                  <a:schemeClr val="tx1"/>
                </a:solidFill>
                <a:latin typeface="Montserrat" panose="00000500000000000000" pitchFamily="2" charset="0"/>
              </a:rPr>
              <a:t>Partenaires</a:t>
            </a:r>
          </a:p>
          <a:p>
            <a:endParaRPr lang="fr-FR" sz="14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r>
              <a:rPr lang="fr-FR" sz="1400" dirty="0">
                <a:solidFill>
                  <a:schemeClr val="tx1"/>
                </a:solidFill>
                <a:latin typeface="Montserrat" panose="00000500000000000000" pitchFamily="2" charset="0"/>
              </a:rPr>
              <a:t>Collaborateurs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A483ABC-E8E6-F1EC-173A-EF059F2B5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2657" y="152779"/>
            <a:ext cx="4657329" cy="470757"/>
          </a:xfrm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  <a:latin typeface="Montserrat" panose="00000500000000000000" pitchFamily="2" charset="0"/>
              </a:rPr>
              <a:t>Cartographie processus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3E8A5904-AC34-B954-A7B3-902B845A8A3B}"/>
              </a:ext>
            </a:extLst>
          </p:cNvPr>
          <p:cNvSpPr txBox="1"/>
          <p:nvPr/>
        </p:nvSpPr>
        <p:spPr>
          <a:xfrm>
            <a:off x="-19497" y="988106"/>
            <a:ext cx="1543855" cy="608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fr-FR" sz="2000" b="1" dirty="0">
                <a:solidFill>
                  <a:schemeClr val="accent4"/>
                </a:solidFill>
              </a:rPr>
              <a:t>Besoins </a:t>
            </a:r>
            <a:br>
              <a:rPr lang="fr-FR" sz="2000" b="1" dirty="0">
                <a:solidFill>
                  <a:schemeClr val="accent4"/>
                </a:solidFill>
              </a:rPr>
            </a:br>
            <a:r>
              <a:rPr lang="fr-FR" sz="2000" b="1" dirty="0">
                <a:solidFill>
                  <a:schemeClr val="accent4"/>
                </a:solidFill>
              </a:rPr>
              <a:t>et attentes</a:t>
            </a:r>
          </a:p>
        </p:txBody>
      </p: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1D5B2BA0-7643-5166-9160-9FA2748B490A}"/>
              </a:ext>
            </a:extLst>
          </p:cNvPr>
          <p:cNvCxnSpPr>
            <a:cxnSpLocks/>
          </p:cNvCxnSpPr>
          <p:nvPr/>
        </p:nvCxnSpPr>
        <p:spPr>
          <a:xfrm>
            <a:off x="-9728" y="1595626"/>
            <a:ext cx="1207497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3E91519D-4ADD-F67B-7CBC-E3EB37423E34}"/>
              </a:ext>
            </a:extLst>
          </p:cNvPr>
          <p:cNvSpPr txBox="1"/>
          <p:nvPr/>
        </p:nvSpPr>
        <p:spPr>
          <a:xfrm>
            <a:off x="10623645" y="1178299"/>
            <a:ext cx="1584160" cy="404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fr-FR" sz="2000" b="1" dirty="0">
                <a:solidFill>
                  <a:schemeClr val="accent4"/>
                </a:solidFill>
              </a:rPr>
              <a:t>Satisfaction</a:t>
            </a: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31EF50A7-565A-9C4F-D64B-EDB81D887E95}"/>
              </a:ext>
            </a:extLst>
          </p:cNvPr>
          <p:cNvCxnSpPr>
            <a:cxnSpLocks/>
          </p:cNvCxnSpPr>
          <p:nvPr/>
        </p:nvCxnSpPr>
        <p:spPr>
          <a:xfrm flipV="1">
            <a:off x="10887075" y="1581108"/>
            <a:ext cx="1304738" cy="1597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90F3F55-078E-A414-BEC4-DFB23D94A886}"/>
              </a:ext>
            </a:extLst>
          </p:cNvPr>
          <p:cNvSpPr/>
          <p:nvPr/>
        </p:nvSpPr>
        <p:spPr>
          <a:xfrm>
            <a:off x="2309465" y="1955852"/>
            <a:ext cx="7569640" cy="2805072"/>
          </a:xfrm>
          <a:prstGeom prst="rect">
            <a:avLst/>
          </a:prstGeom>
          <a:solidFill>
            <a:srgbClr val="AFCA00"/>
          </a:solidFill>
          <a:ln>
            <a:solidFill>
              <a:srgbClr val="AFCA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A03909-5E5A-8D13-C8CD-58F14DE4112F}"/>
              </a:ext>
            </a:extLst>
          </p:cNvPr>
          <p:cNvSpPr/>
          <p:nvPr/>
        </p:nvSpPr>
        <p:spPr>
          <a:xfrm>
            <a:off x="2310439" y="705192"/>
            <a:ext cx="7569639" cy="1084465"/>
          </a:xfrm>
          <a:prstGeom prst="rect">
            <a:avLst/>
          </a:prstGeom>
          <a:solidFill>
            <a:srgbClr val="019DE2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onnecteur hors page 8">
            <a:extLst>
              <a:ext uri="{FF2B5EF4-FFF2-40B4-BE49-F238E27FC236}">
                <a16:creationId xmlns:a16="http://schemas.microsoft.com/office/drawing/2014/main" id="{48133487-C2A2-0B4B-59A7-0C44DB810E13}"/>
              </a:ext>
            </a:extLst>
          </p:cNvPr>
          <p:cNvSpPr/>
          <p:nvPr/>
        </p:nvSpPr>
        <p:spPr>
          <a:xfrm>
            <a:off x="6500099" y="1116750"/>
            <a:ext cx="3096344" cy="534459"/>
          </a:xfrm>
          <a:prstGeom prst="flowChartOffpageConnector">
            <a:avLst/>
          </a:prstGeom>
          <a:solidFill>
            <a:srgbClr val="E7F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400"/>
              </a:lnSpc>
            </a:pPr>
            <a:r>
              <a:rPr lang="fr-FR" sz="1200" b="1" dirty="0">
                <a:solidFill>
                  <a:schemeClr val="tx2"/>
                </a:solidFill>
                <a:latin typeface="Montserrat" panose="00000500000000000000" pitchFamily="2" charset="0"/>
              </a:rPr>
              <a:t>M2 - Système de management </a:t>
            </a:r>
            <a:br>
              <a:rPr lang="fr-FR" sz="1200" b="1" dirty="0">
                <a:solidFill>
                  <a:schemeClr val="tx2"/>
                </a:solidFill>
                <a:latin typeface="Montserrat" panose="00000500000000000000" pitchFamily="2" charset="0"/>
              </a:rPr>
            </a:br>
            <a:r>
              <a:rPr lang="fr-FR" sz="1200" b="1" dirty="0">
                <a:solidFill>
                  <a:schemeClr val="tx2"/>
                </a:solidFill>
                <a:latin typeface="Montserrat" panose="00000500000000000000" pitchFamily="2" charset="0"/>
              </a:rPr>
              <a:t>de la qualité</a:t>
            </a:r>
          </a:p>
        </p:txBody>
      </p:sp>
      <p:sp>
        <p:nvSpPr>
          <p:cNvPr id="17" name="Double flèche horizontale 19">
            <a:extLst>
              <a:ext uri="{FF2B5EF4-FFF2-40B4-BE49-F238E27FC236}">
                <a16:creationId xmlns:a16="http://schemas.microsoft.com/office/drawing/2014/main" id="{00BE4EF9-F6D8-AB03-C272-A2E4E3FD8CB2}"/>
              </a:ext>
            </a:extLst>
          </p:cNvPr>
          <p:cNvSpPr/>
          <p:nvPr/>
        </p:nvSpPr>
        <p:spPr>
          <a:xfrm>
            <a:off x="5484140" y="1079852"/>
            <a:ext cx="929712" cy="303493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C0B308-CF19-4168-8C39-B3A0E63121F4}"/>
              </a:ext>
            </a:extLst>
          </p:cNvPr>
          <p:cNvSpPr/>
          <p:nvPr/>
        </p:nvSpPr>
        <p:spPr>
          <a:xfrm>
            <a:off x="2305828" y="4872711"/>
            <a:ext cx="7569640" cy="1707223"/>
          </a:xfrm>
          <a:prstGeom prst="rect">
            <a:avLst/>
          </a:prstGeom>
          <a:solidFill>
            <a:srgbClr val="E94E5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Signalisation droite 30">
            <a:extLst>
              <a:ext uri="{FF2B5EF4-FFF2-40B4-BE49-F238E27FC236}">
                <a16:creationId xmlns:a16="http://schemas.microsoft.com/office/drawing/2014/main" id="{D173B44A-03F6-0C22-EB9C-E084FB724FBB}"/>
              </a:ext>
            </a:extLst>
          </p:cNvPr>
          <p:cNvSpPr/>
          <p:nvPr/>
        </p:nvSpPr>
        <p:spPr>
          <a:xfrm rot="16200000">
            <a:off x="2617421" y="5294047"/>
            <a:ext cx="977665" cy="1322755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1200" b="1" dirty="0">
                <a:solidFill>
                  <a:srgbClr val="000050"/>
                </a:solidFill>
                <a:latin typeface="Montserrat" panose="00000500000000000000" pitchFamily="2" charset="0"/>
              </a:rPr>
              <a:t>S1 </a:t>
            </a:r>
          </a:p>
          <a:p>
            <a:pPr algn="ctr"/>
            <a:r>
              <a:rPr lang="fr-FR" sz="900" b="1" dirty="0">
                <a:solidFill>
                  <a:schemeClr val="accent5"/>
                </a:solidFill>
                <a:latin typeface="Montserrat" panose="00000500000000000000" pitchFamily="2" charset="0"/>
              </a:rPr>
              <a:t>Ressources Humaines</a:t>
            </a:r>
          </a:p>
        </p:txBody>
      </p:sp>
      <p:sp>
        <p:nvSpPr>
          <p:cNvPr id="2" name="Signalisation droite 17">
            <a:extLst>
              <a:ext uri="{FF2B5EF4-FFF2-40B4-BE49-F238E27FC236}">
                <a16:creationId xmlns:a16="http://schemas.microsoft.com/office/drawing/2014/main" id="{3239FD17-7DFC-D0B9-A35B-22A5F246D3D8}"/>
              </a:ext>
            </a:extLst>
          </p:cNvPr>
          <p:cNvSpPr/>
          <p:nvPr/>
        </p:nvSpPr>
        <p:spPr>
          <a:xfrm>
            <a:off x="3267870" y="4013202"/>
            <a:ext cx="5877836" cy="281282"/>
          </a:xfrm>
          <a:prstGeom prst="homePlat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R5 - Offre spécifique</a:t>
            </a:r>
          </a:p>
        </p:txBody>
      </p:sp>
      <p:sp>
        <p:nvSpPr>
          <p:cNvPr id="3" name="Signalisation droite 17">
            <a:extLst>
              <a:ext uri="{FF2B5EF4-FFF2-40B4-BE49-F238E27FC236}">
                <a16:creationId xmlns:a16="http://schemas.microsoft.com/office/drawing/2014/main" id="{F57318A8-2581-26D7-5061-3AD47920F2E7}"/>
              </a:ext>
            </a:extLst>
          </p:cNvPr>
          <p:cNvSpPr/>
          <p:nvPr/>
        </p:nvSpPr>
        <p:spPr>
          <a:xfrm>
            <a:off x="3267870" y="4383207"/>
            <a:ext cx="5877836" cy="232597"/>
          </a:xfrm>
          <a:prstGeom prst="homePlat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R6 - Offre complémentaire</a:t>
            </a:r>
          </a:p>
        </p:txBody>
      </p:sp>
      <p:sp>
        <p:nvSpPr>
          <p:cNvPr id="51" name="Signalisation droite 16">
            <a:extLst>
              <a:ext uri="{FF2B5EF4-FFF2-40B4-BE49-F238E27FC236}">
                <a16:creationId xmlns:a16="http://schemas.microsoft.com/office/drawing/2014/main" id="{7DE49D94-E9E4-EE10-1A97-69F94223808D}"/>
              </a:ext>
            </a:extLst>
          </p:cNvPr>
          <p:cNvSpPr/>
          <p:nvPr/>
        </p:nvSpPr>
        <p:spPr>
          <a:xfrm>
            <a:off x="3238015" y="2452139"/>
            <a:ext cx="5888927" cy="287431"/>
          </a:xfrm>
          <a:prstGeom prst="homePlat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R1 - Gestion administrative des adhérents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02E9C27-FBD3-A3AD-54BC-949FB8E190D7}"/>
              </a:ext>
            </a:extLst>
          </p:cNvPr>
          <p:cNvSpPr/>
          <p:nvPr/>
        </p:nvSpPr>
        <p:spPr>
          <a:xfrm>
            <a:off x="2450704" y="2031177"/>
            <a:ext cx="7278259" cy="3325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3"/>
                </a:solidFill>
                <a:latin typeface="Montserrat" panose="00000500000000000000" pitchFamily="2" charset="0"/>
              </a:rPr>
              <a:t>RÉALISATION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760E393-0C77-867F-F204-AA90E53BB609}"/>
              </a:ext>
            </a:extLst>
          </p:cNvPr>
          <p:cNvSpPr/>
          <p:nvPr/>
        </p:nvSpPr>
        <p:spPr>
          <a:xfrm>
            <a:off x="2446313" y="4940114"/>
            <a:ext cx="7282650" cy="3325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5"/>
                </a:solidFill>
                <a:latin typeface="Montserrat" panose="00000500000000000000" pitchFamily="2" charset="0"/>
              </a:rPr>
              <a:t>SUPPORT</a:t>
            </a:r>
          </a:p>
        </p:txBody>
      </p:sp>
      <p:sp>
        <p:nvSpPr>
          <p:cNvPr id="66" name="Connecteur hors page 8">
            <a:extLst>
              <a:ext uri="{FF2B5EF4-FFF2-40B4-BE49-F238E27FC236}">
                <a16:creationId xmlns:a16="http://schemas.microsoft.com/office/drawing/2014/main" id="{D3741260-4393-8970-6C73-FECA41FEBAF1}"/>
              </a:ext>
            </a:extLst>
          </p:cNvPr>
          <p:cNvSpPr/>
          <p:nvPr/>
        </p:nvSpPr>
        <p:spPr>
          <a:xfrm>
            <a:off x="3191191" y="1079853"/>
            <a:ext cx="2713665" cy="571356"/>
          </a:xfrm>
          <a:prstGeom prst="flowChartOffpageConnector">
            <a:avLst/>
          </a:prstGeom>
          <a:solidFill>
            <a:srgbClr val="E7F8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2"/>
                </a:solidFill>
                <a:latin typeface="Montserrat" panose="00000500000000000000" pitchFamily="2" charset="0"/>
              </a:rPr>
              <a:t>M1 - Direction</a:t>
            </a:r>
          </a:p>
        </p:txBody>
      </p:sp>
      <p:sp>
        <p:nvSpPr>
          <p:cNvPr id="67" name="Signalisation droite 30">
            <a:extLst>
              <a:ext uri="{FF2B5EF4-FFF2-40B4-BE49-F238E27FC236}">
                <a16:creationId xmlns:a16="http://schemas.microsoft.com/office/drawing/2014/main" id="{C9834EC8-AB90-6F0A-C00C-5C932C3219F0}"/>
              </a:ext>
            </a:extLst>
          </p:cNvPr>
          <p:cNvSpPr/>
          <p:nvPr/>
        </p:nvSpPr>
        <p:spPr>
          <a:xfrm rot="16200000">
            <a:off x="4111563" y="5294041"/>
            <a:ext cx="977667" cy="1322755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1200" b="1" dirty="0">
                <a:solidFill>
                  <a:srgbClr val="000050"/>
                </a:solidFill>
                <a:latin typeface="Montserrat" panose="00000500000000000000" pitchFamily="2" charset="0"/>
              </a:rPr>
              <a:t>S2 </a:t>
            </a:r>
          </a:p>
          <a:p>
            <a:pPr algn="ctr"/>
            <a:r>
              <a:rPr lang="fr-FR" sz="900" b="1" dirty="0">
                <a:solidFill>
                  <a:schemeClr val="accent5"/>
                </a:solidFill>
                <a:latin typeface="Montserrat" panose="00000500000000000000" pitchFamily="2" charset="0"/>
              </a:rPr>
              <a:t>Communication interne et externe</a:t>
            </a:r>
          </a:p>
        </p:txBody>
      </p:sp>
      <p:sp>
        <p:nvSpPr>
          <p:cNvPr id="68" name="Signalisation droite 30">
            <a:extLst>
              <a:ext uri="{FF2B5EF4-FFF2-40B4-BE49-F238E27FC236}">
                <a16:creationId xmlns:a16="http://schemas.microsoft.com/office/drawing/2014/main" id="{7EE1E3DE-6B72-0FFF-F27D-47F0E6CA8026}"/>
              </a:ext>
            </a:extLst>
          </p:cNvPr>
          <p:cNvSpPr/>
          <p:nvPr/>
        </p:nvSpPr>
        <p:spPr>
          <a:xfrm rot="16200000">
            <a:off x="5605705" y="5294045"/>
            <a:ext cx="977669" cy="1322755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1200" b="1" dirty="0">
                <a:solidFill>
                  <a:srgbClr val="000050"/>
                </a:solidFill>
                <a:latin typeface="Montserrat" panose="00000500000000000000" pitchFamily="2" charset="0"/>
              </a:rPr>
              <a:t>S3</a:t>
            </a:r>
            <a:endParaRPr lang="fr-FR" sz="1100" b="1" dirty="0">
              <a:solidFill>
                <a:srgbClr val="000050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900" b="1" dirty="0">
                <a:solidFill>
                  <a:schemeClr val="accent5"/>
                </a:solidFill>
                <a:latin typeface="Montserrat" panose="00000500000000000000" pitchFamily="2" charset="0"/>
              </a:rPr>
              <a:t>Systèmes d’Information</a:t>
            </a:r>
          </a:p>
        </p:txBody>
      </p:sp>
      <p:sp>
        <p:nvSpPr>
          <p:cNvPr id="69" name="Signalisation droite 30">
            <a:extLst>
              <a:ext uri="{FF2B5EF4-FFF2-40B4-BE49-F238E27FC236}">
                <a16:creationId xmlns:a16="http://schemas.microsoft.com/office/drawing/2014/main" id="{022626C4-012E-9AC8-C00F-A3C53A35D34F}"/>
              </a:ext>
            </a:extLst>
          </p:cNvPr>
          <p:cNvSpPr/>
          <p:nvPr/>
        </p:nvSpPr>
        <p:spPr>
          <a:xfrm rot="16200000">
            <a:off x="7099849" y="5294047"/>
            <a:ext cx="977667" cy="1322755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1200" b="1" dirty="0">
                <a:solidFill>
                  <a:srgbClr val="000050"/>
                </a:solidFill>
                <a:latin typeface="Montserrat" panose="00000500000000000000" pitchFamily="2" charset="0"/>
              </a:rPr>
              <a:t>S4 </a:t>
            </a:r>
          </a:p>
          <a:p>
            <a:pPr algn="ctr"/>
            <a:r>
              <a:rPr lang="fr-FR" sz="900" b="1" dirty="0">
                <a:solidFill>
                  <a:schemeClr val="accent5"/>
                </a:solidFill>
                <a:latin typeface="Montserrat" panose="00000500000000000000" pitchFamily="2" charset="0"/>
              </a:rPr>
              <a:t>Ressources financières</a:t>
            </a:r>
          </a:p>
        </p:txBody>
      </p:sp>
      <p:sp>
        <p:nvSpPr>
          <p:cNvPr id="70" name="Signalisation droite 30">
            <a:extLst>
              <a:ext uri="{FF2B5EF4-FFF2-40B4-BE49-F238E27FC236}">
                <a16:creationId xmlns:a16="http://schemas.microsoft.com/office/drawing/2014/main" id="{B0E071D0-8964-0181-3B08-01D34694B17B}"/>
              </a:ext>
            </a:extLst>
          </p:cNvPr>
          <p:cNvSpPr/>
          <p:nvPr/>
        </p:nvSpPr>
        <p:spPr>
          <a:xfrm rot="16200000">
            <a:off x="8593991" y="5294044"/>
            <a:ext cx="977671" cy="1322755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1200" b="1" dirty="0">
                <a:solidFill>
                  <a:srgbClr val="000050"/>
                </a:solidFill>
                <a:latin typeface="Montserrat" panose="00000500000000000000" pitchFamily="2" charset="0"/>
              </a:rPr>
              <a:t>S5</a:t>
            </a:r>
            <a:endParaRPr lang="fr-FR" sz="1100" b="1" dirty="0">
              <a:solidFill>
                <a:srgbClr val="000050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900" b="1" dirty="0">
                <a:solidFill>
                  <a:schemeClr val="accent5"/>
                </a:solidFill>
                <a:latin typeface="Montserrat" panose="00000500000000000000" pitchFamily="2" charset="0"/>
              </a:rPr>
              <a:t>Ressources matérielles et immobilières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431F51E-780B-F61B-A85B-F2E22A5D7AC2}"/>
              </a:ext>
            </a:extLst>
          </p:cNvPr>
          <p:cNvSpPr/>
          <p:nvPr/>
        </p:nvSpPr>
        <p:spPr>
          <a:xfrm rot="16200000">
            <a:off x="5549881" y="-413761"/>
            <a:ext cx="1096183" cy="75802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b="1" dirty="0">
              <a:solidFill>
                <a:schemeClr val="accent3"/>
              </a:solidFill>
              <a:latin typeface="Montserrat" panose="00000500000000000000" pitchFamily="2" charset="0"/>
            </a:endParaRPr>
          </a:p>
        </p:txBody>
      </p:sp>
      <p:sp>
        <p:nvSpPr>
          <p:cNvPr id="14" name="Signalisation droite 15">
            <a:extLst>
              <a:ext uri="{FF2B5EF4-FFF2-40B4-BE49-F238E27FC236}">
                <a16:creationId xmlns:a16="http://schemas.microsoft.com/office/drawing/2014/main" id="{C5746005-1983-DF08-4443-D131BC2CF29F}"/>
              </a:ext>
            </a:extLst>
          </p:cNvPr>
          <p:cNvSpPr/>
          <p:nvPr/>
        </p:nvSpPr>
        <p:spPr>
          <a:xfrm>
            <a:off x="3301296" y="3204451"/>
            <a:ext cx="6136612" cy="3012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R3 - Suivi individuel de l’état de santé des travailleurs</a:t>
            </a:r>
          </a:p>
        </p:txBody>
      </p:sp>
      <p:sp>
        <p:nvSpPr>
          <p:cNvPr id="15" name="Signalisation droite 16">
            <a:extLst>
              <a:ext uri="{FF2B5EF4-FFF2-40B4-BE49-F238E27FC236}">
                <a16:creationId xmlns:a16="http://schemas.microsoft.com/office/drawing/2014/main" id="{08B26F31-749C-1905-B2C3-3982B228AA8B}"/>
              </a:ext>
            </a:extLst>
          </p:cNvPr>
          <p:cNvSpPr/>
          <p:nvPr/>
        </p:nvSpPr>
        <p:spPr>
          <a:xfrm>
            <a:off x="3298047" y="2828295"/>
            <a:ext cx="6136611" cy="2874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R2 - Prévention des risques professionnels</a:t>
            </a:r>
          </a:p>
        </p:txBody>
      </p:sp>
      <p:sp>
        <p:nvSpPr>
          <p:cNvPr id="16" name="Signalisation droite 17">
            <a:extLst>
              <a:ext uri="{FF2B5EF4-FFF2-40B4-BE49-F238E27FC236}">
                <a16:creationId xmlns:a16="http://schemas.microsoft.com/office/drawing/2014/main" id="{91D5360B-3983-BD6B-4098-180A9FD568FB}"/>
              </a:ext>
            </a:extLst>
          </p:cNvPr>
          <p:cNvSpPr/>
          <p:nvPr/>
        </p:nvSpPr>
        <p:spPr>
          <a:xfrm>
            <a:off x="3301295" y="3594377"/>
            <a:ext cx="6136613" cy="3301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R4 - Prévention de la désinsertion professionnelle et maintien dans l’emploi</a:t>
            </a:r>
          </a:p>
        </p:txBody>
      </p:sp>
      <p:sp>
        <p:nvSpPr>
          <p:cNvPr id="55" name="Organigramme : Connecteur page suivante 54">
            <a:extLst>
              <a:ext uri="{FF2B5EF4-FFF2-40B4-BE49-F238E27FC236}">
                <a16:creationId xmlns:a16="http://schemas.microsoft.com/office/drawing/2014/main" id="{1505E579-8CD2-321F-0152-D0C7E5A925AF}"/>
              </a:ext>
            </a:extLst>
          </p:cNvPr>
          <p:cNvSpPr/>
          <p:nvPr/>
        </p:nvSpPr>
        <p:spPr>
          <a:xfrm>
            <a:off x="2544589" y="2829335"/>
            <a:ext cx="1311131" cy="494394"/>
          </a:xfrm>
          <a:prstGeom prst="flowChartOffpageConnector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Offre socle</a:t>
            </a:r>
            <a:endParaRPr lang="fr-FR" sz="11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790387A-1DE8-AA16-2767-81A7007A4F4E}"/>
              </a:ext>
            </a:extLst>
          </p:cNvPr>
          <p:cNvSpPr/>
          <p:nvPr/>
        </p:nvSpPr>
        <p:spPr>
          <a:xfrm>
            <a:off x="2446313" y="786699"/>
            <a:ext cx="7297890" cy="332585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MANAGEMENT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9E97BCD-54D6-1CA7-25DA-34067B997D89}"/>
              </a:ext>
            </a:extLst>
          </p:cNvPr>
          <p:cNvSpPr/>
          <p:nvPr/>
        </p:nvSpPr>
        <p:spPr>
          <a:xfrm>
            <a:off x="2102660" y="809954"/>
            <a:ext cx="952658" cy="272187"/>
          </a:xfrm>
          <a:prstGeom prst="rect">
            <a:avLst/>
          </a:prstGeom>
          <a:solidFill>
            <a:schemeClr val="tx2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</a:rPr>
              <a:t>DIRECTIVES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561D703-7F19-5045-1392-2010383AC685}"/>
              </a:ext>
            </a:extLst>
          </p:cNvPr>
          <p:cNvSpPr/>
          <p:nvPr/>
        </p:nvSpPr>
        <p:spPr>
          <a:xfrm>
            <a:off x="2170364" y="1991295"/>
            <a:ext cx="952658" cy="349242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</a:rPr>
              <a:t>DEMANDE RESSOURCES</a:t>
            </a:r>
            <a:endParaRPr lang="fr-FR" sz="700" b="1" dirty="0">
              <a:solidFill>
                <a:schemeClr val="tx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35F2849-C4C0-6508-172A-5BA444866A15}"/>
              </a:ext>
            </a:extLst>
          </p:cNvPr>
          <p:cNvSpPr/>
          <p:nvPr/>
        </p:nvSpPr>
        <p:spPr>
          <a:xfrm>
            <a:off x="8962703" y="4929691"/>
            <a:ext cx="1014766" cy="349242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</a:rPr>
              <a:t>FOURNITURES RESSOURCES</a:t>
            </a:r>
            <a:endParaRPr lang="fr-FR" sz="700" b="1" dirty="0">
              <a:solidFill>
                <a:schemeClr val="bg2">
                  <a:lumMod val="1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F26795C-00F0-3B94-9FD4-1209C0FF2C84}"/>
              </a:ext>
            </a:extLst>
          </p:cNvPr>
          <p:cNvSpPr/>
          <p:nvPr/>
        </p:nvSpPr>
        <p:spPr>
          <a:xfrm>
            <a:off x="8878913" y="2019686"/>
            <a:ext cx="1219451" cy="349242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</a:rPr>
              <a:t>REMONTÉES D’INFORMATIONS</a:t>
            </a:r>
            <a:endParaRPr lang="fr-FR" sz="700" b="1" dirty="0">
              <a:solidFill>
                <a:schemeClr val="tx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A250D5F4-58DC-341B-0CEF-0E97561E7D57}"/>
              </a:ext>
            </a:extLst>
          </p:cNvPr>
          <p:cNvCxnSpPr>
            <a:cxnSpLocks/>
          </p:cNvCxnSpPr>
          <p:nvPr/>
        </p:nvCxnSpPr>
        <p:spPr>
          <a:xfrm>
            <a:off x="2535576" y="2842578"/>
            <a:ext cx="1322949" cy="104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Parenthèse ouvrante 80">
            <a:extLst>
              <a:ext uri="{FF2B5EF4-FFF2-40B4-BE49-F238E27FC236}">
                <a16:creationId xmlns:a16="http://schemas.microsoft.com/office/drawing/2014/main" id="{256FB13C-E98C-BA28-8511-354F4284DABA}"/>
              </a:ext>
            </a:extLst>
          </p:cNvPr>
          <p:cNvSpPr/>
          <p:nvPr/>
        </p:nvSpPr>
        <p:spPr>
          <a:xfrm>
            <a:off x="1948603" y="988106"/>
            <a:ext cx="214042" cy="2630419"/>
          </a:xfrm>
          <a:prstGeom prst="leftBracket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Parenthèse ouvrante 83">
            <a:extLst>
              <a:ext uri="{FF2B5EF4-FFF2-40B4-BE49-F238E27FC236}">
                <a16:creationId xmlns:a16="http://schemas.microsoft.com/office/drawing/2014/main" id="{0EEB71F4-F840-EEBC-EFCE-FCF2231D21E0}"/>
              </a:ext>
            </a:extLst>
          </p:cNvPr>
          <p:cNvSpPr/>
          <p:nvPr/>
        </p:nvSpPr>
        <p:spPr>
          <a:xfrm>
            <a:off x="1866901" y="2219008"/>
            <a:ext cx="408023" cy="3579904"/>
          </a:xfrm>
          <a:prstGeom prst="leftBracket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Parenthèse ouvrante 81">
            <a:extLst>
              <a:ext uri="{FF2B5EF4-FFF2-40B4-BE49-F238E27FC236}">
                <a16:creationId xmlns:a16="http://schemas.microsoft.com/office/drawing/2014/main" id="{2533685A-9AF2-B469-571B-FBA6AD838E51}"/>
              </a:ext>
            </a:extLst>
          </p:cNvPr>
          <p:cNvSpPr/>
          <p:nvPr/>
        </p:nvSpPr>
        <p:spPr>
          <a:xfrm>
            <a:off x="1951228" y="988106"/>
            <a:ext cx="252600" cy="4598657"/>
          </a:xfrm>
          <a:prstGeom prst="leftBracket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Parenthèse ouvrante 85">
            <a:extLst>
              <a:ext uri="{FF2B5EF4-FFF2-40B4-BE49-F238E27FC236}">
                <a16:creationId xmlns:a16="http://schemas.microsoft.com/office/drawing/2014/main" id="{F82C9A02-54D8-2C34-CE5C-69AF49294F1B}"/>
              </a:ext>
            </a:extLst>
          </p:cNvPr>
          <p:cNvSpPr/>
          <p:nvPr/>
        </p:nvSpPr>
        <p:spPr>
          <a:xfrm rot="10800000">
            <a:off x="10007541" y="3166367"/>
            <a:ext cx="172717" cy="1943168"/>
          </a:xfrm>
          <a:prstGeom prst="leftBracket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Parenthèse ouvrante 87">
            <a:extLst>
              <a:ext uri="{FF2B5EF4-FFF2-40B4-BE49-F238E27FC236}">
                <a16:creationId xmlns:a16="http://schemas.microsoft.com/office/drawing/2014/main" id="{ABFC8954-BD0F-A30C-BFD4-B23D71A6EF37}"/>
              </a:ext>
            </a:extLst>
          </p:cNvPr>
          <p:cNvSpPr/>
          <p:nvPr/>
        </p:nvSpPr>
        <p:spPr>
          <a:xfrm rot="10800000">
            <a:off x="9984743" y="1153206"/>
            <a:ext cx="357848" cy="1065802"/>
          </a:xfrm>
          <a:prstGeom prst="leftBracket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Parenthèse ouvrante 86">
            <a:extLst>
              <a:ext uri="{FF2B5EF4-FFF2-40B4-BE49-F238E27FC236}">
                <a16:creationId xmlns:a16="http://schemas.microsoft.com/office/drawing/2014/main" id="{0F7F62A7-D7CA-C4F4-437C-0475EA952D6D}"/>
              </a:ext>
            </a:extLst>
          </p:cNvPr>
          <p:cNvSpPr/>
          <p:nvPr/>
        </p:nvSpPr>
        <p:spPr>
          <a:xfrm rot="10800000">
            <a:off x="9942618" y="1539261"/>
            <a:ext cx="242903" cy="3569713"/>
          </a:xfrm>
          <a:prstGeom prst="leftBracket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0" name="Connecteur droit avec flèche 89">
            <a:extLst>
              <a:ext uri="{FF2B5EF4-FFF2-40B4-BE49-F238E27FC236}">
                <a16:creationId xmlns:a16="http://schemas.microsoft.com/office/drawing/2014/main" id="{ABF4F88A-AD0E-AD79-6B69-2447E1EB5980}"/>
              </a:ext>
            </a:extLst>
          </p:cNvPr>
          <p:cNvCxnSpPr>
            <a:cxnSpLocks/>
          </p:cNvCxnSpPr>
          <p:nvPr/>
        </p:nvCxnSpPr>
        <p:spPr>
          <a:xfrm>
            <a:off x="2162644" y="3618525"/>
            <a:ext cx="678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avec flèche 90">
            <a:extLst>
              <a:ext uri="{FF2B5EF4-FFF2-40B4-BE49-F238E27FC236}">
                <a16:creationId xmlns:a16="http://schemas.microsoft.com/office/drawing/2014/main" id="{6FA45FEB-CED8-E37B-A2D9-3D9D5D71B270}"/>
              </a:ext>
            </a:extLst>
          </p:cNvPr>
          <p:cNvCxnSpPr>
            <a:cxnSpLocks/>
          </p:cNvCxnSpPr>
          <p:nvPr/>
        </p:nvCxnSpPr>
        <p:spPr>
          <a:xfrm>
            <a:off x="2162644" y="5583401"/>
            <a:ext cx="678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avec flèche 91">
            <a:extLst>
              <a:ext uri="{FF2B5EF4-FFF2-40B4-BE49-F238E27FC236}">
                <a16:creationId xmlns:a16="http://schemas.microsoft.com/office/drawing/2014/main" id="{1784ADC5-4784-EC29-D282-DD699FDBF922}"/>
              </a:ext>
            </a:extLst>
          </p:cNvPr>
          <p:cNvCxnSpPr>
            <a:cxnSpLocks/>
            <a:endCxn id="84" idx="2"/>
          </p:cNvCxnSpPr>
          <p:nvPr/>
        </p:nvCxnSpPr>
        <p:spPr>
          <a:xfrm>
            <a:off x="2162644" y="5794394"/>
            <a:ext cx="112280" cy="4518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avec flèche 92">
            <a:extLst>
              <a:ext uri="{FF2B5EF4-FFF2-40B4-BE49-F238E27FC236}">
                <a16:creationId xmlns:a16="http://schemas.microsoft.com/office/drawing/2014/main" id="{78713F1E-DCD8-BEE1-EB78-D286F4CAA76B}"/>
              </a:ext>
            </a:extLst>
          </p:cNvPr>
          <p:cNvCxnSpPr>
            <a:cxnSpLocks/>
          </p:cNvCxnSpPr>
          <p:nvPr/>
        </p:nvCxnSpPr>
        <p:spPr>
          <a:xfrm flipH="1">
            <a:off x="9934666" y="3163100"/>
            <a:ext cx="72876" cy="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>
            <a:extLst>
              <a:ext uri="{FF2B5EF4-FFF2-40B4-BE49-F238E27FC236}">
                <a16:creationId xmlns:a16="http://schemas.microsoft.com/office/drawing/2014/main" id="{C6A0BCB7-6451-0BDF-CE8B-D84EB813FF3B}"/>
              </a:ext>
            </a:extLst>
          </p:cNvPr>
          <p:cNvCxnSpPr>
            <a:cxnSpLocks/>
          </p:cNvCxnSpPr>
          <p:nvPr/>
        </p:nvCxnSpPr>
        <p:spPr>
          <a:xfrm flipH="1">
            <a:off x="9934666" y="1540092"/>
            <a:ext cx="72876" cy="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avec flèche 96">
            <a:extLst>
              <a:ext uri="{FF2B5EF4-FFF2-40B4-BE49-F238E27FC236}">
                <a16:creationId xmlns:a16="http://schemas.microsoft.com/office/drawing/2014/main" id="{C732B77D-E2A6-BDF9-8014-1600ED33820F}"/>
              </a:ext>
            </a:extLst>
          </p:cNvPr>
          <p:cNvCxnSpPr>
            <a:cxnSpLocks/>
          </p:cNvCxnSpPr>
          <p:nvPr/>
        </p:nvCxnSpPr>
        <p:spPr>
          <a:xfrm flipH="1">
            <a:off x="9934666" y="1155507"/>
            <a:ext cx="72876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6EC53827-6ED4-87D7-C020-EF51753C9AC3}"/>
              </a:ext>
            </a:extLst>
          </p:cNvPr>
          <p:cNvSpPr/>
          <p:nvPr/>
        </p:nvSpPr>
        <p:spPr>
          <a:xfrm>
            <a:off x="2111264" y="1123233"/>
            <a:ext cx="952658" cy="349242"/>
          </a:xfrm>
          <a:prstGeom prst="rect">
            <a:avLst/>
          </a:prstGeom>
          <a:solidFill>
            <a:srgbClr val="019EE3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</a:rPr>
              <a:t>DEMANDE RESSOURCES</a:t>
            </a:r>
            <a:endParaRPr lang="fr-FR" sz="700" b="1" dirty="0">
              <a:solidFill>
                <a:schemeClr val="tx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Parenthèse ouvrante 11">
            <a:extLst>
              <a:ext uri="{FF2B5EF4-FFF2-40B4-BE49-F238E27FC236}">
                <a16:creationId xmlns:a16="http://schemas.microsoft.com/office/drawing/2014/main" id="{38522074-60D9-3F8D-17B8-E6466DC30E12}"/>
              </a:ext>
            </a:extLst>
          </p:cNvPr>
          <p:cNvSpPr/>
          <p:nvPr/>
        </p:nvSpPr>
        <p:spPr>
          <a:xfrm>
            <a:off x="1762236" y="1260293"/>
            <a:ext cx="475966" cy="4787753"/>
          </a:xfrm>
          <a:prstGeom prst="leftBracket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38D11AD0-C366-362A-0E5F-105B8E2594C8}"/>
              </a:ext>
            </a:extLst>
          </p:cNvPr>
          <p:cNvCxnSpPr>
            <a:cxnSpLocks/>
          </p:cNvCxnSpPr>
          <p:nvPr/>
        </p:nvCxnSpPr>
        <p:spPr>
          <a:xfrm>
            <a:off x="2235532" y="6050305"/>
            <a:ext cx="678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817053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Personnalisée 2">
      <a:dk1>
        <a:srgbClr val="555654"/>
      </a:dk1>
      <a:lt1>
        <a:srgbClr val="FFFFFF"/>
      </a:lt1>
      <a:dk2>
        <a:srgbClr val="019DE2"/>
      </a:dk2>
      <a:lt2>
        <a:srgbClr val="FDFCFF"/>
      </a:lt2>
      <a:accent1>
        <a:srgbClr val="019DE2"/>
      </a:accent1>
      <a:accent2>
        <a:srgbClr val="FFCA03"/>
      </a:accent2>
      <a:accent3>
        <a:srgbClr val="AFCA00"/>
      </a:accent3>
      <a:accent4>
        <a:srgbClr val="FF9500"/>
      </a:accent4>
      <a:accent5>
        <a:srgbClr val="E94E52"/>
      </a:accent5>
      <a:accent6>
        <a:srgbClr val="0E3F93"/>
      </a:accent6>
      <a:hlink>
        <a:srgbClr val="555654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A735923CCB544A8FC22400479B6F60" ma:contentTypeVersion="13" ma:contentTypeDescription="Crée un document." ma:contentTypeScope="" ma:versionID="c4cc0d84901c095a2b144881bef67055">
  <xsd:schema xmlns:xsd="http://www.w3.org/2001/XMLSchema" xmlns:xs="http://www.w3.org/2001/XMLSchema" xmlns:p="http://schemas.microsoft.com/office/2006/metadata/properties" xmlns:ns2="8d0b0ac5-0d1c-41d9-94b4-e86f374842b7" xmlns:ns3="ce685436-327e-415b-b06d-9a0f2bb5655f" targetNamespace="http://schemas.microsoft.com/office/2006/metadata/properties" ma:root="true" ma:fieldsID="f282ec853b8f456271219548a68a1e0d" ns2:_="" ns3:_="">
    <xsd:import namespace="8d0b0ac5-0d1c-41d9-94b4-e86f374842b7"/>
    <xsd:import namespace="ce685436-327e-415b-b06d-9a0f2bb565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0b0ac5-0d1c-41d9-94b4-e86f374842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85436-327e-415b-b06d-9a0f2bb5655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B793F5-1D53-468B-9F02-4E9893C952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26D0FE-A56D-4DAB-A936-469B6C61297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64E4650-024F-41F9-BA49-C706957119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0b0ac5-0d1c-41d9-94b4-e86f374842b7"/>
    <ds:schemaRef ds:uri="ce685436-327e-415b-b06d-9a0f2bb565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</TotalTime>
  <Words>106</Words>
  <Application>Microsoft Office PowerPoint</Application>
  <PresentationFormat>Grand écran</PresentationFormat>
  <Paragraphs>47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Montserrat</vt:lpstr>
      <vt:lpstr>Wingdings</vt:lpstr>
      <vt:lpstr>Conception personnalisée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Ghislaine BOURDEL</cp:lastModifiedBy>
  <cp:revision>95</cp:revision>
  <dcterms:created xsi:type="dcterms:W3CDTF">2017-12-23T18:07:09Z</dcterms:created>
  <dcterms:modified xsi:type="dcterms:W3CDTF">2023-09-27T14:07:29Z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0x01010040A735923CCB544A8FC22400479B6F60</vt:lpwstr>
  </property>
  <property fmtid="{D5CDD505-2E9C-101B-9397-08002B2CF9AE}" pid="3" name="Order">
    <vt:r8>940200</vt:r8>
  </property>
</Properties>
</file>