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65" r:id="rId5"/>
    <p:sldId id="330" r:id="rId6"/>
    <p:sldId id="335" r:id="rId7"/>
    <p:sldId id="336" r:id="rId8"/>
    <p:sldId id="337" r:id="rId9"/>
    <p:sldId id="338" r:id="rId10"/>
    <p:sldId id="256" r:id="rId11"/>
    <p:sldId id="275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1"/>
    <a:srgbClr val="2A2B2A"/>
    <a:srgbClr val="565555"/>
    <a:srgbClr val="019EE3"/>
    <a:srgbClr val="AFCB00"/>
    <a:srgbClr val="EA4F52"/>
    <a:srgbClr val="0E3F92"/>
    <a:srgbClr val="029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62" autoAdjust="0"/>
    <p:restoredTop sz="86408"/>
  </p:normalViewPr>
  <p:slideViewPr>
    <p:cSldViewPr snapToGrid="0" snapToObjects="1">
      <p:cViewPr varScale="1">
        <p:scale>
          <a:sx n="48" d="100"/>
          <a:sy n="48" d="100"/>
        </p:scale>
        <p:origin x="66" y="3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48C3C-3D43-684A-BA55-84AE4D84D686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C9C1D-C807-4A4E-82DB-4A1079C0FBA8}" type="datetimeFigureOut">
              <a:rPr lang="fr-FR" smtClean="0"/>
              <a:t>18/09/2023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845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35B89-4206-D844-8065-0260AA887238}" type="datetimeFigureOut">
              <a:rPr lang="fr-FR" smtClean="0"/>
              <a:t>18/09/2023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32E84-5CF5-254F-B970-B456EC3E0B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434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32E84-5CF5-254F-B970-B456EC3E0BB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218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32E84-5CF5-254F-B970-B456EC3E0BB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271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1D851-D3F9-EF47-B7CF-9C99B9E24CA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953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vertur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6420475" y="635634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Présanse </a:t>
            </a:r>
            <a:r>
              <a:rPr lang="mr-IN"/>
              <a:t>–</a:t>
            </a:r>
            <a:r>
              <a:rPr lang="fr-FR"/>
              <a:t> Masque Powerpoint / JJ.MM.AAAA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261049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443935BB-9C05-C34E-BF02-B47196A5F45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93700" y="18079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/>
          </a:p>
        </p:txBody>
      </p:sp>
      <p:pic>
        <p:nvPicPr>
          <p:cNvPr id="6" name="Image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625" y="-11902"/>
            <a:ext cx="12411457" cy="22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79" y="549681"/>
            <a:ext cx="3249678" cy="106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3022600" y="3376613"/>
            <a:ext cx="6146800" cy="830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12" name="Espace réservé du texte 20"/>
          <p:cNvSpPr>
            <a:spLocks noGrp="1"/>
          </p:cNvSpPr>
          <p:nvPr>
            <p:ph type="body" sz="quarter" idx="16" hasCustomPrompt="1"/>
          </p:nvPr>
        </p:nvSpPr>
        <p:spPr>
          <a:xfrm>
            <a:off x="3022600" y="4607100"/>
            <a:ext cx="6146800" cy="5639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18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3022600" y="5960235"/>
            <a:ext cx="6146800" cy="5639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baseline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Responsable : Prénom Nom, Fonction / JJ.MM.AAAA</a:t>
            </a:r>
          </a:p>
        </p:txBody>
      </p:sp>
    </p:spTree>
    <p:extLst>
      <p:ext uri="{BB962C8B-B14F-4D97-AF65-F5344CB8AC3E}">
        <p14:creationId xmlns:p14="http://schemas.microsoft.com/office/powerpoint/2010/main" val="146681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c 12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942359" y="979156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solidFill>
                  <a:srgbClr val="019EE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page graphique</a:t>
            </a:r>
          </a:p>
        </p:txBody>
      </p:sp>
      <p:sp>
        <p:nvSpPr>
          <p:cNvPr id="16" name="Espace réservé du graphique 15"/>
          <p:cNvSpPr>
            <a:spLocks noGrp="1"/>
          </p:cNvSpPr>
          <p:nvPr>
            <p:ph type="chart" sz="quarter" idx="11"/>
          </p:nvPr>
        </p:nvSpPr>
        <p:spPr>
          <a:xfrm>
            <a:off x="1993674" y="1591931"/>
            <a:ext cx="7948613" cy="4512273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texte 49"/>
          <p:cNvSpPr>
            <a:spLocks noGrp="1"/>
          </p:cNvSpPr>
          <p:nvPr>
            <p:ph type="body" sz="quarter" idx="23" hasCustomPrompt="1"/>
          </p:nvPr>
        </p:nvSpPr>
        <p:spPr>
          <a:xfrm>
            <a:off x="7212674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>
                <a:solidFill>
                  <a:srgbClr val="565555"/>
                </a:solidFill>
              </a:defRPr>
            </a:lvl1pPr>
          </a:lstStyle>
          <a:p>
            <a:r>
              <a:rPr lang="fr-FR" dirty="0" err="1"/>
              <a:t>Présanse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Masque Powerpoint / JJ.MM.AAAA</a:t>
            </a:r>
          </a:p>
        </p:txBody>
      </p:sp>
      <p:sp>
        <p:nvSpPr>
          <p:cNvPr id="9" name="Espace réservé du texte 49"/>
          <p:cNvSpPr>
            <a:spLocks noGrp="1"/>
          </p:cNvSpPr>
          <p:nvPr>
            <p:ph type="body" sz="quarter" idx="24" hasCustomPrompt="1"/>
          </p:nvPr>
        </p:nvSpPr>
        <p:spPr>
          <a:xfrm>
            <a:off x="545503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solidFill>
                  <a:srgbClr val="565555"/>
                </a:solidFill>
              </a:defRPr>
            </a:lvl1pPr>
          </a:lstStyle>
          <a:p>
            <a:fld id="{88210714-2BAE-E445-A9E9-7FB28905F8E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985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-3524" y="0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/>
          </a:p>
        </p:txBody>
      </p:sp>
      <p:pic>
        <p:nvPicPr>
          <p:cNvPr id="8" name="Imag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04932" y="-14990"/>
            <a:ext cx="12373607" cy="431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52" y="1765462"/>
            <a:ext cx="5047780" cy="165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4665482" y="4989439"/>
            <a:ext cx="2857500" cy="3921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Vous remercie</a:t>
            </a:r>
          </a:p>
        </p:txBody>
      </p:sp>
      <p:sp>
        <p:nvSpPr>
          <p:cNvPr id="10" name="Espace réservé du texte 49"/>
          <p:cNvSpPr>
            <a:spLocks noGrp="1"/>
          </p:cNvSpPr>
          <p:nvPr>
            <p:ph type="body" sz="quarter" idx="23" hasCustomPrompt="1"/>
          </p:nvPr>
        </p:nvSpPr>
        <p:spPr>
          <a:xfrm>
            <a:off x="7854846" y="6667244"/>
            <a:ext cx="4088431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Présanse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Masque Powerpoint / JJ.MM.AAAA</a:t>
            </a:r>
          </a:p>
        </p:txBody>
      </p:sp>
    </p:spTree>
    <p:extLst>
      <p:ext uri="{BB962C8B-B14F-4D97-AF65-F5344CB8AC3E}">
        <p14:creationId xmlns:p14="http://schemas.microsoft.com/office/powerpoint/2010/main" val="1223381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8617E1-BBD8-FFCB-E53F-79BEC8E57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2D6F801-75FE-3EE7-A68A-2BE0AB0C5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EEC503-F4EB-6989-BD4D-B2198CF63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CD02-225F-40C4-A73C-513431AB0AE5}" type="datetimeFigureOut">
              <a:rPr lang="fr-FR" smtClean="0"/>
              <a:t>18/09/2023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DED134-EE74-5655-1535-08A4148B4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B59CCF-1DFF-8F07-6AB9-44C0DB991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81961-8FA0-40FD-9B28-F126C35C2A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341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4DDDCA2-7907-E89E-F98D-D887A01E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603A-0B54-3A40-B782-C2B2C9CC7E38}" type="datetimeFigureOut">
              <a:rPr lang="fr-FR" smtClean="0"/>
              <a:t>18/09/2023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DD21755-1078-F6CF-8653-5AB5CFBB6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1C172A-6DFA-7987-1990-475048507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C8E8-0DF3-A949-8918-AF5EB37774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473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r 8"/>
          <p:cNvGrpSpPr/>
          <p:nvPr userDrawn="1"/>
        </p:nvGrpSpPr>
        <p:grpSpPr>
          <a:xfrm>
            <a:off x="1636251" y="1450415"/>
            <a:ext cx="570016" cy="584775"/>
            <a:chOff x="2812746" y="1902748"/>
            <a:chExt cx="570016" cy="584775"/>
          </a:xfrm>
        </p:grpSpPr>
        <p:sp>
          <p:nvSpPr>
            <p:cNvPr id="10" name="Ellipse 9"/>
            <p:cNvSpPr/>
            <p:nvPr/>
          </p:nvSpPr>
          <p:spPr>
            <a:xfrm>
              <a:off x="2812746" y="1911927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940586" y="190274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" name="Arc 6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 userDrawn="1"/>
        </p:nvSpPr>
        <p:spPr>
          <a:xfrm>
            <a:off x="942359" y="979156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52" name="Espace réservé du texte 51"/>
          <p:cNvSpPr>
            <a:spLocks noGrp="1"/>
          </p:cNvSpPr>
          <p:nvPr>
            <p:ph type="body" sz="quarter" idx="12" hasCustomPrompt="1"/>
          </p:nvPr>
        </p:nvSpPr>
        <p:spPr>
          <a:xfrm>
            <a:off x="2414899" y="1460174"/>
            <a:ext cx="2844227" cy="334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54" name="Espace réservé du texte 51"/>
          <p:cNvSpPr>
            <a:spLocks noGrp="1"/>
          </p:cNvSpPr>
          <p:nvPr>
            <p:ph type="body" sz="quarter" idx="14" hasCustomPrompt="1"/>
          </p:nvPr>
        </p:nvSpPr>
        <p:spPr>
          <a:xfrm>
            <a:off x="2414899" y="3243554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56" name="Espace réservé du texte 51"/>
          <p:cNvSpPr>
            <a:spLocks noGrp="1"/>
          </p:cNvSpPr>
          <p:nvPr>
            <p:ph type="body" sz="quarter" idx="16" hasCustomPrompt="1"/>
          </p:nvPr>
        </p:nvSpPr>
        <p:spPr>
          <a:xfrm>
            <a:off x="2414899" y="4803337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58" name="Espace réservé du texte 51"/>
          <p:cNvSpPr>
            <a:spLocks noGrp="1"/>
          </p:cNvSpPr>
          <p:nvPr>
            <p:ph type="body" sz="quarter" idx="18" hasCustomPrompt="1"/>
          </p:nvPr>
        </p:nvSpPr>
        <p:spPr>
          <a:xfrm>
            <a:off x="7505563" y="1480121"/>
            <a:ext cx="2844227" cy="334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0" name="Espace réservé du texte 51"/>
          <p:cNvSpPr>
            <a:spLocks noGrp="1"/>
          </p:cNvSpPr>
          <p:nvPr>
            <p:ph type="body" sz="quarter" idx="20" hasCustomPrompt="1"/>
          </p:nvPr>
        </p:nvSpPr>
        <p:spPr>
          <a:xfrm>
            <a:off x="7505563" y="3263501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51"/>
          <p:cNvSpPr>
            <a:spLocks noGrp="1"/>
          </p:cNvSpPr>
          <p:nvPr>
            <p:ph type="body" sz="quarter" idx="22" hasCustomPrompt="1"/>
          </p:nvPr>
        </p:nvSpPr>
        <p:spPr>
          <a:xfrm>
            <a:off x="7505563" y="4823284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43" name="Espace réservé du texte 49"/>
          <p:cNvSpPr>
            <a:spLocks noGrp="1"/>
          </p:cNvSpPr>
          <p:nvPr>
            <p:ph type="body" sz="quarter" idx="23" hasCustomPrompt="1"/>
          </p:nvPr>
        </p:nvSpPr>
        <p:spPr>
          <a:xfrm>
            <a:off x="7212674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100">
                <a:solidFill>
                  <a:srgbClr val="5655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Présanse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Masque Powerpoint / JJ.MM.AAAA</a:t>
            </a:r>
          </a:p>
        </p:txBody>
      </p:sp>
      <p:sp>
        <p:nvSpPr>
          <p:cNvPr id="44" name="Espace réservé du texte 49"/>
          <p:cNvSpPr>
            <a:spLocks noGrp="1"/>
          </p:cNvSpPr>
          <p:nvPr>
            <p:ph type="body" sz="quarter" idx="24" hasCustomPrompt="1"/>
          </p:nvPr>
        </p:nvSpPr>
        <p:spPr>
          <a:xfrm>
            <a:off x="545503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solidFill>
                  <a:srgbClr val="565555"/>
                </a:solidFill>
              </a:defRPr>
            </a:lvl1pPr>
          </a:lstStyle>
          <a:p>
            <a:fld id="{88210714-2BAE-E445-A9E9-7FB28905F8E6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414899" y="1886621"/>
            <a:ext cx="3653680" cy="902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1000"/>
              </a:spcAft>
              <a:buClr>
                <a:srgbClr val="019EE3"/>
              </a:buClr>
              <a:buFont typeface="Wingdings" panose="05000000000000000000" pitchFamily="2" charset="2"/>
              <a:buChar char="§"/>
            </a:pPr>
            <a:r>
              <a:rPr lang="fr-FR" sz="1200" dirty="0"/>
              <a:t>Première sous-partie</a:t>
            </a:r>
          </a:p>
          <a:p>
            <a:pPr marL="171450" indent="-171450">
              <a:spcAft>
                <a:spcPts val="1000"/>
              </a:spcAft>
              <a:buClr>
                <a:srgbClr val="019EE3"/>
              </a:buClr>
              <a:buFont typeface="Wingdings" panose="05000000000000000000" pitchFamily="2" charset="2"/>
              <a:buChar char="§"/>
            </a:pPr>
            <a:r>
              <a:rPr lang="fr-FR" sz="1200" dirty="0"/>
              <a:t>Deuxième sous-partie</a:t>
            </a:r>
          </a:p>
          <a:p>
            <a:pPr marL="171450" indent="-171450">
              <a:spcAft>
                <a:spcPts val="1000"/>
              </a:spcAft>
              <a:buClr>
                <a:srgbClr val="019EE3"/>
              </a:buClr>
              <a:buFont typeface="Wingdings" panose="05000000000000000000" pitchFamily="2" charset="2"/>
              <a:buChar char="§"/>
            </a:pPr>
            <a:r>
              <a:rPr lang="fr-FR" sz="1200" dirty="0"/>
              <a:t>Troisième sous-partie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2414899" y="3698674"/>
            <a:ext cx="3653680" cy="902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1000"/>
              </a:spcAft>
              <a:buClr>
                <a:srgbClr val="019EE3"/>
              </a:buClr>
              <a:buFont typeface="Wingdings" panose="05000000000000000000" pitchFamily="2" charset="2"/>
              <a:buChar char="§"/>
            </a:pPr>
            <a:r>
              <a:rPr lang="fr-FR" sz="1200" dirty="0"/>
              <a:t>Première sous-partie</a:t>
            </a:r>
          </a:p>
          <a:p>
            <a:pPr marL="171450" indent="-171450">
              <a:spcAft>
                <a:spcPts val="1000"/>
              </a:spcAft>
              <a:buClr>
                <a:srgbClr val="019EE3"/>
              </a:buClr>
              <a:buFont typeface="Wingdings" panose="05000000000000000000" pitchFamily="2" charset="2"/>
              <a:buChar char="§"/>
            </a:pPr>
            <a:r>
              <a:rPr lang="fr-FR" sz="1200" dirty="0"/>
              <a:t>Deuxième sous-partie</a:t>
            </a:r>
          </a:p>
          <a:p>
            <a:pPr marL="171450" indent="-171450">
              <a:spcAft>
                <a:spcPts val="1000"/>
              </a:spcAft>
              <a:buClr>
                <a:srgbClr val="019EE3"/>
              </a:buClr>
              <a:buFont typeface="Wingdings" panose="05000000000000000000" pitchFamily="2" charset="2"/>
              <a:buChar char="§"/>
            </a:pPr>
            <a:r>
              <a:rPr lang="fr-FR" sz="1200" dirty="0"/>
              <a:t>Troisième sous-partie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2414899" y="5319630"/>
            <a:ext cx="3653680" cy="902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1000"/>
              </a:spcAft>
              <a:buClr>
                <a:srgbClr val="019EE3"/>
              </a:buClr>
              <a:buFont typeface="Wingdings" panose="05000000000000000000" pitchFamily="2" charset="2"/>
              <a:buChar char="§"/>
            </a:pPr>
            <a:r>
              <a:rPr lang="fr-FR" sz="1200" dirty="0"/>
              <a:t>Première sous-partie</a:t>
            </a:r>
          </a:p>
          <a:p>
            <a:pPr marL="171450" indent="-171450">
              <a:spcAft>
                <a:spcPts val="1000"/>
              </a:spcAft>
              <a:buClr>
                <a:srgbClr val="019EE3"/>
              </a:buClr>
              <a:buFont typeface="Wingdings" panose="05000000000000000000" pitchFamily="2" charset="2"/>
              <a:buChar char="§"/>
            </a:pPr>
            <a:r>
              <a:rPr lang="fr-FR" sz="1200" dirty="0"/>
              <a:t>Deuxième sous-partie</a:t>
            </a:r>
          </a:p>
          <a:p>
            <a:pPr marL="171450" indent="-171450">
              <a:spcAft>
                <a:spcPts val="1000"/>
              </a:spcAft>
              <a:buClr>
                <a:srgbClr val="019EE3"/>
              </a:buClr>
              <a:buFont typeface="Wingdings" panose="05000000000000000000" pitchFamily="2" charset="2"/>
              <a:buChar char="§"/>
            </a:pPr>
            <a:r>
              <a:rPr lang="fr-FR" sz="1200" dirty="0"/>
              <a:t>Troisième sous-partie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7505563" y="1886621"/>
            <a:ext cx="3653680" cy="902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1000"/>
              </a:spcAft>
              <a:buClr>
                <a:srgbClr val="019EE3"/>
              </a:buClr>
              <a:buFont typeface="Wingdings" panose="05000000000000000000" pitchFamily="2" charset="2"/>
              <a:buChar char="§"/>
            </a:pPr>
            <a:r>
              <a:rPr lang="fr-FR" sz="1200" dirty="0"/>
              <a:t>Première sous-partie</a:t>
            </a:r>
          </a:p>
          <a:p>
            <a:pPr marL="171450" indent="-171450">
              <a:spcAft>
                <a:spcPts val="1000"/>
              </a:spcAft>
              <a:buClr>
                <a:srgbClr val="019EE3"/>
              </a:buClr>
              <a:buFont typeface="Wingdings" panose="05000000000000000000" pitchFamily="2" charset="2"/>
              <a:buChar char="§"/>
            </a:pPr>
            <a:r>
              <a:rPr lang="fr-FR" sz="1200" dirty="0"/>
              <a:t>Deuxième sous-partie</a:t>
            </a:r>
          </a:p>
          <a:p>
            <a:pPr marL="171450" indent="-171450">
              <a:spcAft>
                <a:spcPts val="1000"/>
              </a:spcAft>
              <a:buClr>
                <a:srgbClr val="019EE3"/>
              </a:buClr>
              <a:buFont typeface="Wingdings" panose="05000000000000000000" pitchFamily="2" charset="2"/>
              <a:buChar char="§"/>
            </a:pPr>
            <a:r>
              <a:rPr lang="fr-FR" sz="1200" dirty="0"/>
              <a:t>Troisième sous-partie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7505563" y="3698674"/>
            <a:ext cx="3653680" cy="902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1000"/>
              </a:spcAft>
              <a:buClr>
                <a:srgbClr val="019EE3"/>
              </a:buClr>
              <a:buFont typeface="Wingdings" panose="05000000000000000000" pitchFamily="2" charset="2"/>
              <a:buChar char="§"/>
            </a:pPr>
            <a:r>
              <a:rPr lang="fr-FR" sz="1200" dirty="0"/>
              <a:t>Première sous-partie</a:t>
            </a:r>
          </a:p>
          <a:p>
            <a:pPr marL="171450" indent="-171450">
              <a:spcAft>
                <a:spcPts val="1000"/>
              </a:spcAft>
              <a:buClr>
                <a:srgbClr val="019EE3"/>
              </a:buClr>
              <a:buFont typeface="Wingdings" panose="05000000000000000000" pitchFamily="2" charset="2"/>
              <a:buChar char="§"/>
            </a:pPr>
            <a:r>
              <a:rPr lang="fr-FR" sz="1200" dirty="0"/>
              <a:t>Deuxième sous-partie</a:t>
            </a:r>
          </a:p>
          <a:p>
            <a:pPr marL="171450" indent="-171450">
              <a:spcAft>
                <a:spcPts val="1000"/>
              </a:spcAft>
              <a:buClr>
                <a:srgbClr val="019EE3"/>
              </a:buClr>
              <a:buFont typeface="Wingdings" panose="05000000000000000000" pitchFamily="2" charset="2"/>
              <a:buChar char="§"/>
            </a:pPr>
            <a:r>
              <a:rPr lang="fr-FR" sz="1200" dirty="0"/>
              <a:t>Troisième sous-partie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7505563" y="5319630"/>
            <a:ext cx="3653680" cy="902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1000"/>
              </a:spcAft>
              <a:buClr>
                <a:srgbClr val="019EE3"/>
              </a:buClr>
              <a:buFont typeface="Wingdings" panose="05000000000000000000" pitchFamily="2" charset="2"/>
              <a:buChar char="§"/>
            </a:pPr>
            <a:r>
              <a:rPr lang="fr-FR" sz="1200" dirty="0"/>
              <a:t>Première sous-partie</a:t>
            </a:r>
          </a:p>
          <a:p>
            <a:pPr marL="171450" indent="-171450">
              <a:spcAft>
                <a:spcPts val="1000"/>
              </a:spcAft>
              <a:buClr>
                <a:srgbClr val="019EE3"/>
              </a:buClr>
              <a:buFont typeface="Wingdings" panose="05000000000000000000" pitchFamily="2" charset="2"/>
              <a:buChar char="§"/>
            </a:pPr>
            <a:r>
              <a:rPr lang="fr-FR" sz="1200" dirty="0"/>
              <a:t>Deuxième sous-partie</a:t>
            </a:r>
          </a:p>
          <a:p>
            <a:pPr marL="171450" indent="-171450">
              <a:spcAft>
                <a:spcPts val="1000"/>
              </a:spcAft>
              <a:buClr>
                <a:srgbClr val="019EE3"/>
              </a:buClr>
              <a:buFont typeface="Wingdings" panose="05000000000000000000" pitchFamily="2" charset="2"/>
              <a:buChar char="§"/>
            </a:pPr>
            <a:r>
              <a:rPr lang="fr-FR" sz="1200" dirty="0"/>
              <a:t>Troisième sous-partie</a:t>
            </a:r>
          </a:p>
        </p:txBody>
      </p:sp>
    </p:spTree>
    <p:extLst>
      <p:ext uri="{BB962C8B-B14F-4D97-AF65-F5344CB8AC3E}">
        <p14:creationId xmlns:p14="http://schemas.microsoft.com/office/powerpoint/2010/main" val="160566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 userDrawn="1"/>
        </p:nvSpPr>
        <p:spPr>
          <a:xfrm>
            <a:off x="942359" y="979156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43" name="Espace réservé du texte 49"/>
          <p:cNvSpPr>
            <a:spLocks noGrp="1"/>
          </p:cNvSpPr>
          <p:nvPr>
            <p:ph type="body" sz="quarter" idx="23" hasCustomPrompt="1"/>
          </p:nvPr>
        </p:nvSpPr>
        <p:spPr>
          <a:xfrm>
            <a:off x="7212674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100">
                <a:solidFill>
                  <a:srgbClr val="5655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Présanse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Masque Powerpoint / JJ.MM.AAAA</a:t>
            </a:r>
          </a:p>
        </p:txBody>
      </p:sp>
      <p:sp>
        <p:nvSpPr>
          <p:cNvPr id="44" name="Espace réservé du texte 49"/>
          <p:cNvSpPr>
            <a:spLocks noGrp="1"/>
          </p:cNvSpPr>
          <p:nvPr>
            <p:ph type="body" sz="quarter" idx="24" hasCustomPrompt="1"/>
          </p:nvPr>
        </p:nvSpPr>
        <p:spPr>
          <a:xfrm>
            <a:off x="545503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solidFill>
                  <a:srgbClr val="565555"/>
                </a:solidFill>
              </a:defRPr>
            </a:lvl1pPr>
          </a:lstStyle>
          <a:p>
            <a:fld id="{88210714-2BAE-E445-A9E9-7FB28905F8E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242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3022600" y="2483236"/>
            <a:ext cx="6146800" cy="830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7" name="Espace réservé du texte 20"/>
          <p:cNvSpPr>
            <a:spLocks noGrp="1"/>
          </p:cNvSpPr>
          <p:nvPr>
            <p:ph type="body" sz="quarter" idx="16" hasCustomPrompt="1"/>
          </p:nvPr>
        </p:nvSpPr>
        <p:spPr>
          <a:xfrm>
            <a:off x="3022600" y="3713723"/>
            <a:ext cx="6146800" cy="5639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94602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1 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942627" y="976985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3935BB-9C05-C34E-BF02-B47196A5F45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10536466" cy="563301"/>
          </a:xfrm>
          <a:prstGeom prst="rect">
            <a:avLst/>
          </a:prstGeom>
        </p:spPr>
        <p:txBody>
          <a:bodyPr/>
          <a:lstStyle>
            <a:lvl1pPr marL="0" indent="0" defTabSz="55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 i="0">
                <a:solidFill>
                  <a:srgbClr val="019EE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page contenu</a:t>
            </a:r>
          </a:p>
        </p:txBody>
      </p:sp>
      <p:sp>
        <p:nvSpPr>
          <p:cNvPr id="7" name="Espace réservé du texte 49"/>
          <p:cNvSpPr>
            <a:spLocks noGrp="1"/>
          </p:cNvSpPr>
          <p:nvPr>
            <p:ph type="body" sz="quarter" idx="23" hasCustomPrompt="1"/>
          </p:nvPr>
        </p:nvSpPr>
        <p:spPr>
          <a:xfrm>
            <a:off x="7212674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>
                <a:solidFill>
                  <a:srgbClr val="565555"/>
                </a:solidFill>
              </a:defRPr>
            </a:lvl1pPr>
          </a:lstStyle>
          <a:p>
            <a:r>
              <a:rPr lang="fr-FR" dirty="0" err="1"/>
              <a:t>Présanse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Masque Powerpoint / JJ.MM.AAAA</a:t>
            </a:r>
          </a:p>
        </p:txBody>
      </p:sp>
      <p:sp>
        <p:nvSpPr>
          <p:cNvPr id="8" name="Espace réservé du texte 49"/>
          <p:cNvSpPr>
            <a:spLocks noGrp="1"/>
          </p:cNvSpPr>
          <p:nvPr>
            <p:ph type="body" sz="quarter" idx="24" hasCustomPrompt="1"/>
          </p:nvPr>
        </p:nvSpPr>
        <p:spPr>
          <a:xfrm>
            <a:off x="545503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solidFill>
                  <a:srgbClr val="565555"/>
                </a:solidFill>
              </a:defRPr>
            </a:lvl1pPr>
          </a:lstStyle>
          <a:p>
            <a:fld id="{88210714-2BAE-E445-A9E9-7FB28905F8E6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9" name="Arc 8"/>
          <p:cNvSpPr/>
          <p:nvPr userDrawn="1"/>
        </p:nvSpPr>
        <p:spPr>
          <a:xfrm>
            <a:off x="-4039614" y="-192476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1844585" y="1339551"/>
            <a:ext cx="9695772" cy="643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9EE3"/>
              </a:buClr>
              <a:buFont typeface="Wingdings" panose="05000000000000000000" pitchFamily="2" charset="2"/>
              <a:buChar char="§"/>
            </a:pPr>
            <a:r>
              <a:rPr lang="fr-FR" sz="2000" b="1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fr-FR" sz="2000" b="1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fr-FR" sz="2000" b="1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cuiusdam</a:t>
            </a:r>
            <a:r>
              <a:rPr lang="fr-FR" sz="2000" b="1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missa</a:t>
            </a:r>
          </a:p>
          <a:p>
            <a:pPr marL="396000" lvl="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9EE3"/>
              </a:buClr>
              <a:buFont typeface="Wingdings" panose="05000000000000000000" pitchFamily="2" charset="2"/>
              <a:buChar char="§"/>
            </a:pP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Inter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mediocrium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cuiusdam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missa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contactus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loqui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Clematius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orientis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orientis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Clematii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comitem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contactus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non id.</a:t>
            </a:r>
          </a:p>
          <a:p>
            <a:pPr marL="396000" lvl="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9EE3"/>
              </a:buClr>
              <a:buFont typeface="Wingdings" panose="05000000000000000000" pitchFamily="2" charset="2"/>
              <a:buChar char="§"/>
            </a:pP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Inter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mediocrium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cuiusdam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missa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contactus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loqui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Clematius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orientis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orientis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Clematii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comitem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contactus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non id.</a:t>
            </a:r>
          </a:p>
          <a:p>
            <a:pPr marL="396000" lvl="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9EE3"/>
              </a:buClr>
              <a:buFont typeface="Wingdings" panose="05000000000000000000" pitchFamily="2" charset="2"/>
              <a:buChar char="§"/>
            </a:pPr>
            <a:endParaRPr lang="fr-FR" sz="1200" kern="1200" dirty="0">
              <a:solidFill>
                <a:srgbClr val="565555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9EE3"/>
              </a:buClr>
              <a:buFont typeface="Wingdings" panose="05000000000000000000" pitchFamily="2" charset="2"/>
              <a:buChar char="§"/>
            </a:pPr>
            <a:r>
              <a:rPr lang="fr-FR" sz="2000" b="1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fr-FR" sz="2000" b="1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fr-FR" sz="2000" b="1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cuiusdam</a:t>
            </a:r>
            <a:r>
              <a:rPr lang="fr-FR" sz="2000" b="1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missa</a:t>
            </a:r>
          </a:p>
          <a:p>
            <a:pPr marL="56745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9EE3"/>
              </a:buClr>
              <a:buFont typeface="+mj-lt"/>
              <a:buAutoNum type="arabicPeriod"/>
            </a:pP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Inter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mediocrium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cuiusdam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missa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contactus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loqui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Clematius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orientis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orientis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Clematii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comitem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contactus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non id.</a:t>
            </a:r>
          </a:p>
          <a:p>
            <a:pPr marL="56745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9EE3"/>
              </a:buClr>
              <a:buFont typeface="+mj-lt"/>
              <a:buAutoNum type="arabicPeriod"/>
            </a:pP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Inter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mediocrium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cuiusdam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missa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contactus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loqui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Clematius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orientis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orientis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Clematii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comitem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contactus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non id.</a:t>
            </a:r>
          </a:p>
          <a:p>
            <a:pPr marL="396000" lvl="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9EE3"/>
              </a:buClr>
              <a:buFont typeface="Wingdings" panose="05000000000000000000" pitchFamily="2" charset="2"/>
              <a:buChar char="§"/>
            </a:pPr>
            <a:endParaRPr lang="fr-FR" sz="1600" kern="1200" dirty="0">
              <a:solidFill>
                <a:srgbClr val="565555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9EE3"/>
              </a:buClr>
              <a:buFont typeface="Wingdings" panose="05000000000000000000" pitchFamily="2" charset="2"/>
              <a:buChar char="§"/>
            </a:pPr>
            <a:r>
              <a:rPr lang="fr-FR" sz="2000" b="1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fr-FR" sz="2000" b="1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fr-FR" sz="2000" b="1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cuiusdam</a:t>
            </a:r>
            <a:r>
              <a:rPr lang="fr-FR" sz="2000" b="1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missa</a:t>
            </a:r>
          </a:p>
          <a:p>
            <a:pPr marL="396000" lvl="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9EE3"/>
              </a:buClr>
              <a:buFont typeface="Wingdings" panose="05000000000000000000" pitchFamily="2" charset="2"/>
              <a:buChar char="§"/>
            </a:pP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Inter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mediocrium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cuiusdam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missa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contactus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loqui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Clematius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orientis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orientis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Clematii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comitem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contactus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non id.</a:t>
            </a:r>
          </a:p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endParaRPr lang="fr-FR" sz="1600" kern="1200" dirty="0">
              <a:solidFill>
                <a:srgbClr val="565555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endParaRPr lang="fr-FR" sz="1600" kern="1200" dirty="0">
              <a:solidFill>
                <a:srgbClr val="565555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endParaRPr lang="fr-FR" sz="1600" kern="1200" dirty="0">
              <a:solidFill>
                <a:srgbClr val="565555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600" kern="1200" dirty="0">
              <a:solidFill>
                <a:srgbClr val="565555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endParaRPr lang="fr-FR" sz="1600" kern="1200" dirty="0">
              <a:solidFill>
                <a:srgbClr val="565555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227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contenu 1 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942627" y="976985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3935BB-9C05-C34E-BF02-B47196A5F45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10536466" cy="563301"/>
          </a:xfrm>
          <a:prstGeom prst="rect">
            <a:avLst/>
          </a:prstGeom>
        </p:spPr>
        <p:txBody>
          <a:bodyPr/>
          <a:lstStyle>
            <a:lvl1pPr marL="0" indent="0" defTabSz="55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 i="0">
                <a:solidFill>
                  <a:srgbClr val="019EE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page contenu</a:t>
            </a:r>
          </a:p>
        </p:txBody>
      </p:sp>
      <p:sp>
        <p:nvSpPr>
          <p:cNvPr id="7" name="Espace réservé du texte 49"/>
          <p:cNvSpPr>
            <a:spLocks noGrp="1"/>
          </p:cNvSpPr>
          <p:nvPr>
            <p:ph type="body" sz="quarter" idx="23" hasCustomPrompt="1"/>
          </p:nvPr>
        </p:nvSpPr>
        <p:spPr>
          <a:xfrm>
            <a:off x="7212674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>
                <a:solidFill>
                  <a:srgbClr val="565555"/>
                </a:solidFill>
              </a:defRPr>
            </a:lvl1pPr>
          </a:lstStyle>
          <a:p>
            <a:r>
              <a:rPr lang="fr-FR" dirty="0" err="1"/>
              <a:t>Présanse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Masque Powerpoint / JJ.MM.AAAA</a:t>
            </a:r>
          </a:p>
        </p:txBody>
      </p:sp>
      <p:sp>
        <p:nvSpPr>
          <p:cNvPr id="8" name="Espace réservé du texte 49"/>
          <p:cNvSpPr>
            <a:spLocks noGrp="1"/>
          </p:cNvSpPr>
          <p:nvPr>
            <p:ph type="body" sz="quarter" idx="24" hasCustomPrompt="1"/>
          </p:nvPr>
        </p:nvSpPr>
        <p:spPr>
          <a:xfrm>
            <a:off x="545503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solidFill>
                  <a:srgbClr val="565555"/>
                </a:solidFill>
              </a:defRPr>
            </a:lvl1pPr>
          </a:lstStyle>
          <a:p>
            <a:fld id="{88210714-2BAE-E445-A9E9-7FB28905F8E6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9" name="Arc 8"/>
          <p:cNvSpPr/>
          <p:nvPr userDrawn="1"/>
        </p:nvSpPr>
        <p:spPr>
          <a:xfrm>
            <a:off x="-4039614" y="-192476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1158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2 lig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942627" y="1516064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3935BB-9C05-C34E-BF02-B47196A5F45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Arc 9"/>
          <p:cNvSpPr/>
          <p:nvPr userDrawn="1"/>
        </p:nvSpPr>
        <p:spPr>
          <a:xfrm>
            <a:off x="-4039614" y="-192476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10536466" cy="1119995"/>
          </a:xfrm>
          <a:prstGeom prst="rect">
            <a:avLst/>
          </a:prstGeom>
        </p:spPr>
        <p:txBody>
          <a:bodyPr/>
          <a:lstStyle>
            <a:lvl1pPr marL="0" indent="0" defTabSz="55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 i="0">
                <a:solidFill>
                  <a:srgbClr val="019EE3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page contenu</a:t>
            </a:r>
          </a:p>
          <a:p>
            <a:pPr lvl="0"/>
            <a:r>
              <a:rPr lang="fr-FR" dirty="0"/>
              <a:t>sur 2 lignes</a:t>
            </a:r>
          </a:p>
        </p:txBody>
      </p:sp>
      <p:sp>
        <p:nvSpPr>
          <p:cNvPr id="8" name="Espace réservé du texte 49"/>
          <p:cNvSpPr>
            <a:spLocks noGrp="1"/>
          </p:cNvSpPr>
          <p:nvPr>
            <p:ph type="body" sz="quarter" idx="23" hasCustomPrompt="1"/>
          </p:nvPr>
        </p:nvSpPr>
        <p:spPr>
          <a:xfrm>
            <a:off x="7212674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>
                <a:solidFill>
                  <a:srgbClr val="565555"/>
                </a:solidFill>
              </a:defRPr>
            </a:lvl1pPr>
          </a:lstStyle>
          <a:p>
            <a:r>
              <a:rPr lang="fr-FR" dirty="0" err="1"/>
              <a:t>Présanse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Masque Powerpoint / JJ.MM.AAAA</a:t>
            </a:r>
          </a:p>
        </p:txBody>
      </p:sp>
      <p:sp>
        <p:nvSpPr>
          <p:cNvPr id="9" name="Espace réservé du texte 49"/>
          <p:cNvSpPr>
            <a:spLocks noGrp="1"/>
          </p:cNvSpPr>
          <p:nvPr>
            <p:ph type="body" sz="quarter" idx="24" hasCustomPrompt="1"/>
          </p:nvPr>
        </p:nvSpPr>
        <p:spPr>
          <a:xfrm>
            <a:off x="545503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solidFill>
                  <a:srgbClr val="565555"/>
                </a:solidFill>
              </a:defRPr>
            </a:lvl1pPr>
          </a:lstStyle>
          <a:p>
            <a:fld id="{88210714-2BAE-E445-A9E9-7FB28905F8E6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2" name="ZoneTexte 1"/>
          <p:cNvSpPr txBox="1"/>
          <p:nvPr userDrawn="1"/>
        </p:nvSpPr>
        <p:spPr>
          <a:xfrm>
            <a:off x="2075813" y="1728434"/>
            <a:ext cx="9695772" cy="643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9EE3"/>
              </a:buClr>
              <a:buFont typeface="Wingdings" panose="05000000000000000000" pitchFamily="2" charset="2"/>
              <a:buChar char="§"/>
            </a:pPr>
            <a:r>
              <a:rPr lang="fr-FR" sz="2000" b="1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fr-FR" sz="2000" b="1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fr-FR" sz="2000" b="1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cuiusdam</a:t>
            </a:r>
            <a:r>
              <a:rPr lang="fr-FR" sz="2000" b="1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missa</a:t>
            </a:r>
          </a:p>
          <a:p>
            <a:pPr marL="396000" lvl="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9EE3"/>
              </a:buClr>
              <a:buFont typeface="Wingdings" panose="05000000000000000000" pitchFamily="2" charset="2"/>
              <a:buChar char="§"/>
            </a:pP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Inter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mediocrium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cuiusdam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missa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contactus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loqui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Clematius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orientis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orientis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Clematii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comitem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contactus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non id.</a:t>
            </a:r>
          </a:p>
          <a:p>
            <a:pPr marL="396000" lvl="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9EE3"/>
              </a:buClr>
              <a:buFont typeface="Wingdings" panose="05000000000000000000" pitchFamily="2" charset="2"/>
              <a:buChar char="§"/>
            </a:pP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Inter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mediocrium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cuiusdam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missa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contactus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loqui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Clematius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orientis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orientis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Clematii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comitem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contactus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non id.</a:t>
            </a:r>
          </a:p>
          <a:p>
            <a:pPr marL="396000" lvl="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9EE3"/>
              </a:buClr>
              <a:buFont typeface="Wingdings" panose="05000000000000000000" pitchFamily="2" charset="2"/>
              <a:buChar char="§"/>
            </a:pPr>
            <a:endParaRPr lang="fr-FR" sz="1200" kern="1200" dirty="0">
              <a:solidFill>
                <a:srgbClr val="565555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9EE3"/>
              </a:buClr>
              <a:buFont typeface="Wingdings" panose="05000000000000000000" pitchFamily="2" charset="2"/>
              <a:buChar char="§"/>
            </a:pPr>
            <a:r>
              <a:rPr lang="fr-FR" sz="2000" b="1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fr-FR" sz="2000" b="1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fr-FR" sz="2000" b="1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cuiusdam</a:t>
            </a:r>
            <a:r>
              <a:rPr lang="fr-FR" sz="2000" b="1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missa</a:t>
            </a:r>
          </a:p>
          <a:p>
            <a:pPr marL="56745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9EE3"/>
              </a:buClr>
              <a:buFont typeface="+mj-lt"/>
              <a:buAutoNum type="arabicPeriod"/>
            </a:pP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Inter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mediocrium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cuiusdam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missa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contactus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loqui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Clematius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orientis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orientis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Clematii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comitem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contactus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non id.</a:t>
            </a:r>
          </a:p>
          <a:p>
            <a:pPr marL="56745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9EE3"/>
              </a:buClr>
              <a:buFont typeface="+mj-lt"/>
              <a:buAutoNum type="arabicPeriod"/>
            </a:pP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Inter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mediocrium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cuiusdam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missa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contactus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loqui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Clematius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orientis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orientis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Clematii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comitem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contactus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non id.</a:t>
            </a:r>
          </a:p>
          <a:p>
            <a:pPr marL="396000" lvl="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9EE3"/>
              </a:buClr>
              <a:buFont typeface="Wingdings" panose="05000000000000000000" pitchFamily="2" charset="2"/>
              <a:buChar char="§"/>
            </a:pPr>
            <a:endParaRPr lang="fr-FR" sz="1600" kern="1200" dirty="0">
              <a:solidFill>
                <a:srgbClr val="565555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9EE3"/>
              </a:buClr>
              <a:buFont typeface="Wingdings" panose="05000000000000000000" pitchFamily="2" charset="2"/>
              <a:buChar char="§"/>
            </a:pPr>
            <a:r>
              <a:rPr lang="fr-FR" sz="2000" b="1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fr-FR" sz="2000" b="1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fr-FR" sz="2000" b="1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cuiusdam</a:t>
            </a:r>
            <a:r>
              <a:rPr lang="fr-FR" sz="2000" b="1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missa</a:t>
            </a:r>
          </a:p>
          <a:p>
            <a:pPr marL="396000" lvl="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9EE3"/>
              </a:buClr>
              <a:buFont typeface="Wingdings" panose="05000000000000000000" pitchFamily="2" charset="2"/>
              <a:buChar char="§"/>
            </a:pP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Inter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mediocrium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cuiusdam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missa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contactus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loqui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Clematius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orientis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orientis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Clematii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comitem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contactus</a:t>
            </a:r>
            <a:r>
              <a:rPr lang="fr-FR" sz="1600" kern="1200" dirty="0">
                <a:solidFill>
                  <a:srgbClr val="5655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non id.</a:t>
            </a:r>
          </a:p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endParaRPr lang="fr-FR" sz="1600" kern="1200" dirty="0">
              <a:solidFill>
                <a:srgbClr val="565555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endParaRPr lang="fr-FR" sz="1600" kern="1200" dirty="0">
              <a:solidFill>
                <a:srgbClr val="565555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endParaRPr lang="fr-FR" sz="1600" kern="1200" dirty="0">
              <a:solidFill>
                <a:srgbClr val="565555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600" kern="1200" dirty="0">
              <a:solidFill>
                <a:srgbClr val="565555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endParaRPr lang="fr-FR" sz="1600" kern="1200" dirty="0">
              <a:solidFill>
                <a:srgbClr val="565555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contenu 2 lig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942627" y="1516064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3935BB-9C05-C34E-BF02-B47196A5F45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Arc 9"/>
          <p:cNvSpPr/>
          <p:nvPr userDrawn="1"/>
        </p:nvSpPr>
        <p:spPr>
          <a:xfrm>
            <a:off x="-4039614" y="-192476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10536466" cy="1119995"/>
          </a:xfrm>
          <a:prstGeom prst="rect">
            <a:avLst/>
          </a:prstGeom>
        </p:spPr>
        <p:txBody>
          <a:bodyPr/>
          <a:lstStyle>
            <a:lvl1pPr marL="0" indent="0" defTabSz="55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 i="0">
                <a:solidFill>
                  <a:srgbClr val="019EE3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page contenu</a:t>
            </a:r>
          </a:p>
          <a:p>
            <a:pPr lvl="0"/>
            <a:r>
              <a:rPr lang="fr-FR" dirty="0"/>
              <a:t>sur 2 lignes</a:t>
            </a:r>
          </a:p>
        </p:txBody>
      </p:sp>
      <p:sp>
        <p:nvSpPr>
          <p:cNvPr id="8" name="Espace réservé du texte 49"/>
          <p:cNvSpPr>
            <a:spLocks noGrp="1"/>
          </p:cNvSpPr>
          <p:nvPr>
            <p:ph type="body" sz="quarter" idx="23" hasCustomPrompt="1"/>
          </p:nvPr>
        </p:nvSpPr>
        <p:spPr>
          <a:xfrm>
            <a:off x="7212674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>
                <a:solidFill>
                  <a:srgbClr val="565555"/>
                </a:solidFill>
              </a:defRPr>
            </a:lvl1pPr>
          </a:lstStyle>
          <a:p>
            <a:r>
              <a:rPr lang="fr-FR" dirty="0" err="1"/>
              <a:t>Présanse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Masque Powerpoint / JJ.MM.AAAA</a:t>
            </a:r>
          </a:p>
        </p:txBody>
      </p:sp>
      <p:sp>
        <p:nvSpPr>
          <p:cNvPr id="9" name="Espace réservé du texte 49"/>
          <p:cNvSpPr>
            <a:spLocks noGrp="1"/>
          </p:cNvSpPr>
          <p:nvPr>
            <p:ph type="body" sz="quarter" idx="24" hasCustomPrompt="1"/>
          </p:nvPr>
        </p:nvSpPr>
        <p:spPr>
          <a:xfrm>
            <a:off x="545503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solidFill>
                  <a:srgbClr val="565555"/>
                </a:solidFill>
              </a:defRPr>
            </a:lvl1pPr>
          </a:lstStyle>
          <a:p>
            <a:fld id="{88210714-2BAE-E445-A9E9-7FB28905F8E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8355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c 15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 userDrawn="1"/>
        </p:nvSpPr>
        <p:spPr>
          <a:xfrm>
            <a:off x="942359" y="979156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page tableau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sz="quarter" idx="11"/>
          </p:nvPr>
        </p:nvSpPr>
        <p:spPr>
          <a:xfrm>
            <a:off x="1589088" y="2255534"/>
            <a:ext cx="9158287" cy="3823306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9" name="Espace réservé du texte 49"/>
          <p:cNvSpPr>
            <a:spLocks noGrp="1"/>
          </p:cNvSpPr>
          <p:nvPr>
            <p:ph type="body" sz="quarter" idx="23" hasCustomPrompt="1"/>
          </p:nvPr>
        </p:nvSpPr>
        <p:spPr>
          <a:xfrm>
            <a:off x="7212674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>
                <a:solidFill>
                  <a:srgbClr val="565555"/>
                </a:solidFill>
              </a:defRPr>
            </a:lvl1pPr>
          </a:lstStyle>
          <a:p>
            <a:r>
              <a:rPr lang="fr-FR" dirty="0" err="1"/>
              <a:t>Présanse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Masque Powerpoint / JJ.MM.AAAA</a:t>
            </a:r>
          </a:p>
        </p:txBody>
      </p:sp>
      <p:sp>
        <p:nvSpPr>
          <p:cNvPr id="10" name="Espace réservé du texte 49"/>
          <p:cNvSpPr>
            <a:spLocks noGrp="1"/>
          </p:cNvSpPr>
          <p:nvPr>
            <p:ph type="body" sz="quarter" idx="24" hasCustomPrompt="1"/>
          </p:nvPr>
        </p:nvSpPr>
        <p:spPr>
          <a:xfrm>
            <a:off x="545503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solidFill>
                  <a:srgbClr val="565555"/>
                </a:solidFill>
              </a:defRPr>
            </a:lvl1pPr>
          </a:lstStyle>
          <a:p>
            <a:fld id="{88210714-2BAE-E445-A9E9-7FB28905F8E6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28446" y="1261698"/>
            <a:ext cx="10764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Inter </a:t>
            </a:r>
            <a:r>
              <a:rPr lang="fr-FR" dirty="0" err="1"/>
              <a:t>mediocrium</a:t>
            </a:r>
            <a:r>
              <a:rPr lang="fr-FR" dirty="0"/>
              <a:t> </a:t>
            </a:r>
            <a:r>
              <a:rPr lang="fr-FR" dirty="0" err="1"/>
              <a:t>cuiusdam</a:t>
            </a:r>
            <a:r>
              <a:rPr lang="fr-FR" dirty="0"/>
              <a:t> missa </a:t>
            </a:r>
            <a:r>
              <a:rPr lang="fr-FR" dirty="0" err="1"/>
              <a:t>contactus</a:t>
            </a:r>
            <a:r>
              <a:rPr lang="fr-FR" dirty="0"/>
              <a:t> </a:t>
            </a:r>
            <a:r>
              <a:rPr lang="fr-FR" dirty="0" err="1"/>
              <a:t>loqui</a:t>
            </a:r>
            <a:r>
              <a:rPr lang="fr-FR" dirty="0"/>
              <a:t> </a:t>
            </a:r>
            <a:r>
              <a:rPr lang="fr-FR" dirty="0" err="1"/>
              <a:t>Clematius</a:t>
            </a:r>
            <a:r>
              <a:rPr lang="fr-FR" dirty="0"/>
              <a:t> </a:t>
            </a:r>
            <a:r>
              <a:rPr lang="fr-FR" dirty="0" err="1"/>
              <a:t>orientis</a:t>
            </a:r>
            <a:r>
              <a:rPr lang="fr-FR" dirty="0"/>
              <a:t> ut </a:t>
            </a:r>
            <a:r>
              <a:rPr lang="fr-FR" dirty="0" err="1"/>
              <a:t>orientis</a:t>
            </a:r>
            <a:r>
              <a:rPr lang="fr-FR" dirty="0"/>
              <a:t> </a:t>
            </a:r>
            <a:r>
              <a:rPr lang="fr-FR" dirty="0" err="1"/>
              <a:t>Clematii</a:t>
            </a:r>
            <a:r>
              <a:rPr lang="fr-FR" dirty="0"/>
              <a:t> </a:t>
            </a:r>
            <a:r>
              <a:rPr lang="fr-FR" dirty="0" err="1"/>
              <a:t>comitem</a:t>
            </a:r>
            <a:r>
              <a:rPr lang="fr-FR" dirty="0"/>
              <a:t> </a:t>
            </a:r>
            <a:r>
              <a:rPr lang="fr-FR" dirty="0" err="1"/>
              <a:t>contactus</a:t>
            </a:r>
            <a:r>
              <a:rPr lang="fr-FR" dirty="0"/>
              <a:t> non id.</a:t>
            </a:r>
          </a:p>
        </p:txBody>
      </p:sp>
    </p:spTree>
    <p:extLst>
      <p:ext uri="{BB962C8B-B14F-4D97-AF65-F5344CB8AC3E}">
        <p14:creationId xmlns:p14="http://schemas.microsoft.com/office/powerpoint/2010/main" val="1022257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4"/>
          <p:cNvSpPr txBox="1">
            <a:spLocks/>
          </p:cNvSpPr>
          <p:nvPr userDrawn="1"/>
        </p:nvSpPr>
        <p:spPr>
          <a:xfrm>
            <a:off x="775425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7" name="Image 1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879" y="6325652"/>
            <a:ext cx="1146808" cy="37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65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61" r:id="rId2"/>
    <p:sldLayoutId id="2147483693" r:id="rId3"/>
    <p:sldLayoutId id="2147483685" r:id="rId4"/>
    <p:sldLayoutId id="2147483692" r:id="rId5"/>
    <p:sldLayoutId id="2147483694" r:id="rId6"/>
    <p:sldLayoutId id="2147483691" r:id="rId7"/>
    <p:sldLayoutId id="2147483695" r:id="rId8"/>
    <p:sldLayoutId id="2147483663" r:id="rId9"/>
    <p:sldLayoutId id="2147483664" r:id="rId10"/>
    <p:sldLayoutId id="2147483687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1898595" y="3694370"/>
            <a:ext cx="9273674" cy="830262"/>
          </a:xfrm>
        </p:spPr>
        <p:txBody>
          <a:bodyPr/>
          <a:lstStyle/>
          <a:p>
            <a:r>
              <a:rPr lang="fr-FR" sz="5400" dirty="0"/>
              <a:t>Projet d’Orientations et d’Actions</a:t>
            </a:r>
          </a:p>
        </p:txBody>
      </p:sp>
    </p:spTree>
    <p:extLst>
      <p:ext uri="{BB962C8B-B14F-4D97-AF65-F5344CB8AC3E}">
        <p14:creationId xmlns:p14="http://schemas.microsoft.com/office/powerpoint/2010/main" val="28983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e 27">
            <a:extLst>
              <a:ext uri="{FF2B5EF4-FFF2-40B4-BE49-F238E27FC236}">
                <a16:creationId xmlns:a16="http://schemas.microsoft.com/office/drawing/2014/main" id="{53F9E046-DC92-950D-7C5F-E46875ED7CDE}"/>
              </a:ext>
            </a:extLst>
          </p:cNvPr>
          <p:cNvGrpSpPr/>
          <p:nvPr/>
        </p:nvGrpSpPr>
        <p:grpSpPr>
          <a:xfrm>
            <a:off x="8491862" y="263694"/>
            <a:ext cx="3327255" cy="1498092"/>
            <a:chOff x="8384710" y="37900"/>
            <a:chExt cx="3327255" cy="1498092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C9FECA67-AC79-CAA7-8205-328350F9A07C}"/>
                </a:ext>
              </a:extLst>
            </p:cNvPr>
            <p:cNvSpPr txBox="1"/>
            <p:nvPr/>
          </p:nvSpPr>
          <p:spPr>
            <a:xfrm>
              <a:off x="8384710" y="212553"/>
              <a:ext cx="3191471" cy="132343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381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latin typeface="+mj-lt"/>
                </a:rPr>
                <a:t>Systèmes d’information adaptées aux enjeux de la réforme</a:t>
              </a:r>
            </a:p>
            <a:p>
              <a:pPr algn="ctr"/>
              <a:r>
                <a:rPr lang="fr-FR" sz="1600" b="1" dirty="0">
                  <a:latin typeface="+mj-lt"/>
                </a:rPr>
                <a:t>(fonctionnalité /sécurité / interopérabilité/)</a:t>
              </a: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1C9D5FCE-E451-E11F-655B-08E670E815E4}"/>
                </a:ext>
              </a:extLst>
            </p:cNvPr>
            <p:cNvSpPr/>
            <p:nvPr/>
          </p:nvSpPr>
          <p:spPr>
            <a:xfrm>
              <a:off x="11430052" y="37900"/>
              <a:ext cx="281913" cy="343569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latin typeface="+mj-lt"/>
                </a:rPr>
                <a:t>4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53F34ED4-7660-2FE9-1BB8-245256ADCD4F}"/>
              </a:ext>
            </a:extLst>
          </p:cNvPr>
          <p:cNvGrpSpPr/>
          <p:nvPr/>
        </p:nvGrpSpPr>
        <p:grpSpPr>
          <a:xfrm>
            <a:off x="453300" y="46366"/>
            <a:ext cx="3339668" cy="1750083"/>
            <a:chOff x="453300" y="46366"/>
            <a:chExt cx="3339668" cy="1750083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3D694120-4FF3-D9C5-D9E8-874C67C7D87C}"/>
                </a:ext>
              </a:extLst>
            </p:cNvPr>
            <p:cNvSpPr txBox="1"/>
            <p:nvPr/>
          </p:nvSpPr>
          <p:spPr>
            <a:xfrm>
              <a:off x="453300" y="226789"/>
              <a:ext cx="3191470" cy="156966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381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fr-FR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fr-FR" sz="1600" b="1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GEPP de branche pour répondre aux besoins des Services/aux enjeux de la réforme.</a:t>
              </a:r>
            </a:p>
            <a:p>
              <a:pPr algn="ctr"/>
              <a:endParaRPr lang="fr-FR" sz="1600" b="1" dirty="0">
                <a:latin typeface="+mj-lt"/>
              </a:endParaRP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B45B0E73-61BE-F0F0-95B9-9ADF1AC3C416}"/>
                </a:ext>
              </a:extLst>
            </p:cNvPr>
            <p:cNvSpPr/>
            <p:nvPr/>
          </p:nvSpPr>
          <p:spPr>
            <a:xfrm>
              <a:off x="3511055" y="46366"/>
              <a:ext cx="281913" cy="424954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latin typeface="+mj-lt"/>
                </a:rPr>
                <a:t>8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0BE5C317-7839-A153-7D68-D9D6468E099A}"/>
              </a:ext>
            </a:extLst>
          </p:cNvPr>
          <p:cNvGrpSpPr/>
          <p:nvPr/>
        </p:nvGrpSpPr>
        <p:grpSpPr>
          <a:xfrm>
            <a:off x="449367" y="1585414"/>
            <a:ext cx="3343601" cy="1966803"/>
            <a:chOff x="453300" y="1742720"/>
            <a:chExt cx="3343601" cy="1966803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5A91E2B-848D-82F1-B9E2-ACAEA0BB4948}"/>
                </a:ext>
              </a:extLst>
            </p:cNvPr>
            <p:cNvSpPr txBox="1"/>
            <p:nvPr/>
          </p:nvSpPr>
          <p:spPr>
            <a:xfrm>
              <a:off x="453300" y="1955197"/>
              <a:ext cx="3191470" cy="1754326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38100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fr-FR" b="1" dirty="0">
                  <a:effectLst/>
                  <a:latin typeface="Avenir Next" panose="020B05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Lutte contre la pénurie de médecins du travail </a:t>
              </a:r>
              <a:r>
                <a:rPr lang="fr-FR" b="1" dirty="0">
                  <a:latin typeface="Avenir Next" panose="020B05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via l’a</a:t>
              </a:r>
              <a:r>
                <a:rPr lang="fr-FR" b="1" dirty="0">
                  <a:effectLst/>
                  <a:latin typeface="Avenir Next" panose="020B05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mélioration de l’utilisation du temps médical et de l’attractivité du secteur auprès des futurs médecins.</a:t>
              </a:r>
              <a:endParaRPr lang="fr-F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7520943F-69F1-90D8-BD52-8AE09B60E269}"/>
                </a:ext>
              </a:extLst>
            </p:cNvPr>
            <p:cNvSpPr/>
            <p:nvPr/>
          </p:nvSpPr>
          <p:spPr>
            <a:xfrm>
              <a:off x="3514988" y="1742720"/>
              <a:ext cx="281913" cy="424954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latin typeface="+mj-lt"/>
                </a:rPr>
                <a:t>7</a:t>
              </a:r>
            </a:p>
          </p:txBody>
        </p:sp>
      </p:grpSp>
      <p:pic>
        <p:nvPicPr>
          <p:cNvPr id="1026" name="Picture 2" descr="Cible — Wikipédia">
            <a:extLst>
              <a:ext uri="{FF2B5EF4-FFF2-40B4-BE49-F238E27FC236}">
                <a16:creationId xmlns:a16="http://schemas.microsoft.com/office/drawing/2014/main" id="{2B09C45C-159A-894E-7DFD-E7495A589B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5" b="11709"/>
          <a:stretch/>
        </p:blipFill>
        <p:spPr bwMode="auto">
          <a:xfrm>
            <a:off x="4153828" y="1037586"/>
            <a:ext cx="3828976" cy="3628932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1028" name="Groupe 1027">
            <a:extLst>
              <a:ext uri="{FF2B5EF4-FFF2-40B4-BE49-F238E27FC236}">
                <a16:creationId xmlns:a16="http://schemas.microsoft.com/office/drawing/2014/main" id="{60DB3823-A9A1-F106-8485-F52A4490BA19}"/>
              </a:ext>
            </a:extLst>
          </p:cNvPr>
          <p:cNvGrpSpPr/>
          <p:nvPr/>
        </p:nvGrpSpPr>
        <p:grpSpPr>
          <a:xfrm>
            <a:off x="5072181" y="3559097"/>
            <a:ext cx="2026162" cy="926912"/>
            <a:chOff x="5072181" y="3559097"/>
            <a:chExt cx="2026162" cy="926912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B23A0E06-0960-AEC0-6B37-CFFE2669E947}"/>
                </a:ext>
              </a:extLst>
            </p:cNvPr>
            <p:cNvSpPr/>
            <p:nvPr/>
          </p:nvSpPr>
          <p:spPr>
            <a:xfrm>
              <a:off x="5072181" y="3622644"/>
              <a:ext cx="1960153" cy="863365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chemeClr val="tx1"/>
                  </a:solidFill>
                  <a:latin typeface="+mj-lt"/>
                </a:rPr>
                <a:t>Facturation cohérente et lisible</a:t>
              </a: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B5CF4780-092C-527A-EC5E-3B88044996EC}"/>
                </a:ext>
              </a:extLst>
            </p:cNvPr>
            <p:cNvSpPr/>
            <p:nvPr/>
          </p:nvSpPr>
          <p:spPr>
            <a:xfrm>
              <a:off x="6838487" y="3559097"/>
              <a:ext cx="259856" cy="424954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latin typeface="+mj-lt"/>
                </a:rPr>
                <a:t>6</a:t>
              </a: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34C65958-A047-D740-4747-BCF34C270F3B}"/>
              </a:ext>
            </a:extLst>
          </p:cNvPr>
          <p:cNvGrpSpPr/>
          <p:nvPr/>
        </p:nvGrpSpPr>
        <p:grpSpPr>
          <a:xfrm>
            <a:off x="4741046" y="2236811"/>
            <a:ext cx="2622421" cy="1274140"/>
            <a:chOff x="4627835" y="2236811"/>
            <a:chExt cx="2622421" cy="1274140"/>
          </a:xfrm>
        </p:grpSpPr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FD168BCB-6E72-50E9-7A18-BCBE17CC4634}"/>
                </a:ext>
              </a:extLst>
            </p:cNvPr>
            <p:cNvSpPr/>
            <p:nvPr/>
          </p:nvSpPr>
          <p:spPr>
            <a:xfrm>
              <a:off x="4627835" y="2236811"/>
              <a:ext cx="2622421" cy="1274140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chemeClr val="tx1"/>
                  </a:solidFill>
                  <a:latin typeface="+mj-lt"/>
                </a:rPr>
                <a:t>Offre socle stabilisée et cohérente </a:t>
              </a:r>
            </a:p>
            <a:p>
              <a:pPr algn="ctr"/>
              <a:r>
                <a:rPr lang="fr-FR" sz="1600" b="1" dirty="0">
                  <a:solidFill>
                    <a:schemeClr val="tx1"/>
                  </a:solidFill>
                  <a:latin typeface="+mj-lt"/>
                </a:rPr>
                <a:t>au niveau national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1B61C564-F642-ACDF-4569-1ADDF8BBC97F}"/>
                </a:ext>
              </a:extLst>
            </p:cNvPr>
            <p:cNvSpPr/>
            <p:nvPr/>
          </p:nvSpPr>
          <p:spPr>
            <a:xfrm>
              <a:off x="6911423" y="2284957"/>
              <a:ext cx="259856" cy="424954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latin typeface="+mj-lt"/>
                </a:rPr>
                <a:t>1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28C2FC59-3F19-D29A-0B6C-9FDAE1D22A2E}"/>
              </a:ext>
            </a:extLst>
          </p:cNvPr>
          <p:cNvGrpSpPr/>
          <p:nvPr/>
        </p:nvGrpSpPr>
        <p:grpSpPr>
          <a:xfrm>
            <a:off x="8258307" y="4059200"/>
            <a:ext cx="3016665" cy="2463255"/>
            <a:chOff x="8067912" y="4431063"/>
            <a:chExt cx="3016665" cy="2463255"/>
          </a:xfrm>
        </p:grpSpPr>
        <p:sp>
          <p:nvSpPr>
            <p:cNvPr id="43" name="Hexagone 42">
              <a:extLst>
                <a:ext uri="{FF2B5EF4-FFF2-40B4-BE49-F238E27FC236}">
                  <a16:creationId xmlns:a16="http://schemas.microsoft.com/office/drawing/2014/main" id="{DD5E17DD-4C9D-8495-82CF-241A7D5DF9CA}"/>
                </a:ext>
              </a:extLst>
            </p:cNvPr>
            <p:cNvSpPr/>
            <p:nvPr/>
          </p:nvSpPr>
          <p:spPr>
            <a:xfrm>
              <a:off x="8067912" y="4431063"/>
              <a:ext cx="3016665" cy="2463255"/>
            </a:xfrm>
            <a:prstGeom prst="hexagon">
              <a:avLst/>
            </a:prstGeom>
            <a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Cutout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b="1" dirty="0">
                <a:solidFill>
                  <a:schemeClr val="tx1"/>
                </a:solidFill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fr-FR" sz="1800" b="1" dirty="0">
                  <a:solidFill>
                    <a:schemeClr val="tx1"/>
                  </a:solidFill>
                  <a:effectLst/>
                  <a:latin typeface="Avenir Next" panose="020B05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Coopération</a:t>
              </a:r>
              <a:r>
                <a:rPr lang="fr-FR" sz="1800" b="1" dirty="0">
                  <a:solidFill>
                    <a:schemeClr val="tx1"/>
                  </a:solidFill>
                  <a:latin typeface="Avenir Next" panose="020B05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locale-régionale-nationale </a:t>
              </a:r>
              <a:r>
                <a:rPr lang="fr-FR" sz="1800" b="1" dirty="0">
                  <a:solidFill>
                    <a:schemeClr val="tx1"/>
                  </a:solidFill>
                  <a:effectLst/>
                  <a:latin typeface="Avenir Next" panose="020B05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dans le respect du principe de subsidiarité*, pour une action collective cohérente</a:t>
              </a:r>
              <a:r>
                <a:rPr lang="fr-FR" sz="1800" dirty="0">
                  <a:solidFill>
                    <a:schemeClr val="tx1"/>
                  </a:solidFill>
                  <a:effectLst/>
                  <a:latin typeface="Avenir Next" panose="020B05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1800" b="1" dirty="0">
                  <a:solidFill>
                    <a:schemeClr val="tx1"/>
                  </a:solidFill>
                  <a:effectLst/>
                  <a:latin typeface="Avenir Next" panose="020B05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et utile à chacun</a:t>
              </a:r>
              <a:r>
                <a:rPr lang="fr-FR" sz="1800" dirty="0">
                  <a:solidFill>
                    <a:schemeClr val="tx1"/>
                  </a:solidFill>
                  <a:effectLst/>
                  <a:latin typeface="Avenir Next" panose="020B05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94F7BC93-39B8-71B9-500A-A63083DEF9D2}"/>
                </a:ext>
              </a:extLst>
            </p:cNvPr>
            <p:cNvSpPr/>
            <p:nvPr/>
          </p:nvSpPr>
          <p:spPr>
            <a:xfrm>
              <a:off x="10671221" y="5019042"/>
              <a:ext cx="281913" cy="424954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latin typeface="+mj-lt"/>
                </a:rPr>
                <a:t>9</a:t>
              </a:r>
            </a:p>
          </p:txBody>
        </p: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53B67588-0E36-8D18-A0DA-16A8FAD2E64C}"/>
              </a:ext>
            </a:extLst>
          </p:cNvPr>
          <p:cNvGrpSpPr/>
          <p:nvPr/>
        </p:nvGrpSpPr>
        <p:grpSpPr>
          <a:xfrm>
            <a:off x="861660" y="3933939"/>
            <a:ext cx="3016665" cy="2463255"/>
            <a:chOff x="8233913" y="4135934"/>
            <a:chExt cx="3016665" cy="2463255"/>
          </a:xfrm>
        </p:grpSpPr>
        <p:sp>
          <p:nvSpPr>
            <p:cNvPr id="45" name="Hexagone 44">
              <a:extLst>
                <a:ext uri="{FF2B5EF4-FFF2-40B4-BE49-F238E27FC236}">
                  <a16:creationId xmlns:a16="http://schemas.microsoft.com/office/drawing/2014/main" id="{FA640212-AF02-AE61-9267-53CA60B288EA}"/>
                </a:ext>
              </a:extLst>
            </p:cNvPr>
            <p:cNvSpPr/>
            <p:nvPr/>
          </p:nvSpPr>
          <p:spPr>
            <a:xfrm>
              <a:off x="8233913" y="4135934"/>
              <a:ext cx="3016665" cy="2463255"/>
            </a:xfrm>
            <a:prstGeom prst="hexagon">
              <a:avLst/>
            </a:prstGeom>
            <a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Cutout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b="1" dirty="0">
                <a:solidFill>
                  <a:schemeClr val="tx1"/>
                </a:solidFill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fr-FR" sz="1800" b="1" dirty="0">
                  <a:solidFill>
                    <a:schemeClr val="tx1"/>
                  </a:solidFill>
                  <a:latin typeface="Avenir Next" panose="020B05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</a:t>
              </a:r>
              <a:r>
                <a:rPr lang="fr-FR" sz="1800" b="1" dirty="0">
                  <a:solidFill>
                    <a:schemeClr val="tx1"/>
                  </a:solidFill>
                  <a:effectLst/>
                  <a:latin typeface="Avenir Next" panose="020B05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émarche de mutualisation des pratiques, méthodes et outils, au sein du réseau</a:t>
              </a:r>
              <a:endParaRPr lang="fr-FR" sz="1800" b="1" dirty="0">
                <a:solidFill>
                  <a:schemeClr val="tx1"/>
                </a:solidFill>
                <a:latin typeface="Avenir Next" panose="020B0503020202020204" pitchFamily="34" charset="0"/>
              </a:endParaRPr>
            </a:p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CD291066-44F0-B580-ED68-06CD13A5D798}"/>
                </a:ext>
              </a:extLst>
            </p:cNvPr>
            <p:cNvSpPr/>
            <p:nvPr/>
          </p:nvSpPr>
          <p:spPr>
            <a:xfrm>
              <a:off x="10951212" y="4784719"/>
              <a:ext cx="281913" cy="424954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latin typeface="+mj-lt"/>
                </a:rPr>
                <a:t>3</a:t>
              </a: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5D70CFCA-FB63-329E-E026-4E90278F6812}"/>
              </a:ext>
            </a:extLst>
          </p:cNvPr>
          <p:cNvSpPr/>
          <p:nvPr/>
        </p:nvSpPr>
        <p:spPr>
          <a:xfrm>
            <a:off x="4536073" y="26483"/>
            <a:ext cx="316464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0"/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POA </a:t>
            </a:r>
          </a:p>
          <a:p>
            <a:pPr algn="ctr"/>
            <a:r>
              <a:rPr lang="fr-FR" sz="2800" b="1" cap="none" spc="0" dirty="0">
                <a:ln w="0"/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Réseau Présanse</a:t>
            </a:r>
          </a:p>
        </p:txBody>
      </p:sp>
      <p:sp>
        <p:nvSpPr>
          <p:cNvPr id="51" name="Flèche : pentagone 50">
            <a:extLst>
              <a:ext uri="{FF2B5EF4-FFF2-40B4-BE49-F238E27FC236}">
                <a16:creationId xmlns:a16="http://schemas.microsoft.com/office/drawing/2014/main" id="{B9CC1B02-EFF1-E77D-819F-EA84C050DE74}"/>
              </a:ext>
            </a:extLst>
          </p:cNvPr>
          <p:cNvSpPr/>
          <p:nvPr/>
        </p:nvSpPr>
        <p:spPr>
          <a:xfrm>
            <a:off x="7997710" y="2194239"/>
            <a:ext cx="4160356" cy="1296442"/>
          </a:xfrm>
          <a:prstGeom prst="homePlate">
            <a:avLst/>
          </a:prstGeom>
          <a:solidFill>
            <a:srgbClr val="FFCC0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Renforcer la prévention 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en santé au travail au bénéfice des employeurs et des salariés</a:t>
            </a:r>
          </a:p>
        </p:txBody>
      </p:sp>
      <p:sp>
        <p:nvSpPr>
          <p:cNvPr id="52" name="Flèche : pentagone 51">
            <a:extLst>
              <a:ext uri="{FF2B5EF4-FFF2-40B4-BE49-F238E27FC236}">
                <a16:creationId xmlns:a16="http://schemas.microsoft.com/office/drawing/2014/main" id="{B7FECE4C-20A2-CBC9-57C8-939819247CFC}"/>
              </a:ext>
            </a:extLst>
          </p:cNvPr>
          <p:cNvSpPr/>
          <p:nvPr/>
        </p:nvSpPr>
        <p:spPr>
          <a:xfrm rot="20058608">
            <a:off x="3164089" y="3498004"/>
            <a:ext cx="1974154" cy="377554"/>
          </a:xfrm>
          <a:prstGeom prst="homePlate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Avenir Next" panose="020B0503020202020204" pitchFamily="34" charset="0"/>
                <a:cs typeface="Times New Roman" panose="02020603050405020304" pitchFamily="18" charset="0"/>
              </a:rPr>
              <a:t>Appui réseau</a:t>
            </a:r>
          </a:p>
        </p:txBody>
      </p:sp>
      <p:sp>
        <p:nvSpPr>
          <p:cNvPr id="55" name="Flèche : pentagone 54">
            <a:extLst>
              <a:ext uri="{FF2B5EF4-FFF2-40B4-BE49-F238E27FC236}">
                <a16:creationId xmlns:a16="http://schemas.microsoft.com/office/drawing/2014/main" id="{9536141C-3CAC-21B2-DAF5-93894410837F}"/>
              </a:ext>
            </a:extLst>
          </p:cNvPr>
          <p:cNvSpPr/>
          <p:nvPr/>
        </p:nvSpPr>
        <p:spPr>
          <a:xfrm rot="1760398" flipH="1">
            <a:off x="6950401" y="3582797"/>
            <a:ext cx="1974154" cy="377554"/>
          </a:xfrm>
          <a:prstGeom prst="homePlate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Avenir Next" panose="020B0503020202020204" pitchFamily="34" charset="0"/>
                <a:cs typeface="Times New Roman" panose="02020603050405020304" pitchFamily="18" charset="0"/>
              </a:rPr>
              <a:t>Appui réseau</a:t>
            </a:r>
          </a:p>
        </p:txBody>
      </p:sp>
      <p:sp>
        <p:nvSpPr>
          <p:cNvPr id="59" name="Flèche : pentagone 58">
            <a:extLst>
              <a:ext uri="{FF2B5EF4-FFF2-40B4-BE49-F238E27FC236}">
                <a16:creationId xmlns:a16="http://schemas.microsoft.com/office/drawing/2014/main" id="{551864FF-776C-2D29-EFE0-B4DB120ACE5D}"/>
              </a:ext>
            </a:extLst>
          </p:cNvPr>
          <p:cNvSpPr/>
          <p:nvPr/>
        </p:nvSpPr>
        <p:spPr>
          <a:xfrm rot="1812154">
            <a:off x="3354731" y="1588500"/>
            <a:ext cx="2256911" cy="366105"/>
          </a:xfrm>
          <a:prstGeom prst="homePlat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Avenir Next" panose="020B0503020202020204" pitchFamily="34" charset="0"/>
                <a:cs typeface="Times New Roman" panose="02020603050405020304" pitchFamily="18" charset="0"/>
              </a:rPr>
              <a:t>Moyens humains</a:t>
            </a:r>
          </a:p>
        </p:txBody>
      </p:sp>
      <p:sp>
        <p:nvSpPr>
          <p:cNvPr id="61" name="Flèche : pentagone 60">
            <a:extLst>
              <a:ext uri="{FF2B5EF4-FFF2-40B4-BE49-F238E27FC236}">
                <a16:creationId xmlns:a16="http://schemas.microsoft.com/office/drawing/2014/main" id="{582FC69A-2135-1527-753C-390BE6C0CBE8}"/>
              </a:ext>
            </a:extLst>
          </p:cNvPr>
          <p:cNvSpPr/>
          <p:nvPr/>
        </p:nvSpPr>
        <p:spPr>
          <a:xfrm rot="19967826" flipH="1">
            <a:off x="6533401" y="1627246"/>
            <a:ext cx="2279469" cy="372562"/>
          </a:xfrm>
          <a:prstGeom prst="homePlat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Avenir Next" panose="020B0503020202020204" pitchFamily="34" charset="0"/>
                <a:cs typeface="Times New Roman" panose="02020603050405020304" pitchFamily="18" charset="0"/>
              </a:rPr>
              <a:t>Moyens numériques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E20F9F9-2262-19E3-DD05-5754CC2DB9E2}"/>
              </a:ext>
            </a:extLst>
          </p:cNvPr>
          <p:cNvSpPr/>
          <p:nvPr/>
        </p:nvSpPr>
        <p:spPr>
          <a:xfrm>
            <a:off x="5518326" y="1219553"/>
            <a:ext cx="12436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Service </a:t>
            </a:r>
          </a:p>
          <a:p>
            <a:pPr algn="ctr"/>
            <a:r>
              <a:rPr lang="fr-FR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à rendre</a:t>
            </a:r>
          </a:p>
        </p:txBody>
      </p:sp>
      <p:grpSp>
        <p:nvGrpSpPr>
          <p:cNvPr id="1033" name="Groupe 1032">
            <a:extLst>
              <a:ext uri="{FF2B5EF4-FFF2-40B4-BE49-F238E27FC236}">
                <a16:creationId xmlns:a16="http://schemas.microsoft.com/office/drawing/2014/main" id="{03B19E21-216C-E5E2-F5C7-BEECA44FCE2E}"/>
              </a:ext>
            </a:extLst>
          </p:cNvPr>
          <p:cNvGrpSpPr/>
          <p:nvPr/>
        </p:nvGrpSpPr>
        <p:grpSpPr>
          <a:xfrm>
            <a:off x="4309657" y="4623163"/>
            <a:ext cx="3617483" cy="1133626"/>
            <a:chOff x="3956367" y="3916984"/>
            <a:chExt cx="3617483" cy="1216151"/>
          </a:xfrm>
        </p:grpSpPr>
        <p:sp>
          <p:nvSpPr>
            <p:cNvPr id="1034" name="Légende : double flèche horizontale 1033">
              <a:extLst>
                <a:ext uri="{FF2B5EF4-FFF2-40B4-BE49-F238E27FC236}">
                  <a16:creationId xmlns:a16="http://schemas.microsoft.com/office/drawing/2014/main" id="{548C3581-C0CF-8BF9-F60B-AE2C94874DAA}"/>
                </a:ext>
              </a:extLst>
            </p:cNvPr>
            <p:cNvSpPr/>
            <p:nvPr/>
          </p:nvSpPr>
          <p:spPr>
            <a:xfrm rot="5400000">
              <a:off x="5086552" y="2786793"/>
              <a:ext cx="1216151" cy="3476531"/>
            </a:xfrm>
            <a:prstGeom prst="leftRightArrowCallout">
              <a:avLst>
                <a:gd name="adj1" fmla="val 23318"/>
                <a:gd name="adj2" fmla="val 21279"/>
                <a:gd name="adj3" fmla="val 22040"/>
                <a:gd name="adj4" fmla="val 50000"/>
              </a:avLst>
            </a:prstGeom>
            <a:blipFill>
              <a:blip r:embed="rId8"/>
              <a:tile tx="0" ty="0" sx="100000" sy="100000" flip="none" algn="tl"/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r>
                <a:rPr lang="fr-FR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Certification des SPSTI</a:t>
              </a:r>
            </a:p>
          </p:txBody>
        </p:sp>
        <p:sp>
          <p:nvSpPr>
            <p:cNvPr id="1035" name="Ellipse 1034">
              <a:extLst>
                <a:ext uri="{FF2B5EF4-FFF2-40B4-BE49-F238E27FC236}">
                  <a16:creationId xmlns:a16="http://schemas.microsoft.com/office/drawing/2014/main" id="{AE33AD6A-1CD9-3B11-AD92-C60723508E30}"/>
                </a:ext>
              </a:extLst>
            </p:cNvPr>
            <p:cNvSpPr/>
            <p:nvPr/>
          </p:nvSpPr>
          <p:spPr>
            <a:xfrm>
              <a:off x="7291937" y="3999508"/>
              <a:ext cx="281913" cy="424954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latin typeface="+mj-lt"/>
                </a:rPr>
                <a:t>2</a:t>
              </a:r>
            </a:p>
          </p:txBody>
        </p:sp>
      </p:grp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C111B3E6-3889-0461-2136-153272A464EA}"/>
              </a:ext>
            </a:extLst>
          </p:cNvPr>
          <p:cNvSpPr/>
          <p:nvPr/>
        </p:nvSpPr>
        <p:spPr>
          <a:xfrm>
            <a:off x="3992387" y="4584974"/>
            <a:ext cx="1221808" cy="468466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+mj-lt"/>
              </a:rPr>
              <a:t>Evaluation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+mj-lt"/>
              </a:rPr>
              <a:t>Pilotage</a:t>
            </a:r>
          </a:p>
        </p:txBody>
      </p:sp>
      <p:grpSp>
        <p:nvGrpSpPr>
          <p:cNvPr id="1039" name="Groupe 1038">
            <a:extLst>
              <a:ext uri="{FF2B5EF4-FFF2-40B4-BE49-F238E27FC236}">
                <a16:creationId xmlns:a16="http://schemas.microsoft.com/office/drawing/2014/main" id="{714BBC2C-74BE-5903-DE4A-36CE4606EEF4}"/>
              </a:ext>
            </a:extLst>
          </p:cNvPr>
          <p:cNvGrpSpPr/>
          <p:nvPr/>
        </p:nvGrpSpPr>
        <p:grpSpPr>
          <a:xfrm>
            <a:off x="4309657" y="5745484"/>
            <a:ext cx="3617487" cy="821041"/>
            <a:chOff x="3956363" y="5679346"/>
            <a:chExt cx="3617487" cy="821041"/>
          </a:xfrm>
        </p:grpSpPr>
        <p:sp>
          <p:nvSpPr>
            <p:cNvPr id="1040" name="Légende : flèche vers le haut 1039">
              <a:extLst>
                <a:ext uri="{FF2B5EF4-FFF2-40B4-BE49-F238E27FC236}">
                  <a16:creationId xmlns:a16="http://schemas.microsoft.com/office/drawing/2014/main" id="{E0A8A66F-63E4-CAB1-0B70-7E0AD3C1EF90}"/>
                </a:ext>
              </a:extLst>
            </p:cNvPr>
            <p:cNvSpPr/>
            <p:nvPr/>
          </p:nvSpPr>
          <p:spPr>
            <a:xfrm>
              <a:off x="3956363" y="5679346"/>
              <a:ext cx="3476532" cy="821041"/>
            </a:xfrm>
            <a:prstGeom prst="upArrowCallout">
              <a:avLst>
                <a:gd name="adj1" fmla="val 29224"/>
                <a:gd name="adj2" fmla="val 32625"/>
                <a:gd name="adj3" fmla="val 29411"/>
                <a:gd name="adj4" fmla="val 64977"/>
              </a:avLst>
            </a:prstGeom>
            <a:blipFill>
              <a:blip r:embed="rId8"/>
              <a:tile tx="0" ty="0" sx="100000" sy="100000" flip="none" algn="tl"/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chemeClr val="tx1"/>
                  </a:solidFill>
                </a:rPr>
                <a:t>Indicateurs </a:t>
              </a:r>
            </a:p>
            <a:p>
              <a:pPr algn="ctr"/>
              <a:r>
                <a:rPr lang="fr-FR" sz="1600" b="1" dirty="0">
                  <a:solidFill>
                    <a:schemeClr val="tx1"/>
                  </a:solidFill>
                </a:rPr>
                <a:t>Tableau de bord partagé</a:t>
              </a:r>
            </a:p>
          </p:txBody>
        </p:sp>
        <p:sp>
          <p:nvSpPr>
            <p:cNvPr id="1041" name="Ellipse 1040">
              <a:extLst>
                <a:ext uri="{FF2B5EF4-FFF2-40B4-BE49-F238E27FC236}">
                  <a16:creationId xmlns:a16="http://schemas.microsoft.com/office/drawing/2014/main" id="{916FB4C4-870B-E24F-3C48-807D95817C6A}"/>
                </a:ext>
              </a:extLst>
            </p:cNvPr>
            <p:cNvSpPr/>
            <p:nvPr/>
          </p:nvSpPr>
          <p:spPr>
            <a:xfrm>
              <a:off x="7291937" y="5753883"/>
              <a:ext cx="281913" cy="396118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latin typeface="+mj-lt"/>
                </a:rPr>
                <a:t>5</a:t>
              </a:r>
            </a:p>
          </p:txBody>
        </p:sp>
      </p:grpSp>
      <p:sp>
        <p:nvSpPr>
          <p:cNvPr id="1025" name="Rectangle 1024">
            <a:extLst>
              <a:ext uri="{FF2B5EF4-FFF2-40B4-BE49-F238E27FC236}">
                <a16:creationId xmlns:a16="http://schemas.microsoft.com/office/drawing/2014/main" id="{D903E6F0-B11A-40AD-A8EF-C3EAE77FF98D}"/>
              </a:ext>
            </a:extLst>
          </p:cNvPr>
          <p:cNvSpPr/>
          <p:nvPr/>
        </p:nvSpPr>
        <p:spPr>
          <a:xfrm>
            <a:off x="3992387" y="5687539"/>
            <a:ext cx="1221808" cy="468466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+mj-lt"/>
              </a:rPr>
              <a:t>Evaluation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+mj-lt"/>
              </a:rPr>
              <a:t>Pilotage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1E09FA0-7D6A-B5D0-B823-834C6D4A89D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654" t="31028" r="11752" b="39066"/>
          <a:stretch/>
        </p:blipFill>
        <p:spPr>
          <a:xfrm>
            <a:off x="5411859" y="1793233"/>
            <a:ext cx="1368281" cy="44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6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5" grpId="0" animBg="1"/>
      <p:bldP spid="59" grpId="0" animBg="1"/>
      <p:bldP spid="61" grpId="0" animBg="1"/>
      <p:bldP spid="63" grpId="0"/>
      <p:bldP spid="1024" grpId="0" animBg="1"/>
      <p:bldP spid="10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F7618852-9F78-7282-91E6-03B9CCC1D08E}"/>
              </a:ext>
            </a:extLst>
          </p:cNvPr>
          <p:cNvGrpSpPr/>
          <p:nvPr/>
        </p:nvGrpSpPr>
        <p:grpSpPr>
          <a:xfrm>
            <a:off x="790833" y="1769"/>
            <a:ext cx="10509894" cy="5954976"/>
            <a:chOff x="449367" y="26483"/>
            <a:chExt cx="11708699" cy="6540042"/>
          </a:xfrm>
        </p:grpSpPr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53F9E046-DC92-950D-7C5F-E46875ED7CDE}"/>
                </a:ext>
              </a:extLst>
            </p:cNvPr>
            <p:cNvGrpSpPr/>
            <p:nvPr/>
          </p:nvGrpSpPr>
          <p:grpSpPr>
            <a:xfrm>
              <a:off x="8491862" y="263694"/>
              <a:ext cx="3327255" cy="1498092"/>
              <a:chOff x="8384710" y="37900"/>
              <a:chExt cx="3327255" cy="1498092"/>
            </a:xfrm>
          </p:grpSpPr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C9FECA67-AC79-CAA7-8205-328350F9A07C}"/>
                  </a:ext>
                </a:extLst>
              </p:cNvPr>
              <p:cNvSpPr txBox="1"/>
              <p:nvPr/>
            </p:nvSpPr>
            <p:spPr>
              <a:xfrm>
                <a:off x="8384710" y="212553"/>
                <a:ext cx="3191471" cy="1323439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 w="381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latin typeface="+mj-lt"/>
                  </a:rPr>
                  <a:t>Systèmes d’information adaptées aux enjeux de la réforme</a:t>
                </a:r>
              </a:p>
              <a:p>
                <a:pPr algn="ctr"/>
                <a:r>
                  <a:rPr lang="fr-FR" sz="1400" b="1" dirty="0">
                    <a:latin typeface="+mj-lt"/>
                  </a:rPr>
                  <a:t>(fonctionnalité /sécurité / interopérabilité/)</a:t>
                </a:r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1C9D5FCE-E451-E11F-655B-08E670E815E4}"/>
                  </a:ext>
                </a:extLst>
              </p:cNvPr>
              <p:cNvSpPr/>
              <p:nvPr/>
            </p:nvSpPr>
            <p:spPr>
              <a:xfrm>
                <a:off x="11430052" y="37900"/>
                <a:ext cx="281913" cy="343569"/>
              </a:xfrm>
              <a:prstGeom prst="ellipse">
                <a:avLst/>
              </a:prstGeom>
              <a:solidFill>
                <a:schemeClr val="accent6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>
                    <a:latin typeface="+mj-lt"/>
                  </a:rPr>
                  <a:t>4</a:t>
                </a:r>
              </a:p>
            </p:txBody>
          </p:sp>
        </p:grpSp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53F34ED4-7660-2FE9-1BB8-245256ADCD4F}"/>
                </a:ext>
              </a:extLst>
            </p:cNvPr>
            <p:cNvGrpSpPr/>
            <p:nvPr/>
          </p:nvGrpSpPr>
          <p:grpSpPr>
            <a:xfrm>
              <a:off x="453300" y="46366"/>
              <a:ext cx="3339668" cy="1750083"/>
              <a:chOff x="453300" y="46366"/>
              <a:chExt cx="3339668" cy="1750083"/>
            </a:xfrm>
          </p:grpSpPr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3D694120-4FF3-D9C5-D9E8-874C67C7D87C}"/>
                  </a:ext>
                </a:extLst>
              </p:cNvPr>
              <p:cNvSpPr txBox="1"/>
              <p:nvPr/>
            </p:nvSpPr>
            <p:spPr>
              <a:xfrm>
                <a:off x="453300" y="226789"/>
                <a:ext cx="3191470" cy="156966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 w="381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fr-FR" sz="1400" b="1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fr-FR" sz="1400" b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GEPP de branche pour répondre aux besoins des Services/aux enjeux de la réforme.</a:t>
                </a:r>
              </a:p>
              <a:p>
                <a:pPr algn="ctr"/>
                <a:endParaRPr lang="fr-FR" sz="1400" b="1" dirty="0">
                  <a:latin typeface="+mj-lt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B45B0E73-61BE-F0F0-95B9-9ADF1AC3C416}"/>
                  </a:ext>
                </a:extLst>
              </p:cNvPr>
              <p:cNvSpPr/>
              <p:nvPr/>
            </p:nvSpPr>
            <p:spPr>
              <a:xfrm>
                <a:off x="3511055" y="46366"/>
                <a:ext cx="281913" cy="424954"/>
              </a:xfrm>
              <a:prstGeom prst="ellipse">
                <a:avLst/>
              </a:prstGeom>
              <a:solidFill>
                <a:schemeClr val="accent6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>
                    <a:latin typeface="+mj-lt"/>
                  </a:rPr>
                  <a:t>8</a:t>
                </a:r>
              </a:p>
            </p:txBody>
          </p:sp>
        </p:grp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0BE5C317-7839-A153-7D68-D9D6468E099A}"/>
                </a:ext>
              </a:extLst>
            </p:cNvPr>
            <p:cNvGrpSpPr/>
            <p:nvPr/>
          </p:nvGrpSpPr>
          <p:grpSpPr>
            <a:xfrm>
              <a:off x="449367" y="1585414"/>
              <a:ext cx="3343601" cy="1496934"/>
              <a:chOff x="453300" y="1742720"/>
              <a:chExt cx="3343601" cy="1496934"/>
            </a:xfrm>
          </p:grpSpPr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35A91E2B-848D-82F1-B9E2-ACAEA0BB4948}"/>
                  </a:ext>
                </a:extLst>
              </p:cNvPr>
              <p:cNvSpPr txBox="1"/>
              <p:nvPr/>
            </p:nvSpPr>
            <p:spPr>
              <a:xfrm>
                <a:off x="453300" y="1955197"/>
                <a:ext cx="3191470" cy="1284457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 w="381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sz="1400" b="1" dirty="0">
                    <a:effectLst/>
                    <a:latin typeface="Avenir Next" panose="020B05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Lutte contre la pénurie de médecins du travail </a:t>
                </a:r>
                <a:r>
                  <a:rPr lang="fr-FR" sz="1400" b="1" dirty="0">
                    <a:latin typeface="Avenir Next" panose="020B05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via l’a</a:t>
                </a:r>
                <a:r>
                  <a:rPr lang="fr-FR" sz="1400" b="1" dirty="0">
                    <a:effectLst/>
                    <a:latin typeface="Avenir Next" panose="020B05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mélioration de l’utilisation du temps médical et de l’attractivité du secteur auprès des futurs médecins.</a:t>
                </a:r>
                <a:endParaRPr lang="fr-FR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7520943F-69F1-90D8-BD52-8AE09B60E269}"/>
                  </a:ext>
                </a:extLst>
              </p:cNvPr>
              <p:cNvSpPr/>
              <p:nvPr/>
            </p:nvSpPr>
            <p:spPr>
              <a:xfrm>
                <a:off x="3514988" y="1742720"/>
                <a:ext cx="281913" cy="424954"/>
              </a:xfrm>
              <a:prstGeom prst="ellipse">
                <a:avLst/>
              </a:prstGeom>
              <a:solidFill>
                <a:schemeClr val="accent6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>
                    <a:latin typeface="+mj-lt"/>
                  </a:rPr>
                  <a:t>7</a:t>
                </a:r>
              </a:p>
            </p:txBody>
          </p:sp>
        </p:grpSp>
        <p:pic>
          <p:nvPicPr>
            <p:cNvPr id="1026" name="Picture 2" descr="Cible — Wikipédia">
              <a:extLst>
                <a:ext uri="{FF2B5EF4-FFF2-40B4-BE49-F238E27FC236}">
                  <a16:creationId xmlns:a16="http://schemas.microsoft.com/office/drawing/2014/main" id="{2B09C45C-159A-894E-7DFD-E7495A589B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85" b="11709"/>
            <a:stretch/>
          </p:blipFill>
          <p:spPr bwMode="auto">
            <a:xfrm>
              <a:off x="4153828" y="1037586"/>
              <a:ext cx="3828976" cy="3628932"/>
            </a:xfrm>
            <a:prstGeom prst="rect">
              <a:avLst/>
            </a:prstGeom>
            <a:solidFill>
              <a:srgbClr val="FFFFFF"/>
            </a:solidFill>
          </p:spPr>
        </p:pic>
        <p:grpSp>
          <p:nvGrpSpPr>
            <p:cNvPr id="1028" name="Groupe 1027">
              <a:extLst>
                <a:ext uri="{FF2B5EF4-FFF2-40B4-BE49-F238E27FC236}">
                  <a16:creationId xmlns:a16="http://schemas.microsoft.com/office/drawing/2014/main" id="{60DB3823-A9A1-F106-8485-F52A4490BA19}"/>
                </a:ext>
              </a:extLst>
            </p:cNvPr>
            <p:cNvGrpSpPr/>
            <p:nvPr/>
          </p:nvGrpSpPr>
          <p:grpSpPr>
            <a:xfrm>
              <a:off x="5072181" y="3559097"/>
              <a:ext cx="2026162" cy="926912"/>
              <a:chOff x="5072181" y="3559097"/>
              <a:chExt cx="2026162" cy="926912"/>
            </a:xfrm>
          </p:grpSpPr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B23A0E06-0960-AEC0-6B37-CFFE2669E947}"/>
                  </a:ext>
                </a:extLst>
              </p:cNvPr>
              <p:cNvSpPr/>
              <p:nvPr/>
            </p:nvSpPr>
            <p:spPr>
              <a:xfrm>
                <a:off x="5072181" y="3622644"/>
                <a:ext cx="1960153" cy="863365"/>
              </a:xfrm>
              <a:prstGeom prst="ellipse">
                <a:avLst/>
              </a:prstGeom>
              <a:blipFill>
                <a:blip r:embed="rId5"/>
                <a:tile tx="0" ty="0" sx="100000" sy="100000" flip="none" algn="tl"/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>
                    <a:solidFill>
                      <a:schemeClr val="tx1"/>
                    </a:solidFill>
                    <a:latin typeface="+mj-lt"/>
                  </a:rPr>
                  <a:t>Facturation cohérente et lisible</a:t>
                </a: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B5CF4780-092C-527A-EC5E-3B88044996EC}"/>
                  </a:ext>
                </a:extLst>
              </p:cNvPr>
              <p:cNvSpPr/>
              <p:nvPr/>
            </p:nvSpPr>
            <p:spPr>
              <a:xfrm>
                <a:off x="6838487" y="3559097"/>
                <a:ext cx="259856" cy="424954"/>
              </a:xfrm>
              <a:prstGeom prst="ellipse">
                <a:avLst/>
              </a:prstGeom>
              <a:solidFill>
                <a:schemeClr val="accent6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>
                    <a:latin typeface="+mj-lt"/>
                  </a:rPr>
                  <a:t>6</a:t>
                </a:r>
              </a:p>
            </p:txBody>
          </p:sp>
        </p:grp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34C65958-A047-D740-4747-BCF34C270F3B}"/>
                </a:ext>
              </a:extLst>
            </p:cNvPr>
            <p:cNvGrpSpPr/>
            <p:nvPr/>
          </p:nvGrpSpPr>
          <p:grpSpPr>
            <a:xfrm>
              <a:off x="4741046" y="2236811"/>
              <a:ext cx="2622421" cy="1274140"/>
              <a:chOff x="4627835" y="2236811"/>
              <a:chExt cx="2622421" cy="1274140"/>
            </a:xfrm>
          </p:grpSpPr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FD168BCB-6E72-50E9-7A18-BCBE17CC4634}"/>
                  </a:ext>
                </a:extLst>
              </p:cNvPr>
              <p:cNvSpPr/>
              <p:nvPr/>
            </p:nvSpPr>
            <p:spPr>
              <a:xfrm>
                <a:off x="4627835" y="2236811"/>
                <a:ext cx="2622421" cy="1274140"/>
              </a:xfrm>
              <a:prstGeom prst="ellipse">
                <a:avLst/>
              </a:prstGeom>
              <a:blipFill>
                <a:blip r:embed="rId5"/>
                <a:tile tx="0" ty="0" sx="100000" sy="100000" flip="none" algn="tl"/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>
                    <a:solidFill>
                      <a:schemeClr val="tx1"/>
                    </a:solidFill>
                    <a:latin typeface="+mj-lt"/>
                  </a:rPr>
                  <a:t>Offre socle stabilisée et cohérente </a:t>
                </a:r>
              </a:p>
              <a:p>
                <a:pPr algn="ctr"/>
                <a:r>
                  <a:rPr lang="fr-FR" sz="1400" b="1" dirty="0">
                    <a:solidFill>
                      <a:schemeClr val="tx1"/>
                    </a:solidFill>
                    <a:latin typeface="+mj-lt"/>
                  </a:rPr>
                  <a:t>au niveau national</a:t>
                </a:r>
                <a:endParaRPr lang="fr-FR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1B61C564-F642-ACDF-4569-1ADDF8BBC97F}"/>
                  </a:ext>
                </a:extLst>
              </p:cNvPr>
              <p:cNvSpPr/>
              <p:nvPr/>
            </p:nvSpPr>
            <p:spPr>
              <a:xfrm>
                <a:off x="6911423" y="2284957"/>
                <a:ext cx="259856" cy="424954"/>
              </a:xfrm>
              <a:prstGeom prst="ellipse">
                <a:avLst/>
              </a:prstGeom>
              <a:solidFill>
                <a:schemeClr val="accent6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>
                    <a:latin typeface="+mj-lt"/>
                  </a:rPr>
                  <a:t>1</a:t>
                </a:r>
              </a:p>
            </p:txBody>
          </p:sp>
        </p:grpSp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28C2FC59-3F19-D29A-0B6C-9FDAE1D22A2E}"/>
                </a:ext>
              </a:extLst>
            </p:cNvPr>
            <p:cNvGrpSpPr/>
            <p:nvPr/>
          </p:nvGrpSpPr>
          <p:grpSpPr>
            <a:xfrm>
              <a:off x="8258307" y="4059200"/>
              <a:ext cx="3016665" cy="2463255"/>
              <a:chOff x="8067912" y="4431063"/>
              <a:chExt cx="3016665" cy="2463255"/>
            </a:xfrm>
          </p:grpSpPr>
          <p:sp>
            <p:nvSpPr>
              <p:cNvPr id="43" name="Hexagone 42">
                <a:extLst>
                  <a:ext uri="{FF2B5EF4-FFF2-40B4-BE49-F238E27FC236}">
                    <a16:creationId xmlns:a16="http://schemas.microsoft.com/office/drawing/2014/main" id="{DD5E17DD-4C9D-8495-82CF-241A7D5DF9CA}"/>
                  </a:ext>
                </a:extLst>
              </p:cNvPr>
              <p:cNvSpPr/>
              <p:nvPr/>
            </p:nvSpPr>
            <p:spPr>
              <a:xfrm>
                <a:off x="8067912" y="4431063"/>
                <a:ext cx="3016665" cy="2463255"/>
              </a:xfrm>
              <a:prstGeom prst="hexagon">
                <a:avLst/>
              </a:prstGeom>
              <a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artisticCutout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b="1" dirty="0">
                  <a:solidFill>
                    <a:schemeClr val="tx1"/>
                  </a:solidFill>
                  <a:latin typeface="Avenir Next" panose="020B05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fr-FR" sz="1400" b="1" dirty="0">
                    <a:solidFill>
                      <a:schemeClr val="tx1"/>
                    </a:solidFill>
                    <a:effectLst/>
                    <a:latin typeface="Avenir Next" panose="020B05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Coopération</a:t>
                </a:r>
                <a:r>
                  <a:rPr lang="fr-FR" sz="1400" b="1" dirty="0">
                    <a:solidFill>
                      <a:schemeClr val="tx1"/>
                    </a:solidFill>
                    <a:latin typeface="Avenir Next" panose="020B05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locale-régionale-nationale </a:t>
                </a:r>
                <a:r>
                  <a:rPr lang="fr-FR" sz="1400" b="1" dirty="0">
                    <a:solidFill>
                      <a:schemeClr val="tx1"/>
                    </a:solidFill>
                    <a:effectLst/>
                    <a:latin typeface="Avenir Next" panose="020B05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dans le respect du principe de subsidiarité*, pour une action collective cohérente</a:t>
                </a:r>
                <a:r>
                  <a:rPr lang="fr-FR" sz="1400" dirty="0">
                    <a:solidFill>
                      <a:schemeClr val="tx1"/>
                    </a:solidFill>
                    <a:effectLst/>
                    <a:latin typeface="Avenir Next" panose="020B05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400" b="1" dirty="0">
                    <a:solidFill>
                      <a:schemeClr val="tx1"/>
                    </a:solidFill>
                    <a:effectLst/>
                    <a:latin typeface="Avenir Next" panose="020B05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et utile à chacun</a:t>
                </a:r>
                <a:r>
                  <a:rPr lang="fr-FR" sz="1400" dirty="0">
                    <a:solidFill>
                      <a:schemeClr val="tx1"/>
                    </a:solidFill>
                    <a:effectLst/>
                    <a:latin typeface="Avenir Next" panose="020B05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fr-FR" sz="1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endParaRPr lang="fr-FR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Ellipse 43">
                <a:extLst>
                  <a:ext uri="{FF2B5EF4-FFF2-40B4-BE49-F238E27FC236}">
                    <a16:creationId xmlns:a16="http://schemas.microsoft.com/office/drawing/2014/main" id="{94F7BC93-39B8-71B9-500A-A63083DEF9D2}"/>
                  </a:ext>
                </a:extLst>
              </p:cNvPr>
              <p:cNvSpPr/>
              <p:nvPr/>
            </p:nvSpPr>
            <p:spPr>
              <a:xfrm>
                <a:off x="10671221" y="5019042"/>
                <a:ext cx="281913" cy="424954"/>
              </a:xfrm>
              <a:prstGeom prst="ellipse">
                <a:avLst/>
              </a:prstGeom>
              <a:solidFill>
                <a:schemeClr val="accent6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>
                    <a:latin typeface="+mj-lt"/>
                  </a:rPr>
                  <a:t>9</a:t>
                </a:r>
              </a:p>
            </p:txBody>
          </p:sp>
        </p:grpSp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id="{53B67588-0E36-8D18-A0DA-16A8FAD2E64C}"/>
                </a:ext>
              </a:extLst>
            </p:cNvPr>
            <p:cNvGrpSpPr/>
            <p:nvPr/>
          </p:nvGrpSpPr>
          <p:grpSpPr>
            <a:xfrm>
              <a:off x="861660" y="3933939"/>
              <a:ext cx="3016665" cy="2463255"/>
              <a:chOff x="8233913" y="4135934"/>
              <a:chExt cx="3016665" cy="2463255"/>
            </a:xfrm>
          </p:grpSpPr>
          <p:sp>
            <p:nvSpPr>
              <p:cNvPr id="45" name="Hexagone 44">
                <a:extLst>
                  <a:ext uri="{FF2B5EF4-FFF2-40B4-BE49-F238E27FC236}">
                    <a16:creationId xmlns:a16="http://schemas.microsoft.com/office/drawing/2014/main" id="{FA640212-AF02-AE61-9267-53CA60B288EA}"/>
                  </a:ext>
                </a:extLst>
              </p:cNvPr>
              <p:cNvSpPr/>
              <p:nvPr/>
            </p:nvSpPr>
            <p:spPr>
              <a:xfrm>
                <a:off x="8233913" y="4135934"/>
                <a:ext cx="3016665" cy="2463255"/>
              </a:xfrm>
              <a:prstGeom prst="hexagon">
                <a:avLst/>
              </a:prstGeom>
              <a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artisticCutout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b="1" dirty="0">
                  <a:solidFill>
                    <a:schemeClr val="tx1"/>
                  </a:solidFill>
                  <a:latin typeface="Avenir Next" panose="020B05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fr-FR" sz="1400" b="1" dirty="0">
                    <a:solidFill>
                      <a:schemeClr val="tx1"/>
                    </a:solidFill>
                    <a:latin typeface="Avenir Next" panose="020B05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fr-FR" sz="1400" b="1" dirty="0">
                    <a:solidFill>
                      <a:schemeClr val="tx1"/>
                    </a:solidFill>
                    <a:effectLst/>
                    <a:latin typeface="Avenir Next" panose="020B05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émarche de mutualisation des pratiques, méthodes et outils, au sein du réseau</a:t>
                </a:r>
                <a:endParaRPr lang="fr-FR" sz="1400" b="1" dirty="0">
                  <a:solidFill>
                    <a:schemeClr val="tx1"/>
                  </a:solidFill>
                  <a:latin typeface="Avenir Next" panose="020B0503020202020204" pitchFamily="34" charset="0"/>
                </a:endParaRPr>
              </a:p>
              <a:p>
                <a:pPr algn="ctr"/>
                <a:endParaRPr lang="fr-FR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Ellipse 45">
                <a:extLst>
                  <a:ext uri="{FF2B5EF4-FFF2-40B4-BE49-F238E27FC236}">
                    <a16:creationId xmlns:a16="http://schemas.microsoft.com/office/drawing/2014/main" id="{CD291066-44F0-B580-ED68-06CD13A5D798}"/>
                  </a:ext>
                </a:extLst>
              </p:cNvPr>
              <p:cNvSpPr/>
              <p:nvPr/>
            </p:nvSpPr>
            <p:spPr>
              <a:xfrm>
                <a:off x="10951212" y="4784719"/>
                <a:ext cx="281913" cy="424954"/>
              </a:xfrm>
              <a:prstGeom prst="ellipse">
                <a:avLst/>
              </a:prstGeom>
              <a:solidFill>
                <a:schemeClr val="accent6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>
                    <a:latin typeface="+mj-lt"/>
                  </a:rPr>
                  <a:t>3</a:t>
                </a:r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D70CFCA-FB63-329E-E026-4E90278F6812}"/>
                </a:ext>
              </a:extLst>
            </p:cNvPr>
            <p:cNvSpPr/>
            <p:nvPr/>
          </p:nvSpPr>
          <p:spPr>
            <a:xfrm>
              <a:off x="4355585" y="26483"/>
              <a:ext cx="3525623" cy="104784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2800" b="1" cap="none" spc="0" dirty="0">
                  <a:ln w="0"/>
                  <a:solidFill>
                    <a:schemeClr val="accent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POA </a:t>
              </a:r>
            </a:p>
            <a:p>
              <a:pPr algn="ctr"/>
              <a:r>
                <a:rPr lang="fr-FR" sz="2800" b="1" cap="none" spc="0" dirty="0">
                  <a:ln w="0"/>
                  <a:solidFill>
                    <a:schemeClr val="accent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Réseau Présanse</a:t>
              </a:r>
            </a:p>
          </p:txBody>
        </p:sp>
        <p:sp>
          <p:nvSpPr>
            <p:cNvPr id="51" name="Flèche : pentagone 50">
              <a:extLst>
                <a:ext uri="{FF2B5EF4-FFF2-40B4-BE49-F238E27FC236}">
                  <a16:creationId xmlns:a16="http://schemas.microsoft.com/office/drawing/2014/main" id="{B9CC1B02-EFF1-E77D-819F-EA84C050DE74}"/>
                </a:ext>
              </a:extLst>
            </p:cNvPr>
            <p:cNvSpPr/>
            <p:nvPr/>
          </p:nvSpPr>
          <p:spPr>
            <a:xfrm>
              <a:off x="7997710" y="2194239"/>
              <a:ext cx="4160356" cy="1296442"/>
            </a:xfrm>
            <a:prstGeom prst="homePlate">
              <a:avLst/>
            </a:prstGeom>
            <a:solidFill>
              <a:srgbClr val="FFCC01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</a:rPr>
                <a:t>Renforcer la prévention </a:t>
              </a:r>
            </a:p>
            <a:p>
              <a:pPr algn="ctr"/>
              <a:r>
                <a:rPr lang="fr-FR" sz="1400" b="1" dirty="0">
                  <a:solidFill>
                    <a:schemeClr val="tx1"/>
                  </a:solidFill>
                </a:rPr>
                <a:t>en santé au travail au bénéfice des employeurs et des salariés</a:t>
              </a:r>
            </a:p>
          </p:txBody>
        </p:sp>
        <p:sp>
          <p:nvSpPr>
            <p:cNvPr id="52" name="Flèche : pentagone 51">
              <a:extLst>
                <a:ext uri="{FF2B5EF4-FFF2-40B4-BE49-F238E27FC236}">
                  <a16:creationId xmlns:a16="http://schemas.microsoft.com/office/drawing/2014/main" id="{B7FECE4C-20A2-CBC9-57C8-939819247CFC}"/>
                </a:ext>
              </a:extLst>
            </p:cNvPr>
            <p:cNvSpPr/>
            <p:nvPr/>
          </p:nvSpPr>
          <p:spPr>
            <a:xfrm rot="20058608">
              <a:off x="3164089" y="3498004"/>
              <a:ext cx="1974154" cy="377554"/>
            </a:xfrm>
            <a:prstGeom prst="homePlate">
              <a:avLst/>
            </a:prstGeom>
            <a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Cutout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  <a:latin typeface="Avenir Next" panose="020B0503020202020204" pitchFamily="34" charset="0"/>
                  <a:cs typeface="Times New Roman" panose="02020603050405020304" pitchFamily="18" charset="0"/>
                </a:rPr>
                <a:t>Appui réseau</a:t>
              </a:r>
            </a:p>
          </p:txBody>
        </p:sp>
        <p:sp>
          <p:nvSpPr>
            <p:cNvPr id="55" name="Flèche : pentagone 54">
              <a:extLst>
                <a:ext uri="{FF2B5EF4-FFF2-40B4-BE49-F238E27FC236}">
                  <a16:creationId xmlns:a16="http://schemas.microsoft.com/office/drawing/2014/main" id="{9536141C-3CAC-21B2-DAF5-93894410837F}"/>
                </a:ext>
              </a:extLst>
            </p:cNvPr>
            <p:cNvSpPr/>
            <p:nvPr/>
          </p:nvSpPr>
          <p:spPr>
            <a:xfrm rot="1760398" flipH="1">
              <a:off x="6950401" y="3582797"/>
              <a:ext cx="1974154" cy="377554"/>
            </a:xfrm>
            <a:prstGeom prst="homePlate">
              <a:avLst/>
            </a:prstGeom>
            <a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Cutout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  <a:latin typeface="Avenir Next" panose="020B0503020202020204" pitchFamily="34" charset="0"/>
                  <a:cs typeface="Times New Roman" panose="02020603050405020304" pitchFamily="18" charset="0"/>
                </a:rPr>
                <a:t>Appui réseau</a:t>
              </a:r>
            </a:p>
          </p:txBody>
        </p:sp>
        <p:sp>
          <p:nvSpPr>
            <p:cNvPr id="59" name="Flèche : pentagone 58">
              <a:extLst>
                <a:ext uri="{FF2B5EF4-FFF2-40B4-BE49-F238E27FC236}">
                  <a16:creationId xmlns:a16="http://schemas.microsoft.com/office/drawing/2014/main" id="{551864FF-776C-2D29-EFE0-B4DB120ACE5D}"/>
                </a:ext>
              </a:extLst>
            </p:cNvPr>
            <p:cNvSpPr/>
            <p:nvPr/>
          </p:nvSpPr>
          <p:spPr>
            <a:xfrm rot="1812154">
              <a:off x="3354731" y="1588500"/>
              <a:ext cx="2256911" cy="366105"/>
            </a:xfrm>
            <a:prstGeom prst="homePlat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  <a:latin typeface="Avenir Next" panose="020B0503020202020204" pitchFamily="34" charset="0"/>
                  <a:cs typeface="Times New Roman" panose="02020603050405020304" pitchFamily="18" charset="0"/>
                </a:rPr>
                <a:t>Moyens humains</a:t>
              </a:r>
            </a:p>
          </p:txBody>
        </p:sp>
        <p:sp>
          <p:nvSpPr>
            <p:cNvPr id="61" name="Flèche : pentagone 60">
              <a:extLst>
                <a:ext uri="{FF2B5EF4-FFF2-40B4-BE49-F238E27FC236}">
                  <a16:creationId xmlns:a16="http://schemas.microsoft.com/office/drawing/2014/main" id="{582FC69A-2135-1527-753C-390BE6C0CBE8}"/>
                </a:ext>
              </a:extLst>
            </p:cNvPr>
            <p:cNvSpPr/>
            <p:nvPr/>
          </p:nvSpPr>
          <p:spPr>
            <a:xfrm rot="19967826" flipH="1">
              <a:off x="6533401" y="1627246"/>
              <a:ext cx="2279469" cy="372562"/>
            </a:xfrm>
            <a:prstGeom prst="homePlat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  <a:latin typeface="Avenir Next" panose="020B0503020202020204" pitchFamily="34" charset="0"/>
                  <a:cs typeface="Times New Roman" panose="02020603050405020304" pitchFamily="18" charset="0"/>
                </a:rPr>
                <a:t>Moyens numériques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E20F9F9-2262-19E3-DD05-5754CC2DB9E2}"/>
                </a:ext>
              </a:extLst>
            </p:cNvPr>
            <p:cNvSpPr/>
            <p:nvPr/>
          </p:nvSpPr>
          <p:spPr>
            <a:xfrm>
              <a:off x="5576905" y="1219553"/>
              <a:ext cx="1126513" cy="57462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1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Arial Black" panose="020B0A04020102020204" pitchFamily="34" charset="0"/>
                </a:rPr>
                <a:t>Service </a:t>
              </a:r>
            </a:p>
            <a:p>
              <a:pPr algn="ctr"/>
              <a:r>
                <a:rPr lang="fr-FR" sz="1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Arial Black" panose="020B0A04020102020204" pitchFamily="34" charset="0"/>
                </a:rPr>
                <a:t>à rendre</a:t>
              </a:r>
            </a:p>
          </p:txBody>
        </p:sp>
        <p:grpSp>
          <p:nvGrpSpPr>
            <p:cNvPr id="1033" name="Groupe 1032">
              <a:extLst>
                <a:ext uri="{FF2B5EF4-FFF2-40B4-BE49-F238E27FC236}">
                  <a16:creationId xmlns:a16="http://schemas.microsoft.com/office/drawing/2014/main" id="{03B19E21-216C-E5E2-F5C7-BEECA44FCE2E}"/>
                </a:ext>
              </a:extLst>
            </p:cNvPr>
            <p:cNvGrpSpPr/>
            <p:nvPr/>
          </p:nvGrpSpPr>
          <p:grpSpPr>
            <a:xfrm>
              <a:off x="4309657" y="4623163"/>
              <a:ext cx="3617483" cy="1133626"/>
              <a:chOff x="3956367" y="3916984"/>
              <a:chExt cx="3617483" cy="1216151"/>
            </a:xfrm>
          </p:grpSpPr>
          <p:sp>
            <p:nvSpPr>
              <p:cNvPr id="1034" name="Légende : double flèche horizontale 1033">
                <a:extLst>
                  <a:ext uri="{FF2B5EF4-FFF2-40B4-BE49-F238E27FC236}">
                    <a16:creationId xmlns:a16="http://schemas.microsoft.com/office/drawing/2014/main" id="{548C3581-C0CF-8BF9-F60B-AE2C94874DAA}"/>
                  </a:ext>
                </a:extLst>
              </p:cNvPr>
              <p:cNvSpPr/>
              <p:nvPr/>
            </p:nvSpPr>
            <p:spPr>
              <a:xfrm rot="5400000">
                <a:off x="5086552" y="2786793"/>
                <a:ext cx="1216151" cy="3476531"/>
              </a:xfrm>
              <a:prstGeom prst="leftRightArrowCallout">
                <a:avLst>
                  <a:gd name="adj1" fmla="val 23318"/>
                  <a:gd name="adj2" fmla="val 21279"/>
                  <a:gd name="adj3" fmla="val 22040"/>
                  <a:gd name="adj4" fmla="val 50000"/>
                </a:avLst>
              </a:prstGeom>
              <a:blipFill>
                <a:blip r:embed="rId8"/>
                <a:tile tx="0" ty="0" sx="100000" sy="100000" flip="none" algn="tl"/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scene3d>
                  <a:camera prst="orthographicFront">
                    <a:rot lat="0" lon="0" rev="5400000"/>
                  </a:camera>
                  <a:lightRig rig="threePt" dir="t"/>
                </a:scene3d>
              </a:bodyPr>
              <a:lstStyle/>
              <a:p>
                <a:pPr algn="ctr"/>
                <a:r>
                  <a:rPr lang="fr-FR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Certification des SPSTI</a:t>
                </a:r>
              </a:p>
            </p:txBody>
          </p:sp>
          <p:sp>
            <p:nvSpPr>
              <p:cNvPr id="1035" name="Ellipse 1034">
                <a:extLst>
                  <a:ext uri="{FF2B5EF4-FFF2-40B4-BE49-F238E27FC236}">
                    <a16:creationId xmlns:a16="http://schemas.microsoft.com/office/drawing/2014/main" id="{AE33AD6A-1CD9-3B11-AD92-C60723508E30}"/>
                  </a:ext>
                </a:extLst>
              </p:cNvPr>
              <p:cNvSpPr/>
              <p:nvPr/>
            </p:nvSpPr>
            <p:spPr>
              <a:xfrm>
                <a:off x="7291937" y="3999508"/>
                <a:ext cx="281913" cy="424954"/>
              </a:xfrm>
              <a:prstGeom prst="ellipse">
                <a:avLst/>
              </a:prstGeom>
              <a:solidFill>
                <a:schemeClr val="accent6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>
                    <a:latin typeface="+mj-lt"/>
                  </a:rPr>
                  <a:t>2</a:t>
                </a:r>
              </a:p>
            </p:txBody>
          </p:sp>
        </p:grpSp>
        <p:sp>
          <p:nvSpPr>
            <p:cNvPr id="1024" name="Rectangle 1023">
              <a:extLst>
                <a:ext uri="{FF2B5EF4-FFF2-40B4-BE49-F238E27FC236}">
                  <a16:creationId xmlns:a16="http://schemas.microsoft.com/office/drawing/2014/main" id="{C111B3E6-3889-0461-2136-153272A464EA}"/>
                </a:ext>
              </a:extLst>
            </p:cNvPr>
            <p:cNvSpPr/>
            <p:nvPr/>
          </p:nvSpPr>
          <p:spPr>
            <a:xfrm>
              <a:off x="3992387" y="4584974"/>
              <a:ext cx="1221808" cy="468466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  <a:ln w="158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  <a:latin typeface="+mj-lt"/>
                </a:rPr>
                <a:t>Evaluation</a:t>
              </a:r>
            </a:p>
            <a:p>
              <a:pPr algn="ctr"/>
              <a:r>
                <a:rPr lang="fr-FR" sz="1400" b="1" dirty="0">
                  <a:solidFill>
                    <a:schemeClr val="tx1"/>
                  </a:solidFill>
                  <a:latin typeface="+mj-lt"/>
                </a:rPr>
                <a:t>Pilotage</a:t>
              </a:r>
            </a:p>
          </p:txBody>
        </p:sp>
        <p:grpSp>
          <p:nvGrpSpPr>
            <p:cNvPr id="1039" name="Groupe 1038">
              <a:extLst>
                <a:ext uri="{FF2B5EF4-FFF2-40B4-BE49-F238E27FC236}">
                  <a16:creationId xmlns:a16="http://schemas.microsoft.com/office/drawing/2014/main" id="{714BBC2C-74BE-5903-DE4A-36CE4606EEF4}"/>
                </a:ext>
              </a:extLst>
            </p:cNvPr>
            <p:cNvGrpSpPr/>
            <p:nvPr/>
          </p:nvGrpSpPr>
          <p:grpSpPr>
            <a:xfrm>
              <a:off x="4309657" y="5745484"/>
              <a:ext cx="3617487" cy="821041"/>
              <a:chOff x="3956363" y="5679346"/>
              <a:chExt cx="3617487" cy="821041"/>
            </a:xfrm>
          </p:grpSpPr>
          <p:sp>
            <p:nvSpPr>
              <p:cNvPr id="1040" name="Légende : flèche vers le haut 1039">
                <a:extLst>
                  <a:ext uri="{FF2B5EF4-FFF2-40B4-BE49-F238E27FC236}">
                    <a16:creationId xmlns:a16="http://schemas.microsoft.com/office/drawing/2014/main" id="{E0A8A66F-63E4-CAB1-0B70-7E0AD3C1EF90}"/>
                  </a:ext>
                </a:extLst>
              </p:cNvPr>
              <p:cNvSpPr/>
              <p:nvPr/>
            </p:nvSpPr>
            <p:spPr>
              <a:xfrm>
                <a:off x="3956363" y="5679346"/>
                <a:ext cx="3476532" cy="821041"/>
              </a:xfrm>
              <a:prstGeom prst="upArrowCallout">
                <a:avLst>
                  <a:gd name="adj1" fmla="val 29224"/>
                  <a:gd name="adj2" fmla="val 32625"/>
                  <a:gd name="adj3" fmla="val 29411"/>
                  <a:gd name="adj4" fmla="val 64977"/>
                </a:avLst>
              </a:prstGeom>
              <a:blipFill>
                <a:blip r:embed="rId8"/>
                <a:tile tx="0" ty="0" sx="100000" sy="100000" flip="none" algn="tl"/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>
                    <a:solidFill>
                      <a:schemeClr val="tx1"/>
                    </a:solidFill>
                  </a:rPr>
                  <a:t>Indicateurs </a:t>
                </a:r>
              </a:p>
              <a:p>
                <a:pPr algn="ctr"/>
                <a:r>
                  <a:rPr lang="fr-FR" sz="1400" b="1" dirty="0">
                    <a:solidFill>
                      <a:schemeClr val="tx1"/>
                    </a:solidFill>
                  </a:rPr>
                  <a:t>Tableau de bord partagé</a:t>
                </a:r>
              </a:p>
            </p:txBody>
          </p:sp>
          <p:sp>
            <p:nvSpPr>
              <p:cNvPr id="1041" name="Ellipse 1040">
                <a:extLst>
                  <a:ext uri="{FF2B5EF4-FFF2-40B4-BE49-F238E27FC236}">
                    <a16:creationId xmlns:a16="http://schemas.microsoft.com/office/drawing/2014/main" id="{916FB4C4-870B-E24F-3C48-807D95817C6A}"/>
                  </a:ext>
                </a:extLst>
              </p:cNvPr>
              <p:cNvSpPr/>
              <p:nvPr/>
            </p:nvSpPr>
            <p:spPr>
              <a:xfrm>
                <a:off x="7291937" y="5753883"/>
                <a:ext cx="281913" cy="396118"/>
              </a:xfrm>
              <a:prstGeom prst="ellipse">
                <a:avLst/>
              </a:prstGeom>
              <a:solidFill>
                <a:schemeClr val="accent6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>
                    <a:latin typeface="+mj-lt"/>
                  </a:rPr>
                  <a:t>5</a:t>
                </a:r>
              </a:p>
            </p:txBody>
          </p:sp>
        </p:grpSp>
        <p:sp>
          <p:nvSpPr>
            <p:cNvPr id="1025" name="Rectangle 1024">
              <a:extLst>
                <a:ext uri="{FF2B5EF4-FFF2-40B4-BE49-F238E27FC236}">
                  <a16:creationId xmlns:a16="http://schemas.microsoft.com/office/drawing/2014/main" id="{D903E6F0-B11A-40AD-A8EF-C3EAE77FF98D}"/>
                </a:ext>
              </a:extLst>
            </p:cNvPr>
            <p:cNvSpPr/>
            <p:nvPr/>
          </p:nvSpPr>
          <p:spPr>
            <a:xfrm>
              <a:off x="3992387" y="5687539"/>
              <a:ext cx="1221808" cy="468466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  <a:ln w="158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  <a:latin typeface="+mj-lt"/>
                </a:rPr>
                <a:t>Evaluation</a:t>
              </a:r>
            </a:p>
            <a:p>
              <a:pPr algn="ctr"/>
              <a:r>
                <a:rPr lang="fr-FR" sz="1400" b="1" dirty="0">
                  <a:solidFill>
                    <a:schemeClr val="tx1"/>
                  </a:solidFill>
                  <a:latin typeface="+mj-lt"/>
                </a:rPr>
                <a:t>Pilotage</a:t>
              </a:r>
            </a:p>
          </p:txBody>
        </p:sp>
      </p:grpSp>
      <p:sp>
        <p:nvSpPr>
          <p:cNvPr id="4" name="Arc plein 3">
            <a:extLst>
              <a:ext uri="{FF2B5EF4-FFF2-40B4-BE49-F238E27FC236}">
                <a16:creationId xmlns:a16="http://schemas.microsoft.com/office/drawing/2014/main" id="{3B3A0A4A-BEED-A4E9-9069-CACA910FC5C8}"/>
              </a:ext>
            </a:extLst>
          </p:cNvPr>
          <p:cNvSpPr/>
          <p:nvPr/>
        </p:nvSpPr>
        <p:spPr>
          <a:xfrm rot="10800000">
            <a:off x="784375" y="5073514"/>
            <a:ext cx="10100211" cy="1458097"/>
          </a:xfrm>
          <a:prstGeom prst="blockArc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Triangle isocèle 4">
            <a:extLst>
              <a:ext uri="{FF2B5EF4-FFF2-40B4-BE49-F238E27FC236}">
                <a16:creationId xmlns:a16="http://schemas.microsoft.com/office/drawing/2014/main" id="{4CF02194-B275-1FBC-6E08-4473580E6170}"/>
              </a:ext>
            </a:extLst>
          </p:cNvPr>
          <p:cNvSpPr/>
          <p:nvPr/>
        </p:nvSpPr>
        <p:spPr>
          <a:xfrm>
            <a:off x="622464" y="5432925"/>
            <a:ext cx="683740" cy="364423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riangle isocèle 5">
            <a:extLst>
              <a:ext uri="{FF2B5EF4-FFF2-40B4-BE49-F238E27FC236}">
                <a16:creationId xmlns:a16="http://schemas.microsoft.com/office/drawing/2014/main" id="{07CAF1EC-E798-54E1-12A8-F03239715A5B}"/>
              </a:ext>
            </a:extLst>
          </p:cNvPr>
          <p:cNvSpPr/>
          <p:nvPr/>
        </p:nvSpPr>
        <p:spPr>
          <a:xfrm>
            <a:off x="10362757" y="5457363"/>
            <a:ext cx="683740" cy="364423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68F13DF-580E-4949-443E-DF451CDD5438}"/>
              </a:ext>
            </a:extLst>
          </p:cNvPr>
          <p:cNvSpPr txBox="1"/>
          <p:nvPr/>
        </p:nvSpPr>
        <p:spPr>
          <a:xfrm>
            <a:off x="4907653" y="6165999"/>
            <a:ext cx="1734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3202385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74082B6-8AF2-E575-F398-50E19610B2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367B5F-FEA1-4118-8245-20FE0C86729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96624A-6DEF-CCEF-4010-01DC20D454D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46CF867-01ED-E32A-0250-3CF4B57CF8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91" t="26067" r="18513" b="10990"/>
          <a:stretch/>
        </p:blipFill>
        <p:spPr>
          <a:xfrm>
            <a:off x="852142" y="169226"/>
            <a:ext cx="10511412" cy="599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99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8ED58DD-0147-5DBB-538C-DF3DA63DEC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217409-505F-16F1-DE90-E843A369D14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019FED-1128-891C-555A-68493622D2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452FA95-E06F-00F5-7074-0D0E2D6DF3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62" t="28228" r="17905" b="26486"/>
          <a:stretch/>
        </p:blipFill>
        <p:spPr>
          <a:xfrm>
            <a:off x="943505" y="1153298"/>
            <a:ext cx="10983553" cy="448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9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FCC673E-1FCF-2F0D-675A-0568775305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723CD1-72BF-52E2-D099-A48BCED467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79A4497-DB76-27E1-B942-57B99B0A076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04E4EA7-D5E8-18BC-1955-3C3044BF64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70" t="27147" r="18581" b="13514"/>
          <a:stretch/>
        </p:blipFill>
        <p:spPr>
          <a:xfrm>
            <a:off x="1101972" y="169226"/>
            <a:ext cx="11090028" cy="605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4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3A0D6425-945D-DA62-FB36-D2178D28F128}"/>
              </a:ext>
            </a:extLst>
          </p:cNvPr>
          <p:cNvCxnSpPr/>
          <p:nvPr/>
        </p:nvCxnSpPr>
        <p:spPr>
          <a:xfrm flipH="1">
            <a:off x="10944025" y="4784324"/>
            <a:ext cx="649900" cy="6750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2A141A68-D113-D560-83B6-EADAB0DC0DB5}"/>
              </a:ext>
            </a:extLst>
          </p:cNvPr>
          <p:cNvCxnSpPr/>
          <p:nvPr/>
        </p:nvCxnSpPr>
        <p:spPr>
          <a:xfrm flipH="1">
            <a:off x="9931078" y="5708960"/>
            <a:ext cx="649900" cy="6750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BB63DFDB-9190-0516-0627-E7F9748C27CB}"/>
              </a:ext>
            </a:extLst>
          </p:cNvPr>
          <p:cNvCxnSpPr/>
          <p:nvPr/>
        </p:nvCxnSpPr>
        <p:spPr>
          <a:xfrm>
            <a:off x="10985196" y="5679404"/>
            <a:ext cx="524129" cy="5658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E97848DC-BF3C-F290-C394-F896E5D94D7A}"/>
              </a:ext>
            </a:extLst>
          </p:cNvPr>
          <p:cNvCxnSpPr/>
          <p:nvPr/>
        </p:nvCxnSpPr>
        <p:spPr>
          <a:xfrm>
            <a:off x="10056849" y="4838906"/>
            <a:ext cx="524129" cy="5658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3601E160-4252-E95A-46B5-1AA142B651B4}"/>
              </a:ext>
            </a:extLst>
          </p:cNvPr>
          <p:cNvSpPr txBox="1"/>
          <p:nvPr/>
        </p:nvSpPr>
        <p:spPr>
          <a:xfrm>
            <a:off x="195507" y="397542"/>
            <a:ext cx="22433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 1.1</a:t>
            </a:r>
            <a:r>
              <a:rPr lang="fr-F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Finaliser catalogue services  définitions stabilisées.</a:t>
            </a:r>
            <a:r>
              <a:rPr lang="fr-FR" sz="1200" dirty="0">
                <a:effectLst/>
              </a:rPr>
              <a:t> </a:t>
            </a:r>
            <a:endParaRPr lang="fr-FR" sz="12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C689723-4BF0-C690-F8D0-EEF7C137A44C}"/>
              </a:ext>
            </a:extLst>
          </p:cNvPr>
          <p:cNvSpPr txBox="1"/>
          <p:nvPr/>
        </p:nvSpPr>
        <p:spPr>
          <a:xfrm>
            <a:off x="195506" y="832216"/>
            <a:ext cx="28189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 1.2</a:t>
            </a:r>
            <a:r>
              <a:rPr lang="fr-F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Proposer outils communication adaptables pour présenter l’offre socle</a:t>
            </a:r>
            <a:r>
              <a:rPr lang="fr-FR" sz="1200" dirty="0">
                <a:effectLst/>
              </a:rPr>
              <a:t> </a:t>
            </a:r>
            <a:endParaRPr lang="fr-FR" sz="12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825F0A8-0BF3-BB19-8457-C6F93FF7046C}"/>
              </a:ext>
            </a:extLst>
          </p:cNvPr>
          <p:cNvSpPr txBox="1"/>
          <p:nvPr/>
        </p:nvSpPr>
        <p:spPr>
          <a:xfrm>
            <a:off x="110163" y="141787"/>
            <a:ext cx="2243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Orientation 1</a:t>
            </a:r>
            <a:r>
              <a:rPr lang="fr-FR" sz="1400" b="1" kern="1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fr-FR" sz="14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offre socle</a:t>
            </a:r>
            <a:endParaRPr lang="fr-FR" sz="1400" kern="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6135AFF-947C-EDED-F3DB-45F673AC887B}"/>
              </a:ext>
            </a:extLst>
          </p:cNvPr>
          <p:cNvSpPr txBox="1"/>
          <p:nvPr/>
        </p:nvSpPr>
        <p:spPr>
          <a:xfrm>
            <a:off x="195507" y="1479505"/>
            <a:ext cx="22789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 1.3 :</a:t>
            </a:r>
            <a:r>
              <a:rPr lang="fr-FR" sz="1200" b="1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Préciser la profondeur des actions (offre socle vs offre complémentaire) </a:t>
            </a:r>
            <a:r>
              <a:rPr lang="fr-FR" sz="1200" dirty="0">
                <a:effectLst/>
              </a:rPr>
              <a:t> </a:t>
            </a:r>
            <a:endParaRPr lang="fr-FR" sz="1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DF81AE8-C3F4-57AF-8B2E-7E2270132906}"/>
              </a:ext>
            </a:extLst>
          </p:cNvPr>
          <p:cNvSpPr txBox="1"/>
          <p:nvPr/>
        </p:nvSpPr>
        <p:spPr>
          <a:xfrm>
            <a:off x="195507" y="2111980"/>
            <a:ext cx="22789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 1.4</a:t>
            </a:r>
            <a:r>
              <a:rPr lang="fr-FR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Identifier indicateurs certification pour composante offre socle.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E7531D6-1799-C62D-61A2-04D48E2F1B52}"/>
              </a:ext>
            </a:extLst>
          </p:cNvPr>
          <p:cNvSpPr txBox="1"/>
          <p:nvPr/>
        </p:nvSpPr>
        <p:spPr>
          <a:xfrm>
            <a:off x="3329985" y="133756"/>
            <a:ext cx="25844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Orientation 2</a:t>
            </a:r>
            <a:r>
              <a:rPr lang="fr-FR" sz="1400" kern="1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r>
              <a:rPr lang="fr-FR" sz="14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certification</a:t>
            </a:r>
            <a:endParaRPr lang="fr-FR" sz="1400" kern="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A9B27A4-88BD-7F08-173C-24CEB398C148}"/>
              </a:ext>
            </a:extLst>
          </p:cNvPr>
          <p:cNvSpPr txBox="1"/>
          <p:nvPr/>
        </p:nvSpPr>
        <p:spPr>
          <a:xfrm>
            <a:off x="3322038" y="622128"/>
            <a:ext cx="2584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 2.1</a:t>
            </a:r>
            <a:r>
              <a:rPr lang="fr-F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Elaborer grille autoévaluation</a:t>
            </a:r>
            <a:r>
              <a:rPr lang="fr-FR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partir du référentiel</a:t>
            </a:r>
            <a:endParaRPr lang="fr-FR" sz="12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0D2651D-EB23-B19F-BB0E-9D8724DAADC5}"/>
              </a:ext>
            </a:extLst>
          </p:cNvPr>
          <p:cNvSpPr txBox="1"/>
          <p:nvPr/>
        </p:nvSpPr>
        <p:spPr>
          <a:xfrm>
            <a:off x="3310344" y="1048722"/>
            <a:ext cx="2584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 2.2</a:t>
            </a:r>
            <a:r>
              <a:rPr lang="fr-F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Créer,  professionnaliser, animer un réseau de RQ.</a:t>
            </a:r>
            <a:r>
              <a:rPr lang="fr-FR" sz="1200" dirty="0">
                <a:effectLst/>
              </a:rPr>
              <a:t> </a:t>
            </a:r>
            <a:endParaRPr lang="fr-FR" sz="12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1B4D899-34F6-D387-1625-7B25D0923090}"/>
              </a:ext>
            </a:extLst>
          </p:cNvPr>
          <p:cNvSpPr txBox="1"/>
          <p:nvPr/>
        </p:nvSpPr>
        <p:spPr>
          <a:xfrm>
            <a:off x="3310344" y="1468247"/>
            <a:ext cx="26944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 2.3</a:t>
            </a:r>
            <a:r>
              <a:rPr lang="fr-F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Créer un pool d’auditeurs volontaires</a:t>
            </a:r>
            <a:endParaRPr lang="fr-FR" sz="120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1802D31-E060-E5FB-4135-1203873EA929}"/>
              </a:ext>
            </a:extLst>
          </p:cNvPr>
          <p:cNvSpPr txBox="1"/>
          <p:nvPr/>
        </p:nvSpPr>
        <p:spPr>
          <a:xfrm>
            <a:off x="3310344" y="1907913"/>
            <a:ext cx="26944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 2.4</a:t>
            </a:r>
            <a:r>
              <a:rPr lang="fr-F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Négocier un contrat cadre avec un cabinet d’audit</a:t>
            </a:r>
            <a:endParaRPr lang="fr-FR" sz="120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C28A306-0E29-60B3-507F-886166E6C722}"/>
              </a:ext>
            </a:extLst>
          </p:cNvPr>
          <p:cNvSpPr txBox="1"/>
          <p:nvPr/>
        </p:nvSpPr>
        <p:spPr>
          <a:xfrm>
            <a:off x="3295278" y="2320077"/>
            <a:ext cx="26944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 2.5 : </a:t>
            </a:r>
            <a:r>
              <a:rPr lang="fr-F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Participer à l’acculturation qualité des personnels</a:t>
            </a:r>
            <a:endParaRPr lang="fr-FR" sz="1200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001A5BD-D9FE-260C-A67B-7ECD5862BC00}"/>
              </a:ext>
            </a:extLst>
          </p:cNvPr>
          <p:cNvSpPr txBox="1"/>
          <p:nvPr/>
        </p:nvSpPr>
        <p:spPr>
          <a:xfrm>
            <a:off x="176250" y="2906436"/>
            <a:ext cx="3143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Orientations 3 : mutualisation pratiques, méthodes et outils</a:t>
            </a:r>
            <a:r>
              <a:rPr lang="fr-FR" sz="1400" b="1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1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F9A9EED-D939-A671-013A-B66190EE4F23}"/>
              </a:ext>
            </a:extLst>
          </p:cNvPr>
          <p:cNvSpPr txBox="1"/>
          <p:nvPr/>
        </p:nvSpPr>
        <p:spPr>
          <a:xfrm>
            <a:off x="2327270" y="162299"/>
            <a:ext cx="764953" cy="30777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COCOM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81A7475-565D-6B71-6613-26ADA7ED29C0}"/>
              </a:ext>
            </a:extLst>
          </p:cNvPr>
          <p:cNvSpPr txBox="1"/>
          <p:nvPr/>
        </p:nvSpPr>
        <p:spPr>
          <a:xfrm>
            <a:off x="5110832" y="168618"/>
            <a:ext cx="1044132" cy="30777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COQUALITE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7B733C56-8F82-CE74-03BC-B57B2360D4E0}"/>
              </a:ext>
            </a:extLst>
          </p:cNvPr>
          <p:cNvSpPr txBox="1"/>
          <p:nvPr/>
        </p:nvSpPr>
        <p:spPr>
          <a:xfrm>
            <a:off x="176249" y="3420512"/>
            <a:ext cx="3045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 3.1</a:t>
            </a:r>
            <a:r>
              <a:rPr lang="fr-FR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Créer base numérique partage des pratiques pour documents qualité</a:t>
            </a:r>
            <a:r>
              <a:rPr lang="fr-FR" sz="12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fr-F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outils, méthodes offre socle.</a:t>
            </a:r>
            <a:r>
              <a:rPr lang="fr-FR" sz="1200" dirty="0">
                <a:effectLst/>
              </a:rPr>
              <a:t> </a:t>
            </a:r>
            <a:endParaRPr lang="fr-FR" sz="1200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92A98EE-16E3-68BF-63C3-B687CB4893CD}"/>
              </a:ext>
            </a:extLst>
          </p:cNvPr>
          <p:cNvSpPr txBox="1"/>
          <p:nvPr/>
        </p:nvSpPr>
        <p:spPr>
          <a:xfrm>
            <a:off x="3233275" y="2960807"/>
            <a:ext cx="21316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Orientation 4</a:t>
            </a:r>
            <a:r>
              <a:rPr lang="fr-FR" sz="1400" kern="1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fr-FR" sz="14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endParaRPr lang="fr-FR" sz="1400" kern="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263D8B07-4460-EF30-6ADD-FFC700E1BEB1}"/>
              </a:ext>
            </a:extLst>
          </p:cNvPr>
          <p:cNvSpPr txBox="1"/>
          <p:nvPr/>
        </p:nvSpPr>
        <p:spPr>
          <a:xfrm>
            <a:off x="3211228" y="3286432"/>
            <a:ext cx="29257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 4.1</a:t>
            </a:r>
            <a:r>
              <a:rPr lang="fr-FR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</a:t>
            </a:r>
          </a:p>
          <a:p>
            <a:r>
              <a:rPr lang="fr-FR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Actualiser le cahier des charges des fonctionnalités des SI attendues (interopérabilité</a:t>
            </a:r>
            <a:r>
              <a:rPr lang="fr-FR" sz="12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r-FR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portabilité/ouverture au NS)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4FC00C0D-1834-1834-76DA-B2F0589681AE}"/>
              </a:ext>
            </a:extLst>
          </p:cNvPr>
          <p:cNvSpPr txBox="1"/>
          <p:nvPr/>
        </p:nvSpPr>
        <p:spPr>
          <a:xfrm>
            <a:off x="3209497" y="4220035"/>
            <a:ext cx="31427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 4.2</a:t>
            </a:r>
            <a:r>
              <a:rPr lang="fr-F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</a:t>
            </a:r>
            <a:r>
              <a:rPr lang="fr-FR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oursuivre le dialogue avec les éditeurs de logiciels pour qu’ils intègrent les évolutions.</a:t>
            </a:r>
            <a:r>
              <a:rPr lang="fr-FR" sz="1200" dirty="0">
                <a:effectLst/>
              </a:rPr>
              <a:t> </a:t>
            </a:r>
            <a:endParaRPr lang="fr-FR" sz="1200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377D5B1-ECDA-541A-74ED-D23D59B9ABDC}"/>
              </a:ext>
            </a:extLst>
          </p:cNvPr>
          <p:cNvSpPr txBox="1"/>
          <p:nvPr/>
        </p:nvSpPr>
        <p:spPr>
          <a:xfrm>
            <a:off x="3220008" y="4838906"/>
            <a:ext cx="29110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 4.3</a:t>
            </a:r>
            <a:r>
              <a:rPr lang="fr-F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Produire guides mise en œuvre pour utilisation de l’INS, identitovigilance, les messageries sécurisées, accès aux Thésaurus.</a:t>
            </a:r>
            <a:r>
              <a:rPr lang="fr-FR" sz="1200" dirty="0">
                <a:effectLst/>
              </a:rPr>
              <a:t> </a:t>
            </a:r>
            <a:endParaRPr lang="fr-FR" sz="1200" dirty="0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E1A37417-7D05-3E4D-625B-6F11AFD161FE}"/>
              </a:ext>
            </a:extLst>
          </p:cNvPr>
          <p:cNvSpPr txBox="1"/>
          <p:nvPr/>
        </p:nvSpPr>
        <p:spPr>
          <a:xfrm>
            <a:off x="3230517" y="5632490"/>
            <a:ext cx="2981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 4.4</a:t>
            </a:r>
            <a:r>
              <a:rPr lang="fr-F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Apporter appui pour sécuriser les SI conformément aux normes en vigueur.</a:t>
            </a:r>
            <a:r>
              <a:rPr lang="fr-FR" sz="1200" dirty="0">
                <a:effectLst/>
              </a:rPr>
              <a:t> </a:t>
            </a:r>
            <a:endParaRPr lang="fr-FR" sz="1200" dirty="0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788BFEDE-E158-2953-EA92-7C02B98D4111}"/>
              </a:ext>
            </a:extLst>
          </p:cNvPr>
          <p:cNvSpPr txBox="1"/>
          <p:nvPr/>
        </p:nvSpPr>
        <p:spPr>
          <a:xfrm>
            <a:off x="3230518" y="6060800"/>
            <a:ext cx="2900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 4.5</a:t>
            </a:r>
            <a:r>
              <a:rPr lang="fr-F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Bâtir des scénarios d’exploitation des données de Santé au travail en lien avec les pilotes</a:t>
            </a:r>
            <a:endParaRPr lang="fr-FR" sz="1200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666C29BD-7C98-2778-B92C-01641061C098}"/>
              </a:ext>
            </a:extLst>
          </p:cNvPr>
          <p:cNvSpPr txBox="1"/>
          <p:nvPr/>
        </p:nvSpPr>
        <p:spPr>
          <a:xfrm>
            <a:off x="5598324" y="2948144"/>
            <a:ext cx="532775" cy="30777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COSI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1111AF65-5FF0-8EA6-DB6B-595D0ACF4F56}"/>
              </a:ext>
            </a:extLst>
          </p:cNvPr>
          <p:cNvSpPr txBox="1"/>
          <p:nvPr/>
        </p:nvSpPr>
        <p:spPr>
          <a:xfrm>
            <a:off x="185470" y="4181262"/>
            <a:ext cx="28992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Orientation 5</a:t>
            </a:r>
            <a:r>
              <a:rPr lang="fr-FR" sz="1400" kern="1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fr-FR" sz="1400" b="1" kern="1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fr-FR" sz="14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ableau bord national</a:t>
            </a:r>
            <a:endParaRPr lang="fr-FR" sz="1400" kern="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6A8FBCE9-E1D4-B401-7C96-504B0991AFD5}"/>
              </a:ext>
            </a:extLst>
          </p:cNvPr>
          <p:cNvSpPr txBox="1"/>
          <p:nvPr/>
        </p:nvSpPr>
        <p:spPr>
          <a:xfrm>
            <a:off x="186764" y="4680179"/>
            <a:ext cx="25099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 5.1</a:t>
            </a:r>
            <a:r>
              <a:rPr lang="fr-FR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Elaborer tableau de bord partagé, reproductible au niveau local, régional et national.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6DB85911-523E-22A2-A74E-1E581E891EEF}"/>
              </a:ext>
            </a:extLst>
          </p:cNvPr>
          <p:cNvSpPr txBox="1"/>
          <p:nvPr/>
        </p:nvSpPr>
        <p:spPr>
          <a:xfrm>
            <a:off x="227262" y="5555072"/>
            <a:ext cx="25099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Orientation 6</a:t>
            </a:r>
            <a:r>
              <a:rPr lang="fr-FR" sz="1400" kern="1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fr-FR" sz="1400" b="1" kern="1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fr-FR" sz="14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acturation</a:t>
            </a:r>
            <a:endParaRPr lang="fr-FR" sz="1400" kern="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0BEC59E4-1363-2E2B-7F5E-9327B19F6DD8}"/>
              </a:ext>
            </a:extLst>
          </p:cNvPr>
          <p:cNvSpPr txBox="1"/>
          <p:nvPr/>
        </p:nvSpPr>
        <p:spPr>
          <a:xfrm>
            <a:off x="176249" y="6022798"/>
            <a:ext cx="28887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 6.1</a:t>
            </a:r>
            <a:r>
              <a:rPr lang="fr-FR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Proposer règles  facturation cotisations pour tendre vers harmonisation des modalités de calcul et de présentation.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D7D5B85E-03D8-43C2-E5C3-8AB1B2594CFE}"/>
              </a:ext>
            </a:extLst>
          </p:cNvPr>
          <p:cNvSpPr txBox="1"/>
          <p:nvPr/>
        </p:nvSpPr>
        <p:spPr>
          <a:xfrm>
            <a:off x="2613695" y="5544905"/>
            <a:ext cx="524503" cy="307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COFI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CB19F01E-9ED1-7CD8-94FB-8918B000384F}"/>
              </a:ext>
            </a:extLst>
          </p:cNvPr>
          <p:cNvSpPr txBox="1"/>
          <p:nvPr/>
        </p:nvSpPr>
        <p:spPr>
          <a:xfrm>
            <a:off x="2677527" y="4243060"/>
            <a:ext cx="447815" cy="307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COI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F3919091-E42F-E4F0-9E8B-58B9CAE5E49E}"/>
              </a:ext>
            </a:extLst>
          </p:cNvPr>
          <p:cNvSpPr txBox="1"/>
          <p:nvPr/>
        </p:nvSpPr>
        <p:spPr>
          <a:xfrm>
            <a:off x="6286353" y="157836"/>
            <a:ext cx="24528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Orientation 7-1</a:t>
            </a:r>
            <a:r>
              <a:rPr lang="fr-FR" sz="1400" kern="1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fr-FR" sz="14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pénurie </a:t>
            </a:r>
            <a:r>
              <a:rPr lang="fr-FR" sz="1400" b="1" kern="1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MdT</a:t>
            </a:r>
            <a:r>
              <a:rPr lang="fr-FR" sz="14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/utilisation du temps médical</a:t>
            </a:r>
            <a:endParaRPr lang="fr-FR" sz="1400" kern="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B93505CB-FAC8-FD2A-010A-1E287BB2D8EC}"/>
              </a:ext>
            </a:extLst>
          </p:cNvPr>
          <p:cNvSpPr txBox="1"/>
          <p:nvPr/>
        </p:nvSpPr>
        <p:spPr>
          <a:xfrm>
            <a:off x="6282533" y="701711"/>
            <a:ext cx="2429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 7.1</a:t>
            </a:r>
            <a:r>
              <a:rPr lang="fr-FR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réviser les critères de mise en SIR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2B5C9457-8F38-E713-B499-0BF2F8A5262E}"/>
              </a:ext>
            </a:extLst>
          </p:cNvPr>
          <p:cNvSpPr txBox="1"/>
          <p:nvPr/>
        </p:nvSpPr>
        <p:spPr>
          <a:xfrm>
            <a:off x="6259316" y="1175535"/>
            <a:ext cx="28992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 7.2</a:t>
            </a:r>
            <a:r>
              <a:rPr lang="fr-F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favoriser évolution pratiques, visites à la faveur expérimentations novatrices encadrées</a:t>
            </a:r>
            <a:endParaRPr lang="fr-FR" sz="1200" dirty="0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8DBD8B59-DA99-A001-5098-522BBEF6C264}"/>
              </a:ext>
            </a:extLst>
          </p:cNvPr>
          <p:cNvSpPr txBox="1"/>
          <p:nvPr/>
        </p:nvSpPr>
        <p:spPr>
          <a:xfrm>
            <a:off x="6348491" y="1895298"/>
            <a:ext cx="2231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 7.3</a:t>
            </a:r>
            <a:r>
              <a:rPr lang="fr-F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Nourrir réflexion sur profession IPA</a:t>
            </a:r>
            <a:endParaRPr lang="fr-FR" sz="1200" dirty="0"/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9767CBDA-84C5-E955-07D3-A1E7BC4B6AD8}"/>
              </a:ext>
            </a:extLst>
          </p:cNvPr>
          <p:cNvSpPr txBox="1"/>
          <p:nvPr/>
        </p:nvSpPr>
        <p:spPr>
          <a:xfrm>
            <a:off x="8576120" y="1895298"/>
            <a:ext cx="614527" cy="30777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CORH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203785EA-5331-FB39-5B65-D97A111BD145}"/>
              </a:ext>
            </a:extLst>
          </p:cNvPr>
          <p:cNvSpPr txBox="1"/>
          <p:nvPr/>
        </p:nvSpPr>
        <p:spPr>
          <a:xfrm>
            <a:off x="8745735" y="167250"/>
            <a:ext cx="447815" cy="30777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COI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E86CA241-A341-3800-AA4E-05874652D9D9}"/>
              </a:ext>
            </a:extLst>
          </p:cNvPr>
          <p:cNvSpPr txBox="1"/>
          <p:nvPr/>
        </p:nvSpPr>
        <p:spPr>
          <a:xfrm>
            <a:off x="6246923" y="2470654"/>
            <a:ext cx="20391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Orientation 7-2 : </a:t>
            </a:r>
            <a:endParaRPr lang="fr-FR" sz="1400" b="1" kern="100" baseline="30000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pénurie </a:t>
            </a:r>
            <a:r>
              <a:rPr lang="fr-FR" sz="1400" b="1" kern="1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MdT</a:t>
            </a:r>
            <a:r>
              <a:rPr lang="fr-FR" sz="1400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fr-FR" sz="1400" b="1" kern="1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14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méliorer </a:t>
            </a:r>
          </a:p>
          <a:p>
            <a:r>
              <a:rPr lang="fr-FR" sz="1400" b="1" kern="1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14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ttractivité du secteur</a:t>
            </a:r>
            <a:endParaRPr lang="fr-FR" sz="1400" kern="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84D85EF1-ED3E-2F09-338A-D5564329E266}"/>
              </a:ext>
            </a:extLst>
          </p:cNvPr>
          <p:cNvSpPr txBox="1"/>
          <p:nvPr/>
        </p:nvSpPr>
        <p:spPr>
          <a:xfrm>
            <a:off x="6257305" y="3153360"/>
            <a:ext cx="28335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 7.4</a:t>
            </a:r>
            <a:r>
              <a:rPr lang="fr-F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Augmenter nombre postes ouverts (PAE).</a:t>
            </a:r>
            <a:endParaRPr lang="fr-FR" sz="1200" dirty="0"/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3CF4FD27-2319-A620-10E7-AD98FB33D783}"/>
              </a:ext>
            </a:extLst>
          </p:cNvPr>
          <p:cNvSpPr txBox="1"/>
          <p:nvPr/>
        </p:nvSpPr>
        <p:spPr>
          <a:xfrm>
            <a:off x="6275021" y="3586001"/>
            <a:ext cx="28063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 7.5</a:t>
            </a:r>
            <a:r>
              <a:rPr lang="fr-F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Etablir l’état des lieux des médecins du travail en activité sur le territoire et le transmettre aux CRPST</a:t>
            </a:r>
            <a:r>
              <a:rPr lang="fr-FR" sz="1200" dirty="0">
                <a:effectLst/>
              </a:rPr>
              <a:t> </a:t>
            </a:r>
            <a:endParaRPr lang="fr-FR" sz="1200" dirty="0"/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1B2E73A6-C047-EF5D-3F2C-33A12E4202F9}"/>
              </a:ext>
            </a:extLst>
          </p:cNvPr>
          <p:cNvSpPr txBox="1"/>
          <p:nvPr/>
        </p:nvSpPr>
        <p:spPr>
          <a:xfrm>
            <a:off x="6265532" y="4274724"/>
            <a:ext cx="28253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 7.6</a:t>
            </a:r>
            <a:r>
              <a:rPr lang="fr-F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Favoriser réalisation des stages de prévention  </a:t>
            </a:r>
            <a:r>
              <a:rPr lang="fr-F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etstages</a:t>
            </a:r>
            <a:r>
              <a:rPr lang="fr-F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découverte au sein des SPSTI.</a:t>
            </a:r>
            <a:r>
              <a:rPr lang="fr-FR" sz="1200" dirty="0">
                <a:effectLst/>
              </a:rPr>
              <a:t> </a:t>
            </a:r>
            <a:endParaRPr lang="fr-FR" sz="1200" dirty="0"/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C9A33B83-DAC7-0821-C89E-9A068998F2E2}"/>
              </a:ext>
            </a:extLst>
          </p:cNvPr>
          <p:cNvSpPr txBox="1"/>
          <p:nvPr/>
        </p:nvSpPr>
        <p:spPr>
          <a:xfrm>
            <a:off x="8369484" y="2430449"/>
            <a:ext cx="814841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Présanse</a:t>
            </a:r>
            <a:r>
              <a:rPr lang="fr-FR" sz="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national</a:t>
            </a:r>
            <a:r>
              <a:rPr lang="fr-FR" sz="1200" b="1" dirty="0">
                <a:solidFill>
                  <a:schemeClr val="bg1"/>
                </a:solidFill>
                <a:effectLst/>
              </a:rPr>
              <a:t> 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06D90ECA-998B-3D93-0492-46C991986833}"/>
              </a:ext>
            </a:extLst>
          </p:cNvPr>
          <p:cNvSpPr txBox="1"/>
          <p:nvPr/>
        </p:nvSpPr>
        <p:spPr>
          <a:xfrm>
            <a:off x="6275021" y="4943083"/>
            <a:ext cx="30405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 7.7</a:t>
            </a:r>
            <a:r>
              <a:rPr lang="fr-FR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Sensibiliser ministère santé aux enjeux spécialité et valoriser dans les médias.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752719B5-6FBE-2345-D6F7-DEBCC996F005}"/>
              </a:ext>
            </a:extLst>
          </p:cNvPr>
          <p:cNvSpPr txBox="1"/>
          <p:nvPr/>
        </p:nvSpPr>
        <p:spPr>
          <a:xfrm>
            <a:off x="6259317" y="5467744"/>
            <a:ext cx="2981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 7.8</a:t>
            </a:r>
            <a:r>
              <a:rPr lang="fr-F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Soutenir l’ANIMT pour valoriser leur spécialité auprès des étudiants en santé.</a:t>
            </a:r>
            <a:r>
              <a:rPr lang="fr-FR" sz="1200" dirty="0">
                <a:effectLst/>
              </a:rPr>
              <a:t> </a:t>
            </a:r>
            <a:endParaRPr lang="fr-FR" sz="1200" dirty="0"/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7496D520-DA40-4F61-0C88-0DDFA03C1777}"/>
              </a:ext>
            </a:extLst>
          </p:cNvPr>
          <p:cNvSpPr txBox="1"/>
          <p:nvPr/>
        </p:nvSpPr>
        <p:spPr>
          <a:xfrm>
            <a:off x="6282478" y="5951816"/>
            <a:ext cx="27988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 7.9 : </a:t>
            </a:r>
            <a:r>
              <a:rPr lang="fr-F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Agir pour que les politiques d’agrément fassent converger charge d’un médecin du travail en SPSTI et en service autonome.</a:t>
            </a:r>
            <a:r>
              <a:rPr lang="fr-FR" sz="1200" dirty="0">
                <a:effectLst/>
              </a:rPr>
              <a:t> </a:t>
            </a:r>
            <a:endParaRPr lang="fr-FR" sz="1200" dirty="0"/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C8018CFE-39CA-1CF6-2B38-1F4E996E504B}"/>
              </a:ext>
            </a:extLst>
          </p:cNvPr>
          <p:cNvSpPr txBox="1"/>
          <p:nvPr/>
        </p:nvSpPr>
        <p:spPr>
          <a:xfrm>
            <a:off x="9296853" y="200381"/>
            <a:ext cx="27627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Orientation 8</a:t>
            </a:r>
            <a:r>
              <a:rPr lang="fr-FR" sz="1400" kern="1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r>
              <a:rPr lang="fr-FR" sz="14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GEPP de branche</a:t>
            </a:r>
            <a:endParaRPr lang="fr-FR" sz="1400" kern="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B84E9F38-643E-F389-8D4D-30139C7B6D6F}"/>
              </a:ext>
            </a:extLst>
          </p:cNvPr>
          <p:cNvSpPr txBox="1"/>
          <p:nvPr/>
        </p:nvSpPr>
        <p:spPr>
          <a:xfrm>
            <a:off x="9296853" y="778134"/>
            <a:ext cx="2429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 8.1</a:t>
            </a:r>
            <a:r>
              <a:rPr lang="fr-F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Finaliser la révision de la classification des emplois de la branche.</a:t>
            </a:r>
            <a:r>
              <a:rPr lang="fr-FR" sz="1200" dirty="0">
                <a:effectLst/>
              </a:rPr>
              <a:t> </a:t>
            </a:r>
            <a:endParaRPr lang="fr-FR" sz="1200" dirty="0"/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A0B6D1DC-3556-6721-B7E9-6CB28D7F7C68}"/>
              </a:ext>
            </a:extLst>
          </p:cNvPr>
          <p:cNvSpPr txBox="1"/>
          <p:nvPr/>
        </p:nvSpPr>
        <p:spPr>
          <a:xfrm>
            <a:off x="9280977" y="1410421"/>
            <a:ext cx="26000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 8.2</a:t>
            </a:r>
            <a:r>
              <a:rPr lang="fr-F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Dégager les grandes lignes d’une GEPP pour la branche.</a:t>
            </a:r>
            <a:r>
              <a:rPr lang="fr-FR" sz="1200" dirty="0">
                <a:effectLst/>
              </a:rPr>
              <a:t> </a:t>
            </a:r>
            <a:endParaRPr lang="fr-FR" sz="12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EAF7775-3429-2591-10CE-8B424FD5C46A}"/>
              </a:ext>
            </a:extLst>
          </p:cNvPr>
          <p:cNvSpPr txBox="1"/>
          <p:nvPr/>
        </p:nvSpPr>
        <p:spPr>
          <a:xfrm>
            <a:off x="9267750" y="2044327"/>
            <a:ext cx="19100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Orientation 9 :</a:t>
            </a:r>
            <a:r>
              <a:rPr lang="fr-FR" sz="1400" kern="1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14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modes coopération</a:t>
            </a:r>
            <a:endParaRPr lang="fr-FR" sz="1400" kern="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F14BC93-49F4-A62F-8FC4-B6378CD8668A}"/>
              </a:ext>
            </a:extLst>
          </p:cNvPr>
          <p:cNvSpPr txBox="1"/>
          <p:nvPr/>
        </p:nvSpPr>
        <p:spPr>
          <a:xfrm>
            <a:off x="9301110" y="2571108"/>
            <a:ext cx="29047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 9.1</a:t>
            </a:r>
            <a:r>
              <a:rPr lang="fr-F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Reconfigurer les commissions</a:t>
            </a:r>
            <a:endParaRPr lang="fr-FR" sz="12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5A565A6-908E-F4EB-28D5-A3AE53DB028A}"/>
              </a:ext>
            </a:extLst>
          </p:cNvPr>
          <p:cNvSpPr txBox="1"/>
          <p:nvPr/>
        </p:nvSpPr>
        <p:spPr>
          <a:xfrm>
            <a:off x="9298284" y="3245017"/>
            <a:ext cx="2761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 9.2</a:t>
            </a:r>
            <a:r>
              <a:rPr lang="fr-F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Aider les Associations régionales à se doter d’une organisation/moyens utiles POA.</a:t>
            </a:r>
            <a:r>
              <a:rPr lang="fr-FR" sz="1200" dirty="0">
                <a:effectLst/>
              </a:rPr>
              <a:t> </a:t>
            </a:r>
            <a:endParaRPr lang="fr-FR" sz="12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D41AB93-E999-D035-3F8C-53ECCDE53476}"/>
              </a:ext>
            </a:extLst>
          </p:cNvPr>
          <p:cNvSpPr txBox="1"/>
          <p:nvPr/>
        </p:nvSpPr>
        <p:spPr>
          <a:xfrm>
            <a:off x="9301490" y="3825155"/>
            <a:ext cx="27754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 9.3</a:t>
            </a:r>
            <a:r>
              <a:rPr lang="fr-FR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Rédiger des feuilles de route régionales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2CC4F9-1D14-DB97-1859-2DB5338A6116}"/>
              </a:ext>
            </a:extLst>
          </p:cNvPr>
          <p:cNvSpPr/>
          <p:nvPr/>
        </p:nvSpPr>
        <p:spPr>
          <a:xfrm>
            <a:off x="164590" y="2919429"/>
            <a:ext cx="2927633" cy="122351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8C48ED-FDE5-E49F-779D-D22577A61EA0}"/>
              </a:ext>
            </a:extLst>
          </p:cNvPr>
          <p:cNvSpPr/>
          <p:nvPr/>
        </p:nvSpPr>
        <p:spPr>
          <a:xfrm>
            <a:off x="184176" y="4232167"/>
            <a:ext cx="2927633" cy="122351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29EDE2-7232-95CD-9C49-64E9355AFCAF}"/>
              </a:ext>
            </a:extLst>
          </p:cNvPr>
          <p:cNvSpPr/>
          <p:nvPr/>
        </p:nvSpPr>
        <p:spPr>
          <a:xfrm>
            <a:off x="203762" y="5544905"/>
            <a:ext cx="2927633" cy="122351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CA28036-F8E6-B03B-26CC-50B6E3D9F4C4}"/>
              </a:ext>
            </a:extLst>
          </p:cNvPr>
          <p:cNvSpPr txBox="1"/>
          <p:nvPr/>
        </p:nvSpPr>
        <p:spPr>
          <a:xfrm>
            <a:off x="2636538" y="2917712"/>
            <a:ext cx="447815" cy="307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COI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E7AC4A-0241-C374-8ED7-17ADC9FF4D9C}"/>
              </a:ext>
            </a:extLst>
          </p:cNvPr>
          <p:cNvSpPr/>
          <p:nvPr/>
        </p:nvSpPr>
        <p:spPr>
          <a:xfrm>
            <a:off x="161535" y="150980"/>
            <a:ext cx="2927633" cy="265749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B873B94-436E-AF62-E686-CDD376DA4BF6}"/>
              </a:ext>
            </a:extLst>
          </p:cNvPr>
          <p:cNvCxnSpPr>
            <a:stCxn id="26" idx="1"/>
            <a:endCxn id="26" idx="3"/>
          </p:cNvCxnSpPr>
          <p:nvPr/>
        </p:nvCxnSpPr>
        <p:spPr>
          <a:xfrm>
            <a:off x="161535" y="1479729"/>
            <a:ext cx="2927633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BE601026-8836-86B6-FE2D-32EB5010B890}"/>
              </a:ext>
            </a:extLst>
          </p:cNvPr>
          <p:cNvSpPr txBox="1"/>
          <p:nvPr/>
        </p:nvSpPr>
        <p:spPr>
          <a:xfrm>
            <a:off x="2617192" y="1474221"/>
            <a:ext cx="447815" cy="307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COI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AC2DCC4-8245-385A-08FE-3CC67759264E}"/>
              </a:ext>
            </a:extLst>
          </p:cNvPr>
          <p:cNvSpPr/>
          <p:nvPr/>
        </p:nvSpPr>
        <p:spPr>
          <a:xfrm>
            <a:off x="3227331" y="150979"/>
            <a:ext cx="2927633" cy="267723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F9327E9-F292-40AE-DA02-0A704E738BC8}"/>
              </a:ext>
            </a:extLst>
          </p:cNvPr>
          <p:cNvSpPr/>
          <p:nvPr/>
        </p:nvSpPr>
        <p:spPr>
          <a:xfrm>
            <a:off x="3203466" y="2933865"/>
            <a:ext cx="2927633" cy="383455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2FD4012-E1DA-6EC7-62B8-8801A913A7D7}"/>
              </a:ext>
            </a:extLst>
          </p:cNvPr>
          <p:cNvSpPr/>
          <p:nvPr/>
        </p:nvSpPr>
        <p:spPr>
          <a:xfrm>
            <a:off x="6269919" y="156228"/>
            <a:ext cx="2927633" cy="661219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5CA7E48-F7C3-F2C1-669F-83A3963630FB}"/>
              </a:ext>
            </a:extLst>
          </p:cNvPr>
          <p:cNvSpPr/>
          <p:nvPr/>
        </p:nvSpPr>
        <p:spPr>
          <a:xfrm>
            <a:off x="9280977" y="161478"/>
            <a:ext cx="2828143" cy="178758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112F6F52-0039-12A6-A4D7-E0D873814A6D}"/>
              </a:ext>
            </a:extLst>
          </p:cNvPr>
          <p:cNvCxnSpPr/>
          <p:nvPr/>
        </p:nvCxnSpPr>
        <p:spPr>
          <a:xfrm>
            <a:off x="6282533" y="1888198"/>
            <a:ext cx="2927633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8131D17D-DAD1-C154-2327-F66A6ECC634D}"/>
              </a:ext>
            </a:extLst>
          </p:cNvPr>
          <p:cNvCxnSpPr/>
          <p:nvPr/>
        </p:nvCxnSpPr>
        <p:spPr>
          <a:xfrm>
            <a:off x="6265532" y="2435070"/>
            <a:ext cx="2927633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>
            <a:extLst>
              <a:ext uri="{FF2B5EF4-FFF2-40B4-BE49-F238E27FC236}">
                <a16:creationId xmlns:a16="http://schemas.microsoft.com/office/drawing/2014/main" id="{F4E3F31A-6B88-C9C6-CCAE-5A5141DC86D4}"/>
              </a:ext>
            </a:extLst>
          </p:cNvPr>
          <p:cNvSpPr txBox="1"/>
          <p:nvPr/>
        </p:nvSpPr>
        <p:spPr>
          <a:xfrm>
            <a:off x="11501464" y="176624"/>
            <a:ext cx="614527" cy="30777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CORH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2D2A281-62D1-C032-F213-882416A5295D}"/>
              </a:ext>
            </a:extLst>
          </p:cNvPr>
          <p:cNvSpPr/>
          <p:nvPr/>
        </p:nvSpPr>
        <p:spPr>
          <a:xfrm>
            <a:off x="9296853" y="2054122"/>
            <a:ext cx="2812267" cy="224797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D7F4670C-A31C-5645-01F8-73201941082F}"/>
              </a:ext>
            </a:extLst>
          </p:cNvPr>
          <p:cNvSpPr txBox="1"/>
          <p:nvPr/>
        </p:nvSpPr>
        <p:spPr>
          <a:xfrm>
            <a:off x="10580978" y="5405806"/>
            <a:ext cx="447815" cy="307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COI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E6795695-1DF2-338D-1D49-9191AE4898F6}"/>
              </a:ext>
            </a:extLst>
          </p:cNvPr>
          <p:cNvSpPr txBox="1"/>
          <p:nvPr/>
        </p:nvSpPr>
        <p:spPr>
          <a:xfrm>
            <a:off x="9291896" y="4550837"/>
            <a:ext cx="764953" cy="30777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COCOM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0F208317-F0E2-FAC7-D76C-FF5FC474AF58}"/>
              </a:ext>
            </a:extLst>
          </p:cNvPr>
          <p:cNvSpPr txBox="1"/>
          <p:nvPr/>
        </p:nvSpPr>
        <p:spPr>
          <a:xfrm>
            <a:off x="11071859" y="4550837"/>
            <a:ext cx="1044132" cy="30777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COQUALITE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464B7465-174F-AA0B-731A-FF531917F90C}"/>
              </a:ext>
            </a:extLst>
          </p:cNvPr>
          <p:cNvSpPr txBox="1"/>
          <p:nvPr/>
        </p:nvSpPr>
        <p:spPr>
          <a:xfrm>
            <a:off x="9814657" y="5012313"/>
            <a:ext cx="897673" cy="26161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 1.3 </a:t>
            </a:r>
            <a:r>
              <a:rPr lang="fr-FR" sz="1100" dirty="0">
                <a:effectLst/>
              </a:rPr>
              <a:t> </a:t>
            </a:r>
            <a:endParaRPr lang="fr-FR" sz="1100" dirty="0"/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C1FDE324-D5A3-848D-83BA-E52B23225936}"/>
              </a:ext>
            </a:extLst>
          </p:cNvPr>
          <p:cNvSpPr txBox="1"/>
          <p:nvPr/>
        </p:nvSpPr>
        <p:spPr>
          <a:xfrm>
            <a:off x="11082398" y="4931288"/>
            <a:ext cx="997756" cy="430887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1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 3.1</a:t>
            </a:r>
          </a:p>
          <a:p>
            <a:pPr algn="ctr"/>
            <a:r>
              <a:rPr lang="fr-FR" sz="11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 1.4</a:t>
            </a:r>
            <a:r>
              <a:rPr lang="fr-FR" sz="11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100" dirty="0"/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FF7B2B1C-B313-40AD-E970-E407DEC8E3F7}"/>
              </a:ext>
            </a:extLst>
          </p:cNvPr>
          <p:cNvSpPr txBox="1"/>
          <p:nvPr/>
        </p:nvSpPr>
        <p:spPr>
          <a:xfrm>
            <a:off x="9374416" y="6376364"/>
            <a:ext cx="614527" cy="30777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CORH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6D4D341F-4461-FA19-A7DA-B188F1AB4996}"/>
              </a:ext>
            </a:extLst>
          </p:cNvPr>
          <p:cNvSpPr txBox="1"/>
          <p:nvPr/>
        </p:nvSpPr>
        <p:spPr>
          <a:xfrm>
            <a:off x="9775938" y="5862849"/>
            <a:ext cx="927048" cy="26161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 7.2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100" dirty="0">
                <a:effectLst/>
              </a:rPr>
              <a:t> </a:t>
            </a:r>
            <a:endParaRPr lang="fr-FR" sz="1100" dirty="0"/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C67DFFC0-7DBF-780F-3D18-2E356C2EAAA2}"/>
              </a:ext>
            </a:extLst>
          </p:cNvPr>
          <p:cNvSpPr txBox="1"/>
          <p:nvPr/>
        </p:nvSpPr>
        <p:spPr>
          <a:xfrm>
            <a:off x="10679192" y="2060256"/>
            <a:ext cx="1436799" cy="25391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05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Présanse</a:t>
            </a:r>
            <a:r>
              <a:rPr lang="fr-FR" sz="105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National </a:t>
            </a:r>
            <a:r>
              <a:rPr lang="fr-FR" sz="1050" b="1" dirty="0">
                <a:solidFill>
                  <a:schemeClr val="bg1"/>
                </a:solidFill>
                <a:effectLst/>
              </a:rPr>
              <a:t> </a:t>
            </a:r>
            <a:endParaRPr lang="fr-FR" sz="1050" b="1" dirty="0">
              <a:solidFill>
                <a:schemeClr val="bg1"/>
              </a:solidFill>
            </a:endParaRPr>
          </a:p>
        </p:txBody>
      </p: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5250640A-5CD1-73B6-518E-86E3B1071D3F}"/>
              </a:ext>
            </a:extLst>
          </p:cNvPr>
          <p:cNvCxnSpPr>
            <a:cxnSpLocks/>
          </p:cNvCxnSpPr>
          <p:nvPr/>
        </p:nvCxnSpPr>
        <p:spPr>
          <a:xfrm>
            <a:off x="9315540" y="2960807"/>
            <a:ext cx="279358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ZoneTexte 85">
            <a:extLst>
              <a:ext uri="{FF2B5EF4-FFF2-40B4-BE49-F238E27FC236}">
                <a16:creationId xmlns:a16="http://schemas.microsoft.com/office/drawing/2014/main" id="{DD6EC2E8-9D92-EA7F-3F43-46C2999DF4C1}"/>
              </a:ext>
            </a:extLst>
          </p:cNvPr>
          <p:cNvSpPr txBox="1"/>
          <p:nvPr/>
        </p:nvSpPr>
        <p:spPr>
          <a:xfrm>
            <a:off x="10448693" y="2970603"/>
            <a:ext cx="1651391" cy="27699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Présanse</a:t>
            </a:r>
            <a:r>
              <a:rPr lang="fr-FR" sz="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Régiona</a:t>
            </a:r>
            <a:r>
              <a:rPr lang="fr-FR" sz="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fr-FR" sz="1200" b="1" dirty="0">
                <a:solidFill>
                  <a:schemeClr val="bg1"/>
                </a:solidFill>
                <a:effectLst/>
              </a:rPr>
              <a:t> 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5F0CF7B6-F76B-4738-8F6C-77E1614A7EB7}"/>
              </a:ext>
            </a:extLst>
          </p:cNvPr>
          <p:cNvSpPr txBox="1"/>
          <p:nvPr/>
        </p:nvSpPr>
        <p:spPr>
          <a:xfrm>
            <a:off x="10897327" y="5862849"/>
            <a:ext cx="842079" cy="26161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1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 3.1</a:t>
            </a:r>
            <a:r>
              <a:rPr lang="fr-FR" sz="11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100" dirty="0"/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D0DF0180-499B-AE1C-9D7D-2AA51399FB1F}"/>
              </a:ext>
            </a:extLst>
          </p:cNvPr>
          <p:cNvSpPr txBox="1"/>
          <p:nvPr/>
        </p:nvSpPr>
        <p:spPr>
          <a:xfrm>
            <a:off x="10780336" y="6253254"/>
            <a:ext cx="1328784" cy="43088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1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Présanse</a:t>
            </a:r>
            <a:r>
              <a:rPr lang="fr-FR" sz="11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fr-FR" sz="11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 / Régiona</a:t>
            </a:r>
            <a:r>
              <a:rPr lang="fr-FR" sz="11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fr-FR" sz="1100" b="1" dirty="0">
                <a:solidFill>
                  <a:schemeClr val="bg1"/>
                </a:solidFill>
                <a:effectLst/>
              </a:rPr>
              <a:t> </a:t>
            </a:r>
            <a:endParaRPr lang="fr-FR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98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145300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Personnalisée 2">
      <a:dk1>
        <a:srgbClr val="555654"/>
      </a:dk1>
      <a:lt1>
        <a:srgbClr val="FFFFFF"/>
      </a:lt1>
      <a:dk2>
        <a:srgbClr val="019DE2"/>
      </a:dk2>
      <a:lt2>
        <a:srgbClr val="FDFCFF"/>
      </a:lt2>
      <a:accent1>
        <a:srgbClr val="019DE2"/>
      </a:accent1>
      <a:accent2>
        <a:srgbClr val="FFCA03"/>
      </a:accent2>
      <a:accent3>
        <a:srgbClr val="AFCA00"/>
      </a:accent3>
      <a:accent4>
        <a:srgbClr val="FF9500"/>
      </a:accent4>
      <a:accent5>
        <a:srgbClr val="E94E52"/>
      </a:accent5>
      <a:accent6>
        <a:srgbClr val="0E3F93"/>
      </a:accent6>
      <a:hlink>
        <a:srgbClr val="555654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A735923CCB544A8FC22400479B6F60" ma:contentTypeVersion="13" ma:contentTypeDescription="Crée un document." ma:contentTypeScope="" ma:versionID="c4cc0d84901c095a2b144881bef67055">
  <xsd:schema xmlns:xsd="http://www.w3.org/2001/XMLSchema" xmlns:xs="http://www.w3.org/2001/XMLSchema" xmlns:p="http://schemas.microsoft.com/office/2006/metadata/properties" xmlns:ns2="8d0b0ac5-0d1c-41d9-94b4-e86f374842b7" xmlns:ns3="ce685436-327e-415b-b06d-9a0f2bb5655f" targetNamespace="http://schemas.microsoft.com/office/2006/metadata/properties" ma:root="true" ma:fieldsID="f282ec853b8f456271219548a68a1e0d" ns2:_="" ns3:_="">
    <xsd:import namespace="8d0b0ac5-0d1c-41d9-94b4-e86f374842b7"/>
    <xsd:import namespace="ce685436-327e-415b-b06d-9a0f2bb565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0b0ac5-0d1c-41d9-94b4-e86f374842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85436-327e-415b-b06d-9a0f2bb5655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3C0C6A-C7D9-4398-9F0C-3573D038E7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0E0215-B877-49DC-B000-E010DB681EE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6438A3D-68E0-4B44-A39B-3DDD005B9F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0b0ac5-0d1c-41d9-94b4-e86f374842b7"/>
    <ds:schemaRef ds:uri="ce685436-327e-415b-b06d-9a0f2bb565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13618</TotalTime>
  <Words>849</Words>
  <Application>Microsoft Office PowerPoint</Application>
  <PresentationFormat>Grand écran</PresentationFormat>
  <Paragraphs>152</Paragraphs>
  <Slides>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Avenir Next</vt:lpstr>
      <vt:lpstr>Calibri</vt:lpstr>
      <vt:lpstr>Wingdings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Julie Decottignies</cp:lastModifiedBy>
  <cp:revision>200</cp:revision>
  <dcterms:created xsi:type="dcterms:W3CDTF">2017-12-23T18:07:09Z</dcterms:created>
  <dcterms:modified xsi:type="dcterms:W3CDTF">2023-09-18T07:52:59Z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0x01010040A735923CCB544A8FC22400479B6F60</vt:lpwstr>
  </property>
  <property fmtid="{D5CDD505-2E9C-101B-9397-08002B2CF9AE}" pid="3" name="Order">
    <vt:r8>2327000</vt:r8>
  </property>
</Properties>
</file>