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4"/>
    <p:sldMasterId id="2147483760" r:id="rId5"/>
    <p:sldMasterId id="2147483748" r:id="rId6"/>
    <p:sldMasterId id="2147483796" r:id="rId7"/>
  </p:sldMasterIdLst>
  <p:notesMasterIdLst>
    <p:notesMasterId r:id="rId46"/>
  </p:notesMasterIdLst>
  <p:handoutMasterIdLst>
    <p:handoutMasterId r:id="rId47"/>
  </p:handoutMasterIdLst>
  <p:sldIdLst>
    <p:sldId id="1027" r:id="rId8"/>
    <p:sldId id="303" r:id="rId9"/>
    <p:sldId id="1012" r:id="rId10"/>
    <p:sldId id="1009" r:id="rId11"/>
    <p:sldId id="1013" r:id="rId12"/>
    <p:sldId id="1023" r:id="rId13"/>
    <p:sldId id="1015" r:id="rId14"/>
    <p:sldId id="1016" r:id="rId15"/>
    <p:sldId id="1014" r:id="rId16"/>
    <p:sldId id="1024" r:id="rId17"/>
    <p:sldId id="1017" r:id="rId18"/>
    <p:sldId id="1025" r:id="rId19"/>
    <p:sldId id="1026" r:id="rId20"/>
    <p:sldId id="990" r:id="rId21"/>
    <p:sldId id="983" r:id="rId22"/>
    <p:sldId id="984" r:id="rId23"/>
    <p:sldId id="985" r:id="rId24"/>
    <p:sldId id="986" r:id="rId25"/>
    <p:sldId id="987" r:id="rId26"/>
    <p:sldId id="988" r:id="rId27"/>
    <p:sldId id="989" r:id="rId28"/>
    <p:sldId id="991" r:id="rId29"/>
    <p:sldId id="998" r:id="rId30"/>
    <p:sldId id="1002" r:id="rId31"/>
    <p:sldId id="1003" r:id="rId32"/>
    <p:sldId id="1004" r:id="rId33"/>
    <p:sldId id="1005" r:id="rId34"/>
    <p:sldId id="1006" r:id="rId35"/>
    <p:sldId id="999" r:id="rId36"/>
    <p:sldId id="994" r:id="rId37"/>
    <p:sldId id="1000" r:id="rId38"/>
    <p:sldId id="1001" r:id="rId39"/>
    <p:sldId id="996" r:id="rId40"/>
    <p:sldId id="997" r:id="rId41"/>
    <p:sldId id="992" r:id="rId42"/>
    <p:sldId id="993" r:id="rId43"/>
    <p:sldId id="1028" r:id="rId44"/>
    <p:sldId id="977" r:id="rId4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IER Annie" initials="GA" lastIdx="20" clrIdx="0">
    <p:extLst>
      <p:ext uri="{19B8F6BF-5375-455C-9EA6-DF929625EA0E}">
        <p15:presenceInfo xmlns:p15="http://schemas.microsoft.com/office/powerpoint/2012/main" userId="S-1-5-21-2148675602-2674637050-3204674848-87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C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B175B-B0CB-45FB-8FDE-4784C660EE71}" v="2" dt="2023-12-21T08:37:44.83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5865" autoAdjust="0"/>
  </p:normalViewPr>
  <p:slideViewPr>
    <p:cSldViewPr snapToGrid="0">
      <p:cViewPr varScale="1">
        <p:scale>
          <a:sx n="81" d="100"/>
          <a:sy n="81" d="100"/>
        </p:scale>
        <p:origin x="586" y="67"/>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28C38-F2FA-4ADB-AC39-AEC12CA012A5}"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fr-FR"/>
        </a:p>
      </dgm:t>
    </dgm:pt>
    <dgm:pt modelId="{030D45F5-E1A0-480A-8706-FCC679B1A7B6}">
      <dgm:prSet phldrT="[Texte]"/>
      <dgm:spPr/>
      <dgm:t>
        <a:bodyPr/>
        <a:lstStyle/>
        <a:p>
          <a:r>
            <a:rPr lang="fr-FR" dirty="0">
              <a:latin typeface="Eras Demi ITC" panose="020B0805030504020804" pitchFamily="34" charset="0"/>
            </a:rPr>
            <a:t>La phase inapparente</a:t>
          </a:r>
        </a:p>
      </dgm:t>
    </dgm:pt>
    <dgm:pt modelId="{CAEE48B8-2D1D-4FCE-8158-E5041108010E}" type="parTrans" cxnId="{F2085D84-DA6B-4DCA-B9CE-9D67AF62928D}">
      <dgm:prSet/>
      <dgm:spPr/>
      <dgm:t>
        <a:bodyPr/>
        <a:lstStyle/>
        <a:p>
          <a:endParaRPr lang="fr-FR">
            <a:latin typeface="Eras Demi ITC" panose="020B0805030504020804" pitchFamily="34" charset="0"/>
          </a:endParaRPr>
        </a:p>
      </dgm:t>
    </dgm:pt>
    <dgm:pt modelId="{8DFE57A4-BFDD-4769-B5DA-69DD3D2AACC1}" type="sibTrans" cxnId="{F2085D84-DA6B-4DCA-B9CE-9D67AF62928D}">
      <dgm:prSet/>
      <dgm:spPr/>
      <dgm:t>
        <a:bodyPr/>
        <a:lstStyle/>
        <a:p>
          <a:endParaRPr lang="fr-FR">
            <a:latin typeface="Eras Demi ITC" panose="020B0805030504020804" pitchFamily="34" charset="0"/>
          </a:endParaRPr>
        </a:p>
      </dgm:t>
    </dgm:pt>
    <dgm:pt modelId="{C6B14261-C2E2-495A-BAC8-0A4957E15696}">
      <dgm:prSet phldrT="[Texte]" custT="1"/>
      <dgm:spPr/>
      <dgm:t>
        <a:bodyPr/>
        <a:lstStyle/>
        <a:p>
          <a:r>
            <a:rPr lang="fr-FR" sz="1600" dirty="0">
              <a:latin typeface="Eras Demi ITC" panose="020B0805030504020804" pitchFamily="34" charset="0"/>
            </a:rPr>
            <a:t>La relation avec le produit s’installe. Utilisation des effets positifs du produit.</a:t>
          </a:r>
        </a:p>
      </dgm:t>
    </dgm:pt>
    <dgm:pt modelId="{50D1E11A-E52E-4C15-A048-7C77EB56B153}" type="parTrans" cxnId="{1399F4B6-80A1-4A51-8CCF-2F5274C98140}">
      <dgm:prSet/>
      <dgm:spPr/>
      <dgm:t>
        <a:bodyPr/>
        <a:lstStyle/>
        <a:p>
          <a:endParaRPr lang="fr-FR">
            <a:latin typeface="Eras Demi ITC" panose="020B0805030504020804" pitchFamily="34" charset="0"/>
          </a:endParaRPr>
        </a:p>
      </dgm:t>
    </dgm:pt>
    <dgm:pt modelId="{1DB2B71B-228B-443B-8EE7-AEC3B891484A}" type="sibTrans" cxnId="{1399F4B6-80A1-4A51-8CCF-2F5274C98140}">
      <dgm:prSet/>
      <dgm:spPr/>
      <dgm:t>
        <a:bodyPr/>
        <a:lstStyle/>
        <a:p>
          <a:endParaRPr lang="fr-FR">
            <a:latin typeface="Eras Demi ITC" panose="020B0805030504020804" pitchFamily="34" charset="0"/>
          </a:endParaRPr>
        </a:p>
      </dgm:t>
    </dgm:pt>
    <dgm:pt modelId="{DA9D7CEA-BF8E-4A61-9A62-8BB8339EA044}">
      <dgm:prSet phldrT="[Texte]" custT="1"/>
      <dgm:spPr/>
      <dgm:t>
        <a:bodyPr/>
        <a:lstStyle/>
        <a:p>
          <a:r>
            <a:rPr lang="fr-FR" sz="1600" dirty="0">
              <a:latin typeface="Eras Demi ITC" panose="020B0805030504020804" pitchFamily="34" charset="0"/>
            </a:rPr>
            <a:t>L’encadrement laisse faire ou feint d’ignorer les consommations</a:t>
          </a:r>
        </a:p>
      </dgm:t>
    </dgm:pt>
    <dgm:pt modelId="{41681FFF-BA3C-4AF5-943E-AEFEC14312A0}" type="parTrans" cxnId="{22B2ED6F-A5E7-4F5F-B4A0-B85DCB28C0DB}">
      <dgm:prSet/>
      <dgm:spPr/>
      <dgm:t>
        <a:bodyPr/>
        <a:lstStyle/>
        <a:p>
          <a:endParaRPr lang="fr-FR">
            <a:latin typeface="Eras Demi ITC" panose="020B0805030504020804" pitchFamily="34" charset="0"/>
          </a:endParaRPr>
        </a:p>
      </dgm:t>
    </dgm:pt>
    <dgm:pt modelId="{693E011D-50B7-4FD2-821B-63378F52BBDE}" type="sibTrans" cxnId="{22B2ED6F-A5E7-4F5F-B4A0-B85DCB28C0DB}">
      <dgm:prSet/>
      <dgm:spPr/>
      <dgm:t>
        <a:bodyPr/>
        <a:lstStyle/>
        <a:p>
          <a:endParaRPr lang="fr-FR">
            <a:latin typeface="Eras Demi ITC" panose="020B0805030504020804" pitchFamily="34" charset="0"/>
          </a:endParaRPr>
        </a:p>
      </dgm:t>
    </dgm:pt>
    <dgm:pt modelId="{490D143B-A6C3-417B-9DDF-75EC429BADA6}">
      <dgm:prSet phldrT="[Texte]"/>
      <dgm:spPr/>
      <dgm:t>
        <a:bodyPr/>
        <a:lstStyle/>
        <a:p>
          <a:r>
            <a:rPr lang="fr-FR" dirty="0">
              <a:latin typeface="Eras Demi ITC" panose="020B0805030504020804" pitchFamily="34" charset="0"/>
            </a:rPr>
            <a:t>L’apparition des troubles</a:t>
          </a:r>
        </a:p>
      </dgm:t>
    </dgm:pt>
    <dgm:pt modelId="{967E50FD-7F74-4E1C-BCBC-F144C371E30C}" type="parTrans" cxnId="{F6A60A64-8B90-482A-9D66-551FAC1B311A}">
      <dgm:prSet/>
      <dgm:spPr/>
      <dgm:t>
        <a:bodyPr/>
        <a:lstStyle/>
        <a:p>
          <a:endParaRPr lang="fr-FR">
            <a:latin typeface="Eras Demi ITC" panose="020B0805030504020804" pitchFamily="34" charset="0"/>
          </a:endParaRPr>
        </a:p>
      </dgm:t>
    </dgm:pt>
    <dgm:pt modelId="{64E6E643-B156-44FA-9066-C463DCB79AA5}" type="sibTrans" cxnId="{F6A60A64-8B90-482A-9D66-551FAC1B311A}">
      <dgm:prSet/>
      <dgm:spPr/>
      <dgm:t>
        <a:bodyPr/>
        <a:lstStyle/>
        <a:p>
          <a:endParaRPr lang="fr-FR">
            <a:latin typeface="Eras Demi ITC" panose="020B0805030504020804" pitchFamily="34" charset="0"/>
          </a:endParaRPr>
        </a:p>
      </dgm:t>
    </dgm:pt>
    <dgm:pt modelId="{5D3FB88B-55A1-4A8E-89F5-405484DD5055}">
      <dgm:prSet phldrT="[Texte]" custT="1"/>
      <dgm:spPr/>
      <dgm:t>
        <a:bodyPr/>
        <a:lstStyle/>
        <a:p>
          <a:r>
            <a:rPr lang="fr-FR" sz="1600" dirty="0">
              <a:latin typeface="Eras Demi ITC" panose="020B0805030504020804" pitchFamily="34" charset="0"/>
            </a:rPr>
            <a:t>Engrenages des consommations. Les changements commencent à apparaitre</a:t>
          </a:r>
        </a:p>
      </dgm:t>
    </dgm:pt>
    <dgm:pt modelId="{5654083B-A24E-40D5-86E9-45CEAD090CDF}" type="parTrans" cxnId="{63E5B36D-7FDD-41C3-890A-0397F875EC96}">
      <dgm:prSet/>
      <dgm:spPr/>
      <dgm:t>
        <a:bodyPr/>
        <a:lstStyle/>
        <a:p>
          <a:endParaRPr lang="fr-FR">
            <a:latin typeface="Eras Demi ITC" panose="020B0805030504020804" pitchFamily="34" charset="0"/>
          </a:endParaRPr>
        </a:p>
      </dgm:t>
    </dgm:pt>
    <dgm:pt modelId="{EC8CB9C7-877C-4D90-BEED-C99009E200A0}" type="sibTrans" cxnId="{63E5B36D-7FDD-41C3-890A-0397F875EC96}">
      <dgm:prSet/>
      <dgm:spPr/>
      <dgm:t>
        <a:bodyPr/>
        <a:lstStyle/>
        <a:p>
          <a:endParaRPr lang="fr-FR">
            <a:latin typeface="Eras Demi ITC" panose="020B0805030504020804" pitchFamily="34" charset="0"/>
          </a:endParaRPr>
        </a:p>
      </dgm:t>
    </dgm:pt>
    <dgm:pt modelId="{345D0E1D-FD17-4762-A8C3-6C33F98FFDA3}">
      <dgm:prSet phldrT="[Texte]"/>
      <dgm:spPr/>
      <dgm:t>
        <a:bodyPr/>
        <a:lstStyle/>
        <a:p>
          <a:r>
            <a:rPr lang="fr-FR" dirty="0">
              <a:latin typeface="Eras Demi ITC" panose="020B0805030504020804" pitchFamily="34" charset="0"/>
            </a:rPr>
            <a:t>L’addiction</a:t>
          </a:r>
        </a:p>
      </dgm:t>
    </dgm:pt>
    <dgm:pt modelId="{D0D26ECF-9139-451E-8A05-08BB8B753F44}" type="parTrans" cxnId="{4400B7A9-17E3-4D03-8AB9-832330C15DA6}">
      <dgm:prSet/>
      <dgm:spPr/>
      <dgm:t>
        <a:bodyPr/>
        <a:lstStyle/>
        <a:p>
          <a:endParaRPr lang="fr-FR">
            <a:latin typeface="Eras Demi ITC" panose="020B0805030504020804" pitchFamily="34" charset="0"/>
          </a:endParaRPr>
        </a:p>
      </dgm:t>
    </dgm:pt>
    <dgm:pt modelId="{15683EB5-B1C9-4927-92F1-F42CE7E28E4C}" type="sibTrans" cxnId="{4400B7A9-17E3-4D03-8AB9-832330C15DA6}">
      <dgm:prSet/>
      <dgm:spPr/>
      <dgm:t>
        <a:bodyPr/>
        <a:lstStyle/>
        <a:p>
          <a:endParaRPr lang="fr-FR">
            <a:latin typeface="Eras Demi ITC" panose="020B0805030504020804" pitchFamily="34" charset="0"/>
          </a:endParaRPr>
        </a:p>
      </dgm:t>
    </dgm:pt>
    <dgm:pt modelId="{19F0E233-FC55-417D-A001-BABEF17A3CC0}">
      <dgm:prSet phldrT="[Texte]" custT="1"/>
      <dgm:spPr/>
      <dgm:t>
        <a:bodyPr/>
        <a:lstStyle/>
        <a:p>
          <a:r>
            <a:rPr lang="fr-FR" sz="1600" dirty="0">
              <a:latin typeface="Eras Demi ITC" panose="020B0805030504020804" pitchFamily="34" charset="0"/>
            </a:rPr>
            <a:t>En grande souffrance, tout lui échappe alors qu’elle va plus loin  dans les transgressions</a:t>
          </a:r>
        </a:p>
      </dgm:t>
    </dgm:pt>
    <dgm:pt modelId="{A35FA600-005D-4FE8-AEFF-73797B734363}" type="parTrans" cxnId="{6C8F7714-01D6-4F2D-8AE2-C5EEE35A1876}">
      <dgm:prSet/>
      <dgm:spPr/>
      <dgm:t>
        <a:bodyPr/>
        <a:lstStyle/>
        <a:p>
          <a:endParaRPr lang="fr-FR">
            <a:latin typeface="Eras Demi ITC" panose="020B0805030504020804" pitchFamily="34" charset="0"/>
          </a:endParaRPr>
        </a:p>
      </dgm:t>
    </dgm:pt>
    <dgm:pt modelId="{61B8CF5B-EA7F-4426-A84B-BB4BAE7023B2}" type="sibTrans" cxnId="{6C8F7714-01D6-4F2D-8AE2-C5EEE35A1876}">
      <dgm:prSet/>
      <dgm:spPr/>
      <dgm:t>
        <a:bodyPr/>
        <a:lstStyle/>
        <a:p>
          <a:endParaRPr lang="fr-FR">
            <a:latin typeface="Eras Demi ITC" panose="020B0805030504020804" pitchFamily="34" charset="0"/>
          </a:endParaRPr>
        </a:p>
      </dgm:t>
    </dgm:pt>
    <dgm:pt modelId="{15C74742-8B00-4EFC-B013-95743F8FD391}">
      <dgm:prSet phldrT="[Texte]" custT="1"/>
      <dgm:spPr/>
      <dgm:t>
        <a:bodyPr/>
        <a:lstStyle/>
        <a:p>
          <a:r>
            <a:rPr lang="fr-FR" sz="1500" dirty="0">
              <a:latin typeface="Eras Demi ITC" panose="020B0805030504020804" pitchFamily="34" charset="0"/>
            </a:rPr>
            <a:t>En  grande difficulté, son modèle de convivialité est remis en cause. Le groupe réclame une intervention </a:t>
          </a:r>
        </a:p>
      </dgm:t>
    </dgm:pt>
    <dgm:pt modelId="{D8D5DF5C-5FB8-4531-81E8-67EB28953147}" type="parTrans" cxnId="{5AA0E663-F74C-4DB0-BF2B-F60A76CCB507}">
      <dgm:prSet/>
      <dgm:spPr/>
      <dgm:t>
        <a:bodyPr/>
        <a:lstStyle/>
        <a:p>
          <a:endParaRPr lang="fr-FR">
            <a:latin typeface="Eras Demi ITC" panose="020B0805030504020804" pitchFamily="34" charset="0"/>
          </a:endParaRPr>
        </a:p>
      </dgm:t>
    </dgm:pt>
    <dgm:pt modelId="{A3F912D1-2835-4F66-918D-8A47358065F2}" type="sibTrans" cxnId="{5AA0E663-F74C-4DB0-BF2B-F60A76CCB507}">
      <dgm:prSet/>
      <dgm:spPr/>
      <dgm:t>
        <a:bodyPr/>
        <a:lstStyle/>
        <a:p>
          <a:endParaRPr lang="fr-FR">
            <a:latin typeface="Eras Demi ITC" panose="020B0805030504020804" pitchFamily="34" charset="0"/>
          </a:endParaRPr>
        </a:p>
      </dgm:t>
    </dgm:pt>
    <dgm:pt modelId="{49DBD74E-EFAA-47D1-AEA6-BA8CEF54A42D}">
      <dgm:prSet custT="1"/>
      <dgm:spPr/>
      <dgm:t>
        <a:bodyPr/>
        <a:lstStyle/>
        <a:p>
          <a:r>
            <a:rPr lang="fr-FR" sz="1600" dirty="0">
              <a:latin typeface="Eras Demi ITC" panose="020B0805030504020804" pitchFamily="34" charset="0"/>
            </a:rPr>
            <a:t>Valorisation des consommation. Notion de convivialité</a:t>
          </a:r>
        </a:p>
      </dgm:t>
    </dgm:pt>
    <dgm:pt modelId="{85FB194C-504C-4344-AAD9-19C3E042A922}" type="parTrans" cxnId="{788B022B-058C-4B8D-A9D1-20717441D967}">
      <dgm:prSet/>
      <dgm:spPr/>
      <dgm:t>
        <a:bodyPr/>
        <a:lstStyle/>
        <a:p>
          <a:endParaRPr lang="fr-FR">
            <a:latin typeface="Eras Demi ITC" panose="020B0805030504020804" pitchFamily="34" charset="0"/>
          </a:endParaRPr>
        </a:p>
      </dgm:t>
    </dgm:pt>
    <dgm:pt modelId="{B13BE421-B913-4AF0-A384-1816EBA676BB}" type="sibTrans" cxnId="{788B022B-058C-4B8D-A9D1-20717441D967}">
      <dgm:prSet/>
      <dgm:spPr/>
      <dgm:t>
        <a:bodyPr/>
        <a:lstStyle/>
        <a:p>
          <a:endParaRPr lang="fr-FR">
            <a:latin typeface="Eras Demi ITC" panose="020B0805030504020804" pitchFamily="34" charset="0"/>
          </a:endParaRPr>
        </a:p>
      </dgm:t>
    </dgm:pt>
    <dgm:pt modelId="{A32247F3-8828-4DEA-A5A3-3F168AAE0737}">
      <dgm:prSet custT="1"/>
      <dgm:spPr/>
      <dgm:t>
        <a:bodyPr/>
        <a:lstStyle/>
        <a:p>
          <a:r>
            <a:rPr lang="fr-FR" sz="1600" dirty="0">
              <a:latin typeface="Eras Demi ITC" panose="020B0805030504020804" pitchFamily="34" charset="0"/>
            </a:rPr>
            <a:t>Différence entre la hiérarchie et le cadre de proximité.</a:t>
          </a:r>
        </a:p>
      </dgm:t>
    </dgm:pt>
    <dgm:pt modelId="{96341259-0190-4258-AB4B-85E2F67A5E62}" type="parTrans" cxnId="{277757D7-306B-42C1-8BD9-EF9EBDCFC04D}">
      <dgm:prSet/>
      <dgm:spPr/>
      <dgm:t>
        <a:bodyPr/>
        <a:lstStyle/>
        <a:p>
          <a:endParaRPr lang="fr-FR">
            <a:latin typeface="Eras Demi ITC" panose="020B0805030504020804" pitchFamily="34" charset="0"/>
          </a:endParaRPr>
        </a:p>
      </dgm:t>
    </dgm:pt>
    <dgm:pt modelId="{B58BB5E2-D8FF-408C-BB98-4FC7C937388B}" type="sibTrans" cxnId="{277757D7-306B-42C1-8BD9-EF9EBDCFC04D}">
      <dgm:prSet/>
      <dgm:spPr/>
      <dgm:t>
        <a:bodyPr/>
        <a:lstStyle/>
        <a:p>
          <a:endParaRPr lang="fr-FR">
            <a:latin typeface="Eras Demi ITC" panose="020B0805030504020804" pitchFamily="34" charset="0"/>
          </a:endParaRPr>
        </a:p>
      </dgm:t>
    </dgm:pt>
    <dgm:pt modelId="{326FB811-FC3C-4380-8EFE-907B8E510942}">
      <dgm:prSet/>
      <dgm:spPr/>
      <dgm:t>
        <a:bodyPr/>
        <a:lstStyle/>
        <a:p>
          <a:r>
            <a:rPr lang="fr-FR" dirty="0">
              <a:latin typeface="Eras Demi ITC" panose="020B0805030504020804" pitchFamily="34" charset="0"/>
            </a:rPr>
            <a:t>Contraint et forcé d’intervenir. La situation est criante. Facile de trouver une faute professionnelle</a:t>
          </a:r>
        </a:p>
      </dgm:t>
    </dgm:pt>
    <dgm:pt modelId="{480C0C7B-D3FB-4432-9A2F-716122F61F83}" type="parTrans" cxnId="{AAD03017-9C3F-46CE-9412-B9B03A990A35}">
      <dgm:prSet/>
      <dgm:spPr/>
      <dgm:t>
        <a:bodyPr/>
        <a:lstStyle/>
        <a:p>
          <a:endParaRPr lang="fr-FR">
            <a:latin typeface="Eras Demi ITC" panose="020B0805030504020804" pitchFamily="34" charset="0"/>
          </a:endParaRPr>
        </a:p>
      </dgm:t>
    </dgm:pt>
    <dgm:pt modelId="{3972F432-68FA-4C50-A037-678D8AC7C707}" type="sibTrans" cxnId="{AAD03017-9C3F-46CE-9412-B9B03A990A35}">
      <dgm:prSet/>
      <dgm:spPr/>
      <dgm:t>
        <a:bodyPr/>
        <a:lstStyle/>
        <a:p>
          <a:endParaRPr lang="fr-FR">
            <a:latin typeface="Eras Demi ITC" panose="020B0805030504020804" pitchFamily="34" charset="0"/>
          </a:endParaRPr>
        </a:p>
      </dgm:t>
    </dgm:pt>
    <dgm:pt modelId="{24B23162-5A1B-495B-AAAF-4E5D192459B1}">
      <dgm:prSet custT="1"/>
      <dgm:spPr/>
      <dgm:t>
        <a:bodyPr/>
        <a:lstStyle/>
        <a:p>
          <a:r>
            <a:rPr lang="fr-FR" sz="1600" dirty="0">
              <a:latin typeface="Eras Demi ITC" panose="020B0805030504020804" pitchFamily="34" charset="0"/>
            </a:rPr>
            <a:t>Oscillation entre incrédulité et complaisance, laxisme et protection.</a:t>
          </a:r>
        </a:p>
      </dgm:t>
    </dgm:pt>
    <dgm:pt modelId="{3644F747-8D57-4D4A-8675-5CFD9E38EE70}" type="parTrans" cxnId="{9203E2B0-5857-43E1-A3F0-C1627C569C20}">
      <dgm:prSet/>
      <dgm:spPr/>
      <dgm:t>
        <a:bodyPr/>
        <a:lstStyle/>
        <a:p>
          <a:endParaRPr lang="fr-FR">
            <a:latin typeface="Eras Demi ITC" panose="020B0805030504020804" pitchFamily="34" charset="0"/>
          </a:endParaRPr>
        </a:p>
      </dgm:t>
    </dgm:pt>
    <dgm:pt modelId="{C5B52531-94B0-4621-9D61-E6EA37EB0851}" type="sibTrans" cxnId="{9203E2B0-5857-43E1-A3F0-C1627C569C20}">
      <dgm:prSet/>
      <dgm:spPr/>
      <dgm:t>
        <a:bodyPr/>
        <a:lstStyle/>
        <a:p>
          <a:endParaRPr lang="fr-FR">
            <a:latin typeface="Eras Demi ITC" panose="020B0805030504020804" pitchFamily="34" charset="0"/>
          </a:endParaRPr>
        </a:p>
      </dgm:t>
    </dgm:pt>
    <dgm:pt modelId="{B1D0A339-A69E-40AC-9C3E-B577292D1F92}" type="pres">
      <dgm:prSet presAssocID="{9B628C38-F2FA-4ADB-AC39-AEC12CA012A5}" presName="Name0" presStyleCnt="0">
        <dgm:presLayoutVars>
          <dgm:chPref val="3"/>
          <dgm:dir/>
          <dgm:animLvl val="lvl"/>
          <dgm:resizeHandles/>
        </dgm:presLayoutVars>
      </dgm:prSet>
      <dgm:spPr/>
    </dgm:pt>
    <dgm:pt modelId="{EAB0C542-6944-4223-A630-9F5E20D93040}" type="pres">
      <dgm:prSet presAssocID="{030D45F5-E1A0-480A-8706-FCC679B1A7B6}" presName="horFlow" presStyleCnt="0"/>
      <dgm:spPr/>
    </dgm:pt>
    <dgm:pt modelId="{C352977B-D522-4D99-852D-5A718F66AE14}" type="pres">
      <dgm:prSet presAssocID="{030D45F5-E1A0-480A-8706-FCC679B1A7B6}" presName="bigChev" presStyleLbl="node1" presStyleIdx="0" presStyleCnt="3"/>
      <dgm:spPr/>
    </dgm:pt>
    <dgm:pt modelId="{62E3204A-F256-4E07-9382-81951C80AED7}" type="pres">
      <dgm:prSet presAssocID="{50D1E11A-E52E-4C15-A048-7C77EB56B153}" presName="parTrans" presStyleCnt="0"/>
      <dgm:spPr/>
    </dgm:pt>
    <dgm:pt modelId="{49978711-2AAE-4295-9323-41BF5B1D3873}" type="pres">
      <dgm:prSet presAssocID="{C6B14261-C2E2-495A-BAC8-0A4957E15696}" presName="node" presStyleLbl="alignAccFollowNode1" presStyleIdx="0" presStyleCnt="9">
        <dgm:presLayoutVars>
          <dgm:bulletEnabled val="1"/>
        </dgm:presLayoutVars>
      </dgm:prSet>
      <dgm:spPr/>
    </dgm:pt>
    <dgm:pt modelId="{D0DE2C5B-085F-4099-B8BE-B3D95A47842B}" type="pres">
      <dgm:prSet presAssocID="{1DB2B71B-228B-443B-8EE7-AEC3B891484A}" presName="sibTrans" presStyleCnt="0"/>
      <dgm:spPr/>
    </dgm:pt>
    <dgm:pt modelId="{2A854F35-0F24-4B31-B484-64894002EEAA}" type="pres">
      <dgm:prSet presAssocID="{49DBD74E-EFAA-47D1-AEA6-BA8CEF54A42D}" presName="node" presStyleLbl="alignAccFollowNode1" presStyleIdx="1" presStyleCnt="9">
        <dgm:presLayoutVars>
          <dgm:bulletEnabled val="1"/>
        </dgm:presLayoutVars>
      </dgm:prSet>
      <dgm:spPr/>
    </dgm:pt>
    <dgm:pt modelId="{3DE81A3D-B426-4E79-A28A-57BA35533F73}" type="pres">
      <dgm:prSet presAssocID="{B13BE421-B913-4AF0-A384-1816EBA676BB}" presName="sibTrans" presStyleCnt="0"/>
      <dgm:spPr/>
    </dgm:pt>
    <dgm:pt modelId="{FCA37416-0C15-4CDA-9690-22A4084C3523}" type="pres">
      <dgm:prSet presAssocID="{DA9D7CEA-BF8E-4A61-9A62-8BB8339EA044}" presName="node" presStyleLbl="alignAccFollowNode1" presStyleIdx="2" presStyleCnt="9">
        <dgm:presLayoutVars>
          <dgm:bulletEnabled val="1"/>
        </dgm:presLayoutVars>
      </dgm:prSet>
      <dgm:spPr/>
    </dgm:pt>
    <dgm:pt modelId="{72E2B040-0605-455A-9559-4B32E5D0A2E7}" type="pres">
      <dgm:prSet presAssocID="{030D45F5-E1A0-480A-8706-FCC679B1A7B6}" presName="vSp" presStyleCnt="0"/>
      <dgm:spPr/>
    </dgm:pt>
    <dgm:pt modelId="{8E8DFB7E-DF9E-4E84-B792-56E8208272DA}" type="pres">
      <dgm:prSet presAssocID="{490D143B-A6C3-417B-9DDF-75EC429BADA6}" presName="horFlow" presStyleCnt="0"/>
      <dgm:spPr/>
    </dgm:pt>
    <dgm:pt modelId="{343C85B6-446A-4167-AFE5-BC3F01350C19}" type="pres">
      <dgm:prSet presAssocID="{490D143B-A6C3-417B-9DDF-75EC429BADA6}" presName="bigChev" presStyleLbl="node1" presStyleIdx="1" presStyleCnt="3"/>
      <dgm:spPr/>
    </dgm:pt>
    <dgm:pt modelId="{D69F4CA6-3C8D-4337-A4B4-88875899E5A4}" type="pres">
      <dgm:prSet presAssocID="{5654083B-A24E-40D5-86E9-45CEAD090CDF}" presName="parTrans" presStyleCnt="0"/>
      <dgm:spPr/>
    </dgm:pt>
    <dgm:pt modelId="{1C62AB31-EB36-4124-8FB8-ECAA243D955A}" type="pres">
      <dgm:prSet presAssocID="{5D3FB88B-55A1-4A8E-89F5-405484DD5055}" presName="node" presStyleLbl="alignAccFollowNode1" presStyleIdx="3" presStyleCnt="9">
        <dgm:presLayoutVars>
          <dgm:bulletEnabled val="1"/>
        </dgm:presLayoutVars>
      </dgm:prSet>
      <dgm:spPr/>
    </dgm:pt>
    <dgm:pt modelId="{F7201E17-231C-482B-BE58-A70B6ECD21A5}" type="pres">
      <dgm:prSet presAssocID="{EC8CB9C7-877C-4D90-BEED-C99009E200A0}" presName="sibTrans" presStyleCnt="0"/>
      <dgm:spPr/>
    </dgm:pt>
    <dgm:pt modelId="{7FF63750-DCFC-4ADA-B208-56E1B05B5BEE}" type="pres">
      <dgm:prSet presAssocID="{24B23162-5A1B-495B-AAAF-4E5D192459B1}" presName="node" presStyleLbl="alignAccFollowNode1" presStyleIdx="4" presStyleCnt="9">
        <dgm:presLayoutVars>
          <dgm:bulletEnabled val="1"/>
        </dgm:presLayoutVars>
      </dgm:prSet>
      <dgm:spPr/>
    </dgm:pt>
    <dgm:pt modelId="{98CF42E6-F19B-4D1F-A16B-AD3EDE812029}" type="pres">
      <dgm:prSet presAssocID="{C5B52531-94B0-4621-9D61-E6EA37EB0851}" presName="sibTrans" presStyleCnt="0"/>
      <dgm:spPr/>
    </dgm:pt>
    <dgm:pt modelId="{CF0B80A6-9ABC-40DE-AF86-71A0D6A7C220}" type="pres">
      <dgm:prSet presAssocID="{A32247F3-8828-4DEA-A5A3-3F168AAE0737}" presName="node" presStyleLbl="alignAccFollowNode1" presStyleIdx="5" presStyleCnt="9">
        <dgm:presLayoutVars>
          <dgm:bulletEnabled val="1"/>
        </dgm:presLayoutVars>
      </dgm:prSet>
      <dgm:spPr/>
    </dgm:pt>
    <dgm:pt modelId="{2F238900-C78D-420F-AE71-349A49E2C7B3}" type="pres">
      <dgm:prSet presAssocID="{490D143B-A6C3-417B-9DDF-75EC429BADA6}" presName="vSp" presStyleCnt="0"/>
      <dgm:spPr/>
    </dgm:pt>
    <dgm:pt modelId="{BBB61536-046D-4125-A912-778C73F48858}" type="pres">
      <dgm:prSet presAssocID="{345D0E1D-FD17-4762-A8C3-6C33F98FFDA3}" presName="horFlow" presStyleCnt="0"/>
      <dgm:spPr/>
    </dgm:pt>
    <dgm:pt modelId="{AB6EA3D2-1761-4E9A-BDF7-811A25245D4C}" type="pres">
      <dgm:prSet presAssocID="{345D0E1D-FD17-4762-A8C3-6C33F98FFDA3}" presName="bigChev" presStyleLbl="node1" presStyleIdx="2" presStyleCnt="3"/>
      <dgm:spPr/>
    </dgm:pt>
    <dgm:pt modelId="{E153D730-2704-465E-937D-5C09291275BD}" type="pres">
      <dgm:prSet presAssocID="{A35FA600-005D-4FE8-AEFF-73797B734363}" presName="parTrans" presStyleCnt="0"/>
      <dgm:spPr/>
    </dgm:pt>
    <dgm:pt modelId="{68D10932-D0B1-44D8-83D7-18F0C78553F7}" type="pres">
      <dgm:prSet presAssocID="{19F0E233-FC55-417D-A001-BABEF17A3CC0}" presName="node" presStyleLbl="alignAccFollowNode1" presStyleIdx="6" presStyleCnt="9">
        <dgm:presLayoutVars>
          <dgm:bulletEnabled val="1"/>
        </dgm:presLayoutVars>
      </dgm:prSet>
      <dgm:spPr/>
    </dgm:pt>
    <dgm:pt modelId="{6FB64C6E-F724-49CB-B8B4-217305FF6978}" type="pres">
      <dgm:prSet presAssocID="{61B8CF5B-EA7F-4426-A84B-BB4BAE7023B2}" presName="sibTrans" presStyleCnt="0"/>
      <dgm:spPr/>
    </dgm:pt>
    <dgm:pt modelId="{19B82200-956D-481A-8C5D-3AA5D1C88D65}" type="pres">
      <dgm:prSet presAssocID="{15C74742-8B00-4EFC-B013-95743F8FD391}" presName="node" presStyleLbl="alignAccFollowNode1" presStyleIdx="7" presStyleCnt="9">
        <dgm:presLayoutVars>
          <dgm:bulletEnabled val="1"/>
        </dgm:presLayoutVars>
      </dgm:prSet>
      <dgm:spPr/>
    </dgm:pt>
    <dgm:pt modelId="{F0E2EDD9-D823-40A0-BFC3-B1C1DBA71035}" type="pres">
      <dgm:prSet presAssocID="{A3F912D1-2835-4F66-918D-8A47358065F2}" presName="sibTrans" presStyleCnt="0"/>
      <dgm:spPr/>
    </dgm:pt>
    <dgm:pt modelId="{009B4042-4D02-445C-A7BD-31DC2EB5F633}" type="pres">
      <dgm:prSet presAssocID="{326FB811-FC3C-4380-8EFE-907B8E510942}" presName="node" presStyleLbl="alignAccFollowNode1" presStyleIdx="8" presStyleCnt="9">
        <dgm:presLayoutVars>
          <dgm:bulletEnabled val="1"/>
        </dgm:presLayoutVars>
      </dgm:prSet>
      <dgm:spPr/>
    </dgm:pt>
  </dgm:ptLst>
  <dgm:cxnLst>
    <dgm:cxn modelId="{6C8F7714-01D6-4F2D-8AE2-C5EEE35A1876}" srcId="{345D0E1D-FD17-4762-A8C3-6C33F98FFDA3}" destId="{19F0E233-FC55-417D-A001-BABEF17A3CC0}" srcOrd="0" destOrd="0" parTransId="{A35FA600-005D-4FE8-AEFF-73797B734363}" sibTransId="{61B8CF5B-EA7F-4426-A84B-BB4BAE7023B2}"/>
    <dgm:cxn modelId="{AAD03017-9C3F-46CE-9412-B9B03A990A35}" srcId="{345D0E1D-FD17-4762-A8C3-6C33F98FFDA3}" destId="{326FB811-FC3C-4380-8EFE-907B8E510942}" srcOrd="2" destOrd="0" parTransId="{480C0C7B-D3FB-4432-9A2F-716122F61F83}" sibTransId="{3972F432-68FA-4C50-A037-678D8AC7C707}"/>
    <dgm:cxn modelId="{788B022B-058C-4B8D-A9D1-20717441D967}" srcId="{030D45F5-E1A0-480A-8706-FCC679B1A7B6}" destId="{49DBD74E-EFAA-47D1-AEA6-BA8CEF54A42D}" srcOrd="1" destOrd="0" parTransId="{85FB194C-504C-4344-AAD9-19C3E042A922}" sibTransId="{B13BE421-B913-4AF0-A384-1816EBA676BB}"/>
    <dgm:cxn modelId="{643C7A2B-3688-4065-B7B9-1EC9D9033EA3}" type="presOf" srcId="{15C74742-8B00-4EFC-B013-95743F8FD391}" destId="{19B82200-956D-481A-8C5D-3AA5D1C88D65}" srcOrd="0" destOrd="0" presId="urn:microsoft.com/office/officeart/2005/8/layout/lProcess3"/>
    <dgm:cxn modelId="{75836562-4567-4BB2-8A7C-B0021282B6C9}" type="presOf" srcId="{DA9D7CEA-BF8E-4A61-9A62-8BB8339EA044}" destId="{FCA37416-0C15-4CDA-9690-22A4084C3523}" srcOrd="0" destOrd="0" presId="urn:microsoft.com/office/officeart/2005/8/layout/lProcess3"/>
    <dgm:cxn modelId="{5AA0E663-F74C-4DB0-BF2B-F60A76CCB507}" srcId="{345D0E1D-FD17-4762-A8C3-6C33F98FFDA3}" destId="{15C74742-8B00-4EFC-B013-95743F8FD391}" srcOrd="1" destOrd="0" parTransId="{D8D5DF5C-5FB8-4531-81E8-67EB28953147}" sibTransId="{A3F912D1-2835-4F66-918D-8A47358065F2}"/>
    <dgm:cxn modelId="{F6A60A64-8B90-482A-9D66-551FAC1B311A}" srcId="{9B628C38-F2FA-4ADB-AC39-AEC12CA012A5}" destId="{490D143B-A6C3-417B-9DDF-75EC429BADA6}" srcOrd="1" destOrd="0" parTransId="{967E50FD-7F74-4E1C-BCBC-F144C371E30C}" sibTransId="{64E6E643-B156-44FA-9066-C463DCB79AA5}"/>
    <dgm:cxn modelId="{F2E8EE49-FD2D-4489-9255-4BDB2AF226D7}" type="presOf" srcId="{030D45F5-E1A0-480A-8706-FCC679B1A7B6}" destId="{C352977B-D522-4D99-852D-5A718F66AE14}" srcOrd="0" destOrd="0" presId="urn:microsoft.com/office/officeart/2005/8/layout/lProcess3"/>
    <dgm:cxn modelId="{63E5B36D-7FDD-41C3-890A-0397F875EC96}" srcId="{490D143B-A6C3-417B-9DDF-75EC429BADA6}" destId="{5D3FB88B-55A1-4A8E-89F5-405484DD5055}" srcOrd="0" destOrd="0" parTransId="{5654083B-A24E-40D5-86E9-45CEAD090CDF}" sibTransId="{EC8CB9C7-877C-4D90-BEED-C99009E200A0}"/>
    <dgm:cxn modelId="{F2F64B4F-56F5-4F6D-BEE8-A6E101943EB1}" type="presOf" srcId="{19F0E233-FC55-417D-A001-BABEF17A3CC0}" destId="{68D10932-D0B1-44D8-83D7-18F0C78553F7}" srcOrd="0" destOrd="0" presId="urn:microsoft.com/office/officeart/2005/8/layout/lProcess3"/>
    <dgm:cxn modelId="{22B2ED6F-A5E7-4F5F-B4A0-B85DCB28C0DB}" srcId="{030D45F5-E1A0-480A-8706-FCC679B1A7B6}" destId="{DA9D7CEA-BF8E-4A61-9A62-8BB8339EA044}" srcOrd="2" destOrd="0" parTransId="{41681FFF-BA3C-4AF5-943E-AEFEC14312A0}" sibTransId="{693E011D-50B7-4FD2-821B-63378F52BBDE}"/>
    <dgm:cxn modelId="{6AFE6452-B93D-45F0-9C63-1464C02F3ABA}" type="presOf" srcId="{24B23162-5A1B-495B-AAAF-4E5D192459B1}" destId="{7FF63750-DCFC-4ADA-B208-56E1B05B5BEE}" srcOrd="0" destOrd="0" presId="urn:microsoft.com/office/officeart/2005/8/layout/lProcess3"/>
    <dgm:cxn modelId="{62C20054-E019-423F-BBE0-5DC40AF09053}" type="presOf" srcId="{9B628C38-F2FA-4ADB-AC39-AEC12CA012A5}" destId="{B1D0A339-A69E-40AC-9C3E-B577292D1F92}" srcOrd="0" destOrd="0" presId="urn:microsoft.com/office/officeart/2005/8/layout/lProcess3"/>
    <dgm:cxn modelId="{4E434776-84ED-4E13-A3D6-15E8754ECCC1}" type="presOf" srcId="{326FB811-FC3C-4380-8EFE-907B8E510942}" destId="{009B4042-4D02-445C-A7BD-31DC2EB5F633}" srcOrd="0" destOrd="0" presId="urn:microsoft.com/office/officeart/2005/8/layout/lProcess3"/>
    <dgm:cxn modelId="{5AC43D7B-6A74-4C38-8FC1-E0262154C3E3}" type="presOf" srcId="{49DBD74E-EFAA-47D1-AEA6-BA8CEF54A42D}" destId="{2A854F35-0F24-4B31-B484-64894002EEAA}" srcOrd="0" destOrd="0" presId="urn:microsoft.com/office/officeart/2005/8/layout/lProcess3"/>
    <dgm:cxn modelId="{F2085D84-DA6B-4DCA-B9CE-9D67AF62928D}" srcId="{9B628C38-F2FA-4ADB-AC39-AEC12CA012A5}" destId="{030D45F5-E1A0-480A-8706-FCC679B1A7B6}" srcOrd="0" destOrd="0" parTransId="{CAEE48B8-2D1D-4FCE-8158-E5041108010E}" sibTransId="{8DFE57A4-BFDD-4769-B5DA-69DD3D2AACC1}"/>
    <dgm:cxn modelId="{82C90E89-ED49-40C8-B82A-D4EE4CC48E43}" type="presOf" srcId="{490D143B-A6C3-417B-9DDF-75EC429BADA6}" destId="{343C85B6-446A-4167-AFE5-BC3F01350C19}" srcOrd="0" destOrd="0" presId="urn:microsoft.com/office/officeart/2005/8/layout/lProcess3"/>
    <dgm:cxn modelId="{EB785F95-CB34-4441-956F-90E34E52E4A1}" type="presOf" srcId="{C6B14261-C2E2-495A-BAC8-0A4957E15696}" destId="{49978711-2AAE-4295-9323-41BF5B1D3873}" srcOrd="0" destOrd="0" presId="urn:microsoft.com/office/officeart/2005/8/layout/lProcess3"/>
    <dgm:cxn modelId="{BB8C79A1-04E7-4FFC-8A9B-A6E0788A4741}" type="presOf" srcId="{5D3FB88B-55A1-4A8E-89F5-405484DD5055}" destId="{1C62AB31-EB36-4124-8FB8-ECAA243D955A}" srcOrd="0" destOrd="0" presId="urn:microsoft.com/office/officeart/2005/8/layout/lProcess3"/>
    <dgm:cxn modelId="{4400B7A9-17E3-4D03-8AB9-832330C15DA6}" srcId="{9B628C38-F2FA-4ADB-AC39-AEC12CA012A5}" destId="{345D0E1D-FD17-4762-A8C3-6C33F98FFDA3}" srcOrd="2" destOrd="0" parTransId="{D0D26ECF-9139-451E-8A05-08BB8B753F44}" sibTransId="{15683EB5-B1C9-4927-92F1-F42CE7E28E4C}"/>
    <dgm:cxn modelId="{9203E2B0-5857-43E1-A3F0-C1627C569C20}" srcId="{490D143B-A6C3-417B-9DDF-75EC429BADA6}" destId="{24B23162-5A1B-495B-AAAF-4E5D192459B1}" srcOrd="1" destOrd="0" parTransId="{3644F747-8D57-4D4A-8675-5CFD9E38EE70}" sibTransId="{C5B52531-94B0-4621-9D61-E6EA37EB0851}"/>
    <dgm:cxn modelId="{40D884B5-7142-43E1-B160-039E85D2500E}" type="presOf" srcId="{A32247F3-8828-4DEA-A5A3-3F168AAE0737}" destId="{CF0B80A6-9ABC-40DE-AF86-71A0D6A7C220}" srcOrd="0" destOrd="0" presId="urn:microsoft.com/office/officeart/2005/8/layout/lProcess3"/>
    <dgm:cxn modelId="{1399F4B6-80A1-4A51-8CCF-2F5274C98140}" srcId="{030D45F5-E1A0-480A-8706-FCC679B1A7B6}" destId="{C6B14261-C2E2-495A-BAC8-0A4957E15696}" srcOrd="0" destOrd="0" parTransId="{50D1E11A-E52E-4C15-A048-7C77EB56B153}" sibTransId="{1DB2B71B-228B-443B-8EE7-AEC3B891484A}"/>
    <dgm:cxn modelId="{277757D7-306B-42C1-8BD9-EF9EBDCFC04D}" srcId="{490D143B-A6C3-417B-9DDF-75EC429BADA6}" destId="{A32247F3-8828-4DEA-A5A3-3F168AAE0737}" srcOrd="2" destOrd="0" parTransId="{96341259-0190-4258-AB4B-85E2F67A5E62}" sibTransId="{B58BB5E2-D8FF-408C-BB98-4FC7C937388B}"/>
    <dgm:cxn modelId="{448D03F4-0E22-44FE-9B06-6CBA83153293}" type="presOf" srcId="{345D0E1D-FD17-4762-A8C3-6C33F98FFDA3}" destId="{AB6EA3D2-1761-4E9A-BDF7-811A25245D4C}" srcOrd="0" destOrd="0" presId="urn:microsoft.com/office/officeart/2005/8/layout/lProcess3"/>
    <dgm:cxn modelId="{58EDE851-0283-4763-8603-01EA9C9E6620}" type="presParOf" srcId="{B1D0A339-A69E-40AC-9C3E-B577292D1F92}" destId="{EAB0C542-6944-4223-A630-9F5E20D93040}" srcOrd="0" destOrd="0" presId="urn:microsoft.com/office/officeart/2005/8/layout/lProcess3"/>
    <dgm:cxn modelId="{3586E9D4-0A46-464B-8AE7-39E800BB1969}" type="presParOf" srcId="{EAB0C542-6944-4223-A630-9F5E20D93040}" destId="{C352977B-D522-4D99-852D-5A718F66AE14}" srcOrd="0" destOrd="0" presId="urn:microsoft.com/office/officeart/2005/8/layout/lProcess3"/>
    <dgm:cxn modelId="{017E611D-5B13-408C-8B0F-2BC1DD74BFAC}" type="presParOf" srcId="{EAB0C542-6944-4223-A630-9F5E20D93040}" destId="{62E3204A-F256-4E07-9382-81951C80AED7}" srcOrd="1" destOrd="0" presId="urn:microsoft.com/office/officeart/2005/8/layout/lProcess3"/>
    <dgm:cxn modelId="{8C0191B1-DA57-4DE8-B712-6EF8CBE1CE49}" type="presParOf" srcId="{EAB0C542-6944-4223-A630-9F5E20D93040}" destId="{49978711-2AAE-4295-9323-41BF5B1D3873}" srcOrd="2" destOrd="0" presId="urn:microsoft.com/office/officeart/2005/8/layout/lProcess3"/>
    <dgm:cxn modelId="{EF00F722-7973-47B4-A795-848966760333}" type="presParOf" srcId="{EAB0C542-6944-4223-A630-9F5E20D93040}" destId="{D0DE2C5B-085F-4099-B8BE-B3D95A47842B}" srcOrd="3" destOrd="0" presId="urn:microsoft.com/office/officeart/2005/8/layout/lProcess3"/>
    <dgm:cxn modelId="{805BA5F8-C090-4658-8DE7-3164FA8B30CF}" type="presParOf" srcId="{EAB0C542-6944-4223-A630-9F5E20D93040}" destId="{2A854F35-0F24-4B31-B484-64894002EEAA}" srcOrd="4" destOrd="0" presId="urn:microsoft.com/office/officeart/2005/8/layout/lProcess3"/>
    <dgm:cxn modelId="{0350553A-10B3-4C29-9B95-F7B54F9C368E}" type="presParOf" srcId="{EAB0C542-6944-4223-A630-9F5E20D93040}" destId="{3DE81A3D-B426-4E79-A28A-57BA35533F73}" srcOrd="5" destOrd="0" presId="urn:microsoft.com/office/officeart/2005/8/layout/lProcess3"/>
    <dgm:cxn modelId="{9EC2FD87-C14D-40B0-B824-92EB8C992440}" type="presParOf" srcId="{EAB0C542-6944-4223-A630-9F5E20D93040}" destId="{FCA37416-0C15-4CDA-9690-22A4084C3523}" srcOrd="6" destOrd="0" presId="urn:microsoft.com/office/officeart/2005/8/layout/lProcess3"/>
    <dgm:cxn modelId="{CD931BCD-85A0-49A4-9682-94DBBC3C7705}" type="presParOf" srcId="{B1D0A339-A69E-40AC-9C3E-B577292D1F92}" destId="{72E2B040-0605-455A-9559-4B32E5D0A2E7}" srcOrd="1" destOrd="0" presId="urn:microsoft.com/office/officeart/2005/8/layout/lProcess3"/>
    <dgm:cxn modelId="{DDD625AA-5994-46A1-9AC9-CEC5961AA8AA}" type="presParOf" srcId="{B1D0A339-A69E-40AC-9C3E-B577292D1F92}" destId="{8E8DFB7E-DF9E-4E84-B792-56E8208272DA}" srcOrd="2" destOrd="0" presId="urn:microsoft.com/office/officeart/2005/8/layout/lProcess3"/>
    <dgm:cxn modelId="{D9851F0B-F340-4209-9654-4488BA1C3927}" type="presParOf" srcId="{8E8DFB7E-DF9E-4E84-B792-56E8208272DA}" destId="{343C85B6-446A-4167-AFE5-BC3F01350C19}" srcOrd="0" destOrd="0" presId="urn:microsoft.com/office/officeart/2005/8/layout/lProcess3"/>
    <dgm:cxn modelId="{05F2B3E5-0655-4410-B105-49D53840290B}" type="presParOf" srcId="{8E8DFB7E-DF9E-4E84-B792-56E8208272DA}" destId="{D69F4CA6-3C8D-4337-A4B4-88875899E5A4}" srcOrd="1" destOrd="0" presId="urn:microsoft.com/office/officeart/2005/8/layout/lProcess3"/>
    <dgm:cxn modelId="{A5660930-1478-44B2-925B-18713DDFDD92}" type="presParOf" srcId="{8E8DFB7E-DF9E-4E84-B792-56E8208272DA}" destId="{1C62AB31-EB36-4124-8FB8-ECAA243D955A}" srcOrd="2" destOrd="0" presId="urn:microsoft.com/office/officeart/2005/8/layout/lProcess3"/>
    <dgm:cxn modelId="{293C15D7-20E1-45FE-8B28-159A378BA15F}" type="presParOf" srcId="{8E8DFB7E-DF9E-4E84-B792-56E8208272DA}" destId="{F7201E17-231C-482B-BE58-A70B6ECD21A5}" srcOrd="3" destOrd="0" presId="urn:microsoft.com/office/officeart/2005/8/layout/lProcess3"/>
    <dgm:cxn modelId="{38EEECBD-E634-4C52-B9B5-23434527EBC8}" type="presParOf" srcId="{8E8DFB7E-DF9E-4E84-B792-56E8208272DA}" destId="{7FF63750-DCFC-4ADA-B208-56E1B05B5BEE}" srcOrd="4" destOrd="0" presId="urn:microsoft.com/office/officeart/2005/8/layout/lProcess3"/>
    <dgm:cxn modelId="{20484E51-8537-4477-BFF4-639EF5800048}" type="presParOf" srcId="{8E8DFB7E-DF9E-4E84-B792-56E8208272DA}" destId="{98CF42E6-F19B-4D1F-A16B-AD3EDE812029}" srcOrd="5" destOrd="0" presId="urn:microsoft.com/office/officeart/2005/8/layout/lProcess3"/>
    <dgm:cxn modelId="{350FE261-4AC5-436F-9AD4-550C2E5D4F9C}" type="presParOf" srcId="{8E8DFB7E-DF9E-4E84-B792-56E8208272DA}" destId="{CF0B80A6-9ABC-40DE-AF86-71A0D6A7C220}" srcOrd="6" destOrd="0" presId="urn:microsoft.com/office/officeart/2005/8/layout/lProcess3"/>
    <dgm:cxn modelId="{5EFF8276-C03D-4D78-BE87-4E286C649FFB}" type="presParOf" srcId="{B1D0A339-A69E-40AC-9C3E-B577292D1F92}" destId="{2F238900-C78D-420F-AE71-349A49E2C7B3}" srcOrd="3" destOrd="0" presId="urn:microsoft.com/office/officeart/2005/8/layout/lProcess3"/>
    <dgm:cxn modelId="{B40E7831-84C5-4017-BD33-65924F98F30E}" type="presParOf" srcId="{B1D0A339-A69E-40AC-9C3E-B577292D1F92}" destId="{BBB61536-046D-4125-A912-778C73F48858}" srcOrd="4" destOrd="0" presId="urn:microsoft.com/office/officeart/2005/8/layout/lProcess3"/>
    <dgm:cxn modelId="{2F1FB3A5-023C-40A9-A321-FF32612FAE1E}" type="presParOf" srcId="{BBB61536-046D-4125-A912-778C73F48858}" destId="{AB6EA3D2-1761-4E9A-BDF7-811A25245D4C}" srcOrd="0" destOrd="0" presId="urn:microsoft.com/office/officeart/2005/8/layout/lProcess3"/>
    <dgm:cxn modelId="{00A0F363-EEFE-4560-82B3-4F4F04C36EE5}" type="presParOf" srcId="{BBB61536-046D-4125-A912-778C73F48858}" destId="{E153D730-2704-465E-937D-5C09291275BD}" srcOrd="1" destOrd="0" presId="urn:microsoft.com/office/officeart/2005/8/layout/lProcess3"/>
    <dgm:cxn modelId="{BA24B2CF-A2E1-4318-9DF1-8F9C79614123}" type="presParOf" srcId="{BBB61536-046D-4125-A912-778C73F48858}" destId="{68D10932-D0B1-44D8-83D7-18F0C78553F7}" srcOrd="2" destOrd="0" presId="urn:microsoft.com/office/officeart/2005/8/layout/lProcess3"/>
    <dgm:cxn modelId="{C4CF5D8D-2FA1-4C4F-8393-D87D9D5BAF6E}" type="presParOf" srcId="{BBB61536-046D-4125-A912-778C73F48858}" destId="{6FB64C6E-F724-49CB-B8B4-217305FF6978}" srcOrd="3" destOrd="0" presId="urn:microsoft.com/office/officeart/2005/8/layout/lProcess3"/>
    <dgm:cxn modelId="{DF012B83-E169-44C7-AEFC-94ED8BC4EEBD}" type="presParOf" srcId="{BBB61536-046D-4125-A912-778C73F48858}" destId="{19B82200-956D-481A-8C5D-3AA5D1C88D65}" srcOrd="4" destOrd="0" presId="urn:microsoft.com/office/officeart/2005/8/layout/lProcess3"/>
    <dgm:cxn modelId="{0E7667EA-2831-4852-B4BA-93363ED83296}" type="presParOf" srcId="{BBB61536-046D-4125-A912-778C73F48858}" destId="{F0E2EDD9-D823-40A0-BFC3-B1C1DBA71035}" srcOrd="5" destOrd="0" presId="urn:microsoft.com/office/officeart/2005/8/layout/lProcess3"/>
    <dgm:cxn modelId="{5DF1B393-B0D8-4591-B3F6-DA59C6D2792D}" type="presParOf" srcId="{BBB61536-046D-4125-A912-778C73F48858}" destId="{009B4042-4D02-445C-A7BD-31DC2EB5F633}"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977B-D522-4D99-852D-5A718F66AE14}">
      <dsp:nvSpPr>
        <dsp:cNvPr id="0" name=""/>
        <dsp:cNvSpPr/>
      </dsp:nvSpPr>
      <dsp:spPr>
        <a:xfrm>
          <a:off x="7033" y="10631"/>
          <a:ext cx="3608295" cy="144331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Eras Demi ITC" panose="020B0805030504020804" pitchFamily="34" charset="0"/>
            </a:rPr>
            <a:t>La phase inapparente</a:t>
          </a:r>
        </a:p>
      </dsp:txBody>
      <dsp:txXfrm>
        <a:off x="728692" y="10631"/>
        <a:ext cx="2164977" cy="1443318"/>
      </dsp:txXfrm>
    </dsp:sp>
    <dsp:sp modelId="{49978711-2AAE-4295-9323-41BF5B1D3873}">
      <dsp:nvSpPr>
        <dsp:cNvPr id="0" name=""/>
        <dsp:cNvSpPr/>
      </dsp:nvSpPr>
      <dsp:spPr>
        <a:xfrm>
          <a:off x="3146250" y="133313"/>
          <a:ext cx="2994885" cy="1197954"/>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Eras Demi ITC" panose="020B0805030504020804" pitchFamily="34" charset="0"/>
            </a:rPr>
            <a:t>La relation avec le produit s’installe. Utilisation des effets positifs du produit.</a:t>
          </a:r>
        </a:p>
      </dsp:txBody>
      <dsp:txXfrm>
        <a:off x="3745227" y="133313"/>
        <a:ext cx="1796931" cy="1197954"/>
      </dsp:txXfrm>
    </dsp:sp>
    <dsp:sp modelId="{2A854F35-0F24-4B31-B484-64894002EEAA}">
      <dsp:nvSpPr>
        <dsp:cNvPr id="0" name=""/>
        <dsp:cNvSpPr/>
      </dsp:nvSpPr>
      <dsp:spPr>
        <a:xfrm>
          <a:off x="5721851" y="133313"/>
          <a:ext cx="2994885" cy="1197954"/>
        </a:xfrm>
        <a:prstGeom prst="chevron">
          <a:avLst/>
        </a:prstGeom>
        <a:solidFill>
          <a:schemeClr val="accent5">
            <a:tint val="40000"/>
            <a:alpha val="90000"/>
            <a:hueOff val="-842470"/>
            <a:satOff val="-2854"/>
            <a:lumOff val="-366"/>
            <a:alphaOff val="0"/>
          </a:schemeClr>
        </a:solidFill>
        <a:ln w="12700" cap="flat" cmpd="sng" algn="ctr">
          <a:solidFill>
            <a:schemeClr val="accent5">
              <a:tint val="40000"/>
              <a:alpha val="90000"/>
              <a:hueOff val="-842470"/>
              <a:satOff val="-2854"/>
              <a:lumOff val="-3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Eras Demi ITC" panose="020B0805030504020804" pitchFamily="34" charset="0"/>
            </a:rPr>
            <a:t>Valorisation des consommation. Notion de convivialité</a:t>
          </a:r>
        </a:p>
      </dsp:txBody>
      <dsp:txXfrm>
        <a:off x="6320828" y="133313"/>
        <a:ext cx="1796931" cy="1197954"/>
      </dsp:txXfrm>
    </dsp:sp>
    <dsp:sp modelId="{FCA37416-0C15-4CDA-9690-22A4084C3523}">
      <dsp:nvSpPr>
        <dsp:cNvPr id="0" name=""/>
        <dsp:cNvSpPr/>
      </dsp:nvSpPr>
      <dsp:spPr>
        <a:xfrm>
          <a:off x="8297452" y="133313"/>
          <a:ext cx="2994885" cy="1197954"/>
        </a:xfrm>
        <a:prstGeom prst="chevron">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Eras Demi ITC" panose="020B0805030504020804" pitchFamily="34" charset="0"/>
            </a:rPr>
            <a:t>L’encadrement laisse faire ou feint d’ignorer les consommations</a:t>
          </a:r>
        </a:p>
      </dsp:txBody>
      <dsp:txXfrm>
        <a:off x="8896429" y="133313"/>
        <a:ext cx="1796931" cy="1197954"/>
      </dsp:txXfrm>
    </dsp:sp>
    <dsp:sp modelId="{343C85B6-446A-4167-AFE5-BC3F01350C19}">
      <dsp:nvSpPr>
        <dsp:cNvPr id="0" name=""/>
        <dsp:cNvSpPr/>
      </dsp:nvSpPr>
      <dsp:spPr>
        <a:xfrm>
          <a:off x="7033" y="1656014"/>
          <a:ext cx="3608295" cy="144331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Eras Demi ITC" panose="020B0805030504020804" pitchFamily="34" charset="0"/>
            </a:rPr>
            <a:t>L’apparition des troubles</a:t>
          </a:r>
        </a:p>
      </dsp:txBody>
      <dsp:txXfrm>
        <a:off x="728692" y="1656014"/>
        <a:ext cx="2164977" cy="1443318"/>
      </dsp:txXfrm>
    </dsp:sp>
    <dsp:sp modelId="{1C62AB31-EB36-4124-8FB8-ECAA243D955A}">
      <dsp:nvSpPr>
        <dsp:cNvPr id="0" name=""/>
        <dsp:cNvSpPr/>
      </dsp:nvSpPr>
      <dsp:spPr>
        <a:xfrm>
          <a:off x="3146250" y="1778696"/>
          <a:ext cx="2994885" cy="1197954"/>
        </a:xfrm>
        <a:prstGeom prst="chevron">
          <a:avLst/>
        </a:prstGeom>
        <a:solidFill>
          <a:schemeClr val="accent5">
            <a:tint val="40000"/>
            <a:alpha val="90000"/>
            <a:hueOff val="-2527411"/>
            <a:satOff val="-8562"/>
            <a:lumOff val="-1098"/>
            <a:alphaOff val="0"/>
          </a:schemeClr>
        </a:solidFill>
        <a:ln w="12700" cap="flat" cmpd="sng" algn="ctr">
          <a:solidFill>
            <a:schemeClr val="accent5">
              <a:tint val="40000"/>
              <a:alpha val="90000"/>
              <a:hueOff val="-2527411"/>
              <a:satOff val="-8562"/>
              <a:lumOff val="-1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Eras Demi ITC" panose="020B0805030504020804" pitchFamily="34" charset="0"/>
            </a:rPr>
            <a:t>Engrenages des consommations. Les changements commencent à apparaitre</a:t>
          </a:r>
        </a:p>
      </dsp:txBody>
      <dsp:txXfrm>
        <a:off x="3745227" y="1778696"/>
        <a:ext cx="1796931" cy="1197954"/>
      </dsp:txXfrm>
    </dsp:sp>
    <dsp:sp modelId="{7FF63750-DCFC-4ADA-B208-56E1B05B5BEE}">
      <dsp:nvSpPr>
        <dsp:cNvPr id="0" name=""/>
        <dsp:cNvSpPr/>
      </dsp:nvSpPr>
      <dsp:spPr>
        <a:xfrm>
          <a:off x="5721851" y="1778696"/>
          <a:ext cx="2994885" cy="1197954"/>
        </a:xfrm>
        <a:prstGeom prst="chevron">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Eras Demi ITC" panose="020B0805030504020804" pitchFamily="34" charset="0"/>
            </a:rPr>
            <a:t>Oscillation entre incrédulité et complaisance, laxisme et protection.</a:t>
          </a:r>
        </a:p>
      </dsp:txBody>
      <dsp:txXfrm>
        <a:off x="6320828" y="1778696"/>
        <a:ext cx="1796931" cy="1197954"/>
      </dsp:txXfrm>
    </dsp:sp>
    <dsp:sp modelId="{CF0B80A6-9ABC-40DE-AF86-71A0D6A7C220}">
      <dsp:nvSpPr>
        <dsp:cNvPr id="0" name=""/>
        <dsp:cNvSpPr/>
      </dsp:nvSpPr>
      <dsp:spPr>
        <a:xfrm>
          <a:off x="8297452" y="1778696"/>
          <a:ext cx="2994885" cy="1197954"/>
        </a:xfrm>
        <a:prstGeom prst="chevron">
          <a:avLst/>
        </a:prstGeom>
        <a:solidFill>
          <a:schemeClr val="accent5">
            <a:tint val="40000"/>
            <a:alpha val="90000"/>
            <a:hueOff val="-4212351"/>
            <a:satOff val="-14270"/>
            <a:lumOff val="-1830"/>
            <a:alphaOff val="0"/>
          </a:schemeClr>
        </a:solidFill>
        <a:ln w="12700" cap="flat" cmpd="sng" algn="ctr">
          <a:solidFill>
            <a:schemeClr val="accent5">
              <a:tint val="40000"/>
              <a:alpha val="90000"/>
              <a:hueOff val="-4212351"/>
              <a:satOff val="-14270"/>
              <a:lumOff val="-18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Eras Demi ITC" panose="020B0805030504020804" pitchFamily="34" charset="0"/>
            </a:rPr>
            <a:t>Différence entre la hiérarchie et le cadre de proximité.</a:t>
          </a:r>
        </a:p>
      </dsp:txBody>
      <dsp:txXfrm>
        <a:off x="8896429" y="1778696"/>
        <a:ext cx="1796931" cy="1197954"/>
      </dsp:txXfrm>
    </dsp:sp>
    <dsp:sp modelId="{AB6EA3D2-1761-4E9A-BDF7-811A25245D4C}">
      <dsp:nvSpPr>
        <dsp:cNvPr id="0" name=""/>
        <dsp:cNvSpPr/>
      </dsp:nvSpPr>
      <dsp:spPr>
        <a:xfrm>
          <a:off x="7033" y="3301397"/>
          <a:ext cx="3608295" cy="144331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Eras Demi ITC" panose="020B0805030504020804" pitchFamily="34" charset="0"/>
            </a:rPr>
            <a:t>L’addiction</a:t>
          </a:r>
        </a:p>
      </dsp:txBody>
      <dsp:txXfrm>
        <a:off x="728692" y="3301397"/>
        <a:ext cx="2164977" cy="1443318"/>
      </dsp:txXfrm>
    </dsp:sp>
    <dsp:sp modelId="{68D10932-D0B1-44D8-83D7-18F0C78553F7}">
      <dsp:nvSpPr>
        <dsp:cNvPr id="0" name=""/>
        <dsp:cNvSpPr/>
      </dsp:nvSpPr>
      <dsp:spPr>
        <a:xfrm>
          <a:off x="3146250" y="3424079"/>
          <a:ext cx="2994885" cy="1197954"/>
        </a:xfrm>
        <a:prstGeom prst="chevron">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Eras Demi ITC" panose="020B0805030504020804" pitchFamily="34" charset="0"/>
            </a:rPr>
            <a:t>En grande souffrance, tout lui échappe alors qu’elle va plus loin  dans les transgressions</a:t>
          </a:r>
        </a:p>
      </dsp:txBody>
      <dsp:txXfrm>
        <a:off x="3745227" y="3424079"/>
        <a:ext cx="1796931" cy="1197954"/>
      </dsp:txXfrm>
    </dsp:sp>
    <dsp:sp modelId="{19B82200-956D-481A-8C5D-3AA5D1C88D65}">
      <dsp:nvSpPr>
        <dsp:cNvPr id="0" name=""/>
        <dsp:cNvSpPr/>
      </dsp:nvSpPr>
      <dsp:spPr>
        <a:xfrm>
          <a:off x="5721851" y="3424079"/>
          <a:ext cx="2994885" cy="1197954"/>
        </a:xfrm>
        <a:prstGeom prst="chevron">
          <a:avLst/>
        </a:prstGeom>
        <a:solidFill>
          <a:schemeClr val="accent5">
            <a:tint val="40000"/>
            <a:alpha val="90000"/>
            <a:hueOff val="-5897292"/>
            <a:satOff val="-19978"/>
            <a:lumOff val="-2562"/>
            <a:alphaOff val="0"/>
          </a:schemeClr>
        </a:solidFill>
        <a:ln w="12700" cap="flat" cmpd="sng" algn="ctr">
          <a:solidFill>
            <a:schemeClr val="accent5">
              <a:tint val="40000"/>
              <a:alpha val="90000"/>
              <a:hueOff val="-5897292"/>
              <a:satOff val="-19978"/>
              <a:lumOff val="-2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Eras Demi ITC" panose="020B0805030504020804" pitchFamily="34" charset="0"/>
            </a:rPr>
            <a:t>En  grande difficulté, son modèle de convivialité est remis en cause. Le groupe réclame une intervention </a:t>
          </a:r>
        </a:p>
      </dsp:txBody>
      <dsp:txXfrm>
        <a:off x="6320828" y="3424079"/>
        <a:ext cx="1796931" cy="1197954"/>
      </dsp:txXfrm>
    </dsp:sp>
    <dsp:sp modelId="{009B4042-4D02-445C-A7BD-31DC2EB5F633}">
      <dsp:nvSpPr>
        <dsp:cNvPr id="0" name=""/>
        <dsp:cNvSpPr/>
      </dsp:nvSpPr>
      <dsp:spPr>
        <a:xfrm>
          <a:off x="8297452" y="3424079"/>
          <a:ext cx="2994885" cy="1197954"/>
        </a:xfrm>
        <a:prstGeom prst="chevron">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Eras Demi ITC" panose="020B0805030504020804" pitchFamily="34" charset="0"/>
            </a:rPr>
            <a:t>Contraint et forcé d’intervenir. La situation est criante. Facile de trouver une faute professionnelle</a:t>
          </a:r>
        </a:p>
      </dsp:txBody>
      <dsp:txXfrm>
        <a:off x="8896429" y="3424079"/>
        <a:ext cx="1796931" cy="11979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B13E7E0-906A-445D-B6DC-DBEB72D6726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BA7E0DA-0EA7-4DD4-8AAE-861E71314FC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8B4EF41-013C-4FD7-9227-995061D85999}" type="datetimeFigureOut">
              <a:rPr lang="fr-FR" smtClean="0"/>
              <a:t>21/12/2023</a:t>
            </a:fld>
            <a:endParaRPr lang="fr-FR"/>
          </a:p>
        </p:txBody>
      </p:sp>
      <p:sp>
        <p:nvSpPr>
          <p:cNvPr id="4" name="Espace réservé du pied de page 3">
            <a:extLst>
              <a:ext uri="{FF2B5EF4-FFF2-40B4-BE49-F238E27FC236}">
                <a16:creationId xmlns:a16="http://schemas.microsoft.com/office/drawing/2014/main" id="{564902B2-A2E1-45E6-A869-6F096523B41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188356-EA2C-41C4-BD21-6F2D53C09CD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66E5E10-4AE5-47A0-B3F1-324CF47E9A79}" type="slidenum">
              <a:rPr lang="fr-FR" smtClean="0"/>
              <a:t>‹N°›</a:t>
            </a:fld>
            <a:endParaRPr lang="fr-FR"/>
          </a:p>
        </p:txBody>
      </p:sp>
    </p:spTree>
    <p:extLst>
      <p:ext uri="{BB962C8B-B14F-4D97-AF65-F5344CB8AC3E}">
        <p14:creationId xmlns:p14="http://schemas.microsoft.com/office/powerpoint/2010/main" val="104083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A61E33-D3BD-4555-AF2C-0634C631F5B8}" type="datetimeFigureOut">
              <a:rPr lang="fr-FR" smtClean="0"/>
              <a:t>21/12/2023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B7F1A6-3D0F-4137-9F97-2FE12D7280A5}" type="slidenum">
              <a:rPr lang="fr-FR" smtClean="0"/>
              <a:t>‹N°›</a:t>
            </a:fld>
            <a:endParaRPr lang="fr-FR"/>
          </a:p>
        </p:txBody>
      </p:sp>
    </p:spTree>
    <p:extLst>
      <p:ext uri="{BB962C8B-B14F-4D97-AF65-F5344CB8AC3E}">
        <p14:creationId xmlns:p14="http://schemas.microsoft.com/office/powerpoint/2010/main" val="362550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B7F1A6-3D0F-4137-9F97-2FE12D7280A5}" type="slidenum">
              <a:rPr lang="fr-FR" smtClean="0"/>
              <a:t>2</a:t>
            </a:fld>
            <a:endParaRPr lang="fr-FR"/>
          </a:p>
        </p:txBody>
      </p:sp>
    </p:spTree>
    <p:extLst>
      <p:ext uri="{BB962C8B-B14F-4D97-AF65-F5344CB8AC3E}">
        <p14:creationId xmlns:p14="http://schemas.microsoft.com/office/powerpoint/2010/main" val="104293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Absence,</a:t>
            </a:r>
            <a:r>
              <a:rPr lang="fr-FR" sz="1200" baseline="0" dirty="0"/>
              <a:t> les collègues le couvrent et réalisent une partie de son travail, car ils lui trouvent des circonstances atténuantes (l’anniversaire de…, la naissance de…), déni. Cette couverture/protection conduit à la répétition des comportements.</a:t>
            </a:r>
          </a:p>
          <a:p>
            <a:r>
              <a:rPr lang="fr-FR" sz="1200" baseline="0" dirty="0"/>
              <a:t>Stigmatisation, des tensions apparaissent, il devient le bouc émissaire, il est encore en retard,…</a:t>
            </a:r>
          </a:p>
          <a:p>
            <a:r>
              <a:rPr lang="fr-FR" sz="1200" baseline="0" dirty="0"/>
              <a:t>Résultat, la direction, l’encadrement et/ou les ressources humaines sont informés de la situation, quand elle explose. </a:t>
            </a:r>
          </a:p>
          <a:p>
            <a:r>
              <a:rPr lang="fr-FR" sz="1200" baseline="0" dirty="0"/>
              <a:t>Quand l’addiction s’installe, au moment où la personne a le plus besoin de soutien, elle est lâchée, isolée, on attend la sanction. </a:t>
            </a:r>
          </a:p>
          <a:p>
            <a:endParaRPr lang="fr-FR" dirty="0"/>
          </a:p>
        </p:txBody>
      </p:sp>
      <p:sp>
        <p:nvSpPr>
          <p:cNvPr id="4" name="Espace réservé du numéro de diapositive 3"/>
          <p:cNvSpPr>
            <a:spLocks noGrp="1"/>
          </p:cNvSpPr>
          <p:nvPr>
            <p:ph type="sldNum" sz="quarter" idx="5"/>
          </p:nvPr>
        </p:nvSpPr>
        <p:spPr/>
        <p:txBody>
          <a:bodyPr/>
          <a:lstStyle/>
          <a:p>
            <a:fld id="{82B7F1A6-3D0F-4137-9F97-2FE12D7280A5}" type="slidenum">
              <a:rPr lang="fr-FR" smtClean="0"/>
              <a:t>20</a:t>
            </a:fld>
            <a:endParaRPr lang="fr-FR"/>
          </a:p>
        </p:txBody>
      </p:sp>
    </p:spTree>
    <p:extLst>
      <p:ext uri="{BB962C8B-B14F-4D97-AF65-F5344CB8AC3E}">
        <p14:creationId xmlns:p14="http://schemas.microsoft.com/office/powerpoint/2010/main" val="99581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cs typeface="Arial" panose="020B0604020202020204" pitchFamily="34" charset="0"/>
              </a:rPr>
              <a:t>Pour comprendre la consommation des produits, il faut tenir compte à la fois de l’individu qui consomme et de ses caractéristiques personnelles, de la nature du produits et enfin du contexte dans lequel a lieu cette conso</a:t>
            </a:r>
          </a:p>
          <a:p>
            <a:r>
              <a:rPr lang="fr-FR" sz="1200" dirty="0">
                <a:solidFill>
                  <a:schemeClr val="tx1"/>
                </a:solidFill>
                <a:latin typeface="+mn-lt"/>
                <a:cs typeface="Arial" panose="020B0604020202020204" pitchFamily="34" charset="0"/>
              </a:rPr>
              <a:t>Caractéristiques personnelles :</a:t>
            </a:r>
          </a:p>
          <a:p>
            <a:r>
              <a:rPr lang="fr-FR" sz="1200" dirty="0">
                <a:solidFill>
                  <a:schemeClr val="tx1"/>
                </a:solidFill>
                <a:latin typeface="+mn-lt"/>
                <a:cs typeface="Arial" panose="020B0604020202020204" pitchFamily="34" charset="0"/>
              </a:rPr>
              <a:t>- Génétique - Caractère (fragilités, forces, estime de soi) – Éducation - Évènements de vie - Troubles psychiatriques - Age de début</a:t>
            </a:r>
          </a:p>
          <a:p>
            <a:pPr marL="0" indent="0">
              <a:buFontTx/>
              <a:buNone/>
            </a:pPr>
            <a:r>
              <a:rPr lang="fr-FR" sz="1200" dirty="0">
                <a:solidFill>
                  <a:schemeClr val="tx1"/>
                </a:solidFill>
                <a:latin typeface="+mn-lt"/>
                <a:cs typeface="Arial" panose="020B0604020202020204" pitchFamily="34" charset="0"/>
              </a:rPr>
              <a:t>Nature du produit :</a:t>
            </a:r>
          </a:p>
          <a:p>
            <a:pPr marL="0" indent="0">
              <a:buFontTx/>
              <a:buNone/>
            </a:pPr>
            <a:r>
              <a:rPr lang="fr-FR" sz="1200" dirty="0">
                <a:solidFill>
                  <a:schemeClr val="tx1"/>
                </a:solidFill>
                <a:latin typeface="+mn-lt"/>
                <a:cs typeface="Arial" panose="020B0604020202020204" pitchFamily="34" charset="0"/>
              </a:rPr>
              <a:t>- Dépendance - Toxicité - Pouvoir d’accroche - Statut social du produit- Accessibilité</a:t>
            </a:r>
          </a:p>
          <a:p>
            <a:pPr marL="0" indent="0">
              <a:buFontTx/>
              <a:buNone/>
            </a:pPr>
            <a:r>
              <a:rPr lang="fr-FR" sz="1200" dirty="0">
                <a:solidFill>
                  <a:schemeClr val="tx1"/>
                </a:solidFill>
                <a:latin typeface="+mn-lt"/>
                <a:cs typeface="Arial" panose="020B0604020202020204" pitchFamily="34" charset="0"/>
              </a:rPr>
              <a:t>Contexte : </a:t>
            </a:r>
          </a:p>
          <a:p>
            <a:pPr marL="0" indent="0">
              <a:buFontTx/>
              <a:buNone/>
            </a:pPr>
            <a:r>
              <a:rPr lang="fr-FR" sz="1200" dirty="0">
                <a:solidFill>
                  <a:schemeClr val="tx1"/>
                </a:solidFill>
                <a:latin typeface="+mn-lt"/>
                <a:cs typeface="Arial" panose="020B0604020202020204" pitchFamily="34" charset="0"/>
              </a:rPr>
              <a:t>-Socio-professionnel - Familial: fonctionnement familial, consommation familiale</a:t>
            </a:r>
          </a:p>
          <a:p>
            <a:pPr marL="0" indent="0">
              <a:buFontTx/>
              <a:buNone/>
            </a:pPr>
            <a:r>
              <a:rPr lang="fr-FR" sz="1200" dirty="0">
                <a:solidFill>
                  <a:schemeClr val="tx1"/>
                </a:solidFill>
                <a:latin typeface="+mn-lt"/>
                <a:cs typeface="Arial" panose="020B0604020202020204" pitchFamily="34" charset="0"/>
              </a:rPr>
              <a:t>-Consommation nationale, aspect culturel - Age, sexe, groupe social, métier</a:t>
            </a:r>
          </a:p>
          <a:p>
            <a:pPr algn="just" defTabSz="454950">
              <a:spcBef>
                <a:spcPts val="995"/>
              </a:spcBef>
              <a:buClr>
                <a:srgbClr val="E78712"/>
              </a:buClr>
              <a:defRPr/>
            </a:pPr>
            <a:r>
              <a:rPr lang="fr-FR" sz="1200" dirty="0">
                <a:solidFill>
                  <a:schemeClr val="tx1"/>
                </a:solidFill>
                <a:latin typeface="+mn-lt"/>
                <a:cs typeface="Arial" panose="020B0604020202020204" pitchFamily="34" charset="0"/>
              </a:rPr>
              <a:t>C’est bien l’interaction entre ces 3 éléments qui aide à qualifier l’usage qu’on fait d’1 produit et qui permettra de déterminer si individu est dans une conso abusive ou modérée</a:t>
            </a:r>
          </a:p>
          <a:p>
            <a:pPr algn="just" defTabSz="454950">
              <a:spcBef>
                <a:spcPts val="995"/>
              </a:spcBef>
              <a:buClr>
                <a:srgbClr val="E78712"/>
              </a:buClr>
              <a:defRPr/>
            </a:pPr>
            <a:r>
              <a:rPr lang="fr-FR" sz="1200" b="1" dirty="0">
                <a:solidFill>
                  <a:schemeClr val="tx1"/>
                </a:solidFill>
                <a:latin typeface="+mn-lt"/>
                <a:cs typeface="Arial" panose="020B0604020202020204" pitchFamily="34" charset="0"/>
              </a:rPr>
              <a:t>N</a:t>
            </a:r>
            <a:r>
              <a:rPr lang="fr-FR" sz="1200" b="1" dirty="0">
                <a:solidFill>
                  <a:schemeClr val="tx1"/>
                </a:solidFill>
                <a:latin typeface="+mn-lt"/>
              </a:rPr>
              <a:t>e pas oublier que </a:t>
            </a:r>
            <a:r>
              <a:rPr lang="fr-FR" sz="1200" dirty="0">
                <a:solidFill>
                  <a:schemeClr val="tx1"/>
                </a:solidFill>
                <a:latin typeface="+mn-lt"/>
              </a:rPr>
              <a:t>l’environnement facilite l’expérimentation et l’usage - la vulnérabilité individuelle facilite la dépendance</a:t>
            </a:r>
          </a:p>
          <a:p>
            <a:pPr algn="just"/>
            <a:r>
              <a:rPr lang="fr-FR" sz="1200" dirty="0">
                <a:solidFill>
                  <a:schemeClr val="tx1"/>
                </a:solidFill>
                <a:latin typeface="+mn-lt"/>
              </a:rPr>
              <a:t>Modalités de conso du produit: </a:t>
            </a:r>
          </a:p>
          <a:p>
            <a:pPr algn="just"/>
            <a:r>
              <a:rPr lang="fr-FR" sz="1200" dirty="0">
                <a:solidFill>
                  <a:schemeClr val="tx1"/>
                </a:solidFill>
                <a:latin typeface="+mn-lt"/>
              </a:rPr>
              <a:t>- précocité: +la conso est précoce, +le risque de dépendance est élevée, surtout si l’usage se répète (durée d’expo +longue, habitudes de vies difficiles à enlever, + de fragilité du sujet)</a:t>
            </a:r>
          </a:p>
          <a:p>
            <a:pPr marL="170606" indent="-170606" algn="just">
              <a:buFontTx/>
              <a:buChar char="-"/>
            </a:pPr>
            <a:r>
              <a:rPr lang="fr-FR" sz="1200" dirty="0">
                <a:solidFill>
                  <a:schemeClr val="tx1"/>
                </a:solidFill>
                <a:latin typeface="+mn-lt"/>
              </a:rPr>
              <a:t>Cumul des conso : grave car augmente la toxicité des produits et est un puissant facteur de risque d’ancrer certaines conduites sociales centrées sur l’usage de ces substances.</a:t>
            </a:r>
          </a:p>
          <a:p>
            <a:pPr marL="170606" indent="-170606" algn="just">
              <a:buFontTx/>
              <a:buChar char="-"/>
            </a:pPr>
            <a:r>
              <a:rPr lang="fr-FR" sz="1200" dirty="0">
                <a:solidFill>
                  <a:schemeClr val="tx1"/>
                </a:solidFill>
                <a:latin typeface="+mn-lt"/>
              </a:rPr>
              <a:t>Conso à visée auto-thérapeutique : en lien avec des facteurs individuels psychopathologiques , la conso est souvent régulière et solitaire ( cannabis, tranquillisants ).</a:t>
            </a:r>
          </a:p>
          <a:p>
            <a:pPr marL="170606" indent="-170606" algn="just">
              <a:buFontTx/>
              <a:buChar char="-"/>
            </a:pPr>
            <a:r>
              <a:rPr lang="fr-FR" sz="1200" dirty="0">
                <a:solidFill>
                  <a:schemeClr val="tx1"/>
                </a:solidFill>
                <a:latin typeface="+mn-lt"/>
              </a:rPr>
              <a:t>Répétitions des conso à risque : traduit début de l’usage nocif et début de l’installation du </a:t>
            </a:r>
            <a:r>
              <a:rPr lang="fr-FR" sz="1200" dirty="0" err="1">
                <a:solidFill>
                  <a:schemeClr val="tx1"/>
                </a:solidFill>
                <a:latin typeface="+mn-lt"/>
              </a:rPr>
              <a:t>craving</a:t>
            </a:r>
            <a:r>
              <a:rPr lang="fr-FR" sz="1200" dirty="0">
                <a:solidFill>
                  <a:schemeClr val="tx1"/>
                </a:solidFill>
                <a:latin typeface="+mn-lt"/>
              </a:rPr>
              <a:t> (désir ardent, appétit insatiable représente une impulsion vécue sur un instant donné, véhiculant une envie de conso d’1 produit psychoactif et sa recherche compulsive ou encore l’application d’un comportement</a:t>
            </a:r>
          </a:p>
          <a:p>
            <a:pPr marL="170606" indent="-170606" algn="just">
              <a:buFontTx/>
              <a:buChar char="-"/>
            </a:pPr>
            <a:r>
              <a:rPr lang="fr-FR" sz="1200" dirty="0">
                <a:solidFill>
                  <a:schemeClr val="tx1"/>
                </a:solidFill>
                <a:latin typeface="+mn-lt"/>
              </a:rPr>
              <a:t>Rupture des liens scolaires ou sociaux : décrochage scolaire doit alerter</a:t>
            </a:r>
          </a:p>
          <a:p>
            <a:pPr marL="170606" indent="-170606" algn="just">
              <a:buFontTx/>
              <a:buChar char="-"/>
            </a:pPr>
            <a:r>
              <a:rPr lang="fr-FR" sz="1200" dirty="0">
                <a:solidFill>
                  <a:schemeClr val="tx1"/>
                </a:solidFill>
                <a:latin typeface="+mn-lt"/>
              </a:rPr>
              <a:t>Fréquence des risques croisés : conduites à risques, actes violents, sexualité non protégée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rPr>
              <a:t>-  Milieu de travail: pots entre collègues, repas d’affaires, certaines conditions de travail</a:t>
            </a:r>
          </a:p>
          <a:p>
            <a:endParaRPr lang="fr-FR" dirty="0"/>
          </a:p>
        </p:txBody>
      </p:sp>
      <p:sp>
        <p:nvSpPr>
          <p:cNvPr id="4" name="Espace réservé du numéro de diapositive 3"/>
          <p:cNvSpPr>
            <a:spLocks noGrp="1"/>
          </p:cNvSpPr>
          <p:nvPr>
            <p:ph type="sldNum" sz="quarter" idx="5"/>
          </p:nvPr>
        </p:nvSpPr>
        <p:spPr/>
        <p:txBody>
          <a:bodyPr/>
          <a:lstStyle/>
          <a:p>
            <a:fld id="{82B7F1A6-3D0F-4137-9F97-2FE12D7280A5}" type="slidenum">
              <a:rPr lang="fr-FR" smtClean="0"/>
              <a:t>21</a:t>
            </a:fld>
            <a:endParaRPr lang="fr-FR"/>
          </a:p>
        </p:txBody>
      </p:sp>
    </p:spTree>
    <p:extLst>
      <p:ext uri="{BB962C8B-B14F-4D97-AF65-F5344CB8AC3E}">
        <p14:creationId xmlns:p14="http://schemas.microsoft.com/office/powerpoint/2010/main" val="25546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Ce sont des addictions sans substances mais qui présentent des similarités avec les dépendances aux substances : désir compulsif, importance du temps consacré à l’activité et abandon des autres activités, développement d’une tolérance à l’activité, poursuite du comportement malgré les effets négatifs, syndrome de sevrage,…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*Définition INRS du  Workaholisme : « un investissement excessif d’un sujet dans son travail et à une négligence de sa vie extraprofessionnelle ». Il est à distinguer d’une approche « passionnée » du travail, car le sujet workaholic a tendance à ne pas déléguer son travail, à mal s’intégrer dans une équipe (ce qui provoque de fréquents conflits avec ses collègues) et à être moins satisfait de son travail. </a:t>
            </a:r>
            <a:endParaRPr lang="fr-FR" sz="1200" kern="1200" dirty="0">
              <a:solidFill>
                <a:schemeClr val="tx1"/>
              </a:solidFill>
              <a:latin typeface="+mn-lt"/>
              <a:ea typeface="+mn-ea"/>
              <a:cs typeface="+mn-cs"/>
            </a:endParaRPr>
          </a:p>
          <a:p>
            <a:r>
              <a:rPr lang="fr-FR" sz="1200" u="sng" kern="1200" dirty="0">
                <a:solidFill>
                  <a:schemeClr val="tx1"/>
                </a:solidFill>
                <a:latin typeface="+mn-lt"/>
                <a:ea typeface="+mn-ea"/>
                <a:cs typeface="+mn-cs"/>
              </a:rPr>
              <a:t>Risques : </a:t>
            </a:r>
          </a:p>
          <a:p>
            <a:r>
              <a:rPr lang="fr-FR" sz="1200" kern="1200" dirty="0">
                <a:solidFill>
                  <a:schemeClr val="tx1"/>
                </a:solidFill>
                <a:latin typeface="+mn-lt"/>
                <a:ea typeface="+mn-ea"/>
                <a:cs typeface="+mn-cs"/>
              </a:rPr>
              <a:t>- Isolement social et familial</a:t>
            </a:r>
          </a:p>
          <a:p>
            <a:r>
              <a:rPr lang="fr-FR" sz="1200" kern="1200" dirty="0">
                <a:solidFill>
                  <a:schemeClr val="tx1"/>
                </a:solidFill>
                <a:latin typeface="+mn-lt"/>
                <a:ea typeface="+mn-ea"/>
                <a:cs typeface="+mn-cs"/>
              </a:rPr>
              <a:t>- Anxiété, insomnie, dépression, plaintes somatiques, douleurs musculaires</a:t>
            </a:r>
          </a:p>
          <a:p>
            <a:r>
              <a:rPr lang="fr-FR" sz="1200" kern="1200" dirty="0">
                <a:solidFill>
                  <a:schemeClr val="tx1"/>
                </a:solidFill>
                <a:latin typeface="+mn-lt"/>
                <a:ea typeface="+mn-ea"/>
                <a:cs typeface="+mn-cs"/>
              </a:rPr>
              <a:t>- Problème physique (ulcère HTA), prise de poids, tabagisme, consommation d’alcool</a:t>
            </a:r>
          </a:p>
          <a:p>
            <a:r>
              <a:rPr lang="fr-FR" sz="1200" kern="1200" dirty="0">
                <a:solidFill>
                  <a:schemeClr val="tx1"/>
                </a:solidFill>
                <a:latin typeface="+mn-lt"/>
                <a:ea typeface="+mn-ea"/>
                <a:cs typeface="+mn-cs"/>
              </a:rPr>
              <a:t>- Pas de satisfaction au travail et intolérance aux erreurs</a:t>
            </a:r>
          </a:p>
          <a:p>
            <a:pPr marL="171450" indent="-171450">
              <a:buFontTx/>
              <a:buChar char="-"/>
            </a:pPr>
            <a:r>
              <a:rPr lang="fr-FR" sz="1200" kern="1200" dirty="0">
                <a:solidFill>
                  <a:schemeClr val="tx1"/>
                </a:solidFill>
                <a:latin typeface="+mn-lt"/>
                <a:ea typeface="+mn-ea"/>
                <a:cs typeface="+mn-cs"/>
              </a:rPr>
              <a:t>Burn out</a:t>
            </a:r>
          </a:p>
          <a:p>
            <a:pPr marL="171450" indent="-171450">
              <a:buFontTx/>
              <a:buChar char="-"/>
            </a:pPr>
            <a:endParaRPr lang="fr-FR" sz="1200" kern="1200" dirty="0">
              <a:solidFill>
                <a:schemeClr val="tx1"/>
              </a:solidFill>
              <a:latin typeface="+mn-lt"/>
              <a:ea typeface="+mn-ea"/>
              <a:cs typeface="+mn-cs"/>
            </a:endParaRPr>
          </a:p>
          <a:p>
            <a:pPr marL="171450" indent="-171450">
              <a:buFontTx/>
              <a:buChar char="-"/>
            </a:pPr>
            <a:r>
              <a:rPr lang="fr-FR" sz="1200" kern="1200" dirty="0">
                <a:solidFill>
                  <a:schemeClr val="tx1"/>
                </a:solidFill>
                <a:latin typeface="+mn-lt"/>
                <a:ea typeface="+mn-ea"/>
                <a:cs typeface="+mn-cs"/>
              </a:rPr>
              <a:t>Beaucoup de travail à la maison, perte d’équilibre de vie, vacances perturbées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7F1A6-3D0F-4137-9F97-2FE12D7280A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59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Ce sont des addictions sans substances mais qui présentent des similarités avec les dépendances aux substances : désir compulsif, importance du temps consacré à l’activité et abandon des autres activités, développement d’une tolérance à l’activité, poursuite du comportement malgré les effets négatifs, syndrome de sevrage,…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*Définition INRS du  Workaholisme : « un investissement excessif d’un sujet dans son travail et à une négligence de sa vie extraprofessionnelle ». Il est à distinguer d’une approche « passionnée » du travail, car le sujet workaholic a tendance à ne pas déléguer son travail, à mal s’intégrer dans une équipe (ce qui provoque de fréquents conflits avec ses collègues) et à être moins satisfait de son travail. </a:t>
            </a:r>
            <a:endParaRPr lang="fr-FR" sz="1200" kern="1200" dirty="0">
              <a:solidFill>
                <a:schemeClr val="tx1"/>
              </a:solidFill>
              <a:latin typeface="+mn-lt"/>
              <a:ea typeface="+mn-ea"/>
              <a:cs typeface="+mn-cs"/>
            </a:endParaRPr>
          </a:p>
          <a:p>
            <a:r>
              <a:rPr lang="fr-FR" sz="1200" u="sng" kern="1200" dirty="0">
                <a:solidFill>
                  <a:schemeClr val="tx1"/>
                </a:solidFill>
                <a:latin typeface="+mn-lt"/>
                <a:ea typeface="+mn-ea"/>
                <a:cs typeface="+mn-cs"/>
              </a:rPr>
              <a:t>Risques : </a:t>
            </a:r>
          </a:p>
          <a:p>
            <a:r>
              <a:rPr lang="fr-FR" sz="1200" kern="1200" dirty="0">
                <a:solidFill>
                  <a:schemeClr val="tx1"/>
                </a:solidFill>
                <a:latin typeface="+mn-lt"/>
                <a:ea typeface="+mn-ea"/>
                <a:cs typeface="+mn-cs"/>
              </a:rPr>
              <a:t>- Isolement social et familial</a:t>
            </a:r>
          </a:p>
          <a:p>
            <a:r>
              <a:rPr lang="fr-FR" sz="1200" kern="1200" dirty="0">
                <a:solidFill>
                  <a:schemeClr val="tx1"/>
                </a:solidFill>
                <a:latin typeface="+mn-lt"/>
                <a:ea typeface="+mn-ea"/>
                <a:cs typeface="+mn-cs"/>
              </a:rPr>
              <a:t>- Anxiété, insomnie, dépression, plaintes somatiques, douleurs musculaires</a:t>
            </a:r>
          </a:p>
          <a:p>
            <a:r>
              <a:rPr lang="fr-FR" sz="1200" kern="1200" dirty="0">
                <a:solidFill>
                  <a:schemeClr val="tx1"/>
                </a:solidFill>
                <a:latin typeface="+mn-lt"/>
                <a:ea typeface="+mn-ea"/>
                <a:cs typeface="+mn-cs"/>
              </a:rPr>
              <a:t>- Problème physique (ulcère HTA), prise de poids, tabagisme, consommation d’alcool</a:t>
            </a:r>
          </a:p>
          <a:p>
            <a:r>
              <a:rPr lang="fr-FR" sz="1200" kern="1200" dirty="0">
                <a:solidFill>
                  <a:schemeClr val="tx1"/>
                </a:solidFill>
                <a:latin typeface="+mn-lt"/>
                <a:ea typeface="+mn-ea"/>
                <a:cs typeface="+mn-cs"/>
              </a:rPr>
              <a:t>- Pas de satisfaction au travail et intolérance aux erreurs</a:t>
            </a:r>
          </a:p>
          <a:p>
            <a:pPr marL="171450" indent="-171450">
              <a:buFontTx/>
              <a:buChar char="-"/>
            </a:pPr>
            <a:r>
              <a:rPr lang="fr-FR" sz="1200" kern="1200" dirty="0">
                <a:solidFill>
                  <a:schemeClr val="tx1"/>
                </a:solidFill>
                <a:latin typeface="+mn-lt"/>
                <a:ea typeface="+mn-ea"/>
                <a:cs typeface="+mn-cs"/>
              </a:rPr>
              <a:t>Burn out</a:t>
            </a:r>
          </a:p>
          <a:p>
            <a:pPr marL="171450" indent="-171450">
              <a:buFontTx/>
              <a:buChar char="-"/>
            </a:pPr>
            <a:endParaRPr lang="fr-FR" sz="1200" kern="1200" dirty="0">
              <a:solidFill>
                <a:schemeClr val="tx1"/>
              </a:solidFill>
              <a:latin typeface="+mn-lt"/>
              <a:ea typeface="+mn-ea"/>
              <a:cs typeface="+mn-cs"/>
            </a:endParaRPr>
          </a:p>
          <a:p>
            <a:pPr marL="171450" indent="-171450">
              <a:buFontTx/>
              <a:buChar char="-"/>
            </a:pPr>
            <a:r>
              <a:rPr lang="fr-FR" sz="1200" kern="1200" dirty="0">
                <a:solidFill>
                  <a:schemeClr val="tx1"/>
                </a:solidFill>
                <a:latin typeface="+mn-lt"/>
                <a:ea typeface="+mn-ea"/>
                <a:cs typeface="+mn-cs"/>
              </a:rPr>
              <a:t>Beaucoup de travail à la maison, perte d’équilibre de vie, vacances perturbées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7F1A6-3D0F-4137-9F97-2FE12D7280A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72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Ce sont des addictions sans substances mais qui présentent des similarités avec les dépendances aux substances : désir compulsif, importance du temps consacré à l’activité et abandon des autres activités, développement d’une tolérance à l’activité, poursuite du comportement malgré les effets négatifs, syndrome de sevrage,…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*Définition INRS du  Workaholisme : « un investissement excessif d’un sujet dans son travail et à une négligence de sa vie extraprofessionnelle ». Il est à distinguer d’une approche « passionnée » du travail, car le sujet workaholic a tendance à ne pas déléguer son travail, à mal s’intégrer dans une équipe (ce qui provoque de fréquents conflits avec ses collègues) et à être moins satisfait de son travail. </a:t>
            </a:r>
            <a:endParaRPr lang="fr-FR" sz="1200" kern="1200" dirty="0">
              <a:solidFill>
                <a:schemeClr val="tx1"/>
              </a:solidFill>
              <a:latin typeface="+mn-lt"/>
              <a:ea typeface="+mn-ea"/>
              <a:cs typeface="+mn-cs"/>
            </a:endParaRPr>
          </a:p>
          <a:p>
            <a:r>
              <a:rPr lang="fr-FR" sz="1200" u="sng" kern="1200" dirty="0">
                <a:solidFill>
                  <a:schemeClr val="tx1"/>
                </a:solidFill>
                <a:latin typeface="+mn-lt"/>
                <a:ea typeface="+mn-ea"/>
                <a:cs typeface="+mn-cs"/>
              </a:rPr>
              <a:t>Risques : </a:t>
            </a:r>
          </a:p>
          <a:p>
            <a:r>
              <a:rPr lang="fr-FR" sz="1200" kern="1200" dirty="0">
                <a:solidFill>
                  <a:schemeClr val="tx1"/>
                </a:solidFill>
                <a:latin typeface="+mn-lt"/>
                <a:ea typeface="+mn-ea"/>
                <a:cs typeface="+mn-cs"/>
              </a:rPr>
              <a:t>- Isolement social et familial</a:t>
            </a:r>
          </a:p>
          <a:p>
            <a:r>
              <a:rPr lang="fr-FR" sz="1200" kern="1200" dirty="0">
                <a:solidFill>
                  <a:schemeClr val="tx1"/>
                </a:solidFill>
                <a:latin typeface="+mn-lt"/>
                <a:ea typeface="+mn-ea"/>
                <a:cs typeface="+mn-cs"/>
              </a:rPr>
              <a:t>- Anxiété, insomnie, dépression, plaintes somatiques, douleurs musculaires</a:t>
            </a:r>
          </a:p>
          <a:p>
            <a:r>
              <a:rPr lang="fr-FR" sz="1200" kern="1200" dirty="0">
                <a:solidFill>
                  <a:schemeClr val="tx1"/>
                </a:solidFill>
                <a:latin typeface="+mn-lt"/>
                <a:ea typeface="+mn-ea"/>
                <a:cs typeface="+mn-cs"/>
              </a:rPr>
              <a:t>- Problème physique (ulcère HTA), prise de poids, tabagisme, consommation d’alcool</a:t>
            </a:r>
          </a:p>
          <a:p>
            <a:r>
              <a:rPr lang="fr-FR" sz="1200" kern="1200" dirty="0">
                <a:solidFill>
                  <a:schemeClr val="tx1"/>
                </a:solidFill>
                <a:latin typeface="+mn-lt"/>
                <a:ea typeface="+mn-ea"/>
                <a:cs typeface="+mn-cs"/>
              </a:rPr>
              <a:t>- Pas de satisfaction au travail et intolérance aux erreurs</a:t>
            </a:r>
          </a:p>
          <a:p>
            <a:pPr marL="171450" indent="-171450">
              <a:buFontTx/>
              <a:buChar char="-"/>
            </a:pPr>
            <a:r>
              <a:rPr lang="fr-FR" sz="1200" kern="1200" dirty="0">
                <a:solidFill>
                  <a:schemeClr val="tx1"/>
                </a:solidFill>
                <a:latin typeface="+mn-lt"/>
                <a:ea typeface="+mn-ea"/>
                <a:cs typeface="+mn-cs"/>
              </a:rPr>
              <a:t>Burn out</a:t>
            </a:r>
          </a:p>
          <a:p>
            <a:pPr marL="171450" indent="-171450">
              <a:buFontTx/>
              <a:buChar char="-"/>
            </a:pPr>
            <a:endParaRPr lang="fr-FR" sz="1200" kern="1200" dirty="0">
              <a:solidFill>
                <a:schemeClr val="tx1"/>
              </a:solidFill>
              <a:latin typeface="+mn-lt"/>
              <a:ea typeface="+mn-ea"/>
              <a:cs typeface="+mn-cs"/>
            </a:endParaRPr>
          </a:p>
          <a:p>
            <a:pPr marL="171450" indent="-171450">
              <a:buFontTx/>
              <a:buChar char="-"/>
            </a:pPr>
            <a:r>
              <a:rPr lang="fr-FR" sz="1200" kern="1200" dirty="0">
                <a:solidFill>
                  <a:schemeClr val="tx1"/>
                </a:solidFill>
                <a:latin typeface="+mn-lt"/>
                <a:ea typeface="+mn-ea"/>
                <a:cs typeface="+mn-cs"/>
              </a:rPr>
              <a:t>Beaucoup de travail à la maison, perte d’équilibre de vie, vacances perturbées</a:t>
            </a:r>
          </a:p>
          <a:p>
            <a:endParaRPr lang="fr-FR" dirty="0"/>
          </a:p>
        </p:txBody>
      </p:sp>
      <p:sp>
        <p:nvSpPr>
          <p:cNvPr id="4" name="Espace réservé du numéro de diapositive 3"/>
          <p:cNvSpPr>
            <a:spLocks noGrp="1"/>
          </p:cNvSpPr>
          <p:nvPr>
            <p:ph type="sldNum" sz="quarter" idx="5"/>
          </p:nvPr>
        </p:nvSpPr>
        <p:spPr/>
        <p:txBody>
          <a:bodyPr/>
          <a:lstStyle/>
          <a:p>
            <a:fld id="{82B7F1A6-3D0F-4137-9F97-2FE12D7280A5}" type="slidenum">
              <a:rPr lang="fr-FR" smtClean="0"/>
              <a:t>14</a:t>
            </a:fld>
            <a:endParaRPr lang="fr-FR"/>
          </a:p>
        </p:txBody>
      </p:sp>
    </p:spTree>
    <p:extLst>
      <p:ext uri="{BB962C8B-B14F-4D97-AF65-F5344CB8AC3E}">
        <p14:creationId xmlns:p14="http://schemas.microsoft.com/office/powerpoint/2010/main" val="54804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B7F1A6-3D0F-4137-9F97-2FE12D7280A5}" type="slidenum">
              <a:rPr lang="fr-FR" smtClean="0"/>
              <a:t>15</a:t>
            </a:fld>
            <a:endParaRPr lang="fr-FR"/>
          </a:p>
        </p:txBody>
      </p:sp>
    </p:spTree>
    <p:extLst>
      <p:ext uri="{BB962C8B-B14F-4D97-AF65-F5344CB8AC3E}">
        <p14:creationId xmlns:p14="http://schemas.microsoft.com/office/powerpoint/2010/main" val="20260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B7F1A6-3D0F-4137-9F97-2FE12D7280A5}" type="slidenum">
              <a:rPr lang="fr-FR" smtClean="0"/>
              <a:t>16</a:t>
            </a:fld>
            <a:endParaRPr lang="fr-FR"/>
          </a:p>
        </p:txBody>
      </p:sp>
    </p:spTree>
    <p:extLst>
      <p:ext uri="{BB962C8B-B14F-4D97-AF65-F5344CB8AC3E}">
        <p14:creationId xmlns:p14="http://schemas.microsoft.com/office/powerpoint/2010/main" val="268866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aseline="0" dirty="0"/>
              <a:t>Les stimulants </a:t>
            </a:r>
            <a:r>
              <a:rPr lang="fr-FR" sz="1200" b="1" baseline="0" dirty="0"/>
              <a:t>favorisent</a:t>
            </a:r>
            <a:r>
              <a:rPr lang="fr-FR" sz="1200" baseline="0" dirty="0"/>
              <a:t> un état d’éveil….   Et </a:t>
            </a:r>
            <a:r>
              <a:rPr lang="fr-FR" sz="1200" b="1" baseline="0" dirty="0"/>
              <a:t>induisent</a:t>
            </a:r>
            <a:r>
              <a:rPr lang="fr-FR" sz="1200" baseline="0" dirty="0"/>
              <a:t> un sentiment ….</a:t>
            </a:r>
          </a:p>
          <a:p>
            <a:endParaRPr lang="fr-FR" sz="1200" baseline="0" dirty="0"/>
          </a:p>
          <a:p>
            <a:r>
              <a:rPr lang="fr-FR" sz="1200" baseline="0" dirty="0"/>
              <a:t>Les perturbateurs </a:t>
            </a:r>
            <a:r>
              <a:rPr lang="fr-FR" sz="1200" b="1" baseline="0" dirty="0"/>
              <a:t>provoquent</a:t>
            </a:r>
            <a:r>
              <a:rPr lang="fr-FR" sz="1200" baseline="0" dirty="0"/>
              <a:t> une perturbation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Produits volatiles : colles, solvants</a:t>
            </a:r>
          </a:p>
          <a:p>
            <a:endParaRPr lang="fr-FR" sz="1200" baseline="0" dirty="0"/>
          </a:p>
          <a:p>
            <a:r>
              <a:rPr lang="fr-FR" sz="1200" baseline="0" dirty="0"/>
              <a:t>Les dépresseurs </a:t>
            </a:r>
            <a:r>
              <a:rPr lang="fr-FR" sz="1200" b="1" baseline="0" dirty="0"/>
              <a:t>entrainent </a:t>
            </a:r>
            <a:r>
              <a:rPr lang="fr-FR" sz="1200" baseline="0" dirty="0"/>
              <a:t>une sensation ….</a:t>
            </a:r>
          </a:p>
          <a:p>
            <a:r>
              <a:rPr lang="fr-FR" sz="1200" baseline="0" dirty="0"/>
              <a:t>Opiacés : héroïne, TSO: méthadone et Subutex, codéine et morphine</a:t>
            </a:r>
          </a:p>
          <a:p>
            <a:r>
              <a:rPr lang="fr-FR" sz="1200" baseline="0" dirty="0"/>
              <a:t>Médicaments psychotropes : anxiolytiques  somnifère,…</a:t>
            </a:r>
          </a:p>
          <a:p>
            <a:endParaRPr lang="fr-FR" dirty="0"/>
          </a:p>
        </p:txBody>
      </p:sp>
      <p:sp>
        <p:nvSpPr>
          <p:cNvPr id="4" name="Espace réservé du numéro de diapositive 3"/>
          <p:cNvSpPr>
            <a:spLocks noGrp="1"/>
          </p:cNvSpPr>
          <p:nvPr>
            <p:ph type="sldNum" sz="quarter" idx="5"/>
          </p:nvPr>
        </p:nvSpPr>
        <p:spPr/>
        <p:txBody>
          <a:bodyPr/>
          <a:lstStyle/>
          <a:p>
            <a:fld id="{82B7F1A6-3D0F-4137-9F97-2FE12D7280A5}" type="slidenum">
              <a:rPr lang="fr-FR" smtClean="0"/>
              <a:t>17</a:t>
            </a:fld>
            <a:endParaRPr lang="fr-FR"/>
          </a:p>
        </p:txBody>
      </p:sp>
    </p:spTree>
    <p:extLst>
      <p:ext uri="{BB962C8B-B14F-4D97-AF65-F5344CB8AC3E}">
        <p14:creationId xmlns:p14="http://schemas.microsoft.com/office/powerpoint/2010/main" val="340448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aseline="0" dirty="0"/>
          </a:p>
          <a:p>
            <a:endParaRPr lang="fr-FR" dirty="0"/>
          </a:p>
        </p:txBody>
      </p:sp>
      <p:sp>
        <p:nvSpPr>
          <p:cNvPr id="4" name="Espace réservé du numéro de diapositive 3"/>
          <p:cNvSpPr>
            <a:spLocks noGrp="1"/>
          </p:cNvSpPr>
          <p:nvPr>
            <p:ph type="sldNum" sz="quarter" idx="5"/>
          </p:nvPr>
        </p:nvSpPr>
        <p:spPr/>
        <p:txBody>
          <a:bodyPr/>
          <a:lstStyle/>
          <a:p>
            <a:fld id="{82B7F1A6-3D0F-4137-9F97-2FE12D7280A5}" type="slidenum">
              <a:rPr lang="fr-FR" smtClean="0"/>
              <a:t>18</a:t>
            </a:fld>
            <a:endParaRPr lang="fr-FR"/>
          </a:p>
        </p:txBody>
      </p:sp>
    </p:spTree>
    <p:extLst>
      <p:ext uri="{BB962C8B-B14F-4D97-AF65-F5344CB8AC3E}">
        <p14:creationId xmlns:p14="http://schemas.microsoft.com/office/powerpoint/2010/main" val="224964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B7F1A6-3D0F-4137-9F97-2FE12D7280A5}" type="slidenum">
              <a:rPr lang="fr-FR" smtClean="0"/>
              <a:t>19</a:t>
            </a:fld>
            <a:endParaRPr lang="fr-FR"/>
          </a:p>
        </p:txBody>
      </p:sp>
    </p:spTree>
    <p:extLst>
      <p:ext uri="{BB962C8B-B14F-4D97-AF65-F5344CB8AC3E}">
        <p14:creationId xmlns:p14="http://schemas.microsoft.com/office/powerpoint/2010/main" val="131863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2DFBFA6-8DA2-4BFC-BFE1-F22CC33FE14A}"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D3EBA-8A4C-40B7-A6B9-8393885F9B4D}" type="slidenum">
              <a:rPr lang="fr-FR" smtClean="0"/>
              <a:t>‹N°›</a:t>
            </a:fld>
            <a:endParaRPr lang="fr-FR"/>
          </a:p>
        </p:txBody>
      </p:sp>
    </p:spTree>
    <p:extLst>
      <p:ext uri="{BB962C8B-B14F-4D97-AF65-F5344CB8AC3E}">
        <p14:creationId xmlns:p14="http://schemas.microsoft.com/office/powerpoint/2010/main" val="123160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A87B86-9845-4ED6-827F-BC931905DB14}" type="datetime1">
              <a:rPr lang="en-US" smtClean="0"/>
              <a:t>12/21/2023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352190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7"/>
            <a:ext cx="6172200" cy="4873625"/>
          </a:xfrm>
        </p:spPr>
        <p:txBody>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EAA7C75-DC57-493C-8386-9B7BA29E935D}" type="datetime1">
              <a:rPr lang="en-US" smtClean="0"/>
              <a:t>12/21/2023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242722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3200">
                <a:latin typeface="Century Gothic" panose="020B0502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DC1FD2E-0C8A-4592-9DC4-B5A96A5F9D12}" type="datetime1">
              <a:rPr lang="en-US" smtClean="0"/>
              <a:t>12/21/2023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172695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4D1F0B0-9791-4EF4-B3AC-CE4889F1789B}"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3060537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734300" cy="5811838"/>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62618DF-3249-4B1D-979F-DDC1201C1BC8}"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3749201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634" y="762001"/>
            <a:ext cx="9259631" cy="5334001"/>
          </a:xfrm>
          <a:custGeom>
            <a:avLst/>
            <a:gdLst>
              <a:gd name="connsiteX0" fmla="*/ 0 w 9141619"/>
              <a:gd name="connsiteY0" fmla="*/ 0 h 5334001"/>
              <a:gd name="connsiteX1" fmla="*/ 9141619 w 9141619"/>
              <a:gd name="connsiteY1" fmla="*/ 0 h 5334001"/>
              <a:gd name="connsiteX2" fmla="*/ 9141619 w 9141619"/>
              <a:gd name="connsiteY2" fmla="*/ 5334001 h 5334001"/>
              <a:gd name="connsiteX3" fmla="*/ 0 w 9141619"/>
              <a:gd name="connsiteY3" fmla="*/ 5334001 h 5334001"/>
              <a:gd name="connsiteX4" fmla="*/ 0 w 9141619"/>
              <a:gd name="connsiteY4" fmla="*/ 0 h 5334001"/>
              <a:gd name="connsiteX0" fmla="*/ 0 w 9141619"/>
              <a:gd name="connsiteY0" fmla="*/ 0 h 5334001"/>
              <a:gd name="connsiteX1" fmla="*/ 9141619 w 9141619"/>
              <a:gd name="connsiteY1" fmla="*/ 0 h 5334001"/>
              <a:gd name="connsiteX2" fmla="*/ 7975428 w 9141619"/>
              <a:gd name="connsiteY2" fmla="*/ 5320749 h 5334001"/>
              <a:gd name="connsiteX3" fmla="*/ 0 w 9141619"/>
              <a:gd name="connsiteY3" fmla="*/ 5334001 h 5334001"/>
              <a:gd name="connsiteX4" fmla="*/ 0 w 9141619"/>
              <a:gd name="connsiteY4" fmla="*/ 0 h 5334001"/>
              <a:gd name="connsiteX0" fmla="*/ 0 w 9141619"/>
              <a:gd name="connsiteY0" fmla="*/ 0 h 5334001"/>
              <a:gd name="connsiteX1" fmla="*/ 9141619 w 9141619"/>
              <a:gd name="connsiteY1" fmla="*/ 0 h 5334001"/>
              <a:gd name="connsiteX2" fmla="*/ 7975428 w 9141619"/>
              <a:gd name="connsiteY2" fmla="*/ 5320749 h 5334001"/>
              <a:gd name="connsiteX3" fmla="*/ 0 w 9141619"/>
              <a:gd name="connsiteY3" fmla="*/ 5334001 h 5334001"/>
              <a:gd name="connsiteX4" fmla="*/ 0 w 9141619"/>
              <a:gd name="connsiteY4" fmla="*/ 0 h 533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619" h="5334001">
                <a:moveTo>
                  <a:pt x="0" y="0"/>
                </a:moveTo>
                <a:lnTo>
                  <a:pt x="9141619" y="0"/>
                </a:lnTo>
                <a:cubicBezTo>
                  <a:pt x="8752889" y="1773583"/>
                  <a:pt x="8244888" y="4143514"/>
                  <a:pt x="7975428" y="5320749"/>
                </a:cubicBezTo>
                <a:lnTo>
                  <a:pt x="0" y="5334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sz="1800" dirty="0"/>
          </a:p>
        </p:txBody>
      </p:sp>
      <p:sp>
        <p:nvSpPr>
          <p:cNvPr id="8" name="Rectangle 7"/>
          <p:cNvSpPr/>
          <p:nvPr/>
        </p:nvSpPr>
        <p:spPr>
          <a:xfrm>
            <a:off x="9270263" y="762001"/>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dirty="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latin typeface="Century Gothic" panose="020B0502020202020204" pitchFamily="34" charset="0"/>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fr-FR" dirty="0"/>
              <a:t>Modifier le style des sous-titres du masque</a:t>
            </a:r>
            <a:endParaRPr lang="en-US" dirty="0"/>
          </a:p>
        </p:txBody>
      </p:sp>
      <p:sp>
        <p:nvSpPr>
          <p:cNvPr id="4" name="Date Placeholder 3"/>
          <p:cNvSpPr>
            <a:spLocks noGrp="1"/>
          </p:cNvSpPr>
          <p:nvPr>
            <p:ph type="dt" sz="half" idx="10"/>
          </p:nvPr>
        </p:nvSpPr>
        <p:spPr/>
        <p:txBody>
          <a:bodyPr/>
          <a:lstStyle/>
          <a:p>
            <a:fld id="{19172297-0AFC-477D-B9BC-537868F1D13B}" type="datetime1">
              <a:rPr lang="en-US" smtClean="0"/>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pic>
        <p:nvPicPr>
          <p:cNvPr id="14" name="Image 13">
            <a:extLst>
              <a:ext uri="{FF2B5EF4-FFF2-40B4-BE49-F238E27FC236}">
                <a16:creationId xmlns:a16="http://schemas.microsoft.com/office/drawing/2014/main" id="{8A516F3D-102A-4E27-842D-E4B4B06897D8}"/>
              </a:ext>
            </a:extLst>
          </p:cNvPr>
          <p:cNvPicPr>
            <a:picLocks noChangeAspect="1"/>
          </p:cNvPicPr>
          <p:nvPr userDrawn="1"/>
        </p:nvPicPr>
        <p:blipFill>
          <a:blip r:embed="rId2"/>
          <a:stretch>
            <a:fillRect/>
          </a:stretch>
        </p:blipFill>
        <p:spPr>
          <a:xfrm>
            <a:off x="-1110716" y="0"/>
            <a:ext cx="10380979" cy="7338890"/>
          </a:xfrm>
          <a:prstGeom prst="rect">
            <a:avLst/>
          </a:prstGeom>
        </p:spPr>
      </p:pic>
      <p:pic>
        <p:nvPicPr>
          <p:cNvPr id="12" name="Image 11">
            <a:extLst>
              <a:ext uri="{FF2B5EF4-FFF2-40B4-BE49-F238E27FC236}">
                <a16:creationId xmlns:a16="http://schemas.microsoft.com/office/drawing/2014/main" id="{564202D5-360E-48C9-9FC3-E7836EB81D9E}"/>
              </a:ext>
            </a:extLst>
          </p:cNvPr>
          <p:cNvPicPr>
            <a:picLocks noChangeAspect="1"/>
          </p:cNvPicPr>
          <p:nvPr userDrawn="1"/>
        </p:nvPicPr>
        <p:blipFill>
          <a:blip r:embed="rId3"/>
          <a:stretch>
            <a:fillRect/>
          </a:stretch>
        </p:blipFill>
        <p:spPr>
          <a:xfrm>
            <a:off x="9389524" y="848942"/>
            <a:ext cx="2686795" cy="759804"/>
          </a:xfrm>
          <a:prstGeom prst="rect">
            <a:avLst/>
          </a:prstGeom>
        </p:spPr>
      </p:pic>
    </p:spTree>
    <p:extLst>
      <p:ext uri="{BB962C8B-B14F-4D97-AF65-F5344CB8AC3E}">
        <p14:creationId xmlns:p14="http://schemas.microsoft.com/office/powerpoint/2010/main" val="2703762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rIns="180000"/>
          <a:lstStyle>
            <a:lvl1pPr algn="r">
              <a:defRPr/>
            </a:lvl1pPr>
          </a:lstStyle>
          <a:p>
            <a:r>
              <a:rPr lang="fr-FR" dirty="0"/>
              <a:t>Modifiez le style du titre</a:t>
            </a:r>
            <a:endParaRPr lang="en-US"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E3B01414-38FB-4E41-A856-150E47FF4261}" type="datetime1">
              <a:rPr lang="en-US" smtClean="0"/>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11316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latin typeface="Century Gothic" panose="020B050202020202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p>
            <a:fld id="{2D9B80BE-58EF-4313-B41A-A75F87348008}" type="datetime1">
              <a:rPr lang="en-US" smtClean="0"/>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89368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rIns="144000"/>
          <a:lstStyle>
            <a:lvl1pPr algn="r">
              <a:defRPr/>
            </a:lvl1pPr>
          </a:lstStyle>
          <a:p>
            <a:r>
              <a:rPr lang="fr-FR" dirty="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D0B1972-137D-4251-98F9-775D44B7B215}" type="datetime1">
              <a:rPr lang="en-US" smtClean="0"/>
              <a:t>12/21/2023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8090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rIns="144000"/>
          <a:lstStyle>
            <a:lvl1pPr algn="r">
              <a:defRPr/>
            </a:lvl1pPr>
          </a:lstStyle>
          <a:p>
            <a:r>
              <a:rPr lang="fr-FR" dirty="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a:lvl8pPr>
            <a:lvl9pPr>
              <a:defRPr sz="14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Date Placeholder 1"/>
          <p:cNvSpPr>
            <a:spLocks noGrp="1"/>
          </p:cNvSpPr>
          <p:nvPr>
            <p:ph type="dt" sz="half" idx="10"/>
          </p:nvPr>
        </p:nvSpPr>
        <p:spPr/>
        <p:txBody>
          <a:bodyPr/>
          <a:lstStyle/>
          <a:p>
            <a:fld id="{D91D154D-BC32-4D7C-967D-595B7F84048C}" type="datetime1">
              <a:rPr lang="en-US" smtClean="0"/>
              <a:t>12/21/2023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0660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6000"/>
            </a:lvl1pPr>
          </a:lstStyle>
          <a:p>
            <a:r>
              <a:rPr lang="fr-FR" dirty="0"/>
              <a:t>Modifiez le style du titre</a:t>
            </a: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p:txBody>
          <a:bodyPr/>
          <a:lstStyle/>
          <a:p>
            <a:fld id="{0AA93607-535E-4032-901B-33CB7B4A081F}"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D3EBA-8A4C-40B7-A6B9-8393885F9B4D}" type="slidenum">
              <a:rPr lang="fr-FR" smtClean="0"/>
              <a:t>‹N°›</a:t>
            </a:fld>
            <a:endParaRPr lang="fr-FR"/>
          </a:p>
        </p:txBody>
      </p:sp>
    </p:spTree>
    <p:extLst>
      <p:ext uri="{BB962C8B-B14F-4D97-AF65-F5344CB8AC3E}">
        <p14:creationId xmlns:p14="http://schemas.microsoft.com/office/powerpoint/2010/main" val="4194988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rIns="144000"/>
          <a:lstStyle>
            <a:lvl1pPr algn="r">
              <a:defRPr/>
            </a:lvl1pPr>
          </a:lstStyle>
          <a:p>
            <a:r>
              <a:rPr lang="fr-FR" dirty="0"/>
              <a:t>Modifiez le style du titre</a:t>
            </a:r>
            <a:endParaRPr lang="en-US" dirty="0"/>
          </a:p>
        </p:txBody>
      </p:sp>
      <p:sp>
        <p:nvSpPr>
          <p:cNvPr id="2" name="Date Placeholder 1"/>
          <p:cNvSpPr>
            <a:spLocks noGrp="1"/>
          </p:cNvSpPr>
          <p:nvPr>
            <p:ph type="dt" sz="half" idx="10"/>
          </p:nvPr>
        </p:nvSpPr>
        <p:spPr/>
        <p:txBody>
          <a:bodyPr/>
          <a:lstStyle/>
          <a:p>
            <a:fld id="{7D5F92A4-0676-49AB-B8BF-F033C55E75E9}" type="datetime1">
              <a:rPr lang="en-US" smtClean="0"/>
              <a:t>12/21/2023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78781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5B7B1F-2AEA-41C5-8823-40ED541356F4}" type="datetime1">
              <a:rPr lang="en-US" smtClean="0"/>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0690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rIns="144000" anchor="b">
            <a:normAutofit/>
          </a:bodyPr>
          <a:lstStyle>
            <a:lvl1pPr algn="r">
              <a:defRPr sz="3200" b="0" baseline="0"/>
            </a:lvl1pPr>
          </a:lstStyle>
          <a:p>
            <a:r>
              <a:rPr lang="fr-FR" dirty="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a:lvl8pPr>
            <a:lvl9pPr>
              <a:defRPr sz="14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latin typeface="Century Gothic" panose="020B0502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dirty="0"/>
              <a:t>Modifier les styles du texte du masque</a:t>
            </a:r>
          </a:p>
        </p:txBody>
      </p:sp>
      <p:sp>
        <p:nvSpPr>
          <p:cNvPr id="8" name="Date Placeholder 7"/>
          <p:cNvSpPr>
            <a:spLocks noGrp="1"/>
          </p:cNvSpPr>
          <p:nvPr>
            <p:ph type="dt" sz="half" idx="10"/>
          </p:nvPr>
        </p:nvSpPr>
        <p:spPr/>
        <p:txBody>
          <a:bodyPr/>
          <a:lstStyle/>
          <a:p>
            <a:fld id="{FF80149D-6CBC-4F2D-A626-39A80B8438DD}" type="datetime1">
              <a:rPr lang="en-US" smtClean="0"/>
              <a:t>12/21/2023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0474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rIns="144000" anchor="b">
            <a:normAutofit/>
          </a:bodyPr>
          <a:lstStyle>
            <a:lvl1pPr algn="r">
              <a:defRPr sz="3200" b="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solidFill>
        </p:spPr>
        <p:txBody>
          <a:bodyPr anchor="t">
            <a:normAutofit/>
          </a:bodyPr>
          <a:lstStyle>
            <a:lvl1pPr marL="0" indent="0">
              <a:buNone/>
              <a:defRPr sz="1400">
                <a:latin typeface="Century Gothic" panose="020B0502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latin typeface="Century Gothic" panose="020B0502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dirty="0"/>
              <a:t>Modifier les styles du texte du masque</a:t>
            </a:r>
          </a:p>
        </p:txBody>
      </p:sp>
      <p:sp>
        <p:nvSpPr>
          <p:cNvPr id="8" name="Date Placeholder 7"/>
          <p:cNvSpPr>
            <a:spLocks noGrp="1"/>
          </p:cNvSpPr>
          <p:nvPr>
            <p:ph type="dt" sz="half" idx="10"/>
          </p:nvPr>
        </p:nvSpPr>
        <p:spPr/>
        <p:txBody>
          <a:bodyPr/>
          <a:lstStyle/>
          <a:p>
            <a:fld id="{C75B4B6F-97A2-4264-AEFC-F73277532093}" type="datetime1">
              <a:rPr lang="en-US" smtClean="0"/>
              <a:t>12/21/2023</a:t>
            </a:fld>
            <a:endParaRPr lang="en-US" dirty="0"/>
          </a:p>
        </p:txBody>
      </p:sp>
      <p:sp>
        <p:nvSpPr>
          <p:cNvPr id="9" name="Footer Placeholder 8"/>
          <p:cNvSpPr>
            <a:spLocks noGrp="1"/>
          </p:cNvSpPr>
          <p:nvPr>
            <p:ph type="ftr" sz="quarter" idx="11"/>
          </p:nvPr>
        </p:nvSpPr>
        <p:spPr>
          <a:xfrm>
            <a:off x="3499102" y="6356352"/>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43476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rIns="144000"/>
          <a:lstStyle>
            <a:lvl1pPr algn="r">
              <a:defRPr/>
            </a:lvl1p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ncho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5A67779-2EF2-46BB-AEB6-8D4AEEF0062A}" type="datetime1">
              <a:rPr lang="en-US" smtClean="0"/>
              <a:t>12/21/2023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9584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rIns="144000"/>
          <a:lstStyle>
            <a:lvl1pPr algn="r">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AD93B13D-C97D-4575-94B4-F225EF34F85C}" type="datetime1">
              <a:rPr lang="en-US" smtClean="0"/>
              <a:t>12/21/2023</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3753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3BB333-054B-4051-9F26-944CE52EC6BE}"/>
              </a:ext>
            </a:extLst>
          </p:cNvPr>
          <p:cNvSpPr/>
          <p:nvPr userDrawn="1"/>
        </p:nvSpPr>
        <p:spPr>
          <a:xfrm>
            <a:off x="9542034" y="177503"/>
            <a:ext cx="1811767" cy="160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1524000" y="978948"/>
            <a:ext cx="9061525" cy="2531017"/>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831F194-34E6-4920-A63B-715DA5C0446D}"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109792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EE14E6-EF23-446E-8DFE-7C2ED21F5F01}"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953206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FB37F-A9E1-465D-89AD-34E8D558C468}"/>
              </a:ext>
            </a:extLst>
          </p:cNvPr>
          <p:cNvSpPr/>
          <p:nvPr userDrawn="1"/>
        </p:nvSpPr>
        <p:spPr>
          <a:xfrm>
            <a:off x="9542034" y="177503"/>
            <a:ext cx="1811767" cy="160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p:nvPr>
        </p:nvSpPr>
        <p:spPr>
          <a:xfrm>
            <a:off x="831851" y="1182615"/>
            <a:ext cx="10388376" cy="2852737"/>
          </a:xfrm>
        </p:spPr>
        <p:txBody>
          <a:bodyPr anchor="b"/>
          <a:lstStyle>
            <a:lvl1pPr>
              <a:defRPr sz="6000"/>
            </a:lvl1pPr>
          </a:lstStyle>
          <a:p>
            <a:r>
              <a:rPr lang="fr-FR" dirty="0"/>
              <a:t>Modifiez le style du titre</a:t>
            </a:r>
          </a:p>
        </p:txBody>
      </p:sp>
      <p:sp>
        <p:nvSpPr>
          <p:cNvPr id="3" name="Espace réservé du texte 2"/>
          <p:cNvSpPr>
            <a:spLocks noGrp="1"/>
          </p:cNvSpPr>
          <p:nvPr>
            <p:ph type="body" idx="1"/>
          </p:nvPr>
        </p:nvSpPr>
        <p:spPr>
          <a:xfrm>
            <a:off x="831851" y="404205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p:txBody>
          <a:bodyPr/>
          <a:lstStyle/>
          <a:p>
            <a:fld id="{A2AA7560-9499-4DC3-8188-21763F7053B6}"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1877768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A0A3D0A-50C5-4897-9A25-43F783C15EC3}" type="datetime1">
              <a:rPr lang="en-US" smtClean="0"/>
              <a:t>12/21/2023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402384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5FEF58-26A6-4AFE-B50C-34F9BB19AFE2}" type="datetime1">
              <a:rPr lang="en-US" smtClean="0"/>
              <a:t>12/21/2023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ED3EBA-8A4C-40B7-A6B9-8393885F9B4D}" type="slidenum">
              <a:rPr lang="fr-FR" smtClean="0"/>
              <a:t>‹N°›</a:t>
            </a:fld>
            <a:endParaRPr lang="fr-FR"/>
          </a:p>
        </p:txBody>
      </p:sp>
    </p:spTree>
    <p:extLst>
      <p:ext uri="{BB962C8B-B14F-4D97-AF65-F5344CB8AC3E}">
        <p14:creationId xmlns:p14="http://schemas.microsoft.com/office/powerpoint/2010/main" val="814327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EF25E77-9650-46C7-9847-81526292077E}" type="datetime1">
              <a:rPr lang="en-US" smtClean="0"/>
              <a:t>12/21/2023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867125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357885" cy="1325563"/>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4B49968-B76B-41DB-914B-F1F8F3FF965E}" type="datetime1">
              <a:rPr lang="en-US" smtClean="0"/>
              <a:t>12/21/2023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3969812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632331-2925-48A3-AD08-FF2A34F3BA30}" type="datetime1">
              <a:rPr lang="en-US" smtClean="0"/>
              <a:t>12/21/2023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1513676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76762B2-7373-4CAE-A2BD-C66483EEF3AE}" type="datetime1">
              <a:rPr lang="en-US" smtClean="0"/>
              <a:t>12/21/2023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2103522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8D09F80-A008-450E-8A93-4801ABBB2E8A}" type="datetime1">
              <a:rPr lang="en-US" smtClean="0"/>
              <a:t>12/21/2023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3476664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B4099-3DEB-4B79-B2FC-F45A53DFE6CD}"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1821077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513A671-E5FC-4280-87C3-EA7CCE78E480}"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287962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BA3EBB0-4EF1-4E49-A627-11873C0E12B4}"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229388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87FFE047-7223-4E07-B8E1-FCCA60089758}"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366815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Century Gothic" panose="020B0502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06C4565-CA96-41C4-AC2C-381D92AEA9F9}" type="datetime1">
              <a:rPr lang="en-US" smtClean="0"/>
              <a:t>12/21/2023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399495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571150C-CEE2-4FBB-B4A5-55701DDA93A3}" type="datetime1">
              <a:rPr lang="en-US" smtClean="0"/>
              <a:t>12/21/2023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364257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E605A34-60CB-4444-8D01-79F605C7FAB2}" type="datetime1">
              <a:rPr lang="en-US" smtClean="0"/>
              <a:t>12/21/2023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269426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F772559-A111-4DC4-AA20-270721B1C6CB}" type="datetime1">
              <a:rPr lang="en-US" smtClean="0"/>
              <a:t>12/21/2023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125B97-9AAA-4914-AD15-60094338D9C7}" type="slidenum">
              <a:rPr lang="fr-FR" smtClean="0"/>
              <a:t>‹N°›</a:t>
            </a:fld>
            <a:endParaRPr lang="fr-FR"/>
          </a:p>
        </p:txBody>
      </p:sp>
    </p:spTree>
    <p:extLst>
      <p:ext uri="{BB962C8B-B14F-4D97-AF65-F5344CB8AC3E}">
        <p14:creationId xmlns:p14="http://schemas.microsoft.com/office/powerpoint/2010/main" val="146361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2DE9A-CF67-4941-A4B9-79B065245EC8}" type="datetime1">
              <a:rPr lang="en-US" smtClean="0"/>
              <a:t>12/21/2023</a:t>
            </a:fld>
            <a:endParaRPr lang="fr-F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6ED3EBA-8A4C-40B7-A6B9-8393885F9B4D}" type="slidenum">
              <a:rPr lang="fr-FR" smtClean="0"/>
              <a:pPr/>
              <a:t>‹N°›</a:t>
            </a:fld>
            <a:endParaRPr lang="fr-FR" dirty="0"/>
          </a:p>
        </p:txBody>
      </p:sp>
      <p:pic>
        <p:nvPicPr>
          <p:cNvPr id="10" name="Image 9"/>
          <p:cNvPicPr>
            <a:picLocks noChangeAspect="1"/>
          </p:cNvPicPr>
          <p:nvPr userDrawn="1"/>
        </p:nvPicPr>
        <p:blipFill>
          <a:blip r:embed="rId5"/>
          <a:stretch>
            <a:fillRect/>
          </a:stretch>
        </p:blipFill>
        <p:spPr>
          <a:xfrm>
            <a:off x="10534441" y="185740"/>
            <a:ext cx="1241153" cy="811653"/>
          </a:xfrm>
          <a:prstGeom prst="rect">
            <a:avLst/>
          </a:prstGeom>
        </p:spPr>
      </p:pic>
      <p:pic>
        <p:nvPicPr>
          <p:cNvPr id="8" name="Image 7">
            <a:extLst>
              <a:ext uri="{FF2B5EF4-FFF2-40B4-BE49-F238E27FC236}">
                <a16:creationId xmlns:a16="http://schemas.microsoft.com/office/drawing/2014/main" id="{FBC2FDE1-ACDE-45EA-95FE-24836D5A7C64}"/>
              </a:ext>
            </a:extLst>
          </p:cNvPr>
          <p:cNvPicPr>
            <a:picLocks noChangeAspect="1"/>
          </p:cNvPicPr>
          <p:nvPr userDrawn="1"/>
        </p:nvPicPr>
        <p:blipFill>
          <a:blip r:embed="rId6"/>
          <a:stretch>
            <a:fillRect/>
          </a:stretch>
        </p:blipFill>
        <p:spPr>
          <a:xfrm>
            <a:off x="-1405880" y="185738"/>
            <a:ext cx="11254720" cy="7956586"/>
          </a:xfrm>
          <a:prstGeom prst="rect">
            <a:avLst/>
          </a:prstGeom>
        </p:spPr>
      </p:pic>
    </p:spTree>
    <p:extLst>
      <p:ext uri="{BB962C8B-B14F-4D97-AF65-F5344CB8AC3E}">
        <p14:creationId xmlns:p14="http://schemas.microsoft.com/office/powerpoint/2010/main" val="1680175468"/>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43" r:id="rId3"/>
  </p:sldLayoutIdLst>
  <p:hf hdr="0" ftr="0" dt="0"/>
  <p:txStyles>
    <p:titleStyle>
      <a:lvl1pPr algn="l" defTabSz="914377" rtl="0" eaLnBrk="1" latinLnBrk="0" hangingPunct="1">
        <a:lnSpc>
          <a:spcPct val="90000"/>
        </a:lnSpc>
        <a:spcBef>
          <a:spcPct val="0"/>
        </a:spcBef>
        <a:buNone/>
        <a:defRPr sz="4800" kern="1200">
          <a:solidFill>
            <a:srgbClr val="17C2D9"/>
          </a:solidFill>
          <a:latin typeface="Eras Demi ITC" panose="020B08050305040208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Batang" panose="02030600000101010101" pitchFamily="18" charset="-127"/>
          <a:cs typeface="Andalus" panose="02020603050405020304" pitchFamily="18" charset="-78"/>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Batang" panose="02030600000101010101" pitchFamily="18" charset="-127"/>
          <a:cs typeface="Andalus" panose="02020603050405020304" pitchFamily="18" charset="-78"/>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Batang" panose="02030600000101010101" pitchFamily="18" charset="-127"/>
          <a:cs typeface="Andalus" panose="02020603050405020304" pitchFamily="18" charset="-78"/>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Batang" panose="02030600000101010101" pitchFamily="18" charset="-127"/>
          <a:cs typeface="Andalus" panose="02020603050405020304" pitchFamily="18" charset="-78"/>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Batang" panose="02030600000101010101" pitchFamily="18" charset="-127"/>
          <a:cs typeface="Andalus" panose="02020603050405020304" pitchFamily="18" charset="-78"/>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custGeom>
            <a:avLst/>
            <a:gdLst>
              <a:gd name="connsiteX0" fmla="*/ 0 w 10515600"/>
              <a:gd name="connsiteY0" fmla="*/ 0 h 1325563"/>
              <a:gd name="connsiteX1" fmla="*/ 10515600 w 10515600"/>
              <a:gd name="connsiteY1" fmla="*/ 0 h 1325563"/>
              <a:gd name="connsiteX2" fmla="*/ 10515600 w 10515600"/>
              <a:gd name="connsiteY2" fmla="*/ 1325563 h 1325563"/>
              <a:gd name="connsiteX3" fmla="*/ 0 w 10515600"/>
              <a:gd name="connsiteY3" fmla="*/ 1325563 h 1325563"/>
              <a:gd name="connsiteX4" fmla="*/ 0 w 10515600"/>
              <a:gd name="connsiteY4" fmla="*/ 0 h 1325563"/>
              <a:gd name="connsiteX0" fmla="*/ 0 w 10515600"/>
              <a:gd name="connsiteY0" fmla="*/ 0 h 1325563"/>
              <a:gd name="connsiteX1" fmla="*/ 10515600 w 10515600"/>
              <a:gd name="connsiteY1" fmla="*/ 0 h 1325563"/>
              <a:gd name="connsiteX2" fmla="*/ 10515600 w 10515600"/>
              <a:gd name="connsiteY2" fmla="*/ 1325563 h 1325563"/>
              <a:gd name="connsiteX3" fmla="*/ 0 w 10515600"/>
              <a:gd name="connsiteY3" fmla="*/ 1325563 h 1325563"/>
              <a:gd name="connsiteX4" fmla="*/ 0 w 10515600"/>
              <a:gd name="connsiteY4" fmla="*/ 0 h 1325563"/>
              <a:gd name="connsiteX0" fmla="*/ 0 w 10515600"/>
              <a:gd name="connsiteY0" fmla="*/ 0 h 1352067"/>
              <a:gd name="connsiteX1" fmla="*/ 10515600 w 10515600"/>
              <a:gd name="connsiteY1" fmla="*/ 0 h 1352067"/>
              <a:gd name="connsiteX2" fmla="*/ 9826487 w 10515600"/>
              <a:gd name="connsiteY2" fmla="*/ 1352067 h 1352067"/>
              <a:gd name="connsiteX3" fmla="*/ 0 w 10515600"/>
              <a:gd name="connsiteY3" fmla="*/ 1325563 h 1352067"/>
              <a:gd name="connsiteX4" fmla="*/ 0 w 10515600"/>
              <a:gd name="connsiteY4" fmla="*/ 0 h 1352067"/>
              <a:gd name="connsiteX0" fmla="*/ 0 w 10515600"/>
              <a:gd name="connsiteY0" fmla="*/ 0 h 1325563"/>
              <a:gd name="connsiteX1" fmla="*/ 10515600 w 10515600"/>
              <a:gd name="connsiteY1" fmla="*/ 0 h 1325563"/>
              <a:gd name="connsiteX2" fmla="*/ 9786730 w 10515600"/>
              <a:gd name="connsiteY2" fmla="*/ 1325563 h 1325563"/>
              <a:gd name="connsiteX3" fmla="*/ 0 w 10515600"/>
              <a:gd name="connsiteY3" fmla="*/ 1325563 h 1325563"/>
              <a:gd name="connsiteX4" fmla="*/ 0 w 10515600"/>
              <a:gd name="connsiteY4" fmla="*/ 0 h 1325563"/>
              <a:gd name="connsiteX0" fmla="*/ 0 w 10515600"/>
              <a:gd name="connsiteY0" fmla="*/ 0 h 1325563"/>
              <a:gd name="connsiteX1" fmla="*/ 10515600 w 10515600"/>
              <a:gd name="connsiteY1" fmla="*/ 0 h 1325563"/>
              <a:gd name="connsiteX2" fmla="*/ 9786730 w 10515600"/>
              <a:gd name="connsiteY2" fmla="*/ 1325563 h 1325563"/>
              <a:gd name="connsiteX3" fmla="*/ 0 w 10515600"/>
              <a:gd name="connsiteY3" fmla="*/ 1325563 h 1325563"/>
              <a:gd name="connsiteX4" fmla="*/ 0 w 105156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325563">
                <a:moveTo>
                  <a:pt x="0" y="0"/>
                </a:moveTo>
                <a:lnTo>
                  <a:pt x="10515600" y="0"/>
                </a:lnTo>
                <a:cubicBezTo>
                  <a:pt x="10272643" y="441854"/>
                  <a:pt x="10533270" y="-30691"/>
                  <a:pt x="9786730" y="1325563"/>
                </a:cubicBezTo>
                <a:lnTo>
                  <a:pt x="0" y="1325563"/>
                </a:lnTo>
                <a:lnTo>
                  <a:pt x="0" y="0"/>
                </a:lnTo>
                <a:close/>
              </a:path>
            </a:pathLst>
          </a:custGeom>
          <a:solidFill>
            <a:srgbClr val="17C2D9"/>
          </a:solidFill>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FD926-9EBC-4498-9188-C88B2D9CB715}" type="datetime1">
              <a:rPr lang="en-US" smtClean="0"/>
              <a:t>12/21/2023</a:t>
            </a:fld>
            <a:endParaRPr lang="fr-F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C125B97-9AAA-4914-AD15-60094338D9C7}" type="slidenum">
              <a:rPr lang="fr-FR" smtClean="0"/>
              <a:pPr/>
              <a:t>‹N°›</a:t>
            </a:fld>
            <a:endParaRPr lang="fr-FR" dirty="0"/>
          </a:p>
        </p:txBody>
      </p:sp>
      <p:sp>
        <p:nvSpPr>
          <p:cNvPr id="10" name="Ellipse 9">
            <a:extLst>
              <a:ext uri="{FF2B5EF4-FFF2-40B4-BE49-F238E27FC236}">
                <a16:creationId xmlns:a16="http://schemas.microsoft.com/office/drawing/2014/main" id="{297D664E-C748-4EA6-8F58-F81F55D71D13}"/>
              </a:ext>
            </a:extLst>
          </p:cNvPr>
          <p:cNvSpPr/>
          <p:nvPr userDrawn="1"/>
        </p:nvSpPr>
        <p:spPr>
          <a:xfrm>
            <a:off x="-871837" y="-819"/>
            <a:ext cx="1577009" cy="68580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bg1">
                  <a:lumMod val="95000"/>
                </a:schemeClr>
              </a:solidFill>
            </a:endParaRPr>
          </a:p>
        </p:txBody>
      </p:sp>
      <p:sp>
        <p:nvSpPr>
          <p:cNvPr id="13" name="Ellipse 12">
            <a:extLst>
              <a:ext uri="{FF2B5EF4-FFF2-40B4-BE49-F238E27FC236}">
                <a16:creationId xmlns:a16="http://schemas.microsoft.com/office/drawing/2014/main" id="{7EA07731-5BF7-4306-BDF2-AF6B244B301B}"/>
              </a:ext>
            </a:extLst>
          </p:cNvPr>
          <p:cNvSpPr/>
          <p:nvPr userDrawn="1"/>
        </p:nvSpPr>
        <p:spPr>
          <a:xfrm>
            <a:off x="-992251" y="4820"/>
            <a:ext cx="1577009" cy="6898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chemeClr val="bg1">
                  <a:lumMod val="95000"/>
                </a:schemeClr>
              </a:solidFill>
            </a:endParaRPr>
          </a:p>
        </p:txBody>
      </p:sp>
      <p:pic>
        <p:nvPicPr>
          <p:cNvPr id="9" name="Image 8">
            <a:extLst>
              <a:ext uri="{FF2B5EF4-FFF2-40B4-BE49-F238E27FC236}">
                <a16:creationId xmlns:a16="http://schemas.microsoft.com/office/drawing/2014/main" id="{86E501CF-86CA-49F7-8C93-6C601B414ED1}"/>
              </a:ext>
            </a:extLst>
          </p:cNvPr>
          <p:cNvPicPr>
            <a:picLocks noChangeAspect="1"/>
          </p:cNvPicPr>
          <p:nvPr userDrawn="1"/>
        </p:nvPicPr>
        <p:blipFill>
          <a:blip r:embed="rId13"/>
          <a:stretch>
            <a:fillRect/>
          </a:stretch>
        </p:blipFill>
        <p:spPr>
          <a:xfrm>
            <a:off x="-83333" y="893925"/>
            <a:ext cx="8786269" cy="6211501"/>
          </a:xfrm>
          <a:prstGeom prst="rect">
            <a:avLst/>
          </a:prstGeom>
        </p:spPr>
      </p:pic>
    </p:spTree>
    <p:extLst>
      <p:ext uri="{BB962C8B-B14F-4D97-AF65-F5344CB8AC3E}">
        <p14:creationId xmlns:p14="http://schemas.microsoft.com/office/powerpoint/2010/main" val="360880757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914377" rtl="0" eaLnBrk="1" latinLnBrk="0" hangingPunct="1">
        <a:lnSpc>
          <a:spcPct val="90000"/>
        </a:lnSpc>
        <a:spcBef>
          <a:spcPct val="0"/>
        </a:spcBef>
        <a:buNone/>
        <a:defRPr sz="4800" kern="1200">
          <a:solidFill>
            <a:schemeClr val="bg1"/>
          </a:solidFill>
          <a:latin typeface="Eras Demi ITC" panose="020B08050305040208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Andalus" panose="02020603050405020304" pitchFamily="18" charset="-78"/>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Andalus" panose="02020603050405020304" pitchFamily="18" charset="-78"/>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ndalus" panose="02020603050405020304" pitchFamily="18" charset="-78"/>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ndalus" panose="02020603050405020304" pitchFamily="18" charset="-78"/>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ndalus" panose="02020603050405020304" pitchFamily="18" charset="-78"/>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748323" cy="5330952"/>
          </a:xfrm>
          <a:custGeom>
            <a:avLst/>
            <a:gdLst>
              <a:gd name="connsiteX0" fmla="*/ 0 w 3443590"/>
              <a:gd name="connsiteY0" fmla="*/ 0 h 5330952"/>
              <a:gd name="connsiteX1" fmla="*/ 3443590 w 3443590"/>
              <a:gd name="connsiteY1" fmla="*/ 0 h 5330952"/>
              <a:gd name="connsiteX2" fmla="*/ 3443590 w 3443590"/>
              <a:gd name="connsiteY2" fmla="*/ 5330952 h 5330952"/>
              <a:gd name="connsiteX3" fmla="*/ 0 w 3443590"/>
              <a:gd name="connsiteY3" fmla="*/ 5330952 h 5330952"/>
              <a:gd name="connsiteX4" fmla="*/ 0 w 3443590"/>
              <a:gd name="connsiteY4" fmla="*/ 0 h 5330952"/>
              <a:gd name="connsiteX0" fmla="*/ 0 w 3443590"/>
              <a:gd name="connsiteY0" fmla="*/ 0 h 5330952"/>
              <a:gd name="connsiteX1" fmla="*/ 3443590 w 3443590"/>
              <a:gd name="connsiteY1" fmla="*/ 0 h 5330952"/>
              <a:gd name="connsiteX2" fmla="*/ 2860494 w 3443590"/>
              <a:gd name="connsiteY2" fmla="*/ 5330952 h 5330952"/>
              <a:gd name="connsiteX3" fmla="*/ 0 w 3443590"/>
              <a:gd name="connsiteY3" fmla="*/ 5330952 h 5330952"/>
              <a:gd name="connsiteX4" fmla="*/ 0 w 3443590"/>
              <a:gd name="connsiteY4" fmla="*/ 0 h 5330952"/>
              <a:gd name="connsiteX0" fmla="*/ 0 w 3443590"/>
              <a:gd name="connsiteY0" fmla="*/ 0 h 5330952"/>
              <a:gd name="connsiteX1" fmla="*/ 3443590 w 3443590"/>
              <a:gd name="connsiteY1" fmla="*/ 0 h 5330952"/>
              <a:gd name="connsiteX2" fmla="*/ 2702364 w 3443590"/>
              <a:gd name="connsiteY2" fmla="*/ 5330952 h 5330952"/>
              <a:gd name="connsiteX3" fmla="*/ 0 w 3443590"/>
              <a:gd name="connsiteY3" fmla="*/ 5330952 h 5330952"/>
              <a:gd name="connsiteX4" fmla="*/ 0 w 3443590"/>
              <a:gd name="connsiteY4" fmla="*/ 0 h 5330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590" h="5330952">
                <a:moveTo>
                  <a:pt x="0" y="0"/>
                </a:moveTo>
                <a:lnTo>
                  <a:pt x="3443590" y="0"/>
                </a:lnTo>
                <a:lnTo>
                  <a:pt x="2702364" y="5330952"/>
                </a:lnTo>
                <a:lnTo>
                  <a:pt x="0" y="533095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DF7DFBF-BC7C-4968-9095-4887D4CA45E1}" type="datetime1">
              <a:rPr lang="en-US" smtClean="0"/>
              <a:t>12/21/2023</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l">
              <a:defRPr sz="1100" b="1">
                <a:solidFill>
                  <a:schemeClr val="bg2">
                    <a:lumMod val="75000"/>
                  </a:schemeClr>
                </a:solidFill>
              </a:defRPr>
            </a:lvl1pPr>
          </a:lstStyle>
          <a:p>
            <a:pPr algn="ctr"/>
            <a:fld id="{D57F1E4F-1CFF-5643-939E-217C01CDF565}" type="slidenum">
              <a:rPr lang="en-US" smtClean="0"/>
              <a:pPr algn="ctr"/>
              <a:t>‹N°›</a:t>
            </a:fld>
            <a:endParaRPr lang="en-US" dirty="0"/>
          </a:p>
        </p:txBody>
      </p:sp>
      <p:sp>
        <p:nvSpPr>
          <p:cNvPr id="10" name="Ellipse 9">
            <a:extLst>
              <a:ext uri="{FF2B5EF4-FFF2-40B4-BE49-F238E27FC236}">
                <a16:creationId xmlns:a16="http://schemas.microsoft.com/office/drawing/2014/main" id="{3DEED5B1-30F7-4E44-939C-A52019C7FCD2}"/>
              </a:ext>
            </a:extLst>
          </p:cNvPr>
          <p:cNvSpPr/>
          <p:nvPr userDrawn="1"/>
        </p:nvSpPr>
        <p:spPr>
          <a:xfrm>
            <a:off x="11497578" y="-40620"/>
            <a:ext cx="1577009" cy="676209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Ellipse 11">
            <a:extLst>
              <a:ext uri="{FF2B5EF4-FFF2-40B4-BE49-F238E27FC236}">
                <a16:creationId xmlns:a16="http://schemas.microsoft.com/office/drawing/2014/main" id="{3E083901-416B-41EC-8AB4-9AE2638437FC}"/>
              </a:ext>
            </a:extLst>
          </p:cNvPr>
          <p:cNvSpPr/>
          <p:nvPr userDrawn="1"/>
        </p:nvSpPr>
        <p:spPr>
          <a:xfrm>
            <a:off x="11640039" y="24702"/>
            <a:ext cx="1577009" cy="6696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1" name="Image 10">
            <a:extLst>
              <a:ext uri="{FF2B5EF4-FFF2-40B4-BE49-F238E27FC236}">
                <a16:creationId xmlns:a16="http://schemas.microsoft.com/office/drawing/2014/main" id="{C4D467E0-C15B-490C-9643-B6B9B8686773}"/>
              </a:ext>
            </a:extLst>
          </p:cNvPr>
          <p:cNvPicPr>
            <a:picLocks noChangeAspect="1"/>
          </p:cNvPicPr>
          <p:nvPr userDrawn="1"/>
        </p:nvPicPr>
        <p:blipFill>
          <a:blip r:embed="rId13"/>
          <a:stretch>
            <a:fillRect/>
          </a:stretch>
        </p:blipFill>
        <p:spPr>
          <a:xfrm>
            <a:off x="10251027" y="1209900"/>
            <a:ext cx="8485971" cy="5999203"/>
          </a:xfrm>
          <a:prstGeom prst="rect">
            <a:avLst/>
          </a:prstGeom>
        </p:spPr>
      </p:pic>
    </p:spTree>
    <p:extLst>
      <p:ext uri="{BB962C8B-B14F-4D97-AF65-F5344CB8AC3E}">
        <p14:creationId xmlns:p14="http://schemas.microsoft.com/office/powerpoint/2010/main" val="27899354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35" r:id="rId11"/>
  </p:sldLayoutIdLst>
  <p:hf hdr="0" ftr="0" dt="0"/>
  <p:txStyles>
    <p:titleStyle>
      <a:lvl1pPr algn="l" defTabSz="914377" rtl="0" eaLnBrk="1" latinLnBrk="0" hangingPunct="1">
        <a:lnSpc>
          <a:spcPct val="90000"/>
        </a:lnSpc>
        <a:spcBef>
          <a:spcPct val="0"/>
        </a:spcBef>
        <a:buNone/>
        <a:defRPr sz="3600" kern="1200" spc="-60" baseline="0">
          <a:solidFill>
            <a:srgbClr val="FFFFFF"/>
          </a:solidFill>
          <a:latin typeface="Eras Demi ITC" panose="020B0805030504020804" pitchFamily="34" charset="0"/>
          <a:ea typeface="+mj-ea"/>
          <a:cs typeface="+mj-cs"/>
        </a:defRPr>
      </a:lvl1pPr>
    </p:titleStyle>
    <p:bodyStyle>
      <a:lvl1pPr marL="182875" indent="-182875" algn="l" defTabSz="914377"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Century Gothic" panose="020B0502020202020204" pitchFamily="34" charset="0"/>
          <a:ea typeface="+mn-ea"/>
          <a:cs typeface="Andalus" panose="02020603050405020304" pitchFamily="18" charset="-78"/>
        </a:defRPr>
      </a:lvl1pPr>
      <a:lvl2pPr marL="685783" indent="-182875" algn="l" defTabSz="914377"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tx1">
              <a:lumMod val="65000"/>
              <a:lumOff val="35000"/>
            </a:schemeClr>
          </a:solidFill>
          <a:latin typeface="Century Gothic" panose="020B0502020202020204" pitchFamily="34" charset="0"/>
          <a:ea typeface="+mn-ea"/>
          <a:cs typeface="Andalus" panose="02020603050405020304" pitchFamily="18" charset="-78"/>
        </a:defRPr>
      </a:lvl2pPr>
      <a:lvl3pPr marL="1142971" indent="-182875" algn="l"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Century Gothic" panose="020B0502020202020204" pitchFamily="34" charset="0"/>
          <a:ea typeface="+mn-ea"/>
          <a:cs typeface="Andalus" panose="02020603050405020304" pitchFamily="18" charset="-78"/>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Century Gothic" panose="020B0502020202020204" pitchFamily="34" charset="0"/>
          <a:ea typeface="+mn-ea"/>
          <a:cs typeface="Andalus" panose="02020603050405020304" pitchFamily="18" charset="-78"/>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Century Gothic" panose="020B0502020202020204" pitchFamily="34" charset="0"/>
          <a:ea typeface="+mn-ea"/>
          <a:cs typeface="Andalus" panose="02020603050405020304" pitchFamily="18" charset="-78"/>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1" y="365127"/>
            <a:ext cx="10435815" cy="1325563"/>
          </a:xfrm>
          <a:custGeom>
            <a:avLst/>
            <a:gdLst>
              <a:gd name="connsiteX0" fmla="*/ 0 w 10435814"/>
              <a:gd name="connsiteY0" fmla="*/ 0 h 1325563"/>
              <a:gd name="connsiteX1" fmla="*/ 10435814 w 10435814"/>
              <a:gd name="connsiteY1" fmla="*/ 0 h 1325563"/>
              <a:gd name="connsiteX2" fmla="*/ 10435814 w 10435814"/>
              <a:gd name="connsiteY2" fmla="*/ 1325563 h 1325563"/>
              <a:gd name="connsiteX3" fmla="*/ 0 w 10435814"/>
              <a:gd name="connsiteY3" fmla="*/ 1325563 h 1325563"/>
              <a:gd name="connsiteX4" fmla="*/ 0 w 10435814"/>
              <a:gd name="connsiteY4" fmla="*/ 0 h 1325563"/>
              <a:gd name="connsiteX0" fmla="*/ 0 w 10435814"/>
              <a:gd name="connsiteY0" fmla="*/ 0 h 1325563"/>
              <a:gd name="connsiteX1" fmla="*/ 10435814 w 10435814"/>
              <a:gd name="connsiteY1" fmla="*/ 0 h 1325563"/>
              <a:gd name="connsiteX2" fmla="*/ 9720196 w 10435814"/>
              <a:gd name="connsiteY2" fmla="*/ 1312311 h 1325563"/>
              <a:gd name="connsiteX3" fmla="*/ 0 w 10435814"/>
              <a:gd name="connsiteY3" fmla="*/ 1325563 h 1325563"/>
              <a:gd name="connsiteX4" fmla="*/ 0 w 10435814"/>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814" h="1325563">
                <a:moveTo>
                  <a:pt x="0" y="0"/>
                </a:moveTo>
                <a:lnTo>
                  <a:pt x="10435814" y="0"/>
                </a:lnTo>
                <a:lnTo>
                  <a:pt x="9720196" y="1312311"/>
                </a:lnTo>
                <a:lnTo>
                  <a:pt x="0" y="1325563"/>
                </a:lnTo>
                <a:lnTo>
                  <a:pt x="0" y="0"/>
                </a:lnTo>
                <a:close/>
              </a:path>
            </a:pathLst>
          </a:custGeom>
          <a:solidFill>
            <a:srgbClr val="17C2D9"/>
          </a:solidFill>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C837-19C5-486D-A9D4-729183991488}" type="datetime1">
              <a:rPr lang="en-US" smtClean="0"/>
              <a:t>12/21/2023</a:t>
            </a:fld>
            <a:endParaRPr lang="fr-F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C125B97-9AAA-4914-AD15-60094338D9C7}" type="slidenum">
              <a:rPr lang="fr-FR" smtClean="0"/>
              <a:pPr/>
              <a:t>‹N°›</a:t>
            </a:fld>
            <a:endParaRPr lang="fr-FR" dirty="0"/>
          </a:p>
        </p:txBody>
      </p:sp>
      <p:sp>
        <p:nvSpPr>
          <p:cNvPr id="10" name="Ellipse 9">
            <a:extLst>
              <a:ext uri="{FF2B5EF4-FFF2-40B4-BE49-F238E27FC236}">
                <a16:creationId xmlns:a16="http://schemas.microsoft.com/office/drawing/2014/main" id="{998B318F-BB61-4B3E-A670-A5EF5D516DB9}"/>
              </a:ext>
            </a:extLst>
          </p:cNvPr>
          <p:cNvSpPr/>
          <p:nvPr userDrawn="1"/>
        </p:nvSpPr>
        <p:spPr>
          <a:xfrm>
            <a:off x="-928501" y="-74158"/>
            <a:ext cx="1577009" cy="703435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Ellipse 8">
            <a:extLst>
              <a:ext uri="{FF2B5EF4-FFF2-40B4-BE49-F238E27FC236}">
                <a16:creationId xmlns:a16="http://schemas.microsoft.com/office/drawing/2014/main" id="{EC55F6A3-69D1-410C-BA8C-336D5E3EEECC}"/>
              </a:ext>
            </a:extLst>
          </p:cNvPr>
          <p:cNvSpPr/>
          <p:nvPr userDrawn="1"/>
        </p:nvSpPr>
        <p:spPr>
          <a:xfrm>
            <a:off x="-1065185" y="-74158"/>
            <a:ext cx="1577009" cy="7034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8" name="Image 7">
            <a:extLst>
              <a:ext uri="{FF2B5EF4-FFF2-40B4-BE49-F238E27FC236}">
                <a16:creationId xmlns:a16="http://schemas.microsoft.com/office/drawing/2014/main" id="{31DDC399-D64C-4D71-8AF2-4CA367CA0A3E}"/>
              </a:ext>
            </a:extLst>
          </p:cNvPr>
          <p:cNvPicPr>
            <a:picLocks noChangeAspect="1"/>
          </p:cNvPicPr>
          <p:nvPr userDrawn="1"/>
        </p:nvPicPr>
        <p:blipFill>
          <a:blip r:embed="rId13"/>
          <a:stretch>
            <a:fillRect/>
          </a:stretch>
        </p:blipFill>
        <p:spPr>
          <a:xfrm>
            <a:off x="10198253" y="1690690"/>
            <a:ext cx="7828403" cy="5534333"/>
          </a:xfrm>
          <a:prstGeom prst="rect">
            <a:avLst/>
          </a:prstGeom>
        </p:spPr>
      </p:pic>
    </p:spTree>
    <p:extLst>
      <p:ext uri="{BB962C8B-B14F-4D97-AF65-F5344CB8AC3E}">
        <p14:creationId xmlns:p14="http://schemas.microsoft.com/office/powerpoint/2010/main" val="96003387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defTabSz="914377" rtl="0" eaLnBrk="1" latinLnBrk="0" hangingPunct="1">
        <a:lnSpc>
          <a:spcPct val="90000"/>
        </a:lnSpc>
        <a:spcBef>
          <a:spcPct val="0"/>
        </a:spcBef>
        <a:buNone/>
        <a:defRPr sz="4800" kern="1200">
          <a:solidFill>
            <a:schemeClr val="bg1"/>
          </a:solidFill>
          <a:latin typeface="Eras Demi ITC" panose="020B0805030504020804" pitchFamily="34" charset="0"/>
          <a:ea typeface="Adobe Heiti Std R" panose="020B0400000000000000" pitchFamily="34" charset="-128"/>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Andalus" panose="02020603050405020304" pitchFamily="18" charset="-78"/>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Andalus" panose="02020603050405020304" pitchFamily="18" charset="-78"/>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ndalus" panose="02020603050405020304" pitchFamily="18" charset="-78"/>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ndalus" panose="02020603050405020304" pitchFamily="18" charset="-78"/>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ndalus" panose="02020603050405020304" pitchFamily="18" charset="-78"/>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ddictaide.fr/" TargetMode="Externa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36456" y="3512000"/>
            <a:ext cx="6665107" cy="1653701"/>
          </a:xfrm>
        </p:spPr>
        <p:txBody>
          <a:bodyPr>
            <a:normAutofit fontScale="90000"/>
          </a:bodyPr>
          <a:lstStyle/>
          <a:p>
            <a:pPr algn="ctr">
              <a:spcAft>
                <a:spcPts val="1200"/>
              </a:spcAft>
            </a:pPr>
            <a:r>
              <a:rPr lang="fr-FR" sz="3600" dirty="0"/>
              <a:t>ADDICTIONS et TRAVAIL : sensibilisation et prévention</a:t>
            </a:r>
            <a:br>
              <a:rPr lang="fr-FR" sz="3600" dirty="0"/>
            </a:br>
            <a:br>
              <a:rPr lang="fr-FR" sz="3600" dirty="0"/>
            </a:br>
            <a:br>
              <a:rPr lang="fr-FR" sz="2200" dirty="0"/>
            </a:br>
            <a:br>
              <a:rPr lang="fr-FR" sz="2200" dirty="0"/>
            </a:br>
            <a:endParaRPr lang="fr-FR" sz="2200" dirty="0">
              <a:solidFill>
                <a:schemeClr val="bg1"/>
              </a:solidFill>
            </a:endParaRPr>
          </a:p>
        </p:txBody>
      </p:sp>
      <p:sp>
        <p:nvSpPr>
          <p:cNvPr id="3" name="ZoneTexte 2">
            <a:extLst>
              <a:ext uri="{FF2B5EF4-FFF2-40B4-BE49-F238E27FC236}">
                <a16:creationId xmlns:a16="http://schemas.microsoft.com/office/drawing/2014/main" id="{881FC316-4C28-42B9-B2F7-1050637B4733}"/>
              </a:ext>
            </a:extLst>
          </p:cNvPr>
          <p:cNvSpPr txBox="1"/>
          <p:nvPr/>
        </p:nvSpPr>
        <p:spPr>
          <a:xfrm>
            <a:off x="9303026" y="1826837"/>
            <a:ext cx="2888974" cy="3970318"/>
          </a:xfrm>
          <a:prstGeom prst="rect">
            <a:avLst/>
          </a:prstGeom>
          <a:noFill/>
        </p:spPr>
        <p:txBody>
          <a:bodyPr wrap="square" rtlCol="0">
            <a:spAutoFit/>
          </a:bodyPr>
          <a:lstStyle/>
          <a:p>
            <a:pPr algn="ctr"/>
            <a:r>
              <a:rPr lang="fr-FR" b="1" i="1" dirty="0">
                <a:latin typeface="Eras Demi ITC" panose="020B0805030504020804" pitchFamily="34" charset="0"/>
              </a:rPr>
              <a:t>Intervenantes :</a:t>
            </a:r>
          </a:p>
          <a:p>
            <a:endParaRPr lang="fr-FR" dirty="0">
              <a:latin typeface="Eras Demi ITC" panose="020B0805030504020804" pitchFamily="34" charset="0"/>
            </a:endParaRPr>
          </a:p>
          <a:p>
            <a:pPr algn="ctr"/>
            <a:r>
              <a:rPr lang="fr-FR" b="1" dirty="0">
                <a:latin typeface="Eras Demi ITC" panose="020B0805030504020804" pitchFamily="34" charset="0"/>
              </a:rPr>
              <a:t>Céline </a:t>
            </a:r>
            <a:r>
              <a:rPr lang="fr-FR" b="1" dirty="0" err="1">
                <a:latin typeface="Eras Demi ITC" panose="020B0805030504020804" pitchFamily="34" charset="0"/>
              </a:rPr>
              <a:t>Delion</a:t>
            </a:r>
            <a:endParaRPr lang="fr-FR" b="1" dirty="0">
              <a:latin typeface="Eras Demi ITC" panose="020B0805030504020804" pitchFamily="34" charset="0"/>
            </a:endParaRPr>
          </a:p>
          <a:p>
            <a:pPr algn="ctr"/>
            <a:r>
              <a:rPr lang="fr-FR" dirty="0">
                <a:latin typeface="Eras Demi ITC" panose="020B0805030504020804" pitchFamily="34" charset="0"/>
              </a:rPr>
              <a:t>Technicienne en hygiène santé sécurité, CIHL</a:t>
            </a:r>
          </a:p>
          <a:p>
            <a:pPr algn="ctr"/>
            <a:endParaRPr lang="fr-FR" dirty="0">
              <a:latin typeface="Eras Demi ITC" panose="020B0805030504020804" pitchFamily="34" charset="0"/>
            </a:endParaRPr>
          </a:p>
          <a:p>
            <a:pPr algn="ctr"/>
            <a:r>
              <a:rPr lang="fr-FR" b="1" dirty="0">
                <a:latin typeface="Eras Demi ITC" panose="020B0805030504020804" pitchFamily="34" charset="0"/>
              </a:rPr>
              <a:t>Carine </a:t>
            </a:r>
            <a:r>
              <a:rPr lang="fr-FR" b="1" dirty="0" err="1">
                <a:latin typeface="Eras Demi ITC" panose="020B0805030504020804" pitchFamily="34" charset="0"/>
              </a:rPr>
              <a:t>Kerdal</a:t>
            </a:r>
            <a:endParaRPr lang="fr-FR" b="1" dirty="0">
              <a:latin typeface="Eras Demi ITC" panose="020B0805030504020804" pitchFamily="34" charset="0"/>
            </a:endParaRPr>
          </a:p>
          <a:p>
            <a:pPr algn="ctr"/>
            <a:r>
              <a:rPr lang="fr-FR" dirty="0">
                <a:latin typeface="Eras Demi ITC" panose="020B0805030504020804" pitchFamily="34" charset="0"/>
              </a:rPr>
              <a:t>Conseillère prévention, APST41</a:t>
            </a:r>
          </a:p>
          <a:p>
            <a:pPr algn="ctr"/>
            <a:endParaRPr lang="fr-FR" dirty="0">
              <a:latin typeface="Eras Demi ITC" panose="020B0805030504020804" pitchFamily="34" charset="0"/>
            </a:endParaRPr>
          </a:p>
          <a:p>
            <a:pPr algn="ctr"/>
            <a:r>
              <a:rPr lang="fr-FR" b="1" dirty="0">
                <a:latin typeface="Eras Demi ITC" panose="020B0805030504020804" pitchFamily="34" charset="0"/>
              </a:rPr>
              <a:t>Annie Gautier</a:t>
            </a:r>
          </a:p>
          <a:p>
            <a:pPr algn="ctr"/>
            <a:r>
              <a:rPr lang="fr-FR" dirty="0">
                <a:latin typeface="Eras Demi ITC" panose="020B0805030504020804" pitchFamily="34" charset="0"/>
              </a:rPr>
              <a:t> Infirmière santé travail, APST37</a:t>
            </a:r>
          </a:p>
        </p:txBody>
      </p:sp>
    </p:spTree>
    <p:extLst>
      <p:ext uri="{BB962C8B-B14F-4D97-AF65-F5344CB8AC3E}">
        <p14:creationId xmlns:p14="http://schemas.microsoft.com/office/powerpoint/2010/main" val="286499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125B97-9AAA-4914-AD15-60094338D9C7}" type="slidenum">
              <a:rPr lang="fr-FR" smtClean="0"/>
              <a:t>10</a:t>
            </a:fld>
            <a:endParaRPr lang="fr-FR"/>
          </a:p>
        </p:txBody>
      </p:sp>
      <p:sp>
        <p:nvSpPr>
          <p:cNvPr id="3" name="ZoneTexte 2"/>
          <p:cNvSpPr txBox="1"/>
          <p:nvPr/>
        </p:nvSpPr>
        <p:spPr>
          <a:xfrm>
            <a:off x="1053547" y="257682"/>
            <a:ext cx="10734261" cy="4985980"/>
          </a:xfrm>
          <a:prstGeom prst="rect">
            <a:avLst/>
          </a:prstGeom>
          <a:noFill/>
        </p:spPr>
        <p:txBody>
          <a:bodyPr wrap="square" rtlCol="0">
            <a:spAutoFit/>
          </a:bodyPr>
          <a:lstStyle/>
          <a:p>
            <a:r>
              <a:rPr lang="fr-FR" sz="2800" dirty="0">
                <a:latin typeface="Eras Demi ITC" panose="020B0805030504020804" pitchFamily="34" charset="0"/>
              </a:rPr>
              <a:t>iii. Cannabis</a:t>
            </a:r>
          </a:p>
          <a:p>
            <a:endParaRPr lang="fr-FR" sz="2000" i="1" dirty="0">
              <a:latin typeface="+mj-lt"/>
            </a:endParaRPr>
          </a:p>
          <a:p>
            <a:r>
              <a:rPr lang="fr-FR" sz="2400" dirty="0">
                <a:latin typeface="Eras Demi ITC" panose="020B0805030504020804" pitchFamily="34" charset="0"/>
              </a:rPr>
              <a:t>1 adulte sur 10 est un usager au moins une fois par an et 3,6% sont des usagers réguliers (= 10 usages / mois).</a:t>
            </a:r>
          </a:p>
          <a:p>
            <a:endParaRPr lang="fr-FR" sz="2400" dirty="0">
              <a:latin typeface="Eras Demi ITC" panose="020B0805030504020804" pitchFamily="34" charset="0"/>
            </a:endParaRPr>
          </a:p>
          <a:p>
            <a:pPr lvl="0" algn="just"/>
            <a:r>
              <a:rPr lang="fr-FR" sz="2400" b="1" dirty="0">
                <a:latin typeface="Eras Demi ITC" panose="020B0805030504020804" pitchFamily="34" charset="0"/>
              </a:rPr>
              <a:t>11%  des usagers de 18-64 ans sont 15,1% hommes et 7,1% femmes</a:t>
            </a:r>
            <a:endParaRPr lang="fr-FR" sz="1050" dirty="0">
              <a:latin typeface="Eras Demi ITC" panose="020B0805030504020804" pitchFamily="34" charset="0"/>
            </a:endParaRPr>
          </a:p>
          <a:p>
            <a:endParaRPr lang="fr-FR" sz="1200" dirty="0">
              <a:latin typeface="Eras Demi ITC" panose="020B0805030504020804" pitchFamily="34" charset="0"/>
            </a:endParaRPr>
          </a:p>
          <a:p>
            <a:pPr algn="just"/>
            <a:r>
              <a:rPr lang="fr-FR" sz="2400" b="1" dirty="0">
                <a:latin typeface="Eras Demi ITC" panose="020B0805030504020804" pitchFamily="34" charset="0"/>
              </a:rPr>
              <a:t>Sur 9 000 salariés, 9% ont consommé  du cannabis au cours des 12 derniers mois.</a:t>
            </a:r>
          </a:p>
          <a:p>
            <a:pPr algn="r"/>
            <a:r>
              <a:rPr lang="fr-FR" dirty="0">
                <a:latin typeface="Eras Demi ITC" panose="020B0805030504020804" pitchFamily="34" charset="0"/>
              </a:rPr>
              <a:t>Source : Baromètre santé de 2014 </a:t>
            </a:r>
          </a:p>
          <a:p>
            <a:endParaRPr lang="fr-FR" sz="800" b="1" dirty="0">
              <a:latin typeface="Eras Demi ITC" panose="020B0805030504020804" pitchFamily="34" charset="0"/>
            </a:endParaRPr>
          </a:p>
          <a:p>
            <a:r>
              <a:rPr lang="fr-FR" sz="2400" b="1" i="1" dirty="0">
                <a:latin typeface="Eras Demi ITC" panose="020B0805030504020804" pitchFamily="34" charset="0"/>
              </a:rPr>
              <a:t>Quelques repères : </a:t>
            </a:r>
          </a:p>
          <a:p>
            <a:endParaRPr lang="fr-FR" sz="1200" dirty="0">
              <a:latin typeface="Eras Demi ITC" panose="020B0805030504020804" pitchFamily="34" charset="0"/>
            </a:endParaRPr>
          </a:p>
          <a:p>
            <a:endParaRPr lang="fr-FR" sz="2400" b="1" dirty="0">
              <a:latin typeface="Eras Demi ITC" panose="020B0805030504020804" pitchFamily="34" charset="0"/>
            </a:endParaRPr>
          </a:p>
          <a:p>
            <a:endParaRPr lang="fr-FR" sz="2800" i="1" dirty="0">
              <a:latin typeface="+mj-lt"/>
            </a:endParaRPr>
          </a:p>
        </p:txBody>
      </p:sp>
      <p:sp>
        <p:nvSpPr>
          <p:cNvPr id="4" name="Larme 3"/>
          <p:cNvSpPr/>
          <p:nvPr/>
        </p:nvSpPr>
        <p:spPr>
          <a:xfrm>
            <a:off x="4376806" y="4316077"/>
            <a:ext cx="2556933" cy="232621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b="1" dirty="0">
              <a:latin typeface="Eras Demi ITC" panose="020B0805030504020804" pitchFamily="34" charset="0"/>
            </a:endParaRPr>
          </a:p>
        </p:txBody>
      </p:sp>
      <p:sp>
        <p:nvSpPr>
          <p:cNvPr id="7" name="ZoneTexte 6"/>
          <p:cNvSpPr txBox="1"/>
          <p:nvPr/>
        </p:nvSpPr>
        <p:spPr>
          <a:xfrm>
            <a:off x="4285789" y="4495523"/>
            <a:ext cx="2738966" cy="1754326"/>
          </a:xfrm>
          <a:prstGeom prst="rect">
            <a:avLst/>
          </a:prstGeom>
          <a:noFill/>
        </p:spPr>
        <p:txBody>
          <a:bodyPr wrap="square" rtlCol="0">
            <a:spAutoFit/>
          </a:bodyPr>
          <a:lstStyle/>
          <a:p>
            <a:pPr algn="ctr"/>
            <a:r>
              <a:rPr lang="fr-FR" b="1" dirty="0">
                <a:solidFill>
                  <a:schemeClr val="lt1"/>
                </a:solidFill>
                <a:latin typeface="Eras Demi ITC" panose="020B0805030504020804" pitchFamily="34" charset="0"/>
              </a:rPr>
              <a:t>France </a:t>
            </a:r>
            <a:br>
              <a:rPr lang="fr-FR" b="1" dirty="0">
                <a:solidFill>
                  <a:schemeClr val="lt1"/>
                </a:solidFill>
                <a:latin typeface="Eras Demi ITC" panose="020B0805030504020804" pitchFamily="34" charset="0"/>
              </a:rPr>
            </a:br>
            <a:r>
              <a:rPr lang="fr-FR" b="1" dirty="0">
                <a:solidFill>
                  <a:schemeClr val="lt1"/>
                </a:solidFill>
                <a:latin typeface="Eras Demi ITC" panose="020B0805030504020804" pitchFamily="34" charset="0"/>
              </a:rPr>
              <a:t>1er consommateur</a:t>
            </a:r>
            <a:br>
              <a:rPr lang="fr-FR" b="1" dirty="0">
                <a:solidFill>
                  <a:schemeClr val="lt1"/>
                </a:solidFill>
                <a:latin typeface="Eras Demi ITC" panose="020B0805030504020804" pitchFamily="34" charset="0"/>
              </a:rPr>
            </a:br>
            <a:r>
              <a:rPr lang="fr-FR" b="1" dirty="0">
                <a:solidFill>
                  <a:schemeClr val="lt1"/>
                </a:solidFill>
                <a:latin typeface="Eras Demi ITC" panose="020B0805030504020804" pitchFamily="34" charset="0"/>
              </a:rPr>
              <a:t> </a:t>
            </a:r>
            <a:r>
              <a:rPr lang="fr-FR" b="1">
                <a:solidFill>
                  <a:schemeClr val="lt1"/>
                </a:solidFill>
                <a:latin typeface="Eras Demi ITC" panose="020B0805030504020804" pitchFamily="34" charset="0"/>
              </a:rPr>
              <a:t>en Europe.</a:t>
            </a:r>
            <a:endParaRPr lang="fr-FR" b="1" dirty="0">
              <a:solidFill>
                <a:schemeClr val="lt1"/>
              </a:solidFill>
              <a:latin typeface="Eras Demi ITC" panose="020B0805030504020804" pitchFamily="34" charset="0"/>
            </a:endParaRPr>
          </a:p>
          <a:p>
            <a:pPr algn="ctr"/>
            <a:r>
              <a:rPr lang="fr-FR" b="1" dirty="0">
                <a:solidFill>
                  <a:schemeClr val="lt1"/>
                </a:solidFill>
                <a:latin typeface="Eras Demi ITC" panose="020B0805030504020804" pitchFamily="34" charset="0"/>
              </a:rPr>
              <a:t>Parmi les 10 pays les plus consommateurs au monde.</a:t>
            </a:r>
          </a:p>
        </p:txBody>
      </p:sp>
      <p:sp>
        <p:nvSpPr>
          <p:cNvPr id="8" name="Larme 7"/>
          <p:cNvSpPr/>
          <p:nvPr/>
        </p:nvSpPr>
        <p:spPr>
          <a:xfrm>
            <a:off x="7509957" y="4316077"/>
            <a:ext cx="2556933" cy="232621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b="1" dirty="0">
              <a:latin typeface="Eras Demi ITC" panose="020B0805030504020804" pitchFamily="34" charset="0"/>
            </a:endParaRPr>
          </a:p>
        </p:txBody>
      </p:sp>
      <p:sp>
        <p:nvSpPr>
          <p:cNvPr id="9" name="ZoneTexte 8"/>
          <p:cNvSpPr txBox="1"/>
          <p:nvPr/>
        </p:nvSpPr>
        <p:spPr>
          <a:xfrm>
            <a:off x="7738557" y="4602023"/>
            <a:ext cx="2328333" cy="1754326"/>
          </a:xfrm>
          <a:prstGeom prst="rect">
            <a:avLst/>
          </a:prstGeom>
          <a:noFill/>
        </p:spPr>
        <p:txBody>
          <a:bodyPr wrap="square" rtlCol="0">
            <a:spAutoFit/>
          </a:bodyPr>
          <a:lstStyle/>
          <a:p>
            <a:pPr algn="ctr"/>
            <a:r>
              <a:rPr lang="fr-FR" b="1" dirty="0">
                <a:solidFill>
                  <a:schemeClr val="lt1"/>
                </a:solidFill>
                <a:latin typeface="Eras Demi ITC" panose="020B0805030504020804" pitchFamily="34" charset="0"/>
              </a:rPr>
              <a:t>La drogue illicite la plus consommée en France en association avec le tabac (70% des cas).</a:t>
            </a:r>
          </a:p>
        </p:txBody>
      </p:sp>
    </p:spTree>
    <p:extLst>
      <p:ext uri="{BB962C8B-B14F-4D97-AF65-F5344CB8AC3E}">
        <p14:creationId xmlns:p14="http://schemas.microsoft.com/office/powerpoint/2010/main" val="398048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125B97-9AAA-4914-AD15-60094338D9C7}" type="slidenum">
              <a:rPr lang="fr-FR" smtClean="0"/>
              <a:t>11</a:t>
            </a:fld>
            <a:endParaRPr lang="fr-FR"/>
          </a:p>
        </p:txBody>
      </p:sp>
      <p:sp>
        <p:nvSpPr>
          <p:cNvPr id="3" name="ZoneTexte 2"/>
          <p:cNvSpPr txBox="1"/>
          <p:nvPr/>
        </p:nvSpPr>
        <p:spPr>
          <a:xfrm>
            <a:off x="934278" y="314198"/>
            <a:ext cx="10903226" cy="3724096"/>
          </a:xfrm>
          <a:prstGeom prst="rect">
            <a:avLst/>
          </a:prstGeom>
          <a:noFill/>
        </p:spPr>
        <p:txBody>
          <a:bodyPr wrap="square" rtlCol="0">
            <a:spAutoFit/>
          </a:bodyPr>
          <a:lstStyle/>
          <a:p>
            <a:r>
              <a:rPr lang="fr-FR" sz="2800" dirty="0">
                <a:latin typeface="Eras Demi ITC" panose="020B0805030504020804" pitchFamily="34" charset="0"/>
              </a:rPr>
              <a:t>iii. Cannabis</a:t>
            </a:r>
          </a:p>
          <a:p>
            <a:endParaRPr lang="fr-FR" sz="1200" i="1" dirty="0">
              <a:latin typeface="+mj-lt"/>
            </a:endParaRPr>
          </a:p>
          <a:p>
            <a:r>
              <a:rPr lang="fr-FR" sz="2400" dirty="0">
                <a:latin typeface="Eras Demi ITC" panose="020B0805030504020804" pitchFamily="34" charset="0"/>
              </a:rPr>
              <a:t>Secteurs principalement concernés :</a:t>
            </a:r>
          </a:p>
          <a:p>
            <a:pPr lvl="0"/>
            <a:r>
              <a:rPr lang="fr-FR" sz="2400" dirty="0">
                <a:latin typeface="Eras Demi ITC" panose="020B0805030504020804" pitchFamily="34" charset="0"/>
              </a:rPr>
              <a:t>	Construction 13%</a:t>
            </a:r>
          </a:p>
          <a:p>
            <a:pPr lvl="0"/>
            <a:r>
              <a:rPr lang="fr-FR" sz="2400" dirty="0">
                <a:latin typeface="Eras Demi ITC" panose="020B0805030504020804" pitchFamily="34" charset="0"/>
              </a:rPr>
              <a:t>	Hébergement et restauration 12,9%</a:t>
            </a:r>
          </a:p>
          <a:p>
            <a:pPr lvl="0"/>
            <a:r>
              <a:rPr lang="fr-FR" sz="2400" dirty="0">
                <a:latin typeface="Eras Demi ITC" panose="020B0805030504020804" pitchFamily="34" charset="0"/>
              </a:rPr>
              <a:t>	Arts et spectacles 16,6%</a:t>
            </a:r>
          </a:p>
          <a:p>
            <a:pPr lvl="0"/>
            <a:endParaRPr lang="fr-FR" sz="2400" dirty="0">
              <a:latin typeface="Eras Demi ITC" panose="020B0805030504020804" pitchFamily="34" charset="0"/>
            </a:endParaRPr>
          </a:p>
          <a:p>
            <a:pPr lvl="0" algn="just"/>
            <a:r>
              <a:rPr lang="fr-FR" sz="2400" dirty="0">
                <a:latin typeface="Eras Demi ITC" panose="020B0805030504020804" pitchFamily="34" charset="0"/>
              </a:rPr>
              <a:t>Le cannabis est souvent associé à la consommation de tabac et d’alcool (contexte festif).</a:t>
            </a:r>
          </a:p>
          <a:p>
            <a:endParaRPr lang="fr-FR" sz="2000" i="1" dirty="0">
              <a:latin typeface="+mj-lt"/>
            </a:endParaRPr>
          </a:p>
        </p:txBody>
      </p:sp>
      <p:sp>
        <p:nvSpPr>
          <p:cNvPr id="10" name="Rectangle : coins arrondis 2">
            <a:extLst>
              <a:ext uri="{FF2B5EF4-FFF2-40B4-BE49-F238E27FC236}">
                <a16:creationId xmlns:a16="http://schemas.microsoft.com/office/drawing/2014/main" id="{1B528FCB-29D5-4DB6-A77A-E722FAC22DC1}"/>
              </a:ext>
            </a:extLst>
          </p:cNvPr>
          <p:cNvSpPr/>
          <p:nvPr/>
        </p:nvSpPr>
        <p:spPr>
          <a:xfrm>
            <a:off x="1063487" y="4038294"/>
            <a:ext cx="9581321" cy="20091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fr-FR" sz="2400" dirty="0">
                <a:solidFill>
                  <a:schemeClr val="accent1">
                    <a:lumMod val="75000"/>
                  </a:schemeClr>
                </a:solidFill>
                <a:latin typeface="Eras Demi ITC" panose="020B0805030504020804" pitchFamily="34" charset="0"/>
                <a:cs typeface="Arial" panose="020B0604020202020204" pitchFamily="34" charset="0"/>
              </a:rPr>
              <a:t>Sous l’influence de l’alcool seul, le risque pour le conducteur d’être responsable d’un accident mortel est multiplié par 8,5. </a:t>
            </a:r>
          </a:p>
          <a:p>
            <a:pPr lvl="0" defTabSz="914400" eaLnBrk="0" fontAlgn="base" hangingPunct="0">
              <a:spcBef>
                <a:spcPct val="0"/>
              </a:spcBef>
              <a:spcAft>
                <a:spcPct val="0"/>
              </a:spcAft>
            </a:pPr>
            <a:r>
              <a:rPr lang="fr-FR" sz="2400" dirty="0">
                <a:solidFill>
                  <a:schemeClr val="accent1">
                    <a:lumMod val="75000"/>
                  </a:schemeClr>
                </a:solidFill>
                <a:latin typeface="Eras Demi ITC" panose="020B0805030504020804" pitchFamily="34" charset="0"/>
                <a:cs typeface="Arial" panose="020B0604020202020204" pitchFamily="34" charset="0"/>
              </a:rPr>
              <a:t>Le même risque est multiplié par 1,7 sous influence de cannabis seul, et par 14 en cas d’association alcool + cannabis.</a:t>
            </a:r>
            <a:endParaRPr lang="fr-FR" sz="2400" dirty="0">
              <a:solidFill>
                <a:schemeClr val="accent1">
                  <a:lumMod val="75000"/>
                </a:schemeClr>
              </a:solidFill>
              <a:latin typeface="Eras Demi ITC" panose="020B0805030504020804" pitchFamily="34" charset="0"/>
            </a:endParaRPr>
          </a:p>
        </p:txBody>
      </p:sp>
    </p:spTree>
    <p:extLst>
      <p:ext uri="{BB962C8B-B14F-4D97-AF65-F5344CB8AC3E}">
        <p14:creationId xmlns:p14="http://schemas.microsoft.com/office/powerpoint/2010/main" val="418562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125B97-9AAA-4914-AD15-60094338D9C7}" type="slidenum">
              <a:rPr lang="fr-FR" smtClean="0"/>
              <a:t>12</a:t>
            </a:fld>
            <a:endParaRPr lang="fr-FR"/>
          </a:p>
        </p:txBody>
      </p:sp>
      <p:sp>
        <p:nvSpPr>
          <p:cNvPr id="3" name="ZoneTexte 2"/>
          <p:cNvSpPr txBox="1"/>
          <p:nvPr/>
        </p:nvSpPr>
        <p:spPr>
          <a:xfrm>
            <a:off x="1337733" y="517434"/>
            <a:ext cx="8847666" cy="6832640"/>
          </a:xfrm>
          <a:prstGeom prst="rect">
            <a:avLst/>
          </a:prstGeom>
          <a:noFill/>
        </p:spPr>
        <p:txBody>
          <a:bodyPr wrap="square" rtlCol="0">
            <a:spAutoFit/>
          </a:bodyPr>
          <a:lstStyle/>
          <a:p>
            <a:r>
              <a:rPr lang="fr-FR" sz="2800" dirty="0">
                <a:latin typeface="Eras Demi ITC" panose="020B0805030504020804" pitchFamily="34" charset="0"/>
              </a:rPr>
              <a:t>iv. Autres Drogues</a:t>
            </a:r>
          </a:p>
          <a:p>
            <a:endParaRPr lang="fr-FR" sz="2800" i="1" dirty="0">
              <a:latin typeface="+mj-lt"/>
            </a:endParaRPr>
          </a:p>
          <a:p>
            <a:r>
              <a:rPr lang="fr-FR" sz="2400" dirty="0">
                <a:solidFill>
                  <a:srgbClr val="0070C0"/>
                </a:solidFill>
                <a:latin typeface="Eras Demi ITC" panose="020B0805030504020804" pitchFamily="34" charset="0"/>
              </a:rPr>
              <a:t>COCAÏNE</a:t>
            </a:r>
          </a:p>
          <a:p>
            <a:endParaRPr lang="fr-FR" dirty="0">
              <a:solidFill>
                <a:srgbClr val="0070C0"/>
              </a:solidFill>
              <a:latin typeface="Eras Demi ITC" panose="020B0805030504020804" pitchFamily="34" charset="0"/>
            </a:endParaRPr>
          </a:p>
          <a:p>
            <a:pPr marL="285750" indent="-285750">
              <a:buFont typeface="Wingdings" panose="05000000000000000000" pitchFamily="2" charset="2"/>
              <a:buChar char="Ø"/>
            </a:pPr>
            <a:r>
              <a:rPr lang="fr-FR" dirty="0">
                <a:solidFill>
                  <a:prstClr val="black"/>
                </a:solidFill>
                <a:latin typeface="Eras Demi ITC" panose="020B0805030504020804" pitchFamily="34" charset="0"/>
              </a:rPr>
              <a:t>450 000 usagers au moins une fois dans l’année </a:t>
            </a:r>
          </a:p>
          <a:p>
            <a:r>
              <a:rPr lang="fr-FR" dirty="0">
                <a:solidFill>
                  <a:prstClr val="black"/>
                </a:solidFill>
                <a:latin typeface="Eras Demi ITC" panose="020B0805030504020804" pitchFamily="34" charset="0"/>
              </a:rPr>
              <a:t> </a:t>
            </a:r>
          </a:p>
          <a:p>
            <a:pPr marL="285750" lvl="0" indent="-285750">
              <a:buFont typeface="Wingdings" panose="05000000000000000000" pitchFamily="2" charset="2"/>
              <a:buChar char="Ø"/>
            </a:pPr>
            <a:r>
              <a:rPr lang="fr-FR" dirty="0">
                <a:solidFill>
                  <a:prstClr val="black"/>
                </a:solidFill>
                <a:latin typeface="Eras Demi ITC" panose="020B0805030504020804" pitchFamily="34" charset="0"/>
              </a:rPr>
              <a:t>3,2 % des jeunes de 17 ans (au moins 1 fois dans l’année)</a:t>
            </a:r>
          </a:p>
          <a:p>
            <a:r>
              <a:rPr lang="fr-FR" dirty="0">
                <a:solidFill>
                  <a:prstClr val="black"/>
                </a:solidFill>
                <a:latin typeface="Eras Demi ITC" panose="020B0805030504020804" pitchFamily="34" charset="0"/>
              </a:rPr>
              <a:t> </a:t>
            </a:r>
          </a:p>
          <a:p>
            <a:pPr marL="285750" lvl="0" indent="-285750">
              <a:buFont typeface="Wingdings" panose="05000000000000000000" pitchFamily="2" charset="2"/>
              <a:buChar char="Ø"/>
            </a:pPr>
            <a:r>
              <a:rPr lang="fr-FR" dirty="0">
                <a:solidFill>
                  <a:prstClr val="black"/>
                </a:solidFill>
                <a:latin typeface="Eras Demi ITC" panose="020B0805030504020804" pitchFamily="34" charset="0"/>
              </a:rPr>
              <a:t>5,6 % des 18-64 ans l’ont expérimentée</a:t>
            </a:r>
          </a:p>
          <a:p>
            <a:pPr lvl="0"/>
            <a:endParaRPr lang="fr-FR" dirty="0">
              <a:solidFill>
                <a:prstClr val="black"/>
              </a:solidFill>
              <a:latin typeface="Eras Demi ITC" panose="020B0805030504020804" pitchFamily="34" charset="0"/>
            </a:endParaRPr>
          </a:p>
          <a:p>
            <a:pPr marL="285750" lvl="0" indent="-285750">
              <a:buFont typeface="Wingdings" panose="05000000000000000000" pitchFamily="2" charset="2"/>
              <a:buChar char="Ø"/>
            </a:pPr>
            <a:r>
              <a:rPr lang="fr-FR" dirty="0">
                <a:solidFill>
                  <a:prstClr val="black"/>
                </a:solidFill>
                <a:latin typeface="Eras Demi ITC" panose="020B0805030504020804" pitchFamily="34" charset="0"/>
              </a:rPr>
              <a:t>Risque de dépendance chez 80 % des consommateurs réguliers</a:t>
            </a:r>
          </a:p>
          <a:p>
            <a:r>
              <a:rPr lang="fr-FR" dirty="0">
                <a:solidFill>
                  <a:prstClr val="black"/>
                </a:solidFill>
                <a:latin typeface="Eras Demi ITC" panose="020B0805030504020804" pitchFamily="34" charset="0"/>
              </a:rPr>
              <a:t> </a:t>
            </a:r>
          </a:p>
          <a:p>
            <a:r>
              <a:rPr lang="fr-FR" dirty="0">
                <a:solidFill>
                  <a:prstClr val="black"/>
                </a:solidFill>
                <a:latin typeface="Eras Demi ITC" panose="020B0805030504020804" pitchFamily="34" charset="0"/>
              </a:rPr>
              <a:t> </a:t>
            </a:r>
          </a:p>
          <a:p>
            <a:r>
              <a:rPr lang="fr-FR" sz="2400" dirty="0">
                <a:solidFill>
                  <a:srgbClr val="0070C0"/>
                </a:solidFill>
                <a:latin typeface="Eras Demi ITC" panose="020B0805030504020804" pitchFamily="34" charset="0"/>
              </a:rPr>
              <a:t>HEROÏNE</a:t>
            </a:r>
          </a:p>
          <a:p>
            <a:pPr lvl="0"/>
            <a:endParaRPr lang="fr-FR" dirty="0">
              <a:solidFill>
                <a:prstClr val="black"/>
              </a:solidFill>
              <a:latin typeface="Eras Demi ITC" panose="020B0805030504020804" pitchFamily="34" charset="0"/>
            </a:endParaRPr>
          </a:p>
          <a:p>
            <a:pPr marL="285750" lvl="0" indent="-285750">
              <a:buFont typeface="Wingdings" panose="05000000000000000000" pitchFamily="2" charset="2"/>
              <a:buChar char="Ø"/>
            </a:pPr>
            <a:r>
              <a:rPr lang="fr-FR" dirty="0">
                <a:solidFill>
                  <a:prstClr val="black"/>
                </a:solidFill>
                <a:latin typeface="Eras Demi ITC" panose="020B0805030504020804" pitchFamily="34" charset="0"/>
              </a:rPr>
              <a:t>1% des jeunes de 17 ans l’ont expérimentée </a:t>
            </a:r>
          </a:p>
          <a:p>
            <a:r>
              <a:rPr lang="fr-FR" dirty="0">
                <a:solidFill>
                  <a:prstClr val="black"/>
                </a:solidFill>
                <a:latin typeface="Eras Demi ITC" panose="020B0805030504020804" pitchFamily="34" charset="0"/>
              </a:rPr>
              <a:t> </a:t>
            </a:r>
          </a:p>
          <a:p>
            <a:pPr marL="285750" lvl="0" indent="-285750">
              <a:buFont typeface="Wingdings" panose="05000000000000000000" pitchFamily="2" charset="2"/>
              <a:buChar char="Ø"/>
            </a:pPr>
            <a:r>
              <a:rPr lang="fr-FR" dirty="0">
                <a:solidFill>
                  <a:prstClr val="black"/>
                </a:solidFill>
                <a:latin typeface="Eras Demi ITC" panose="020B0805030504020804" pitchFamily="34" charset="0"/>
              </a:rPr>
              <a:t>1,5 % des 18-64 ans l’ont expérimentée</a:t>
            </a:r>
          </a:p>
          <a:p>
            <a:pPr marL="285750" lvl="0" indent="-285750">
              <a:buFont typeface="Wingdings" panose="05000000000000000000" pitchFamily="2" charset="2"/>
              <a:buChar char="Ø"/>
            </a:pPr>
            <a:endParaRPr lang="fr-FR" dirty="0">
              <a:solidFill>
                <a:prstClr val="black"/>
              </a:solidFill>
              <a:latin typeface="Eras Demi ITC" panose="020B0805030504020804" pitchFamily="34" charset="0"/>
            </a:endParaRPr>
          </a:p>
          <a:p>
            <a:pPr marL="285750" lvl="0" indent="-285750">
              <a:buFont typeface="Wingdings" panose="05000000000000000000" pitchFamily="2" charset="2"/>
              <a:buChar char="Ø"/>
            </a:pPr>
            <a:r>
              <a:rPr lang="fr-FR" dirty="0">
                <a:solidFill>
                  <a:prstClr val="black"/>
                </a:solidFill>
                <a:latin typeface="Eras Demi ITC" panose="020B0805030504020804" pitchFamily="34" charset="0"/>
              </a:rPr>
              <a:t>Forte dépendance physique et psychique</a:t>
            </a:r>
          </a:p>
          <a:p>
            <a:pPr lvl="0"/>
            <a:endParaRPr lang="fr-FR" dirty="0"/>
          </a:p>
          <a:p>
            <a:endParaRPr lang="fr-FR" sz="2800" i="1" dirty="0">
              <a:latin typeface="+mj-lt"/>
            </a:endParaRPr>
          </a:p>
        </p:txBody>
      </p:sp>
    </p:spTree>
    <p:extLst>
      <p:ext uri="{BB962C8B-B14F-4D97-AF65-F5344CB8AC3E}">
        <p14:creationId xmlns:p14="http://schemas.microsoft.com/office/powerpoint/2010/main" val="310060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125B97-9AAA-4914-AD15-60094338D9C7}" type="slidenum">
              <a:rPr lang="fr-FR" smtClean="0"/>
              <a:t>13</a:t>
            </a:fld>
            <a:endParaRPr lang="fr-FR"/>
          </a:p>
        </p:txBody>
      </p:sp>
      <p:sp>
        <p:nvSpPr>
          <p:cNvPr id="3" name="ZoneTexte 2"/>
          <p:cNvSpPr txBox="1"/>
          <p:nvPr/>
        </p:nvSpPr>
        <p:spPr>
          <a:xfrm>
            <a:off x="788371" y="133517"/>
            <a:ext cx="7957695" cy="6586418"/>
          </a:xfrm>
          <a:prstGeom prst="rect">
            <a:avLst/>
          </a:prstGeom>
          <a:noFill/>
        </p:spPr>
        <p:txBody>
          <a:bodyPr wrap="square" rtlCol="0">
            <a:spAutoFit/>
          </a:bodyPr>
          <a:lstStyle/>
          <a:p>
            <a:r>
              <a:rPr lang="fr-FR" sz="2800" dirty="0">
                <a:latin typeface="Eras Demi ITC" panose="020B0805030504020804" pitchFamily="34" charset="0"/>
              </a:rPr>
              <a:t>v. Les Médicaments Psychotropes</a:t>
            </a:r>
          </a:p>
          <a:p>
            <a:endParaRPr lang="fr-FR" sz="2000" dirty="0">
              <a:solidFill>
                <a:prstClr val="black"/>
              </a:solidFill>
              <a:latin typeface="Eras Demi ITC" panose="020B0805030504020804" pitchFamily="34" charset="0"/>
            </a:endParaRPr>
          </a:p>
          <a:p>
            <a:r>
              <a:rPr lang="fr-FR" sz="2000" dirty="0">
                <a:solidFill>
                  <a:prstClr val="black"/>
                </a:solidFill>
                <a:latin typeface="Eras Demi ITC" panose="020B0805030504020804" pitchFamily="34" charset="0"/>
              </a:rPr>
              <a:t>Définition :</a:t>
            </a:r>
          </a:p>
          <a:p>
            <a:pPr algn="just"/>
            <a:r>
              <a:rPr lang="fr-FR" dirty="0">
                <a:solidFill>
                  <a:prstClr val="black"/>
                </a:solidFill>
                <a:latin typeface="Eras Demi ITC" panose="020B0805030504020804" pitchFamily="34" charset="0"/>
              </a:rPr>
              <a:t>Se dit d'un médicament, d'une substance qui agit chimiquement sur le psychisme.</a:t>
            </a:r>
          </a:p>
          <a:p>
            <a:pPr algn="r"/>
            <a:r>
              <a:rPr lang="fr-FR" sz="1200" dirty="0">
                <a:solidFill>
                  <a:prstClr val="black"/>
                </a:solidFill>
                <a:latin typeface="Eras Demi ITC" panose="020B0805030504020804" pitchFamily="34" charset="0"/>
              </a:rPr>
              <a:t>Source : Dictionnaire Robert</a:t>
            </a:r>
          </a:p>
          <a:p>
            <a:endParaRPr lang="fr-FR" sz="1200" dirty="0">
              <a:solidFill>
                <a:prstClr val="black"/>
              </a:solidFill>
              <a:latin typeface="Eras Demi ITC" panose="020B0805030504020804" pitchFamily="34" charset="0"/>
            </a:endParaRPr>
          </a:p>
          <a:p>
            <a:pPr marL="342900" lvl="0" indent="-342900">
              <a:buFont typeface="Wingdings" panose="05000000000000000000" pitchFamily="2" charset="2"/>
              <a:buChar char="Ø"/>
            </a:pPr>
            <a:r>
              <a:rPr lang="fr-FR" dirty="0">
                <a:solidFill>
                  <a:prstClr val="black"/>
                </a:solidFill>
                <a:latin typeface="Eras Demi ITC" panose="020B0805030504020804" pitchFamily="34" charset="0"/>
              </a:rPr>
              <a:t>1 personne active sur 2 en consomme régulièrement :</a:t>
            </a:r>
          </a:p>
          <a:p>
            <a:pPr marL="800100" lvl="1" indent="-342900">
              <a:buFont typeface="Arial" panose="020B0604020202020204" pitchFamily="34" charset="0"/>
              <a:buChar char="•"/>
            </a:pPr>
            <a:r>
              <a:rPr lang="fr-FR" dirty="0">
                <a:solidFill>
                  <a:prstClr val="black"/>
                </a:solidFill>
                <a:latin typeface="Eras Demi ITC" panose="020B0805030504020804" pitchFamily="34" charset="0"/>
              </a:rPr>
              <a:t>Benzodiazépines +++/ antidépresseurs </a:t>
            </a:r>
          </a:p>
          <a:p>
            <a:pPr marL="800100" lvl="1" indent="-342900">
              <a:buFont typeface="Arial" panose="020B0604020202020204" pitchFamily="34" charset="0"/>
              <a:buChar char="•"/>
            </a:pPr>
            <a:r>
              <a:rPr lang="fr-FR" dirty="0">
                <a:solidFill>
                  <a:prstClr val="black"/>
                </a:solidFill>
                <a:latin typeface="Eras Demi ITC" panose="020B0805030504020804" pitchFamily="34" charset="0"/>
              </a:rPr>
              <a:t>Effets anxiolytiques, hypnogènes, myorelaxants, anticonvulsivants.</a:t>
            </a:r>
          </a:p>
          <a:p>
            <a:pPr lvl="0"/>
            <a:endParaRPr lang="fr-FR" dirty="0">
              <a:solidFill>
                <a:prstClr val="black"/>
              </a:solidFill>
              <a:latin typeface="Eras Demi ITC" panose="020B0805030504020804" pitchFamily="34" charset="0"/>
            </a:endParaRPr>
          </a:p>
          <a:p>
            <a:pPr marL="342900" lvl="0" indent="-342900">
              <a:buFont typeface="Wingdings" panose="05000000000000000000" pitchFamily="2" charset="2"/>
              <a:buChar char="Ø"/>
            </a:pPr>
            <a:r>
              <a:rPr lang="fr-FR" dirty="0">
                <a:solidFill>
                  <a:prstClr val="black"/>
                </a:solidFill>
                <a:latin typeface="Eras Demi ITC" panose="020B0805030504020804" pitchFamily="34" charset="0"/>
              </a:rPr>
              <a:t>26% de femmes, 16% des hommes</a:t>
            </a:r>
          </a:p>
          <a:p>
            <a:pPr marL="342900" lvl="0" indent="-342900">
              <a:buFont typeface="Wingdings" panose="05000000000000000000" pitchFamily="2" charset="2"/>
              <a:buChar char="Ø"/>
            </a:pPr>
            <a:endParaRPr lang="fr-FR" dirty="0">
              <a:solidFill>
                <a:prstClr val="black"/>
              </a:solidFill>
              <a:latin typeface="Eras Demi ITC" panose="020B0805030504020804" pitchFamily="34" charset="0"/>
            </a:endParaRPr>
          </a:p>
          <a:p>
            <a:pPr marL="342900" lvl="0" indent="-342900">
              <a:buFont typeface="Wingdings" panose="05000000000000000000" pitchFamily="2" charset="2"/>
              <a:buChar char="Ø"/>
            </a:pPr>
            <a:r>
              <a:rPr lang="fr-FR" dirty="0">
                <a:solidFill>
                  <a:prstClr val="black"/>
                </a:solidFill>
                <a:latin typeface="Eras Demi ITC" panose="020B0805030504020804" pitchFamily="34" charset="0"/>
              </a:rPr>
              <a:t>Dépendance physique et psychique</a:t>
            </a:r>
          </a:p>
          <a:p>
            <a:pPr marL="342900" lvl="0" indent="-342900">
              <a:buFont typeface="Wingdings" panose="05000000000000000000" pitchFamily="2" charset="2"/>
              <a:buChar char="Ø"/>
            </a:pPr>
            <a:endParaRPr lang="fr-FR" dirty="0">
              <a:solidFill>
                <a:prstClr val="black"/>
              </a:solidFill>
              <a:latin typeface="Eras Demi ITC" panose="020B0805030504020804" pitchFamily="34" charset="0"/>
            </a:endParaRPr>
          </a:p>
          <a:p>
            <a:pPr marL="457200" indent="-457200">
              <a:buFont typeface="Wingdings" panose="05000000000000000000" pitchFamily="2" charset="2"/>
              <a:buChar char="Ø"/>
            </a:pPr>
            <a:r>
              <a:rPr lang="fr-FR" altLang="ja-JP" dirty="0">
                <a:solidFill>
                  <a:srgbClr val="0070C0"/>
                </a:solidFill>
                <a:latin typeface="Eras Demi ITC" panose="020B0805030504020804" pitchFamily="34" charset="0"/>
              </a:rPr>
              <a:t>AVIS MEDICAL </a:t>
            </a:r>
            <a:r>
              <a:rPr lang="fr-FR" altLang="ja-JP" dirty="0">
                <a:solidFill>
                  <a:prstClr val="black"/>
                </a:solidFill>
                <a:latin typeface="Eras Demi ITC" panose="020B0805030504020804" pitchFamily="34" charset="0"/>
              </a:rPr>
              <a:t>pour toute prise ou sevrage de traitement (risque de manifestations physiques et psychiques)</a:t>
            </a:r>
          </a:p>
          <a:p>
            <a:endParaRPr lang="fr-FR" dirty="0">
              <a:solidFill>
                <a:prstClr val="black"/>
              </a:solidFill>
              <a:latin typeface="Eras Demi ITC" panose="020B0805030504020804" pitchFamily="34" charset="0"/>
            </a:endParaRPr>
          </a:p>
          <a:p>
            <a:endParaRPr lang="fr-FR" dirty="0">
              <a:solidFill>
                <a:prstClr val="black"/>
              </a:solidFill>
              <a:latin typeface="Eras Demi ITC" panose="020B0805030504020804" pitchFamily="34" charset="0"/>
            </a:endParaRPr>
          </a:p>
          <a:p>
            <a:pPr algn="ctr"/>
            <a:r>
              <a:rPr lang="fr-FR" sz="2400" dirty="0">
                <a:solidFill>
                  <a:srgbClr val="0070C0"/>
                </a:solidFill>
                <a:latin typeface="Eras Demi ITC" panose="020B0805030504020804" pitchFamily="34" charset="0"/>
              </a:rPr>
              <a:t>On assiste aujourd’hui à une multiplication des polyconsommations.</a:t>
            </a:r>
          </a:p>
          <a:p>
            <a:endParaRPr lang="fr-FR" sz="1200" dirty="0">
              <a:solidFill>
                <a:prstClr val="black"/>
              </a:solidFill>
              <a:latin typeface="Eras Demi ITC" panose="020B0805030504020804" pitchFamily="34" charset="0"/>
            </a:endParaRPr>
          </a:p>
        </p:txBody>
      </p:sp>
      <p:pic>
        <p:nvPicPr>
          <p:cNvPr id="5" name="Image 5">
            <a:extLst>
              <a:ext uri="{FF2B5EF4-FFF2-40B4-BE49-F238E27FC236}">
                <a16:creationId xmlns:a16="http://schemas.microsoft.com/office/drawing/2014/main" id="{DF120816-5683-4D49-BAA7-F512F33B7F6A}"/>
              </a:ext>
            </a:extLst>
          </p:cNvPr>
          <p:cNvPicPr>
            <a:picLocks noChangeAspect="1"/>
          </p:cNvPicPr>
          <p:nvPr/>
        </p:nvPicPr>
        <p:blipFill>
          <a:blip r:embed="rId2"/>
          <a:stretch>
            <a:fillRect/>
          </a:stretch>
        </p:blipFill>
        <p:spPr>
          <a:xfrm>
            <a:off x="9047201" y="2726267"/>
            <a:ext cx="2494086" cy="2420816"/>
          </a:xfrm>
          <a:prstGeom prst="rect">
            <a:avLst/>
          </a:prstGeom>
        </p:spPr>
      </p:pic>
      <p:sp>
        <p:nvSpPr>
          <p:cNvPr id="6" name="ZoneTexte 5"/>
          <p:cNvSpPr txBox="1"/>
          <p:nvPr/>
        </p:nvSpPr>
        <p:spPr>
          <a:xfrm>
            <a:off x="8610600" y="2050700"/>
            <a:ext cx="3318933" cy="369332"/>
          </a:xfrm>
          <a:prstGeom prst="rect">
            <a:avLst/>
          </a:prstGeom>
          <a:noFill/>
        </p:spPr>
        <p:txBody>
          <a:bodyPr wrap="square" rtlCol="0">
            <a:spAutoFit/>
          </a:bodyPr>
          <a:lstStyle/>
          <a:p>
            <a:pPr algn="ctr"/>
            <a:r>
              <a:rPr lang="fr-FR" dirty="0">
                <a:solidFill>
                  <a:srgbClr val="0070C0"/>
                </a:solidFill>
                <a:latin typeface="Eras Demi ITC" panose="020B0805030504020804" pitchFamily="34" charset="0"/>
              </a:rPr>
              <a:t>Médicaments et conduite</a:t>
            </a:r>
          </a:p>
        </p:txBody>
      </p:sp>
    </p:spTree>
    <p:extLst>
      <p:ext uri="{BB962C8B-B14F-4D97-AF65-F5344CB8AC3E}">
        <p14:creationId xmlns:p14="http://schemas.microsoft.com/office/powerpoint/2010/main" val="128935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838200" y="178902"/>
            <a:ext cx="10996748" cy="1325563"/>
          </a:xfrm>
        </p:spPr>
        <p:txBody>
          <a:bodyPr/>
          <a:lstStyle/>
          <a:p>
            <a:r>
              <a:rPr lang="fr-FR" dirty="0"/>
              <a:t>c. Addictions comportementales</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fld id="{4C125B97-9AAA-4914-AD15-60094338D9C7}" type="slidenum">
              <a:rPr lang="fr-FR" smtClean="0"/>
              <a:t>14</a:t>
            </a:fld>
            <a:endParaRPr lang="fr-FR"/>
          </a:p>
        </p:txBody>
      </p:sp>
      <p:sp>
        <p:nvSpPr>
          <p:cNvPr id="8" name="ZoneTexte 7">
            <a:extLst>
              <a:ext uri="{FF2B5EF4-FFF2-40B4-BE49-F238E27FC236}">
                <a16:creationId xmlns:a16="http://schemas.microsoft.com/office/drawing/2014/main" id="{43E92BAA-E656-4C15-BFD1-F04D12B31A59}"/>
              </a:ext>
            </a:extLst>
          </p:cNvPr>
          <p:cNvSpPr txBox="1"/>
          <p:nvPr/>
        </p:nvSpPr>
        <p:spPr>
          <a:xfrm>
            <a:off x="838199" y="1737360"/>
            <a:ext cx="10756173" cy="1615827"/>
          </a:xfrm>
          <a:prstGeom prst="rect">
            <a:avLst/>
          </a:prstGeom>
          <a:noFill/>
        </p:spPr>
        <p:txBody>
          <a:bodyPr wrap="square" rtlCol="0">
            <a:spAutoFit/>
          </a:bodyPr>
          <a:lstStyle/>
          <a:p>
            <a:r>
              <a:rPr lang="fr-FR" sz="2400" i="1" dirty="0">
                <a:latin typeface="Eras Demi ITC" panose="020B0805030504020804" pitchFamily="34" charset="0"/>
              </a:rPr>
              <a:t>i. Le Workaholisme </a:t>
            </a:r>
            <a:r>
              <a:rPr lang="fr-FR" sz="2400" dirty="0">
                <a:latin typeface="Eras Demi ITC" panose="020B0805030504020804" pitchFamily="34" charset="0"/>
              </a:rPr>
              <a:t>:</a:t>
            </a:r>
          </a:p>
          <a:p>
            <a:endParaRPr lang="fr-FR" sz="1500" dirty="0">
              <a:latin typeface="+mj-lt"/>
            </a:endParaRPr>
          </a:p>
          <a:p>
            <a:pPr algn="just"/>
            <a:r>
              <a:rPr lang="fr-FR" sz="2000" dirty="0">
                <a:latin typeface="Eras Demi ITC" panose="020B0805030504020804" pitchFamily="34" charset="0"/>
              </a:rPr>
              <a:t>Travailleur excessif, compulsif, en hyperactivité, esprit de compétition, utilisation excessive des nouvelles technologies, perfectionnisme, réticence à déléguer, difficulté à travailler en équipe</a:t>
            </a:r>
          </a:p>
        </p:txBody>
      </p:sp>
      <p:sp>
        <p:nvSpPr>
          <p:cNvPr id="5" name="ZoneTexte 4">
            <a:extLst>
              <a:ext uri="{FF2B5EF4-FFF2-40B4-BE49-F238E27FC236}">
                <a16:creationId xmlns:a16="http://schemas.microsoft.com/office/drawing/2014/main" id="{402A775D-F313-4962-B019-E535879B8DA3}"/>
              </a:ext>
            </a:extLst>
          </p:cNvPr>
          <p:cNvSpPr txBox="1"/>
          <p:nvPr/>
        </p:nvSpPr>
        <p:spPr>
          <a:xfrm>
            <a:off x="2062296" y="3770903"/>
            <a:ext cx="8307977" cy="400110"/>
          </a:xfrm>
          <a:prstGeom prst="rect">
            <a:avLst/>
          </a:prstGeom>
          <a:noFill/>
        </p:spPr>
        <p:txBody>
          <a:bodyPr wrap="square" rtlCol="0">
            <a:spAutoFit/>
          </a:bodyPr>
          <a:lstStyle/>
          <a:p>
            <a:r>
              <a:rPr lang="fr-FR" sz="2000" b="1" dirty="0">
                <a:latin typeface="Eras Demi ITC" panose="020B0805030504020804" pitchFamily="34" charset="0"/>
              </a:rPr>
              <a:t>---&gt; droit à la déconnexion : </a:t>
            </a:r>
            <a:r>
              <a:rPr lang="fr-FR" sz="2000" dirty="0">
                <a:latin typeface="Eras Demi ITC" panose="020B0805030504020804" pitchFamily="34" charset="0"/>
              </a:rPr>
              <a:t>article L2242-17 du Code du Travail</a:t>
            </a:r>
            <a:endParaRPr lang="fr-FR" sz="2000" b="1" dirty="0">
              <a:latin typeface="Eras Demi ITC" panose="020B0805030504020804" pitchFamily="34" charset="0"/>
            </a:endParaRPr>
          </a:p>
        </p:txBody>
      </p:sp>
      <p:sp>
        <p:nvSpPr>
          <p:cNvPr id="3" name="Rectangle : coins arrondis 2">
            <a:extLst>
              <a:ext uri="{FF2B5EF4-FFF2-40B4-BE49-F238E27FC236}">
                <a16:creationId xmlns:a16="http://schemas.microsoft.com/office/drawing/2014/main" id="{1B528FCB-29D5-4DB6-A77A-E722FAC22DC1}"/>
              </a:ext>
            </a:extLst>
          </p:cNvPr>
          <p:cNvSpPr/>
          <p:nvPr/>
        </p:nvSpPr>
        <p:spPr>
          <a:xfrm>
            <a:off x="3581401" y="4231657"/>
            <a:ext cx="4491445" cy="23072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u="sng" dirty="0">
              <a:solidFill>
                <a:schemeClr val="tx1"/>
              </a:solidFill>
            </a:endParaRPr>
          </a:p>
          <a:p>
            <a:r>
              <a:rPr lang="fr-FR" sz="2000" u="sng" dirty="0">
                <a:solidFill>
                  <a:schemeClr val="tx1"/>
                </a:solidFill>
                <a:latin typeface="Eras Demi ITC" panose="020B0805030504020804" pitchFamily="34" charset="0"/>
              </a:rPr>
              <a:t>Conséquences sur :</a:t>
            </a:r>
          </a:p>
          <a:p>
            <a:endParaRPr lang="fr-FR" sz="2000" u="sng" dirty="0">
              <a:solidFill>
                <a:schemeClr val="tx1"/>
              </a:solidFill>
              <a:latin typeface="Eras Demi ITC" panose="020B0805030504020804" pitchFamily="34" charset="0"/>
            </a:endParaRPr>
          </a:p>
          <a:p>
            <a:r>
              <a:rPr lang="fr-FR" sz="2000" dirty="0">
                <a:solidFill>
                  <a:schemeClr val="tx1"/>
                </a:solidFill>
                <a:latin typeface="Eras Demi ITC" panose="020B0805030504020804" pitchFamily="34" charset="0"/>
              </a:rPr>
              <a:t>- Le salarié lui-même</a:t>
            </a:r>
          </a:p>
          <a:p>
            <a:r>
              <a:rPr lang="fr-FR" sz="2000" dirty="0">
                <a:solidFill>
                  <a:schemeClr val="tx1"/>
                </a:solidFill>
                <a:latin typeface="Eras Demi ITC" panose="020B0805030504020804" pitchFamily="34" charset="0"/>
              </a:rPr>
              <a:t>- Sa famille</a:t>
            </a:r>
          </a:p>
          <a:p>
            <a:r>
              <a:rPr lang="fr-FR" sz="2000" dirty="0">
                <a:solidFill>
                  <a:schemeClr val="tx1"/>
                </a:solidFill>
                <a:latin typeface="Eras Demi ITC" panose="020B0805030504020804" pitchFamily="34" charset="0"/>
              </a:rPr>
              <a:t>- Son entourage professionnel</a:t>
            </a:r>
            <a:br>
              <a:rPr lang="fr-FR" sz="2000" dirty="0">
                <a:solidFill>
                  <a:schemeClr val="tx1"/>
                </a:solidFill>
                <a:latin typeface="Eras Demi ITC" panose="020B0805030504020804" pitchFamily="34" charset="0"/>
              </a:rPr>
            </a:br>
            <a:endParaRPr lang="fr-FR" sz="2000" dirty="0">
              <a:solidFill>
                <a:schemeClr val="tx1"/>
              </a:solidFill>
              <a:latin typeface="Eras Demi ITC" panose="020B0805030504020804" pitchFamily="34" charset="0"/>
            </a:endParaRPr>
          </a:p>
          <a:p>
            <a:pPr algn="ctr"/>
            <a:endParaRPr lang="fr-FR" dirty="0"/>
          </a:p>
        </p:txBody>
      </p:sp>
    </p:spTree>
    <p:extLst>
      <p:ext uri="{BB962C8B-B14F-4D97-AF65-F5344CB8AC3E}">
        <p14:creationId xmlns:p14="http://schemas.microsoft.com/office/powerpoint/2010/main" val="418220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838200" y="178902"/>
            <a:ext cx="10996748" cy="1325563"/>
          </a:xfrm>
        </p:spPr>
        <p:txBody>
          <a:bodyPr/>
          <a:lstStyle/>
          <a:p>
            <a:r>
              <a:rPr lang="fr-FR" dirty="0"/>
              <a:t>c. Addictions comportementales</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fld id="{4C125B97-9AAA-4914-AD15-60094338D9C7}" type="slidenum">
              <a:rPr lang="fr-FR" smtClean="0"/>
              <a:t>15</a:t>
            </a:fld>
            <a:endParaRPr lang="fr-FR"/>
          </a:p>
        </p:txBody>
      </p:sp>
      <p:sp>
        <p:nvSpPr>
          <p:cNvPr id="8" name="ZoneTexte 7">
            <a:extLst>
              <a:ext uri="{FF2B5EF4-FFF2-40B4-BE49-F238E27FC236}">
                <a16:creationId xmlns:a16="http://schemas.microsoft.com/office/drawing/2014/main" id="{43E92BAA-E656-4C15-BFD1-F04D12B31A59}"/>
              </a:ext>
            </a:extLst>
          </p:cNvPr>
          <p:cNvSpPr txBox="1"/>
          <p:nvPr/>
        </p:nvSpPr>
        <p:spPr>
          <a:xfrm>
            <a:off x="1375411" y="1606695"/>
            <a:ext cx="10756173" cy="3785652"/>
          </a:xfrm>
          <a:prstGeom prst="rect">
            <a:avLst/>
          </a:prstGeom>
          <a:noFill/>
        </p:spPr>
        <p:txBody>
          <a:bodyPr wrap="square" rtlCol="0">
            <a:spAutoFit/>
          </a:bodyPr>
          <a:lstStyle/>
          <a:p>
            <a:r>
              <a:rPr lang="fr-FR" sz="2000" i="1" dirty="0">
                <a:latin typeface="Eras Demi ITC" panose="020B0805030504020804" pitchFamily="34" charset="0"/>
              </a:rPr>
              <a:t>ii. Les autres addictions</a:t>
            </a:r>
            <a:r>
              <a:rPr lang="fr-FR" sz="2000" dirty="0">
                <a:latin typeface="Eras Demi ITC" panose="020B0805030504020804" pitchFamily="34" charset="0"/>
              </a:rPr>
              <a:t>:</a:t>
            </a:r>
          </a:p>
          <a:p>
            <a:endParaRPr lang="fr-FR" sz="2000" dirty="0">
              <a:latin typeface="Eras Demi ITC" panose="020B0805030504020804" pitchFamily="34" charset="0"/>
            </a:endParaRPr>
          </a:p>
          <a:p>
            <a:r>
              <a:rPr lang="fr-FR" sz="2000" dirty="0">
                <a:latin typeface="Eras Demi ITC" panose="020B0805030504020804" pitchFamily="34" charset="0"/>
              </a:rPr>
              <a:t>- Jeux d’argent et de hasard</a:t>
            </a:r>
          </a:p>
          <a:p>
            <a:r>
              <a:rPr lang="fr-FR" sz="2000" dirty="0">
                <a:latin typeface="Eras Demi ITC" panose="020B0805030504020804" pitchFamily="34" charset="0"/>
              </a:rPr>
              <a:t>- Jeux vidéos</a:t>
            </a:r>
          </a:p>
          <a:p>
            <a:endParaRPr lang="fr-FR" sz="2000" dirty="0">
              <a:latin typeface="Eras Demi ITC" panose="020B0805030504020804" pitchFamily="34" charset="0"/>
            </a:endParaRPr>
          </a:p>
          <a:p>
            <a:r>
              <a:rPr lang="fr-FR" sz="2000" dirty="0">
                <a:latin typeface="Eras Demi ITC" panose="020B0805030504020804" pitchFamily="34" charset="0"/>
              </a:rPr>
              <a:t>- Achats compulsifs</a:t>
            </a:r>
            <a:br>
              <a:rPr lang="fr-FR" sz="2000" dirty="0">
                <a:latin typeface="Eras Demi ITC" panose="020B0805030504020804" pitchFamily="34" charset="0"/>
              </a:rPr>
            </a:br>
            <a:r>
              <a:rPr lang="fr-FR" sz="2000" dirty="0">
                <a:latin typeface="Eras Demi ITC" panose="020B0805030504020804" pitchFamily="34" charset="0"/>
              </a:rPr>
              <a:t>- Sport</a:t>
            </a:r>
            <a:br>
              <a:rPr lang="fr-FR" sz="2000" dirty="0">
                <a:latin typeface="Eras Demi ITC" panose="020B0805030504020804" pitchFamily="34" charset="0"/>
              </a:rPr>
            </a:br>
            <a:r>
              <a:rPr lang="fr-FR" sz="2000" dirty="0">
                <a:latin typeface="Eras Demi ITC" panose="020B0805030504020804" pitchFamily="34" charset="0"/>
              </a:rPr>
              <a:t>- Sexe </a:t>
            </a:r>
            <a:br>
              <a:rPr lang="fr-FR" sz="2000" dirty="0">
                <a:latin typeface="Eras Demi ITC" panose="020B0805030504020804" pitchFamily="34" charset="0"/>
              </a:rPr>
            </a:br>
            <a:r>
              <a:rPr lang="fr-FR" sz="2000" dirty="0">
                <a:latin typeface="Eras Demi ITC" panose="020B0805030504020804" pitchFamily="34" charset="0"/>
              </a:rPr>
              <a:t>- Troubles des comportements alimentaires</a:t>
            </a:r>
          </a:p>
          <a:p>
            <a:endParaRPr lang="fr-FR" sz="2000" dirty="0">
              <a:latin typeface="Eras Demi ITC" panose="020B0805030504020804" pitchFamily="34" charset="0"/>
            </a:endParaRPr>
          </a:p>
          <a:p>
            <a:r>
              <a:rPr lang="fr-FR" sz="2000" u="sng" dirty="0">
                <a:latin typeface="Eras Demi ITC" panose="020B0805030504020804" pitchFamily="34" charset="0"/>
              </a:rPr>
              <a:t>Risques</a:t>
            </a:r>
            <a:r>
              <a:rPr lang="fr-FR" sz="2000" dirty="0">
                <a:latin typeface="Eras Demi ITC" panose="020B0805030504020804" pitchFamily="34" charset="0"/>
              </a:rPr>
              <a:t> :</a:t>
            </a:r>
            <a:br>
              <a:rPr lang="fr-FR" sz="2000" dirty="0">
                <a:latin typeface="Eras Demi ITC" panose="020B0805030504020804" pitchFamily="34" charset="0"/>
              </a:rPr>
            </a:br>
            <a:r>
              <a:rPr lang="fr-FR" sz="2000" dirty="0">
                <a:latin typeface="Eras Demi ITC" panose="020B0805030504020804" pitchFamily="34" charset="0"/>
              </a:rPr>
              <a:t> En autres, développement des </a:t>
            </a:r>
            <a:r>
              <a:rPr lang="fr-FR" sz="2000" dirty="0" err="1">
                <a:latin typeface="Eras Demi ITC" panose="020B0805030504020804" pitchFamily="34" charset="0"/>
              </a:rPr>
              <a:t>co</a:t>
            </a:r>
            <a:r>
              <a:rPr lang="fr-FR" sz="2000" dirty="0">
                <a:latin typeface="Eras Demi ITC" panose="020B0805030504020804" pitchFamily="34" charset="0"/>
              </a:rPr>
              <a:t>-addictions</a:t>
            </a:r>
          </a:p>
        </p:txBody>
      </p:sp>
    </p:spTree>
    <p:extLst>
      <p:ext uri="{BB962C8B-B14F-4D97-AF65-F5344CB8AC3E}">
        <p14:creationId xmlns:p14="http://schemas.microsoft.com/office/powerpoint/2010/main" val="186617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77B00B-5A48-4220-92AB-1094982948E3}"/>
              </a:ext>
            </a:extLst>
          </p:cNvPr>
          <p:cNvSpPr>
            <a:spLocks noGrp="1"/>
          </p:cNvSpPr>
          <p:nvPr>
            <p:ph type="title"/>
          </p:nvPr>
        </p:nvSpPr>
        <p:spPr>
          <a:xfrm>
            <a:off x="734315" y="414528"/>
            <a:ext cx="10515600" cy="1232952"/>
          </a:xfrm>
        </p:spPr>
        <p:txBody>
          <a:bodyPr/>
          <a:lstStyle/>
          <a:p>
            <a:r>
              <a:rPr lang="fr-FR" dirty="0"/>
              <a:t>II- Effets sur la santé</a:t>
            </a:r>
          </a:p>
        </p:txBody>
      </p:sp>
      <p:sp>
        <p:nvSpPr>
          <p:cNvPr id="3" name="Espace réservé du texte 2">
            <a:extLst>
              <a:ext uri="{FF2B5EF4-FFF2-40B4-BE49-F238E27FC236}">
                <a16:creationId xmlns:a16="http://schemas.microsoft.com/office/drawing/2014/main" id="{8220786C-6411-4D92-A4FC-478D720ECBF3}"/>
              </a:ext>
            </a:extLst>
          </p:cNvPr>
          <p:cNvSpPr>
            <a:spLocks noGrp="1"/>
          </p:cNvSpPr>
          <p:nvPr>
            <p:ph type="body" idx="1"/>
          </p:nvPr>
        </p:nvSpPr>
        <p:spPr>
          <a:xfrm>
            <a:off x="1284929" y="2030876"/>
            <a:ext cx="10388600" cy="4169664"/>
          </a:xfrm>
        </p:spPr>
        <p:txBody>
          <a:bodyPr>
            <a:normAutofit fontScale="92500"/>
          </a:bodyPr>
          <a:lstStyle/>
          <a:p>
            <a:pPr>
              <a:lnSpc>
                <a:spcPct val="150000"/>
              </a:lnSpc>
              <a:spcBef>
                <a:spcPts val="0"/>
              </a:spcBef>
              <a:spcAft>
                <a:spcPts val="600"/>
              </a:spcAft>
            </a:pPr>
            <a:r>
              <a:rPr lang="fr-FR" sz="2000" dirty="0">
                <a:solidFill>
                  <a:schemeClr val="tx1"/>
                </a:solidFill>
                <a:latin typeface="Eras Demi ITC" panose="020B0805030504020804" pitchFamily="34" charset="0"/>
              </a:rPr>
              <a:t>«</a:t>
            </a:r>
            <a:r>
              <a:rPr lang="fr-FR" sz="2000" b="1" dirty="0">
                <a:solidFill>
                  <a:schemeClr val="tx1"/>
                </a:solidFill>
                <a:latin typeface="Eras Demi ITC" panose="020B0805030504020804" pitchFamily="34" charset="0"/>
              </a:rPr>
              <a:t> L’addiction à certaines substances peut accroitre le risque de survenance d’accidents du travail ou d’incidents divers en raison des effets indésirables de ces substances sur l’état du salarié : </a:t>
            </a:r>
            <a:br>
              <a:rPr lang="fr-FR" sz="2000" b="1" dirty="0">
                <a:solidFill>
                  <a:schemeClr val="tx1"/>
                </a:solidFill>
                <a:latin typeface="Eras Demi ITC" panose="020B0805030504020804" pitchFamily="34" charset="0"/>
              </a:rPr>
            </a:br>
            <a:r>
              <a:rPr lang="fr-FR" sz="2000" dirty="0">
                <a:solidFill>
                  <a:schemeClr val="tx1"/>
                </a:solidFill>
                <a:latin typeface="Eras Demi ITC" panose="020B0805030504020804" pitchFamily="34" charset="0"/>
              </a:rPr>
              <a:t>- altération de la vigilance (troubles de la concentration, voire somnolence)</a:t>
            </a:r>
            <a:br>
              <a:rPr lang="fr-FR" sz="2000" dirty="0">
                <a:solidFill>
                  <a:schemeClr val="tx1"/>
                </a:solidFill>
                <a:latin typeface="Eras Demi ITC" panose="020B0805030504020804" pitchFamily="34" charset="0"/>
              </a:rPr>
            </a:br>
            <a:r>
              <a:rPr lang="fr-FR" sz="2000" dirty="0">
                <a:solidFill>
                  <a:schemeClr val="tx1"/>
                </a:solidFill>
                <a:latin typeface="Eras Demi ITC" panose="020B0805030504020804" pitchFamily="34" charset="0"/>
              </a:rPr>
              <a:t>- troubles de la perception (champ de vision  réduit, voire hallucinations)</a:t>
            </a:r>
            <a:br>
              <a:rPr lang="fr-FR" sz="2000" dirty="0">
                <a:solidFill>
                  <a:schemeClr val="tx1"/>
                </a:solidFill>
                <a:latin typeface="Eras Demi ITC" panose="020B0805030504020804" pitchFamily="34" charset="0"/>
              </a:rPr>
            </a:br>
            <a:r>
              <a:rPr lang="fr-FR" sz="2000" dirty="0">
                <a:solidFill>
                  <a:schemeClr val="tx1"/>
                </a:solidFill>
                <a:latin typeface="Eras Demi ITC" panose="020B0805030504020804" pitchFamily="34" charset="0"/>
              </a:rPr>
              <a:t>- réflexes ralentis, erreurs d’appréciation</a:t>
            </a:r>
            <a:br>
              <a:rPr lang="fr-FR" sz="2000" dirty="0">
                <a:solidFill>
                  <a:schemeClr val="tx1"/>
                </a:solidFill>
                <a:latin typeface="Eras Demi ITC" panose="020B0805030504020804" pitchFamily="34" charset="0"/>
              </a:rPr>
            </a:br>
            <a:r>
              <a:rPr lang="fr-FR" sz="2000" dirty="0">
                <a:solidFill>
                  <a:schemeClr val="tx1"/>
                </a:solidFill>
                <a:latin typeface="Eras Demi ITC" panose="020B0805030504020804" pitchFamily="34" charset="0"/>
              </a:rPr>
              <a:t>- hausse du taux d’absentéisme</a:t>
            </a:r>
            <a:br>
              <a:rPr lang="fr-FR" sz="2000" dirty="0">
                <a:solidFill>
                  <a:schemeClr val="tx1"/>
                </a:solidFill>
                <a:latin typeface="Eras Demi ITC" panose="020B0805030504020804" pitchFamily="34" charset="0"/>
              </a:rPr>
            </a:br>
            <a:r>
              <a:rPr lang="fr-FR" sz="2000" dirty="0">
                <a:solidFill>
                  <a:schemeClr val="tx1"/>
                </a:solidFill>
                <a:latin typeface="Eras Demi ITC" panose="020B0805030504020804" pitchFamily="34" charset="0"/>
              </a:rPr>
              <a:t>- développement des conflits</a:t>
            </a:r>
            <a:br>
              <a:rPr lang="fr-FR" sz="2000" dirty="0">
                <a:solidFill>
                  <a:schemeClr val="tx1"/>
                </a:solidFill>
                <a:latin typeface="Eras Demi ITC" panose="020B0805030504020804" pitchFamily="34" charset="0"/>
              </a:rPr>
            </a:br>
            <a:r>
              <a:rPr lang="fr-FR" sz="2000" dirty="0">
                <a:solidFill>
                  <a:schemeClr val="tx1"/>
                </a:solidFill>
                <a:latin typeface="Eras Demi ITC" panose="020B0805030504020804" pitchFamily="34" charset="0"/>
              </a:rPr>
              <a:t>- perte de la productivité »                                                                   </a:t>
            </a:r>
            <a:r>
              <a:rPr lang="fr-FR" sz="2000" dirty="0">
                <a:latin typeface="Eras Demi ITC" panose="020B0805030504020804" pitchFamily="34" charset="0"/>
              </a:rPr>
              <a:t>source : CNAMS juillet 2019</a:t>
            </a:r>
          </a:p>
        </p:txBody>
      </p:sp>
      <p:sp>
        <p:nvSpPr>
          <p:cNvPr id="4" name="Espace réservé du numéro de diapositive 3">
            <a:extLst>
              <a:ext uri="{FF2B5EF4-FFF2-40B4-BE49-F238E27FC236}">
                <a16:creationId xmlns:a16="http://schemas.microsoft.com/office/drawing/2014/main" id="{54359FAE-1639-4359-8147-132030783A0A}"/>
              </a:ext>
            </a:extLst>
          </p:cNvPr>
          <p:cNvSpPr>
            <a:spLocks noGrp="1"/>
          </p:cNvSpPr>
          <p:nvPr>
            <p:ph type="sldNum" sz="quarter" idx="12"/>
          </p:nvPr>
        </p:nvSpPr>
        <p:spPr/>
        <p:txBody>
          <a:bodyPr/>
          <a:lstStyle/>
          <a:p>
            <a:fld id="{26ED3EBA-8A4C-40B7-A6B9-8393885F9B4D}" type="slidenum">
              <a:rPr lang="fr-FR" smtClean="0"/>
              <a:t>16</a:t>
            </a:fld>
            <a:endParaRPr lang="fr-FR" dirty="0"/>
          </a:p>
        </p:txBody>
      </p:sp>
    </p:spTree>
    <p:extLst>
      <p:ext uri="{BB962C8B-B14F-4D97-AF65-F5344CB8AC3E}">
        <p14:creationId xmlns:p14="http://schemas.microsoft.com/office/powerpoint/2010/main" val="18308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838200" y="178902"/>
            <a:ext cx="10996748" cy="1325563"/>
          </a:xfrm>
        </p:spPr>
        <p:txBody>
          <a:bodyPr/>
          <a:lstStyle/>
          <a:p>
            <a:r>
              <a:rPr lang="fr-FR" dirty="0"/>
              <a:t>a. 3 grandes classes de produits</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fld id="{4C125B97-9AAA-4914-AD15-60094338D9C7}" type="slidenum">
              <a:rPr lang="fr-FR" smtClean="0"/>
              <a:t>17</a:t>
            </a:fld>
            <a:endParaRPr lang="fr-FR"/>
          </a:p>
        </p:txBody>
      </p:sp>
      <p:pic>
        <p:nvPicPr>
          <p:cNvPr id="7" name="Image 6">
            <a:extLst>
              <a:ext uri="{FF2B5EF4-FFF2-40B4-BE49-F238E27FC236}">
                <a16:creationId xmlns:a16="http://schemas.microsoft.com/office/drawing/2014/main" id="{FDAC8495-F2F5-43E4-98C7-91387CF4CD6C}"/>
              </a:ext>
            </a:extLst>
          </p:cNvPr>
          <p:cNvPicPr>
            <a:picLocks noChangeAspect="1"/>
          </p:cNvPicPr>
          <p:nvPr/>
        </p:nvPicPr>
        <p:blipFill rotWithShape="1">
          <a:blip r:embed="rId3"/>
          <a:srcRect b="83620"/>
          <a:stretch/>
        </p:blipFill>
        <p:spPr>
          <a:xfrm>
            <a:off x="838200" y="1504465"/>
            <a:ext cx="9893509" cy="736452"/>
          </a:xfrm>
          <a:prstGeom prst="rect">
            <a:avLst/>
          </a:prstGeom>
        </p:spPr>
      </p:pic>
      <p:graphicFrame>
        <p:nvGraphicFramePr>
          <p:cNvPr id="9" name="Tableau 8">
            <a:extLst>
              <a:ext uri="{FF2B5EF4-FFF2-40B4-BE49-F238E27FC236}">
                <a16:creationId xmlns:a16="http://schemas.microsoft.com/office/drawing/2014/main" id="{EA195B32-5361-4BCA-BF87-231BE0C4EC26}"/>
              </a:ext>
            </a:extLst>
          </p:cNvPr>
          <p:cNvGraphicFramePr>
            <a:graphicFrameLocks noGrp="1"/>
          </p:cNvGraphicFramePr>
          <p:nvPr>
            <p:extLst>
              <p:ext uri="{D42A27DB-BD31-4B8C-83A1-F6EECF244321}">
                <p14:modId xmlns:p14="http://schemas.microsoft.com/office/powerpoint/2010/main" val="1912394233"/>
              </p:ext>
            </p:extLst>
          </p:nvPr>
        </p:nvGraphicFramePr>
        <p:xfrm>
          <a:off x="838200" y="2274295"/>
          <a:ext cx="9893509" cy="4416605"/>
        </p:xfrm>
        <a:graphic>
          <a:graphicData uri="http://schemas.openxmlformats.org/drawingml/2006/table">
            <a:tbl>
              <a:tblPr firstRow="1" bandRow="1">
                <a:tableStyleId>{5C22544A-7EE6-4342-B048-85BDC9FD1C3A}</a:tableStyleId>
              </a:tblPr>
              <a:tblGrid>
                <a:gridCol w="3204411">
                  <a:extLst>
                    <a:ext uri="{9D8B030D-6E8A-4147-A177-3AD203B41FA5}">
                      <a16:colId xmlns:a16="http://schemas.microsoft.com/office/drawing/2014/main" val="1691328138"/>
                    </a:ext>
                  </a:extLst>
                </a:gridCol>
                <a:gridCol w="3379978">
                  <a:extLst>
                    <a:ext uri="{9D8B030D-6E8A-4147-A177-3AD203B41FA5}">
                      <a16:colId xmlns:a16="http://schemas.microsoft.com/office/drawing/2014/main" val="2783478749"/>
                    </a:ext>
                  </a:extLst>
                </a:gridCol>
                <a:gridCol w="3309120">
                  <a:extLst>
                    <a:ext uri="{9D8B030D-6E8A-4147-A177-3AD203B41FA5}">
                      <a16:colId xmlns:a16="http://schemas.microsoft.com/office/drawing/2014/main" val="4187329024"/>
                    </a:ext>
                  </a:extLst>
                </a:gridCol>
              </a:tblGrid>
              <a:tr h="4416605">
                <a:tc>
                  <a:txBody>
                    <a:bodyPr/>
                    <a:lstStyle/>
                    <a:p>
                      <a:pPr algn="l"/>
                      <a:r>
                        <a:rPr lang="fr-FR" sz="1600" b="0" dirty="0">
                          <a:solidFill>
                            <a:schemeClr val="tx1"/>
                          </a:solidFill>
                          <a:latin typeface="Eras Demi ITC" panose="020B0805030504020804" pitchFamily="34" charset="0"/>
                        </a:rPr>
                        <a:t>État d’éveil et d’excitation temporaire,</a:t>
                      </a:r>
                    </a:p>
                    <a:p>
                      <a:pPr algn="l"/>
                      <a:r>
                        <a:rPr lang="fr-FR" sz="1600" b="0" dirty="0">
                          <a:solidFill>
                            <a:schemeClr val="tx1"/>
                          </a:solidFill>
                          <a:latin typeface="Eras Demi ITC" panose="020B0805030504020804" pitchFamily="34" charset="0"/>
                        </a:rPr>
                        <a:t>sensation de réduction de la fatigue</a:t>
                      </a:r>
                    </a:p>
                    <a:p>
                      <a:endParaRPr lang="fr-FR" sz="1600" b="0" dirty="0">
                        <a:solidFill>
                          <a:schemeClr val="tx1"/>
                        </a:solidFill>
                        <a:latin typeface="Eras Demi ITC" panose="020B0805030504020804" pitchFamily="34" charset="0"/>
                      </a:endParaRPr>
                    </a:p>
                    <a:p>
                      <a:endParaRPr lang="fr-FR" sz="1600" b="0" dirty="0">
                        <a:solidFill>
                          <a:schemeClr val="tx1"/>
                        </a:solidFill>
                        <a:latin typeface="Eras Demi ITC" panose="020B0805030504020804" pitchFamily="34" charset="0"/>
                      </a:endParaRPr>
                    </a:p>
                    <a:p>
                      <a:endParaRPr lang="fr-FR" sz="1600" b="0" dirty="0">
                        <a:solidFill>
                          <a:schemeClr val="tx1"/>
                        </a:solidFill>
                        <a:latin typeface="Eras Demi ITC" panose="020B0805030504020804" pitchFamily="34" charset="0"/>
                      </a:endParaRPr>
                    </a:p>
                    <a:p>
                      <a:r>
                        <a:rPr lang="fr-FR" sz="1600" b="0" dirty="0">
                          <a:solidFill>
                            <a:schemeClr val="tx1"/>
                          </a:solidFill>
                          <a:latin typeface="Eras Demi ITC" panose="020B0805030504020804" pitchFamily="34" charset="0"/>
                        </a:rPr>
                        <a:t>Sentiment illusoire d’assurance et de contrôle de soi,</a:t>
                      </a:r>
                    </a:p>
                    <a:p>
                      <a:r>
                        <a:rPr lang="fr-FR" sz="1600" b="0" dirty="0">
                          <a:solidFill>
                            <a:schemeClr val="tx1"/>
                          </a:solidFill>
                          <a:latin typeface="Eras Demi ITC" panose="020B0805030504020804" pitchFamily="34" charset="0"/>
                        </a:rPr>
                        <a:t>Suivi d’un état d’épuisement et de dépression</a:t>
                      </a:r>
                    </a:p>
                    <a:p>
                      <a:endParaRPr lang="fr-FR" sz="1600" b="0" dirty="0">
                        <a:solidFill>
                          <a:schemeClr val="tx1"/>
                        </a:solidFill>
                        <a:latin typeface="Eras Demi ITC" panose="020B0805030504020804" pitchFamily="34" charset="0"/>
                      </a:endParaRPr>
                    </a:p>
                    <a:p>
                      <a:pPr marL="285750" indent="-285750">
                        <a:buFont typeface="Arial" panose="020B0604020202020204" pitchFamily="34" charset="0"/>
                        <a:buChar char="•"/>
                      </a:pPr>
                      <a:r>
                        <a:rPr lang="fr-FR" sz="1600" b="0" dirty="0">
                          <a:solidFill>
                            <a:srgbClr val="EB05AF"/>
                          </a:solidFill>
                          <a:latin typeface="Eras Demi ITC" panose="020B0805030504020804" pitchFamily="34" charset="0"/>
                        </a:rPr>
                        <a:t>Cocaïne</a:t>
                      </a:r>
                    </a:p>
                    <a:p>
                      <a:pPr marL="285750" indent="-285750">
                        <a:buFont typeface="Arial" panose="020B0604020202020204" pitchFamily="34" charset="0"/>
                        <a:buChar char="•"/>
                      </a:pPr>
                      <a:r>
                        <a:rPr lang="fr-FR" sz="1600" b="0" dirty="0">
                          <a:solidFill>
                            <a:srgbClr val="EB05AF"/>
                          </a:solidFill>
                          <a:latin typeface="Eras Demi ITC" panose="020B0805030504020804" pitchFamily="34" charset="0"/>
                        </a:rPr>
                        <a:t>Amphétamines</a:t>
                      </a:r>
                    </a:p>
                    <a:p>
                      <a:pPr marL="285750" indent="-285750">
                        <a:buFont typeface="Arial" panose="020B0604020202020204" pitchFamily="34" charset="0"/>
                        <a:buChar char="•"/>
                      </a:pPr>
                      <a:r>
                        <a:rPr lang="fr-FR" sz="1600" b="0" dirty="0">
                          <a:solidFill>
                            <a:srgbClr val="EB05AF"/>
                          </a:solidFill>
                          <a:latin typeface="Eras Demi ITC" panose="020B0805030504020804" pitchFamily="34" charset="0"/>
                        </a:rPr>
                        <a:t>Ecstasy, GHB</a:t>
                      </a:r>
                    </a:p>
                    <a:p>
                      <a:endParaRPr lang="fr-FR" sz="1600" dirty="0">
                        <a:solidFill>
                          <a:srgbClr val="EB05AF"/>
                        </a:solidFill>
                        <a:latin typeface="Eras Demi ITC" panose="020B0805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600" b="0" dirty="0">
                          <a:solidFill>
                            <a:schemeClr val="tx1"/>
                          </a:solidFill>
                          <a:latin typeface="Eras Demi ITC" panose="020B0805030504020804" pitchFamily="34" charset="0"/>
                        </a:rPr>
                        <a:t>Perturbation de la perception de l’environnement et de la réalité</a:t>
                      </a:r>
                    </a:p>
                    <a:p>
                      <a:endParaRPr lang="fr-FR" sz="1600" b="0" dirty="0">
                        <a:solidFill>
                          <a:schemeClr val="tx1"/>
                        </a:solidFill>
                        <a:latin typeface="Eras Demi ITC" panose="020B0805030504020804" pitchFamily="34" charset="0"/>
                      </a:endParaRPr>
                    </a:p>
                    <a:p>
                      <a:r>
                        <a:rPr lang="fr-FR" sz="1600" b="0" dirty="0">
                          <a:solidFill>
                            <a:srgbClr val="CC00CC"/>
                          </a:solidFill>
                          <a:latin typeface="Eras Demi ITC" panose="020B0805030504020804" pitchFamily="34" charset="0"/>
                        </a:rPr>
                        <a:t>A court terme:</a:t>
                      </a:r>
                    </a:p>
                    <a:p>
                      <a:r>
                        <a:rPr lang="fr-FR" sz="1600" b="0" dirty="0">
                          <a:solidFill>
                            <a:schemeClr val="tx1"/>
                          </a:solidFill>
                          <a:latin typeface="Eras Demi ITC" panose="020B0805030504020804" pitchFamily="34" charset="0"/>
                        </a:rPr>
                        <a:t>Modification de la perception « temps et espace » et sensibilité exacerbée aux couleurs et aux sons</a:t>
                      </a:r>
                    </a:p>
                    <a:p>
                      <a:r>
                        <a:rPr lang="fr-FR" sz="1600" b="0" dirty="0">
                          <a:solidFill>
                            <a:srgbClr val="CC00CC"/>
                          </a:solidFill>
                          <a:latin typeface="Eras Demi ITC" panose="020B0805030504020804" pitchFamily="34" charset="0"/>
                        </a:rPr>
                        <a:t>A long terme :</a:t>
                      </a:r>
                    </a:p>
                    <a:p>
                      <a:r>
                        <a:rPr lang="fr-FR" sz="1600" b="0" dirty="0">
                          <a:solidFill>
                            <a:schemeClr val="tx1"/>
                          </a:solidFill>
                          <a:latin typeface="Eras Demi ITC" panose="020B0805030504020804" pitchFamily="34" charset="0"/>
                        </a:rPr>
                        <a:t>Modification durable de la personnalité du consommateur</a:t>
                      </a:r>
                    </a:p>
                    <a:p>
                      <a:endParaRPr lang="fr-FR" sz="1600" b="0" dirty="0">
                        <a:solidFill>
                          <a:schemeClr val="tx1"/>
                        </a:solidFill>
                        <a:latin typeface="Eras Demi ITC" panose="020B0805030504020804" pitchFamily="34" charset="0"/>
                      </a:endParaRPr>
                    </a:p>
                    <a:p>
                      <a:pPr marL="285750" indent="-285750">
                        <a:buFont typeface="Arial" panose="020B0604020202020204" pitchFamily="34" charset="0"/>
                        <a:buChar char="•"/>
                      </a:pPr>
                      <a:r>
                        <a:rPr lang="fr-FR" sz="1600" b="0" dirty="0">
                          <a:solidFill>
                            <a:srgbClr val="CC00CC"/>
                          </a:solidFill>
                          <a:latin typeface="Eras Demi ITC" panose="020B0805030504020804" pitchFamily="34" charset="0"/>
                        </a:rPr>
                        <a:t>Alcool</a:t>
                      </a:r>
                    </a:p>
                    <a:p>
                      <a:pPr marL="285750" indent="-285750">
                        <a:buFont typeface="Arial" panose="020B0604020202020204" pitchFamily="34" charset="0"/>
                        <a:buChar char="•"/>
                      </a:pPr>
                      <a:r>
                        <a:rPr lang="fr-FR" sz="1600" b="0" dirty="0">
                          <a:solidFill>
                            <a:srgbClr val="CC00CC"/>
                          </a:solidFill>
                          <a:latin typeface="Eras Demi ITC" panose="020B0805030504020804" pitchFamily="34" charset="0"/>
                        </a:rPr>
                        <a:t>Cannabis</a:t>
                      </a:r>
                    </a:p>
                    <a:p>
                      <a:pPr marL="285750" indent="-285750">
                        <a:buFont typeface="Arial" panose="020B0604020202020204" pitchFamily="34" charset="0"/>
                        <a:buChar char="•"/>
                      </a:pPr>
                      <a:r>
                        <a:rPr lang="fr-FR" sz="1600" b="0" dirty="0">
                          <a:solidFill>
                            <a:srgbClr val="CC00CC"/>
                          </a:solidFill>
                          <a:latin typeface="Eras Demi ITC" panose="020B0805030504020804" pitchFamily="34" charset="0"/>
                        </a:rPr>
                        <a:t>LSD, champignons, kétamine, produits volatiles,….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600" b="0" dirty="0">
                          <a:solidFill>
                            <a:schemeClr val="tx1"/>
                          </a:solidFill>
                          <a:latin typeface="Eras Demi ITC" panose="020B0805030504020804" pitchFamily="34" charset="0"/>
                        </a:rPr>
                        <a:t>Sensation de détente et de rêve,</a:t>
                      </a:r>
                    </a:p>
                    <a:p>
                      <a:r>
                        <a:rPr lang="fr-FR" sz="1600" b="0" dirty="0">
                          <a:solidFill>
                            <a:schemeClr val="tx1"/>
                          </a:solidFill>
                          <a:latin typeface="Eras Demi ITC" panose="020B0805030504020804" pitchFamily="34" charset="0"/>
                        </a:rPr>
                        <a:t>Perte d’inhibition</a:t>
                      </a:r>
                    </a:p>
                    <a:p>
                      <a:endParaRPr lang="fr-FR" sz="1600" dirty="0">
                        <a:solidFill>
                          <a:schemeClr val="tx1"/>
                        </a:solidFill>
                        <a:latin typeface="Eras Demi ITC" panose="020B0805030504020804" pitchFamily="34" charset="0"/>
                      </a:endParaRPr>
                    </a:p>
                    <a:p>
                      <a:r>
                        <a:rPr lang="fr-FR" sz="1600" b="0" dirty="0">
                          <a:solidFill>
                            <a:srgbClr val="6600CC"/>
                          </a:solidFill>
                          <a:latin typeface="Eras Demi ITC" panose="020B0805030504020804" pitchFamily="34" charset="0"/>
                        </a:rPr>
                        <a:t>A long terme :</a:t>
                      </a:r>
                    </a:p>
                    <a:p>
                      <a:r>
                        <a:rPr lang="fr-FR" sz="1600" b="0" dirty="0">
                          <a:solidFill>
                            <a:schemeClr val="tx1"/>
                          </a:solidFill>
                          <a:latin typeface="Eras Demi ITC" panose="020B0805030504020804" pitchFamily="34" charset="0"/>
                        </a:rPr>
                        <a:t>Modification durable de la personnalité du consommateur</a:t>
                      </a:r>
                    </a:p>
                    <a:p>
                      <a:endParaRPr lang="fr-FR" sz="1600" dirty="0">
                        <a:solidFill>
                          <a:schemeClr val="tx1"/>
                        </a:solidFill>
                        <a:latin typeface="Eras Demi ITC" panose="020B0805030504020804" pitchFamily="34" charset="0"/>
                      </a:endParaRPr>
                    </a:p>
                    <a:p>
                      <a:endParaRPr lang="fr-FR" sz="1600" dirty="0">
                        <a:solidFill>
                          <a:schemeClr val="tx1"/>
                        </a:solidFill>
                        <a:latin typeface="Eras Demi ITC" panose="020B0805030504020804" pitchFamily="34" charset="0"/>
                      </a:endParaRPr>
                    </a:p>
                    <a:p>
                      <a:endParaRPr lang="fr-FR" sz="1600" dirty="0">
                        <a:solidFill>
                          <a:schemeClr val="tx1"/>
                        </a:solidFill>
                        <a:latin typeface="Eras Demi ITC" panose="020B0805030504020804" pitchFamily="34" charset="0"/>
                      </a:endParaRPr>
                    </a:p>
                    <a:p>
                      <a:endParaRPr lang="fr-FR" sz="1600" dirty="0">
                        <a:solidFill>
                          <a:schemeClr val="tx1"/>
                        </a:solidFill>
                        <a:latin typeface="Eras Demi ITC" panose="020B0805030504020804" pitchFamily="34" charset="0"/>
                      </a:endParaRPr>
                    </a:p>
                    <a:p>
                      <a:endParaRPr lang="fr-FR" sz="1600" dirty="0">
                        <a:solidFill>
                          <a:schemeClr val="tx1"/>
                        </a:solidFill>
                        <a:latin typeface="Eras Demi ITC" panose="020B0805030504020804" pitchFamily="34" charset="0"/>
                      </a:endParaRPr>
                    </a:p>
                    <a:p>
                      <a:endParaRPr lang="fr-FR" sz="1600" dirty="0">
                        <a:solidFill>
                          <a:schemeClr val="tx1"/>
                        </a:solidFill>
                        <a:latin typeface="Eras Demi ITC" panose="020B0805030504020804" pitchFamily="34" charset="0"/>
                      </a:endParaRPr>
                    </a:p>
                    <a:p>
                      <a:pPr marL="285750" indent="-285750">
                        <a:buClr>
                          <a:srgbClr val="6600CC"/>
                        </a:buClr>
                        <a:buFont typeface="Arial" panose="020B0604020202020204" pitchFamily="34" charset="0"/>
                        <a:buChar char="•"/>
                      </a:pPr>
                      <a:r>
                        <a:rPr lang="fr-FR" sz="1600" b="0" dirty="0">
                          <a:solidFill>
                            <a:srgbClr val="6600CC"/>
                          </a:solidFill>
                          <a:latin typeface="Eras Demi ITC" panose="020B0805030504020804" pitchFamily="34" charset="0"/>
                        </a:rPr>
                        <a:t>Opiacés</a:t>
                      </a:r>
                    </a:p>
                    <a:p>
                      <a:pPr marL="285750" indent="-285750">
                        <a:buClr>
                          <a:srgbClr val="6600CC"/>
                        </a:buClr>
                        <a:buFont typeface="Arial" panose="020B0604020202020204" pitchFamily="34" charset="0"/>
                        <a:buChar char="•"/>
                      </a:pPr>
                      <a:r>
                        <a:rPr lang="fr-FR" sz="1600" b="0" dirty="0">
                          <a:solidFill>
                            <a:srgbClr val="6600CC"/>
                          </a:solidFill>
                          <a:latin typeface="Eras Demi ITC" panose="020B0805030504020804" pitchFamily="34" charset="0"/>
                        </a:rPr>
                        <a:t>Médicaments psychotropes</a:t>
                      </a:r>
                    </a:p>
                    <a:p>
                      <a:pPr marL="285750" indent="-285750">
                        <a:buClr>
                          <a:srgbClr val="6600CC"/>
                        </a:buClr>
                        <a:buFont typeface="Arial" panose="020B0604020202020204" pitchFamily="34" charset="0"/>
                        <a:buChar char="•"/>
                      </a:pPr>
                      <a:r>
                        <a:rPr lang="fr-FR" sz="1600" b="0" dirty="0">
                          <a:solidFill>
                            <a:srgbClr val="6600CC"/>
                          </a:solidFill>
                          <a:latin typeface="Eras Demi ITC" panose="020B0805030504020804" pitchFamily="34" charset="0"/>
                        </a:rPr>
                        <a:t>Alcool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521590"/>
                  </a:ext>
                </a:extLst>
              </a:tr>
            </a:tbl>
          </a:graphicData>
        </a:graphic>
      </p:graphicFrame>
    </p:spTree>
    <p:extLst>
      <p:ext uri="{BB962C8B-B14F-4D97-AF65-F5344CB8AC3E}">
        <p14:creationId xmlns:p14="http://schemas.microsoft.com/office/powerpoint/2010/main" val="122084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838199" y="178902"/>
            <a:ext cx="11153503" cy="1325563"/>
          </a:xfrm>
        </p:spPr>
        <p:txBody>
          <a:bodyPr>
            <a:normAutofit/>
          </a:bodyPr>
          <a:lstStyle/>
          <a:p>
            <a:r>
              <a:rPr lang="fr-FR" sz="4700" dirty="0"/>
              <a:t>b. SPA  : les modes de consommation</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fld id="{4C125B97-9AAA-4914-AD15-60094338D9C7}" type="slidenum">
              <a:rPr lang="fr-FR" smtClean="0"/>
              <a:t>18</a:t>
            </a:fld>
            <a:endParaRPr lang="fr-FR"/>
          </a:p>
        </p:txBody>
      </p:sp>
      <p:sp>
        <p:nvSpPr>
          <p:cNvPr id="10" name="ZoneTexte 9">
            <a:extLst>
              <a:ext uri="{FF2B5EF4-FFF2-40B4-BE49-F238E27FC236}">
                <a16:creationId xmlns:a16="http://schemas.microsoft.com/office/drawing/2014/main" id="{BDECBDCC-93AC-4B8C-9738-20C178272E5E}"/>
              </a:ext>
            </a:extLst>
          </p:cNvPr>
          <p:cNvSpPr txBox="1"/>
          <p:nvPr/>
        </p:nvSpPr>
        <p:spPr>
          <a:xfrm>
            <a:off x="5163095" y="2079687"/>
            <a:ext cx="6418217" cy="1200329"/>
          </a:xfrm>
          <a:prstGeom prst="rect">
            <a:avLst/>
          </a:prstGeom>
          <a:noFill/>
        </p:spPr>
        <p:txBody>
          <a:bodyPr wrap="square" rtlCol="0">
            <a:spAutoFit/>
          </a:bodyPr>
          <a:lstStyle/>
          <a:p>
            <a:r>
              <a:rPr lang="fr-FR" b="1" dirty="0">
                <a:latin typeface="Eras Demi ITC" panose="020B0805030504020804" pitchFamily="34" charset="0"/>
              </a:rPr>
              <a:t>USAGE SIMPLE « faible risque »</a:t>
            </a:r>
          </a:p>
          <a:p>
            <a:pPr algn="just"/>
            <a:r>
              <a:rPr lang="fr-FR" dirty="0">
                <a:latin typeface="Eras Demi ITC" panose="020B0805030504020804" pitchFamily="34" charset="0"/>
              </a:rPr>
              <a:t>La consommation n’entraîne ni complication somatique, ni dommage.</a:t>
            </a:r>
          </a:p>
          <a:p>
            <a:endParaRPr lang="fr-FR" dirty="0">
              <a:latin typeface="Eras Demi ITC" panose="020B0805030504020804" pitchFamily="34" charset="0"/>
            </a:endParaRPr>
          </a:p>
        </p:txBody>
      </p:sp>
      <p:sp>
        <p:nvSpPr>
          <p:cNvPr id="11" name="ZoneTexte 10">
            <a:extLst>
              <a:ext uri="{FF2B5EF4-FFF2-40B4-BE49-F238E27FC236}">
                <a16:creationId xmlns:a16="http://schemas.microsoft.com/office/drawing/2014/main" id="{665BC7B8-EACC-4D04-934B-F81CDBAB2550}"/>
              </a:ext>
            </a:extLst>
          </p:cNvPr>
          <p:cNvSpPr txBox="1"/>
          <p:nvPr/>
        </p:nvSpPr>
        <p:spPr>
          <a:xfrm>
            <a:off x="5163095" y="3443687"/>
            <a:ext cx="6579326" cy="3139321"/>
          </a:xfrm>
          <a:prstGeom prst="rect">
            <a:avLst/>
          </a:prstGeom>
          <a:noFill/>
        </p:spPr>
        <p:txBody>
          <a:bodyPr wrap="square" rtlCol="0">
            <a:spAutoFit/>
          </a:bodyPr>
          <a:lstStyle/>
          <a:p>
            <a:r>
              <a:rPr lang="fr-FR" b="1" dirty="0">
                <a:latin typeface="Eras Demi ITC" panose="020B0805030504020804" pitchFamily="34" charset="0"/>
              </a:rPr>
              <a:t>USAGE A RISQUE</a:t>
            </a:r>
            <a:endParaRPr lang="fr-FR" dirty="0">
              <a:latin typeface="Eras Demi ITC" panose="020B0805030504020804" pitchFamily="34" charset="0"/>
            </a:endParaRPr>
          </a:p>
          <a:p>
            <a:pPr marL="742950" lvl="1" indent="-285750">
              <a:buFont typeface="Wingdings" panose="05000000000000000000" pitchFamily="2" charset="2"/>
              <a:buChar char="§"/>
            </a:pPr>
            <a:r>
              <a:rPr lang="fr-FR" b="1" u="sng" dirty="0">
                <a:solidFill>
                  <a:schemeClr val="accent2">
                    <a:lumMod val="50000"/>
                  </a:schemeClr>
                </a:solidFill>
                <a:latin typeface="Eras Demi ITC" panose="020B0805030504020804" pitchFamily="34" charset="0"/>
              </a:rPr>
              <a:t>quantitatif</a:t>
            </a:r>
            <a:r>
              <a:rPr lang="fr-FR" dirty="0">
                <a:latin typeface="Eras Demi ITC" panose="020B0805030504020804" pitchFamily="34" charset="0"/>
              </a:rPr>
              <a:t> (repères OMS alcool, quantité fréquence), </a:t>
            </a:r>
          </a:p>
          <a:p>
            <a:pPr lvl="1"/>
            <a:endParaRPr lang="fr-FR" b="1" u="sng" dirty="0">
              <a:solidFill>
                <a:srgbClr val="FFC000"/>
              </a:solidFill>
              <a:latin typeface="Eras Demi ITC" panose="020B0805030504020804" pitchFamily="34" charset="0"/>
            </a:endParaRPr>
          </a:p>
          <a:p>
            <a:pPr marL="742950" lvl="1" indent="-285750">
              <a:buFont typeface="Wingdings" panose="05000000000000000000" pitchFamily="2" charset="2"/>
              <a:buChar char="§"/>
            </a:pPr>
            <a:r>
              <a:rPr lang="fr-FR" b="1" u="sng" dirty="0">
                <a:solidFill>
                  <a:schemeClr val="accent2">
                    <a:lumMod val="50000"/>
                  </a:schemeClr>
                </a:solidFill>
                <a:latin typeface="Eras Demi ITC" panose="020B0805030504020804" pitchFamily="34" charset="0"/>
              </a:rPr>
              <a:t>situationnel</a:t>
            </a:r>
            <a:r>
              <a:rPr lang="fr-FR" dirty="0">
                <a:latin typeface="Eras Demi ITC" panose="020B0805030504020804" pitchFamily="34" charset="0"/>
              </a:rPr>
              <a:t> (conduite, grossesse, enfance), </a:t>
            </a:r>
          </a:p>
          <a:p>
            <a:pPr lvl="1"/>
            <a:endParaRPr lang="fr-FR" dirty="0">
              <a:latin typeface="Eras Demi ITC" panose="020B0805030504020804" pitchFamily="34" charset="0"/>
            </a:endParaRPr>
          </a:p>
          <a:p>
            <a:pPr marL="742950" lvl="1" indent="-285750">
              <a:buFont typeface="Wingdings" panose="05000000000000000000" pitchFamily="2" charset="2"/>
              <a:buChar char="§"/>
            </a:pPr>
            <a:r>
              <a:rPr lang="fr-FR" b="1" u="sng" dirty="0">
                <a:solidFill>
                  <a:schemeClr val="accent2">
                    <a:lumMod val="50000"/>
                  </a:schemeClr>
                </a:solidFill>
                <a:latin typeface="Eras Demi ITC" panose="020B0805030504020804" pitchFamily="34" charset="0"/>
              </a:rPr>
              <a:t>qualitatif</a:t>
            </a:r>
            <a:r>
              <a:rPr lang="fr-FR" dirty="0">
                <a:latin typeface="Eras Demi ITC" panose="020B0805030504020804" pitchFamily="34" charset="0"/>
              </a:rPr>
              <a:t> (substance et modalités de consommation -âge de début, consommation solitaire, défonce-, vulnérabilité psychologique ou physique, </a:t>
            </a:r>
            <a:r>
              <a:rPr lang="fr-FR" dirty="0" err="1">
                <a:latin typeface="Eras Demi ITC" panose="020B0805030504020804" pitchFamily="34" charset="0"/>
              </a:rPr>
              <a:t>co</a:t>
            </a:r>
            <a:r>
              <a:rPr lang="fr-FR" dirty="0">
                <a:latin typeface="Eras Demi ITC" panose="020B0805030504020804" pitchFamily="34" charset="0"/>
              </a:rPr>
              <a:t> consommation). </a:t>
            </a:r>
          </a:p>
          <a:p>
            <a:endParaRPr lang="fr-FR" dirty="0">
              <a:latin typeface="Eras Demi ITC" panose="020B0805030504020804" pitchFamily="34" charset="0"/>
            </a:endParaRPr>
          </a:p>
        </p:txBody>
      </p:sp>
      <p:pic>
        <p:nvPicPr>
          <p:cNvPr id="5" name="Espace réservé du contenu 4"/>
          <p:cNvPicPr>
            <a:picLocks noGrp="1" noChangeAspect="1"/>
          </p:cNvPicPr>
          <p:nvPr>
            <p:ph idx="1"/>
          </p:nvPr>
        </p:nvPicPr>
        <p:blipFill>
          <a:blip r:embed="rId3"/>
          <a:stretch>
            <a:fillRect/>
          </a:stretch>
        </p:blipFill>
        <p:spPr>
          <a:xfrm>
            <a:off x="838199" y="2180494"/>
            <a:ext cx="3953379" cy="3600000"/>
          </a:xfrm>
          <a:prstGeom prst="rect">
            <a:avLst/>
          </a:prstGeom>
        </p:spPr>
      </p:pic>
    </p:spTree>
    <p:extLst>
      <p:ext uri="{BB962C8B-B14F-4D97-AF65-F5344CB8AC3E}">
        <p14:creationId xmlns:p14="http://schemas.microsoft.com/office/powerpoint/2010/main" val="32907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838200" y="178902"/>
            <a:ext cx="11166230" cy="1325563"/>
          </a:xfrm>
        </p:spPr>
        <p:txBody>
          <a:bodyPr>
            <a:normAutofit/>
          </a:bodyPr>
          <a:lstStyle/>
          <a:p>
            <a:r>
              <a:rPr lang="fr-FR" sz="4700" dirty="0"/>
              <a:t>c. SPA  : les modes de consommation</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fld id="{4C125B97-9AAA-4914-AD15-60094338D9C7}" type="slidenum">
              <a:rPr lang="fr-FR" smtClean="0"/>
              <a:t>19</a:t>
            </a:fld>
            <a:endParaRPr lang="fr-FR"/>
          </a:p>
        </p:txBody>
      </p:sp>
      <p:sp>
        <p:nvSpPr>
          <p:cNvPr id="8" name="ZoneTexte 7">
            <a:extLst>
              <a:ext uri="{FF2B5EF4-FFF2-40B4-BE49-F238E27FC236}">
                <a16:creationId xmlns:a16="http://schemas.microsoft.com/office/drawing/2014/main" id="{25322CCA-F886-4821-8F5B-00769BD27FC5}"/>
              </a:ext>
            </a:extLst>
          </p:cNvPr>
          <p:cNvSpPr txBox="1"/>
          <p:nvPr/>
        </p:nvSpPr>
        <p:spPr>
          <a:xfrm>
            <a:off x="6095999" y="2197043"/>
            <a:ext cx="5738949" cy="923330"/>
          </a:xfrm>
          <a:prstGeom prst="rect">
            <a:avLst/>
          </a:prstGeom>
          <a:noFill/>
        </p:spPr>
        <p:txBody>
          <a:bodyPr wrap="square" rtlCol="0">
            <a:spAutoFit/>
          </a:bodyPr>
          <a:lstStyle/>
          <a:p>
            <a:r>
              <a:rPr lang="fr-FR" b="1" dirty="0">
                <a:latin typeface="Eras Demi ITC" panose="020B0805030504020804" pitchFamily="34" charset="0"/>
              </a:rPr>
              <a:t>USAGE NOCIF « l’abus »</a:t>
            </a:r>
            <a:endParaRPr lang="fr-FR" dirty="0">
              <a:latin typeface="Eras Demi ITC" panose="020B0805030504020804" pitchFamily="34" charset="0"/>
            </a:endParaRPr>
          </a:p>
          <a:p>
            <a:pPr algn="just"/>
            <a:r>
              <a:rPr lang="fr-FR" dirty="0">
                <a:latin typeface="Eras Demi ITC" panose="020B0805030504020804" pitchFamily="34" charset="0"/>
              </a:rPr>
              <a:t>Conséquences cognitives, psychologiques, psychiatriques, sociales, judiciaires, physiques </a:t>
            </a:r>
          </a:p>
        </p:txBody>
      </p:sp>
      <p:sp>
        <p:nvSpPr>
          <p:cNvPr id="9" name="ZoneTexte 8">
            <a:extLst>
              <a:ext uri="{FF2B5EF4-FFF2-40B4-BE49-F238E27FC236}">
                <a16:creationId xmlns:a16="http://schemas.microsoft.com/office/drawing/2014/main" id="{7B588BC5-4CE9-4852-8FB0-83E649ADF635}"/>
              </a:ext>
            </a:extLst>
          </p:cNvPr>
          <p:cNvSpPr txBox="1"/>
          <p:nvPr/>
        </p:nvSpPr>
        <p:spPr>
          <a:xfrm>
            <a:off x="6213899" y="3724781"/>
            <a:ext cx="5908431" cy="2031325"/>
          </a:xfrm>
          <a:prstGeom prst="rect">
            <a:avLst/>
          </a:prstGeom>
          <a:noFill/>
        </p:spPr>
        <p:txBody>
          <a:bodyPr wrap="square" rtlCol="0">
            <a:spAutoFit/>
          </a:bodyPr>
          <a:lstStyle/>
          <a:p>
            <a:endParaRPr lang="fr-FR" dirty="0">
              <a:latin typeface="Eras Demi ITC" panose="020B0805030504020804" pitchFamily="34" charset="0"/>
            </a:endParaRPr>
          </a:p>
          <a:p>
            <a:r>
              <a:rPr lang="fr-FR" b="1" dirty="0">
                <a:latin typeface="Eras Demi ITC" panose="020B0805030504020804" pitchFamily="34" charset="0"/>
              </a:rPr>
              <a:t>LA DEPENDANCE ou ADDICTION </a:t>
            </a:r>
          </a:p>
          <a:p>
            <a:pPr algn="just"/>
            <a:r>
              <a:rPr lang="fr-FR" dirty="0">
                <a:latin typeface="Eras Demi ITC" panose="020B0805030504020804" pitchFamily="34" charset="0"/>
              </a:rPr>
              <a:t>Perte de la maîtrise de la consommation, avec besoin de continuer en dépit du retentissement</a:t>
            </a:r>
          </a:p>
          <a:p>
            <a:pPr algn="ctr"/>
            <a:r>
              <a:rPr lang="fr-FR" b="1" i="1" dirty="0">
                <a:solidFill>
                  <a:srgbClr val="C00000"/>
                </a:solidFill>
                <a:latin typeface="Eras Demi ITC" panose="020B0805030504020804" pitchFamily="34" charset="0"/>
              </a:rPr>
              <a:t>« Perte de la liberté de s’abstenir »</a:t>
            </a:r>
          </a:p>
          <a:p>
            <a:pPr algn="ctr"/>
            <a:endParaRPr lang="fr-FR" dirty="0">
              <a:latin typeface="Eras Demi ITC" panose="020B0805030504020804" pitchFamily="34" charset="0"/>
            </a:endParaRPr>
          </a:p>
          <a:p>
            <a:endParaRPr lang="fr-FR" dirty="0">
              <a:latin typeface="Eras Demi ITC" panose="020B0805030504020804" pitchFamily="34" charset="0"/>
            </a:endParaRPr>
          </a:p>
        </p:txBody>
      </p:sp>
      <p:pic>
        <p:nvPicPr>
          <p:cNvPr id="5" name="Espace réservé du contenu 4"/>
          <p:cNvPicPr>
            <a:picLocks noGrp="1" noChangeAspect="1"/>
          </p:cNvPicPr>
          <p:nvPr>
            <p:ph idx="1"/>
          </p:nvPr>
        </p:nvPicPr>
        <p:blipFill>
          <a:blip r:embed="rId3"/>
          <a:stretch>
            <a:fillRect/>
          </a:stretch>
        </p:blipFill>
        <p:spPr>
          <a:xfrm>
            <a:off x="970815" y="2197043"/>
            <a:ext cx="3953379" cy="3600000"/>
          </a:xfrm>
          <a:prstGeom prst="rect">
            <a:avLst/>
          </a:prstGeom>
        </p:spPr>
      </p:pic>
    </p:spTree>
    <p:extLst>
      <p:ext uri="{BB962C8B-B14F-4D97-AF65-F5344CB8AC3E}">
        <p14:creationId xmlns:p14="http://schemas.microsoft.com/office/powerpoint/2010/main" val="239782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99B7A-8CB3-4FDF-BF05-0D49929989AD}"/>
              </a:ext>
            </a:extLst>
          </p:cNvPr>
          <p:cNvSpPr>
            <a:spLocks noGrp="1"/>
          </p:cNvSpPr>
          <p:nvPr>
            <p:ph type="title"/>
          </p:nvPr>
        </p:nvSpPr>
        <p:spPr>
          <a:xfrm>
            <a:off x="817248" y="506897"/>
            <a:ext cx="2798019" cy="5049082"/>
          </a:xfrm>
        </p:spPr>
        <p:txBody>
          <a:bodyPr anchor="ctr" anchorCtr="0"/>
          <a:lstStyle/>
          <a:p>
            <a:pPr algn="ctr"/>
            <a:r>
              <a:rPr lang="fr-FR" dirty="0"/>
              <a:t>Introduction</a:t>
            </a:r>
          </a:p>
        </p:txBody>
      </p:sp>
      <p:sp>
        <p:nvSpPr>
          <p:cNvPr id="3" name="Espace réservé du contenu 2">
            <a:extLst>
              <a:ext uri="{FF2B5EF4-FFF2-40B4-BE49-F238E27FC236}">
                <a16:creationId xmlns:a16="http://schemas.microsoft.com/office/drawing/2014/main" id="{1B525454-EC11-4AF9-A396-72816D9D505C}"/>
              </a:ext>
            </a:extLst>
          </p:cNvPr>
          <p:cNvSpPr>
            <a:spLocks noGrp="1"/>
          </p:cNvSpPr>
          <p:nvPr>
            <p:ph idx="1"/>
          </p:nvPr>
        </p:nvSpPr>
        <p:spPr>
          <a:xfrm>
            <a:off x="3615267" y="1024797"/>
            <a:ext cx="8297333" cy="4531182"/>
          </a:xfrm>
        </p:spPr>
        <p:txBody>
          <a:bodyPr>
            <a:noAutofit/>
          </a:bodyPr>
          <a:lstStyle/>
          <a:p>
            <a:pPr algn="just">
              <a:spcAft>
                <a:spcPts val="1200"/>
              </a:spcAft>
              <a:buClr>
                <a:srgbClr val="0070C0"/>
              </a:buClr>
              <a:defRPr/>
            </a:pPr>
            <a:r>
              <a:rPr lang="fr-FR" altLang="fr-FR" sz="2800" dirty="0">
                <a:latin typeface="Eras Demi ITC" panose="020B0805030504020804" pitchFamily="34" charset="0"/>
              </a:rPr>
              <a:t>La consommation de substances psychoactives dans l’univers professionnel reste une problématique peu explorée à ce jour.</a:t>
            </a:r>
          </a:p>
          <a:p>
            <a:pPr algn="just">
              <a:spcAft>
                <a:spcPts val="1200"/>
              </a:spcAft>
              <a:buClr>
                <a:srgbClr val="0070C0"/>
              </a:buClr>
              <a:defRPr/>
            </a:pPr>
            <a:r>
              <a:rPr lang="fr-FR" altLang="fr-FR" sz="2800" dirty="0">
                <a:latin typeface="Eras Demi ITC" panose="020B0805030504020804" pitchFamily="34" charset="0"/>
              </a:rPr>
              <a:t>C’est une difficulté pour les employeurs et les collègues qui y sont confrontés, les rendant souvent démunis</a:t>
            </a:r>
          </a:p>
          <a:p>
            <a:pPr algn="just">
              <a:spcAft>
                <a:spcPts val="1200"/>
              </a:spcAft>
              <a:buClr>
                <a:srgbClr val="0070C0"/>
              </a:buClr>
              <a:defRPr/>
            </a:pPr>
            <a:r>
              <a:rPr lang="fr-FR" altLang="fr-FR" sz="2800" dirty="0">
                <a:latin typeface="Eras Demi ITC" panose="020B0805030504020804" pitchFamily="34" charset="0"/>
              </a:rPr>
              <a:t>Que ce soit en terme de prévention ou de gestion de crise. Des solutions existent…</a:t>
            </a:r>
          </a:p>
        </p:txBody>
      </p:sp>
      <p:sp>
        <p:nvSpPr>
          <p:cNvPr id="4" name="Espace réservé du numéro de diapositive 3">
            <a:extLst>
              <a:ext uri="{FF2B5EF4-FFF2-40B4-BE49-F238E27FC236}">
                <a16:creationId xmlns:a16="http://schemas.microsoft.com/office/drawing/2014/main" id="{42C61CC0-5DBD-4C9C-86D3-F88BEA654885}"/>
              </a:ext>
            </a:extLst>
          </p:cNvPr>
          <p:cNvSpPr>
            <a:spLocks noGrp="1"/>
          </p:cNvSpPr>
          <p:nvPr>
            <p:ph type="sldNum" sz="quarter" idx="12"/>
          </p:nvPr>
        </p:nvSpPr>
        <p:spPr/>
        <p:txBody>
          <a:bodyPr/>
          <a:lstStyle/>
          <a:p>
            <a:fld id="{4C125B97-9AAA-4914-AD15-60094338D9C7}" type="slidenum">
              <a:rPr lang="fr-FR" smtClean="0"/>
              <a:t>2</a:t>
            </a:fld>
            <a:endParaRPr lang="fr-FR"/>
          </a:p>
        </p:txBody>
      </p:sp>
    </p:spTree>
    <p:extLst>
      <p:ext uri="{BB962C8B-B14F-4D97-AF65-F5344CB8AC3E}">
        <p14:creationId xmlns:p14="http://schemas.microsoft.com/office/powerpoint/2010/main" val="2921101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DFD1CF-5765-4C46-8338-EF0341F808DA}"/>
              </a:ext>
            </a:extLst>
          </p:cNvPr>
          <p:cNvSpPr/>
          <p:nvPr/>
        </p:nvSpPr>
        <p:spPr>
          <a:xfrm>
            <a:off x="10488168" y="5687568"/>
            <a:ext cx="1346780" cy="116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561703" y="178902"/>
            <a:ext cx="11273245" cy="1325563"/>
          </a:xfrm>
        </p:spPr>
        <p:txBody>
          <a:bodyPr/>
          <a:lstStyle/>
          <a:p>
            <a:r>
              <a:rPr lang="fr-FR" dirty="0"/>
              <a:t>d. Le parcours de la personne addict</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fld id="{4C125B97-9AAA-4914-AD15-60094338D9C7}" type="slidenum">
              <a:rPr lang="fr-FR" smtClean="0"/>
              <a:t>20</a:t>
            </a:fld>
            <a:endParaRPr lang="fr-FR"/>
          </a:p>
        </p:txBody>
      </p:sp>
      <p:sp>
        <p:nvSpPr>
          <p:cNvPr id="7" name="ZoneTexte 6">
            <a:extLst>
              <a:ext uri="{FF2B5EF4-FFF2-40B4-BE49-F238E27FC236}">
                <a16:creationId xmlns:a16="http://schemas.microsoft.com/office/drawing/2014/main" id="{823AC7E2-0C23-4C89-A7D1-B33A53EB93AE}"/>
              </a:ext>
            </a:extLst>
          </p:cNvPr>
          <p:cNvSpPr txBox="1"/>
          <p:nvPr/>
        </p:nvSpPr>
        <p:spPr>
          <a:xfrm>
            <a:off x="1850571" y="1504465"/>
            <a:ext cx="8490857" cy="461665"/>
          </a:xfrm>
          <a:prstGeom prst="rect">
            <a:avLst/>
          </a:prstGeom>
          <a:noFill/>
        </p:spPr>
        <p:txBody>
          <a:bodyPr wrap="square" rtlCol="0">
            <a:spAutoFit/>
          </a:bodyPr>
          <a:lstStyle/>
          <a:p>
            <a:r>
              <a:rPr lang="fr-FR" sz="2400" dirty="0">
                <a:solidFill>
                  <a:schemeClr val="accent1">
                    <a:lumMod val="75000"/>
                  </a:schemeClr>
                </a:solidFill>
                <a:latin typeface="Eras Demi ITC" panose="020B0805030504020804" pitchFamily="34" charset="0"/>
              </a:rPr>
              <a:t>Dans l’entreprise : tous les salariés sont concernés</a:t>
            </a:r>
          </a:p>
        </p:txBody>
      </p:sp>
      <p:graphicFrame>
        <p:nvGraphicFramePr>
          <p:cNvPr id="10" name="Espace réservé du contenu 5">
            <a:extLst>
              <a:ext uri="{FF2B5EF4-FFF2-40B4-BE49-F238E27FC236}">
                <a16:creationId xmlns:a16="http://schemas.microsoft.com/office/drawing/2014/main" id="{9C9CEE15-93D8-4F62-953C-F0F23C37FF4A}"/>
              </a:ext>
            </a:extLst>
          </p:cNvPr>
          <p:cNvGraphicFramePr>
            <a:graphicFrameLocks/>
          </p:cNvGraphicFramePr>
          <p:nvPr>
            <p:extLst>
              <p:ext uri="{D42A27DB-BD31-4B8C-83A1-F6EECF244321}">
                <p14:modId xmlns:p14="http://schemas.microsoft.com/office/powerpoint/2010/main" val="2018556842"/>
              </p:ext>
            </p:extLst>
          </p:nvPr>
        </p:nvGraphicFramePr>
        <p:xfrm>
          <a:off x="679269" y="1966130"/>
          <a:ext cx="11299371" cy="4755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7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561703" y="178902"/>
            <a:ext cx="11273245" cy="1325563"/>
          </a:xfrm>
        </p:spPr>
        <p:txBody>
          <a:bodyPr>
            <a:noAutofit/>
          </a:bodyPr>
          <a:lstStyle/>
          <a:p>
            <a:r>
              <a:rPr lang="fr-FR" dirty="0"/>
              <a:t>e. Les mécanismes qui conduisent </a:t>
            </a:r>
            <a:br>
              <a:rPr lang="fr-FR" dirty="0"/>
            </a:br>
            <a:r>
              <a:rPr lang="fr-FR" dirty="0"/>
              <a:t>à la dépendance</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fld id="{4C125B97-9AAA-4914-AD15-60094338D9C7}" type="slidenum">
              <a:rPr lang="fr-FR" smtClean="0"/>
              <a:t>21</a:t>
            </a:fld>
            <a:endParaRPr lang="fr-FR"/>
          </a:p>
        </p:txBody>
      </p:sp>
      <p:sp>
        <p:nvSpPr>
          <p:cNvPr id="5" name="Rectangle 4">
            <a:extLst>
              <a:ext uri="{FF2B5EF4-FFF2-40B4-BE49-F238E27FC236}">
                <a16:creationId xmlns:a16="http://schemas.microsoft.com/office/drawing/2014/main" id="{46F2559D-537D-4E91-B0DA-BE928BF7003F}"/>
              </a:ext>
            </a:extLst>
          </p:cNvPr>
          <p:cNvSpPr/>
          <p:nvPr/>
        </p:nvSpPr>
        <p:spPr>
          <a:xfrm>
            <a:off x="431073" y="1721172"/>
            <a:ext cx="11534503" cy="400110"/>
          </a:xfrm>
          <a:prstGeom prst="rect">
            <a:avLst/>
          </a:prstGeom>
        </p:spPr>
        <p:txBody>
          <a:bodyPr wrap="square">
            <a:spAutoFit/>
          </a:bodyPr>
          <a:lstStyle/>
          <a:p>
            <a:pPr algn="ctr"/>
            <a:r>
              <a:rPr lang="fr-FR" sz="2000" dirty="0">
                <a:ln w="0"/>
                <a:effectLst>
                  <a:outerShdw blurRad="38100" dist="19050" dir="2700000" algn="tl" rotWithShape="0">
                    <a:schemeClr val="dk1">
                      <a:alpha val="40000"/>
                    </a:schemeClr>
                  </a:outerShdw>
                </a:effectLst>
                <a:latin typeface="Eras Demi ITC" panose="020B0805030504020804" pitchFamily="34" charset="0"/>
              </a:rPr>
              <a:t>La rencontre d’un individu, avec un produit, à un moment donné de sa vie</a:t>
            </a:r>
          </a:p>
        </p:txBody>
      </p:sp>
      <p:pic>
        <p:nvPicPr>
          <p:cNvPr id="8" name="Image 7">
            <a:extLst>
              <a:ext uri="{FF2B5EF4-FFF2-40B4-BE49-F238E27FC236}">
                <a16:creationId xmlns:a16="http://schemas.microsoft.com/office/drawing/2014/main" id="{97391ED7-518B-4921-9792-18523EA81107}"/>
              </a:ext>
            </a:extLst>
          </p:cNvPr>
          <p:cNvPicPr>
            <a:picLocks noChangeAspect="1"/>
          </p:cNvPicPr>
          <p:nvPr/>
        </p:nvPicPr>
        <p:blipFill>
          <a:blip r:embed="rId3"/>
          <a:stretch>
            <a:fillRect/>
          </a:stretch>
        </p:blipFill>
        <p:spPr>
          <a:xfrm>
            <a:off x="3364650" y="2674926"/>
            <a:ext cx="4503559" cy="3360114"/>
          </a:xfrm>
          <a:prstGeom prst="rect">
            <a:avLst/>
          </a:prstGeom>
        </p:spPr>
      </p:pic>
      <p:sp>
        <p:nvSpPr>
          <p:cNvPr id="9" name="ZoneTexte 8">
            <a:extLst>
              <a:ext uri="{FF2B5EF4-FFF2-40B4-BE49-F238E27FC236}">
                <a16:creationId xmlns:a16="http://schemas.microsoft.com/office/drawing/2014/main" id="{3D517258-F9D7-428D-BF92-6D2B542F6842}"/>
              </a:ext>
            </a:extLst>
          </p:cNvPr>
          <p:cNvSpPr txBox="1"/>
          <p:nvPr/>
        </p:nvSpPr>
        <p:spPr>
          <a:xfrm>
            <a:off x="1104767" y="2424945"/>
            <a:ext cx="2990927" cy="400110"/>
          </a:xfrm>
          <a:prstGeom prst="rect">
            <a:avLst/>
          </a:prstGeom>
          <a:noFill/>
        </p:spPr>
        <p:txBody>
          <a:bodyPr wrap="square">
            <a:spAutoFit/>
          </a:bodyPr>
          <a:lstStyle/>
          <a:p>
            <a:pPr rtl="0"/>
            <a:r>
              <a:rPr lang="fr-FR" sz="2000" b="0" i="1" u="none" strike="noStrike" kern="1200" baseline="0" dirty="0">
                <a:solidFill>
                  <a:srgbClr val="5F5F5F"/>
                </a:solidFill>
                <a:latin typeface="Eras Demi ITC" panose="020B0805030504020804" pitchFamily="34" charset="0"/>
              </a:rPr>
              <a:t>Nature du produit </a:t>
            </a:r>
          </a:p>
        </p:txBody>
      </p:sp>
      <p:sp>
        <p:nvSpPr>
          <p:cNvPr id="12" name="ZoneTexte 11">
            <a:extLst>
              <a:ext uri="{FF2B5EF4-FFF2-40B4-BE49-F238E27FC236}">
                <a16:creationId xmlns:a16="http://schemas.microsoft.com/office/drawing/2014/main" id="{DF878502-9889-4C95-AB9B-2D798670DEEB}"/>
              </a:ext>
            </a:extLst>
          </p:cNvPr>
          <p:cNvSpPr txBox="1"/>
          <p:nvPr/>
        </p:nvSpPr>
        <p:spPr>
          <a:xfrm>
            <a:off x="7355840" y="2424945"/>
            <a:ext cx="4479108" cy="400110"/>
          </a:xfrm>
          <a:prstGeom prst="rect">
            <a:avLst/>
          </a:prstGeom>
          <a:noFill/>
        </p:spPr>
        <p:txBody>
          <a:bodyPr wrap="square">
            <a:spAutoFit/>
          </a:bodyPr>
          <a:lstStyle/>
          <a:p>
            <a:r>
              <a:rPr lang="fr-FR" sz="2000" i="1" dirty="0">
                <a:solidFill>
                  <a:srgbClr val="5F5F5F"/>
                </a:solidFill>
                <a:latin typeface="Eras Demi ITC" panose="020B0805030504020804" pitchFamily="34" charset="0"/>
              </a:rPr>
              <a:t>Caractéristiques personnelles </a:t>
            </a:r>
          </a:p>
        </p:txBody>
      </p:sp>
      <p:sp>
        <p:nvSpPr>
          <p:cNvPr id="13" name="ZoneTexte 12">
            <a:extLst>
              <a:ext uri="{FF2B5EF4-FFF2-40B4-BE49-F238E27FC236}">
                <a16:creationId xmlns:a16="http://schemas.microsoft.com/office/drawing/2014/main" id="{FA0E98B6-134B-43C2-B51F-8EC0B8F7977E}"/>
              </a:ext>
            </a:extLst>
          </p:cNvPr>
          <p:cNvSpPr txBox="1"/>
          <p:nvPr/>
        </p:nvSpPr>
        <p:spPr>
          <a:xfrm>
            <a:off x="4889558" y="6250036"/>
            <a:ext cx="1395912" cy="400110"/>
          </a:xfrm>
          <a:prstGeom prst="rect">
            <a:avLst/>
          </a:prstGeom>
          <a:noFill/>
        </p:spPr>
        <p:txBody>
          <a:bodyPr wrap="square">
            <a:spAutoFit/>
          </a:bodyPr>
          <a:lstStyle/>
          <a:p>
            <a:pPr rtl="0"/>
            <a:r>
              <a:rPr lang="fr-FR" sz="2000" b="0" i="0" u="none" strike="noStrike" kern="1200" baseline="0" dirty="0">
                <a:solidFill>
                  <a:srgbClr val="3B3838"/>
                </a:solidFill>
                <a:latin typeface="Eras Demi ITC" panose="020B0805030504020804" pitchFamily="34" charset="0"/>
              </a:rPr>
              <a:t> </a:t>
            </a:r>
            <a:r>
              <a:rPr lang="fr-FR" sz="2000" b="0" i="1" u="none" strike="noStrike" kern="1200" baseline="0" dirty="0">
                <a:solidFill>
                  <a:srgbClr val="5F5F5F"/>
                </a:solidFill>
                <a:latin typeface="Eras Demi ITC" panose="020B0805030504020804" pitchFamily="34" charset="0"/>
              </a:rPr>
              <a:t>Contexte</a:t>
            </a:r>
            <a:r>
              <a:rPr lang="fr-FR" sz="2000" b="0" i="1" u="none" strike="noStrike" kern="1200" baseline="0" dirty="0">
                <a:solidFill>
                  <a:srgbClr val="3B3838"/>
                </a:solidFill>
                <a:latin typeface="Eras Demi ITC" panose="020B0805030504020804" pitchFamily="34" charset="0"/>
              </a:rPr>
              <a:t> </a:t>
            </a:r>
          </a:p>
        </p:txBody>
      </p:sp>
      <p:sp>
        <p:nvSpPr>
          <p:cNvPr id="14" name="Flèche : double flèche horizontale 13">
            <a:extLst>
              <a:ext uri="{FF2B5EF4-FFF2-40B4-BE49-F238E27FC236}">
                <a16:creationId xmlns:a16="http://schemas.microsoft.com/office/drawing/2014/main" id="{045418D5-D19A-4301-A420-23319DC3148C}"/>
              </a:ext>
            </a:extLst>
          </p:cNvPr>
          <p:cNvSpPr/>
          <p:nvPr/>
        </p:nvSpPr>
        <p:spPr>
          <a:xfrm>
            <a:off x="3765007" y="2597525"/>
            <a:ext cx="3431240" cy="1165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ouble flèche horizontale 15">
            <a:extLst>
              <a:ext uri="{FF2B5EF4-FFF2-40B4-BE49-F238E27FC236}">
                <a16:creationId xmlns:a16="http://schemas.microsoft.com/office/drawing/2014/main" id="{58973F63-231A-4D7C-9036-7DEBE8333579}"/>
              </a:ext>
            </a:extLst>
          </p:cNvPr>
          <p:cNvSpPr/>
          <p:nvPr/>
        </p:nvSpPr>
        <p:spPr>
          <a:xfrm rot="17905414" flipV="1">
            <a:off x="7197226" y="4561311"/>
            <a:ext cx="3511820" cy="1424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ouble flèche verticale 16">
            <a:extLst>
              <a:ext uri="{FF2B5EF4-FFF2-40B4-BE49-F238E27FC236}">
                <a16:creationId xmlns:a16="http://schemas.microsoft.com/office/drawing/2014/main" id="{60282F80-78AA-43AA-A88C-9690F080AD0D}"/>
              </a:ext>
            </a:extLst>
          </p:cNvPr>
          <p:cNvSpPr/>
          <p:nvPr/>
        </p:nvSpPr>
        <p:spPr>
          <a:xfrm rot="19678531" flipH="1">
            <a:off x="2088649" y="2689897"/>
            <a:ext cx="174177" cy="37607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62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357885" cy="2235198"/>
          </a:xfrm>
        </p:spPr>
        <p:txBody>
          <a:bodyPr>
            <a:normAutofit/>
          </a:bodyPr>
          <a:lstStyle/>
          <a:p>
            <a:r>
              <a:rPr lang="fr-FR" dirty="0"/>
              <a:t>Vidéo</a:t>
            </a:r>
            <a:br>
              <a:rPr lang="fr-FR" dirty="0"/>
            </a:br>
            <a:r>
              <a:rPr lang="fr-FR" sz="2000" dirty="0"/>
              <a:t>(Comprendre le processus de dépendance)</a:t>
            </a:r>
          </a:p>
        </p:txBody>
      </p:sp>
      <p:sp>
        <p:nvSpPr>
          <p:cNvPr id="3" name="Espace réservé du numéro de diapositive 2"/>
          <p:cNvSpPr>
            <a:spLocks noGrp="1"/>
          </p:cNvSpPr>
          <p:nvPr>
            <p:ph type="sldNum" sz="quarter" idx="12"/>
          </p:nvPr>
        </p:nvSpPr>
        <p:spPr/>
        <p:txBody>
          <a:bodyPr/>
          <a:lstStyle/>
          <a:p>
            <a:fld id="{4C125B97-9AAA-4914-AD15-60094338D9C7}" type="slidenum">
              <a:rPr lang="fr-FR" smtClean="0"/>
              <a:t>22</a:t>
            </a:fld>
            <a:endParaRPr lang="fr-FR"/>
          </a:p>
        </p:txBody>
      </p:sp>
      <p:sp>
        <p:nvSpPr>
          <p:cNvPr id="4" name="Bouton d'action : Vidéo 3">
            <a:hlinkClick r:id="" action="ppaction://noaction" highlightClick="1"/>
          </p:cNvPr>
          <p:cNvSpPr/>
          <p:nvPr/>
        </p:nvSpPr>
        <p:spPr>
          <a:xfrm>
            <a:off x="4309353" y="3803515"/>
            <a:ext cx="2782111" cy="1391055"/>
          </a:xfrm>
          <a:prstGeom prst="actionButtonMovi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644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357885" cy="5747349"/>
          </a:xfrm>
        </p:spPr>
        <p:txBody>
          <a:bodyPr>
            <a:normAutofit/>
          </a:bodyPr>
          <a:lstStyle/>
          <a:p>
            <a:r>
              <a:rPr lang="fr-FR" dirty="0"/>
              <a:t>ADDICTIONS ET TRAVAIL</a:t>
            </a:r>
            <a:br>
              <a:rPr lang="fr-FR" dirty="0"/>
            </a:br>
            <a:br>
              <a:rPr lang="fr-FR" dirty="0"/>
            </a:br>
            <a:r>
              <a:rPr lang="fr-FR" dirty="0"/>
              <a:t>Méthodologie pour une action </a:t>
            </a:r>
            <a:br>
              <a:rPr lang="fr-FR" dirty="0"/>
            </a:br>
            <a:r>
              <a:rPr lang="fr-FR" dirty="0"/>
              <a:t>au cœur des entreprises</a:t>
            </a:r>
          </a:p>
        </p:txBody>
      </p:sp>
      <p:sp>
        <p:nvSpPr>
          <p:cNvPr id="3" name="Espace réservé du numéro de diapositive 2"/>
          <p:cNvSpPr>
            <a:spLocks noGrp="1"/>
          </p:cNvSpPr>
          <p:nvPr>
            <p:ph type="sldNum" sz="quarter" idx="12"/>
          </p:nvPr>
        </p:nvSpPr>
        <p:spPr/>
        <p:txBody>
          <a:bodyPr/>
          <a:lstStyle/>
          <a:p>
            <a:fld id="{4C125B97-9AAA-4914-AD15-60094338D9C7}" type="slidenum">
              <a:rPr lang="fr-FR" smtClean="0"/>
              <a:t>23</a:t>
            </a:fld>
            <a:endParaRPr lang="fr-FR"/>
          </a:p>
        </p:txBody>
      </p:sp>
    </p:spTree>
    <p:extLst>
      <p:ext uri="{BB962C8B-B14F-4D97-AF65-F5344CB8AC3E}">
        <p14:creationId xmlns:p14="http://schemas.microsoft.com/office/powerpoint/2010/main" val="140975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357885" cy="825498"/>
          </a:xfrm>
        </p:spPr>
        <p:txBody>
          <a:bodyPr/>
          <a:lstStyle/>
          <a:p>
            <a:r>
              <a:rPr lang="fr-FR" dirty="0"/>
              <a:t>Que dit la loi ?</a:t>
            </a:r>
          </a:p>
        </p:txBody>
      </p:sp>
      <p:sp>
        <p:nvSpPr>
          <p:cNvPr id="3" name="Espace réservé du numéro de diapositive 2"/>
          <p:cNvSpPr>
            <a:spLocks noGrp="1"/>
          </p:cNvSpPr>
          <p:nvPr>
            <p:ph type="sldNum" sz="quarter" idx="12"/>
          </p:nvPr>
        </p:nvSpPr>
        <p:spPr/>
        <p:txBody>
          <a:bodyPr/>
          <a:lstStyle/>
          <a:p>
            <a:fld id="{4C125B97-9AAA-4914-AD15-60094338D9C7}" type="slidenum">
              <a:rPr lang="fr-FR" smtClean="0"/>
              <a:t>24</a:t>
            </a:fld>
            <a:endParaRPr lang="fr-FR"/>
          </a:p>
        </p:txBody>
      </p:sp>
      <p:sp>
        <p:nvSpPr>
          <p:cNvPr id="4" name="ZoneTexte 3"/>
          <p:cNvSpPr txBox="1"/>
          <p:nvPr/>
        </p:nvSpPr>
        <p:spPr>
          <a:xfrm>
            <a:off x="1167365" y="1843853"/>
            <a:ext cx="10186435" cy="4093428"/>
          </a:xfrm>
          <a:prstGeom prst="rect">
            <a:avLst/>
          </a:prstGeom>
          <a:noFill/>
        </p:spPr>
        <p:txBody>
          <a:bodyPr wrap="square" rtlCol="0">
            <a:spAutoFit/>
          </a:bodyPr>
          <a:lstStyle/>
          <a:p>
            <a:pPr marL="342900" indent="-342900" algn="just">
              <a:lnSpc>
                <a:spcPct val="120000"/>
              </a:lnSpc>
              <a:spcBef>
                <a:spcPts val="0"/>
              </a:spcBef>
              <a:spcAft>
                <a:spcPts val="1200"/>
              </a:spcAft>
              <a:buFont typeface="Arial" panose="020B0604020202020204" pitchFamily="34" charset="0"/>
              <a:buChar char="•"/>
            </a:pPr>
            <a:r>
              <a:rPr lang="fr-FR" sz="2000" dirty="0">
                <a:latin typeface="Eras Demi ITC" panose="020B0805030504020804" pitchFamily="34" charset="0"/>
              </a:rPr>
              <a:t>Il est interdit de laisser entrer ou séjourner dans les lieux de travail une personne en état d’ivresse. (Art. </a:t>
            </a:r>
            <a:r>
              <a:rPr lang="fr-FR" sz="2000" dirty="0" err="1">
                <a:latin typeface="Eras Demi ITC" panose="020B0805030504020804" pitchFamily="34" charset="0"/>
              </a:rPr>
              <a:t>R.4228</a:t>
            </a:r>
            <a:r>
              <a:rPr lang="fr-FR" sz="2000" dirty="0">
                <a:latin typeface="Eras Demi ITC" panose="020B0805030504020804" pitchFamily="34" charset="0"/>
              </a:rPr>
              <a:t>-21 </a:t>
            </a:r>
            <a:r>
              <a:rPr lang="fr-FR" sz="2000" dirty="0" err="1">
                <a:latin typeface="Eras Demi ITC" panose="020B0805030504020804" pitchFamily="34" charset="0"/>
              </a:rPr>
              <a:t>CTr</a:t>
            </a:r>
            <a:r>
              <a:rPr lang="fr-FR" sz="2000" dirty="0">
                <a:latin typeface="Eras Demi ITC" panose="020B0805030504020804" pitchFamily="34" charset="0"/>
              </a:rPr>
              <a:t>.) </a:t>
            </a:r>
          </a:p>
          <a:p>
            <a:pPr marL="342900" indent="-342900" algn="just">
              <a:lnSpc>
                <a:spcPct val="120000"/>
              </a:lnSpc>
              <a:spcBef>
                <a:spcPts val="0"/>
              </a:spcBef>
              <a:spcAft>
                <a:spcPts val="1200"/>
              </a:spcAft>
              <a:buFont typeface="Arial" panose="020B0604020202020204" pitchFamily="34" charset="0"/>
              <a:buChar char="•"/>
            </a:pPr>
            <a:r>
              <a:rPr lang="fr-FR" sz="2000" dirty="0">
                <a:latin typeface="Eras Demi ITC" panose="020B0805030504020804" pitchFamily="34" charset="0"/>
              </a:rPr>
              <a:t>Aucune boisson alcoolisée autre que le vin, la bière, le cidre et le poiré n’est autorisée sur le lieu de travail (Art. R. 4228-20 </a:t>
            </a:r>
            <a:r>
              <a:rPr lang="fr-FR" sz="2000" dirty="0" err="1">
                <a:latin typeface="Eras Demi ITC" panose="020B0805030504020804" pitchFamily="34" charset="0"/>
              </a:rPr>
              <a:t>CTr</a:t>
            </a:r>
            <a:r>
              <a:rPr lang="fr-FR" sz="2000" dirty="0">
                <a:latin typeface="Eras Demi ITC" panose="020B0805030504020804" pitchFamily="34" charset="0"/>
              </a:rPr>
              <a:t>.)</a:t>
            </a:r>
          </a:p>
          <a:p>
            <a:pPr marL="342900" indent="-342900" algn="just">
              <a:lnSpc>
                <a:spcPct val="120000"/>
              </a:lnSpc>
              <a:spcBef>
                <a:spcPts val="0"/>
              </a:spcBef>
              <a:spcAft>
                <a:spcPts val="600"/>
              </a:spcAft>
              <a:buFont typeface="Arial" panose="020B0604020202020204" pitchFamily="34" charset="0"/>
              <a:buChar char="•"/>
            </a:pPr>
            <a:r>
              <a:rPr lang="fr-FR" sz="2000" dirty="0">
                <a:latin typeface="Eras Demi ITC" panose="020B0805030504020804" pitchFamily="34" charset="0"/>
              </a:rPr>
              <a:t>L’interdiction totale de boisson alcoolisée dans l’enceinte de l’entreprise n’est légale </a:t>
            </a:r>
            <a:r>
              <a:rPr lang="fr-FR" sz="2000" u="sng" dirty="0">
                <a:latin typeface="Eras Demi ITC" panose="020B0805030504020804" pitchFamily="34" charset="0"/>
              </a:rPr>
              <a:t>que si elle est justifiée par des éléments caractérisant l’existence d’une situation particulière de danger ou de risque pour des biens ou des personnes </a:t>
            </a:r>
            <a:r>
              <a:rPr lang="fr-FR" sz="2000" dirty="0">
                <a:latin typeface="Eras Demi ITC" panose="020B0805030504020804" pitchFamily="34" charset="0"/>
              </a:rPr>
              <a:t>(Conseil d’Etat, 12 </a:t>
            </a:r>
            <a:r>
              <a:rPr lang="fr-FR" sz="2000" dirty="0" err="1">
                <a:latin typeface="Eras Demi ITC" panose="020B0805030504020804" pitchFamily="34" charset="0"/>
              </a:rPr>
              <a:t>nov</a:t>
            </a:r>
            <a:r>
              <a:rPr lang="fr-FR" sz="2000" dirty="0">
                <a:latin typeface="Eras Demi ITC" panose="020B0805030504020804" pitchFamily="34" charset="0"/>
              </a:rPr>
              <a:t> 2012, </a:t>
            </a:r>
            <a:r>
              <a:rPr lang="fr-FR" sz="2000" dirty="0" err="1">
                <a:latin typeface="Eras Demi ITC" panose="020B0805030504020804" pitchFamily="34" charset="0"/>
              </a:rPr>
              <a:t>n°349365</a:t>
            </a:r>
            <a:r>
              <a:rPr lang="fr-FR" sz="2000" dirty="0">
                <a:latin typeface="Eras Demi ITC" panose="020B0805030504020804" pitchFamily="34" charset="0"/>
              </a:rPr>
              <a:t>).	 </a:t>
            </a:r>
            <a:br>
              <a:rPr lang="fr-FR" sz="2000" dirty="0">
                <a:latin typeface="Eras Demi ITC" panose="020B0805030504020804" pitchFamily="34" charset="0"/>
              </a:rPr>
            </a:br>
            <a:r>
              <a:rPr lang="fr-FR" sz="2000" dirty="0">
                <a:latin typeface="Eras Demi ITC" panose="020B0805030504020804" pitchFamily="34" charset="0"/>
              </a:rPr>
              <a:t>NB : il est fréquent de voir encore des ½ bouteilles de vin ou autres proposées dans les selfs d’entreprise. </a:t>
            </a:r>
          </a:p>
        </p:txBody>
      </p:sp>
    </p:spTree>
    <p:extLst>
      <p:ext uri="{BB962C8B-B14F-4D97-AF65-F5344CB8AC3E}">
        <p14:creationId xmlns:p14="http://schemas.microsoft.com/office/powerpoint/2010/main" val="3508024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C125B97-9AAA-4914-AD15-60094338D9C7}" type="slidenum">
              <a:rPr lang="fr-FR" smtClean="0"/>
              <a:t>25</a:t>
            </a:fld>
            <a:endParaRPr lang="fr-FR"/>
          </a:p>
        </p:txBody>
      </p:sp>
      <p:sp>
        <p:nvSpPr>
          <p:cNvPr id="4" name="Rectangle 3"/>
          <p:cNvSpPr/>
          <p:nvPr/>
        </p:nvSpPr>
        <p:spPr>
          <a:xfrm>
            <a:off x="642938" y="1047750"/>
            <a:ext cx="11305222" cy="5416868"/>
          </a:xfrm>
          <a:prstGeom prst="rect">
            <a:avLst/>
          </a:prstGeom>
        </p:spPr>
        <p:txBody>
          <a:bodyPr wrap="square">
            <a:spAutoFit/>
          </a:bodyPr>
          <a:lstStyle/>
          <a:p>
            <a:pPr marL="177800" indent="-165100" algn="just">
              <a:spcBef>
                <a:spcPts val="0"/>
              </a:spcBef>
              <a:spcAft>
                <a:spcPts val="1200"/>
              </a:spcAft>
            </a:pPr>
            <a:r>
              <a:rPr lang="fr-FR" sz="2000" dirty="0">
                <a:latin typeface="Eras Demi ITC" panose="020B0805030504020804" pitchFamily="34" charset="0"/>
              </a:rPr>
              <a:t>Strict encadrement des pots d’entreprise :</a:t>
            </a:r>
          </a:p>
          <a:p>
            <a:pPr marL="355600" indent="-177800" algn="just">
              <a:spcBef>
                <a:spcPts val="0"/>
              </a:spcBef>
              <a:spcAft>
                <a:spcPts val="1200"/>
              </a:spcAft>
              <a:buFont typeface="Wingdings" panose="05000000000000000000" pitchFamily="2" charset="2"/>
              <a:buChar char="ü"/>
            </a:pPr>
            <a:r>
              <a:rPr lang="fr-FR" sz="1600" u="sng" dirty="0">
                <a:latin typeface="Eras Demi ITC" panose="020B0805030504020804" pitchFamily="34" charset="0"/>
              </a:rPr>
              <a:t>Dans l’entreprise</a:t>
            </a:r>
            <a:r>
              <a:rPr lang="fr-FR" sz="1600" dirty="0">
                <a:latin typeface="Eras Demi ITC" panose="020B0805030504020804" pitchFamily="34" charset="0"/>
              </a:rPr>
              <a:t> : Si autre alcool que vin, bière, cidre et poiré, </a:t>
            </a:r>
            <a:r>
              <a:rPr lang="fr-FR" sz="2000" dirty="0">
                <a:latin typeface="Eras Demi ITC" panose="020B0805030504020804" pitchFamily="34" charset="0"/>
              </a:rPr>
              <a:t>3.750 euros d’amende par personne présente.</a:t>
            </a:r>
          </a:p>
          <a:p>
            <a:pPr marL="355600" indent="-177800" algn="just">
              <a:spcBef>
                <a:spcPts val="0"/>
              </a:spcBef>
              <a:spcAft>
                <a:spcPts val="1200"/>
              </a:spcAft>
              <a:buFont typeface="Wingdings" panose="05000000000000000000" pitchFamily="2" charset="2"/>
              <a:buChar char="ü"/>
            </a:pPr>
            <a:r>
              <a:rPr lang="fr-FR" sz="1600" dirty="0">
                <a:latin typeface="Eras Demi ITC" panose="020B0805030504020804" pitchFamily="34" charset="0"/>
              </a:rPr>
              <a:t>Code du Travail Art. </a:t>
            </a:r>
            <a:r>
              <a:rPr lang="fr-FR" sz="1600" dirty="0" err="1">
                <a:latin typeface="Eras Demi ITC" panose="020B0805030504020804" pitchFamily="34" charset="0"/>
              </a:rPr>
              <a:t>R.3231</a:t>
            </a:r>
            <a:r>
              <a:rPr lang="fr-FR" sz="1600" dirty="0">
                <a:latin typeface="Eras Demi ITC" panose="020B0805030504020804" pitchFamily="34" charset="0"/>
              </a:rPr>
              <a:t>-16 : </a:t>
            </a:r>
            <a:r>
              <a:rPr lang="fr-FR" sz="2000" dirty="0">
                <a:latin typeface="Eras Demi ITC" panose="020B0805030504020804" pitchFamily="34" charset="0"/>
              </a:rPr>
              <a:t>« Interdiction d’attribuer des boissons alcoolisées au titre d’avantages en nature ou cadeaux ».</a:t>
            </a:r>
          </a:p>
          <a:p>
            <a:pPr marL="355600" indent="-177800" algn="just">
              <a:spcBef>
                <a:spcPts val="0"/>
              </a:spcBef>
              <a:spcAft>
                <a:spcPts val="1200"/>
              </a:spcAft>
              <a:buFont typeface="Wingdings" panose="05000000000000000000" pitchFamily="2" charset="2"/>
              <a:buChar char="ü"/>
            </a:pPr>
            <a:r>
              <a:rPr lang="fr-FR" sz="1600" u="sng" dirty="0">
                <a:latin typeface="Eras Demi ITC" panose="020B0805030504020804" pitchFamily="34" charset="0"/>
              </a:rPr>
              <a:t>A l’extérieur</a:t>
            </a:r>
            <a:r>
              <a:rPr lang="fr-FR" sz="1600" dirty="0">
                <a:latin typeface="Eras Demi ITC" panose="020B0805030504020804" pitchFamily="34" charset="0"/>
              </a:rPr>
              <a:t> : </a:t>
            </a:r>
            <a:r>
              <a:rPr lang="fr-FR" sz="2000" dirty="0">
                <a:latin typeface="Eras Demi ITC" panose="020B0805030504020804" pitchFamily="34" charset="0"/>
              </a:rPr>
              <a:t>le règlement intérieur ne s’applique pas mais le salarié reste subordonné à l’employeur et soumis à son pouvoir (puisqu’il vient sur invitation de l’employeur). </a:t>
            </a:r>
          </a:p>
          <a:p>
            <a:pPr algn="just"/>
            <a:r>
              <a:rPr lang="fr-FR" sz="2000" dirty="0">
                <a:latin typeface="Eras Demi ITC" panose="020B0805030504020804" pitchFamily="34" charset="0"/>
                <a:sym typeface="Wingdings" panose="05000000000000000000" pitchFamily="2" charset="2"/>
              </a:rPr>
              <a:t></a:t>
            </a:r>
            <a:r>
              <a:rPr lang="fr-FR" sz="2000" dirty="0">
                <a:latin typeface="Eras Demi ITC" panose="020B0805030504020804" pitchFamily="34" charset="0"/>
              </a:rPr>
              <a:t>Responsabilité de l’employeur jusqu’au retour à domicile.</a:t>
            </a:r>
          </a:p>
          <a:p>
            <a:pPr marL="630238" algn="just">
              <a:buFont typeface="Wingdings" panose="05000000000000000000" pitchFamily="2" charset="2"/>
              <a:buChar char="Ø"/>
            </a:pPr>
            <a:r>
              <a:rPr lang="fr-FR" sz="2000" dirty="0">
                <a:latin typeface="Eras Demi ITC" panose="020B0805030504020804" pitchFamily="34" charset="0"/>
              </a:rPr>
              <a:t>Appel d’un taxi aux frais de l’entreprise pour raccompagner le salarié ivre à son domicile ; voire des secours si danger imminent.</a:t>
            </a:r>
          </a:p>
          <a:p>
            <a:pPr marL="180975" indent="-163513">
              <a:lnSpc>
                <a:spcPct val="120000"/>
              </a:lnSpc>
              <a:spcBef>
                <a:spcPts val="0"/>
              </a:spcBef>
              <a:spcAft>
                <a:spcPts val="600"/>
              </a:spcAft>
              <a:buFont typeface="Wingdings" panose="05000000000000000000" pitchFamily="2" charset="2"/>
              <a:buChar char="ü"/>
            </a:pPr>
            <a:r>
              <a:rPr lang="fr-FR" sz="1600" b="1" dirty="0">
                <a:solidFill>
                  <a:schemeClr val="tx2"/>
                </a:solidFill>
                <a:latin typeface="Eras Demi ITC" panose="020B0805030504020804" pitchFamily="34" charset="0"/>
              </a:rPr>
              <a:t>Faute inexcusable </a:t>
            </a:r>
            <a:r>
              <a:rPr lang="fr-FR" sz="1600" dirty="0">
                <a:solidFill>
                  <a:schemeClr val="tx2"/>
                </a:solidFill>
                <a:latin typeface="Eras Demi ITC" panose="020B0805030504020804" pitchFamily="34" charset="0"/>
              </a:rPr>
              <a:t>de l’employeur engagée s’il ne sécurise pas le retour à domicile d’un salarié dépassant </a:t>
            </a:r>
            <a:r>
              <a:rPr lang="fr-FR" sz="1600" b="1" dirty="0">
                <a:solidFill>
                  <a:schemeClr val="tx2"/>
                </a:solidFill>
                <a:latin typeface="Eras Demi ITC" panose="020B0805030504020804" pitchFamily="34" charset="0"/>
              </a:rPr>
              <a:t>0,20 gr d’alcool / L </a:t>
            </a:r>
            <a:r>
              <a:rPr lang="fr-FR" sz="1600" dirty="0">
                <a:solidFill>
                  <a:schemeClr val="tx2"/>
                </a:solidFill>
                <a:latin typeface="Eras Demi ITC" panose="020B0805030504020804" pitchFamily="34" charset="0"/>
              </a:rPr>
              <a:t>(conducteur d'un véhicule de transport en commun ou jeune conducteur) ; </a:t>
            </a:r>
            <a:br>
              <a:rPr lang="fr-FR" sz="1600" dirty="0">
                <a:solidFill>
                  <a:schemeClr val="tx2"/>
                </a:solidFill>
                <a:latin typeface="Eras Demi ITC" panose="020B0805030504020804" pitchFamily="34" charset="0"/>
              </a:rPr>
            </a:br>
            <a:r>
              <a:rPr lang="fr-FR" sz="1600" b="1" dirty="0">
                <a:solidFill>
                  <a:schemeClr val="tx2"/>
                </a:solidFill>
                <a:latin typeface="Eras Demi ITC" panose="020B0805030504020804" pitchFamily="34" charset="0"/>
              </a:rPr>
              <a:t>0,50 gr d’alcool / L</a:t>
            </a:r>
            <a:r>
              <a:rPr lang="fr-FR" sz="1600" dirty="0">
                <a:solidFill>
                  <a:schemeClr val="tx2"/>
                </a:solidFill>
                <a:latin typeface="Eras Demi ITC" panose="020B0805030504020804" pitchFamily="34" charset="0"/>
              </a:rPr>
              <a:t> (autres conducteurs) </a:t>
            </a:r>
            <a:r>
              <a:rPr lang="fr-FR" sz="1600" dirty="0" err="1">
                <a:solidFill>
                  <a:schemeClr val="tx2"/>
                </a:solidFill>
                <a:latin typeface="Eras Demi ITC" panose="020B0805030504020804" pitchFamily="34" charset="0"/>
              </a:rPr>
              <a:t>L.234</a:t>
            </a:r>
            <a:r>
              <a:rPr lang="fr-FR" sz="1600" dirty="0">
                <a:solidFill>
                  <a:schemeClr val="tx2"/>
                </a:solidFill>
                <a:latin typeface="Eras Demi ITC" panose="020B0805030504020804" pitchFamily="34" charset="0"/>
              </a:rPr>
              <a:t>-1 et L. 235-1 du Code de la Route.</a:t>
            </a:r>
          </a:p>
          <a:p>
            <a:pPr marL="180975" indent="-163513">
              <a:lnSpc>
                <a:spcPct val="120000"/>
              </a:lnSpc>
              <a:spcBef>
                <a:spcPts val="0"/>
              </a:spcBef>
              <a:spcAft>
                <a:spcPts val="600"/>
              </a:spcAft>
              <a:buFont typeface="Wingdings" panose="05000000000000000000" pitchFamily="2" charset="2"/>
              <a:buChar char="ü"/>
            </a:pPr>
            <a:r>
              <a:rPr lang="fr-FR" sz="1600" b="1" dirty="0">
                <a:solidFill>
                  <a:schemeClr val="tx2"/>
                </a:solidFill>
                <a:latin typeface="Eras Demi ITC" panose="020B0805030504020804" pitchFamily="34" charset="0"/>
              </a:rPr>
              <a:t>Responsabilité pénale</a:t>
            </a:r>
            <a:r>
              <a:rPr lang="fr-FR" sz="1600" dirty="0">
                <a:solidFill>
                  <a:schemeClr val="tx2"/>
                </a:solidFill>
                <a:latin typeface="Eras Demi ITC" panose="020B0805030504020804" pitchFamily="34" charset="0"/>
              </a:rPr>
              <a:t> de l’employeur pour non-assistance à personne en danger, voire homicide involontaire.</a:t>
            </a:r>
          </a:p>
          <a:p>
            <a:pPr marL="180975" indent="-163513">
              <a:lnSpc>
                <a:spcPct val="120000"/>
              </a:lnSpc>
              <a:spcBef>
                <a:spcPts val="0"/>
              </a:spcBef>
              <a:spcAft>
                <a:spcPts val="600"/>
              </a:spcAft>
              <a:buFont typeface="Wingdings" panose="05000000000000000000" pitchFamily="2" charset="2"/>
              <a:buChar char="ü"/>
            </a:pPr>
            <a:r>
              <a:rPr lang="fr-FR" sz="1600" b="1" dirty="0">
                <a:solidFill>
                  <a:schemeClr val="tx2"/>
                </a:solidFill>
                <a:latin typeface="Eras Demi ITC" panose="020B0805030504020804" pitchFamily="34" charset="0"/>
              </a:rPr>
              <a:t>Responsabilité Civile </a:t>
            </a:r>
            <a:r>
              <a:rPr lang="fr-FR" sz="1600" dirty="0">
                <a:solidFill>
                  <a:schemeClr val="tx2"/>
                </a:solidFill>
                <a:latin typeface="Eras Demi ITC" panose="020B0805030504020804" pitchFamily="34" charset="0"/>
              </a:rPr>
              <a:t>de l’employeur pour les dégâts causés par ses salariés à des tiers.</a:t>
            </a:r>
          </a:p>
        </p:txBody>
      </p:sp>
      <p:sp>
        <p:nvSpPr>
          <p:cNvPr id="5" name="Titre 1"/>
          <p:cNvSpPr>
            <a:spLocks noGrp="1"/>
          </p:cNvSpPr>
          <p:nvPr>
            <p:ph type="title"/>
          </p:nvPr>
        </p:nvSpPr>
        <p:spPr>
          <a:xfrm>
            <a:off x="838200" y="365127"/>
            <a:ext cx="10357885" cy="682623"/>
          </a:xfrm>
        </p:spPr>
        <p:txBody>
          <a:bodyPr>
            <a:normAutofit fontScale="90000"/>
          </a:bodyPr>
          <a:lstStyle/>
          <a:p>
            <a:r>
              <a:rPr lang="fr-FR" dirty="0"/>
              <a:t>Alcool</a:t>
            </a:r>
          </a:p>
        </p:txBody>
      </p:sp>
    </p:spTree>
    <p:extLst>
      <p:ext uri="{BB962C8B-B14F-4D97-AF65-F5344CB8AC3E}">
        <p14:creationId xmlns:p14="http://schemas.microsoft.com/office/powerpoint/2010/main" val="2299122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C125B97-9AAA-4914-AD15-60094338D9C7}" type="slidenum">
              <a:rPr lang="fr-FR" smtClean="0"/>
              <a:t>26</a:t>
            </a:fld>
            <a:endParaRPr lang="fr-FR"/>
          </a:p>
        </p:txBody>
      </p:sp>
      <p:sp>
        <p:nvSpPr>
          <p:cNvPr id="4" name="Rectangle 3"/>
          <p:cNvSpPr/>
          <p:nvPr/>
        </p:nvSpPr>
        <p:spPr>
          <a:xfrm>
            <a:off x="1729945" y="1684973"/>
            <a:ext cx="8427309" cy="3170099"/>
          </a:xfrm>
          <a:prstGeom prst="rect">
            <a:avLst/>
          </a:prstGeom>
        </p:spPr>
        <p:txBody>
          <a:bodyPr wrap="square">
            <a:spAutoFit/>
          </a:bodyPr>
          <a:lstStyle/>
          <a:p>
            <a:pPr algn="just">
              <a:spcBef>
                <a:spcPts val="0"/>
              </a:spcBef>
              <a:spcAft>
                <a:spcPts val="1200"/>
              </a:spcAft>
            </a:pPr>
            <a:r>
              <a:rPr lang="fr-FR" sz="2000" dirty="0">
                <a:latin typeface="Eras Demi ITC" panose="020B0805030504020804" pitchFamily="34" charset="0"/>
              </a:rPr>
              <a:t>L’employeur étant responsable du maintien de la santé de ses salariés dans son entreprise, peut interdire de laisser entrer ou séjourner dans les lieux de travail une personne sous l’emprise de drogue. </a:t>
            </a:r>
          </a:p>
          <a:p>
            <a:pPr algn="just">
              <a:spcBef>
                <a:spcPts val="0"/>
              </a:spcBef>
              <a:spcAft>
                <a:spcPts val="1200"/>
              </a:spcAft>
            </a:pPr>
            <a:endParaRPr lang="fr-FR" sz="2000" dirty="0">
              <a:latin typeface="Eras Demi ITC" panose="020B0805030504020804" pitchFamily="34" charset="0"/>
            </a:endParaRPr>
          </a:p>
          <a:p>
            <a:pPr algn="just">
              <a:spcBef>
                <a:spcPts val="0"/>
              </a:spcBef>
              <a:spcAft>
                <a:spcPts val="2400"/>
              </a:spcAft>
            </a:pPr>
            <a:r>
              <a:rPr lang="fr-FR" sz="2000" dirty="0">
                <a:latin typeface="Eras Demi ITC" panose="020B0805030504020804" pitchFamily="34" charset="0"/>
              </a:rPr>
              <a:t>Attention ! De nombreuses pathologies peuvent engendrer des symptômes similaires à une prise de S.P.A.   </a:t>
            </a:r>
          </a:p>
          <a:p>
            <a:pPr algn="just">
              <a:spcBef>
                <a:spcPts val="0"/>
              </a:spcBef>
              <a:spcAft>
                <a:spcPts val="2400"/>
              </a:spcAft>
            </a:pPr>
            <a:r>
              <a:rPr lang="fr-FR" sz="2000" dirty="0">
                <a:latin typeface="Eras Demi ITC" panose="020B0805030504020804" pitchFamily="34" charset="0"/>
              </a:rPr>
              <a:t>=&gt;   L’employeur se doit d’éviter tout jugement hâtif.</a:t>
            </a:r>
          </a:p>
        </p:txBody>
      </p:sp>
      <p:sp>
        <p:nvSpPr>
          <p:cNvPr id="5" name="Titre 1"/>
          <p:cNvSpPr txBox="1">
            <a:spLocks/>
          </p:cNvSpPr>
          <p:nvPr/>
        </p:nvSpPr>
        <p:spPr>
          <a:xfrm>
            <a:off x="838200" y="365127"/>
            <a:ext cx="10357885" cy="682623"/>
          </a:xfrm>
          <a:custGeom>
            <a:avLst/>
            <a:gdLst>
              <a:gd name="connsiteX0" fmla="*/ 0 w 10435814"/>
              <a:gd name="connsiteY0" fmla="*/ 0 h 1325563"/>
              <a:gd name="connsiteX1" fmla="*/ 10435814 w 10435814"/>
              <a:gd name="connsiteY1" fmla="*/ 0 h 1325563"/>
              <a:gd name="connsiteX2" fmla="*/ 10435814 w 10435814"/>
              <a:gd name="connsiteY2" fmla="*/ 1325563 h 1325563"/>
              <a:gd name="connsiteX3" fmla="*/ 0 w 10435814"/>
              <a:gd name="connsiteY3" fmla="*/ 1325563 h 1325563"/>
              <a:gd name="connsiteX4" fmla="*/ 0 w 10435814"/>
              <a:gd name="connsiteY4" fmla="*/ 0 h 1325563"/>
              <a:gd name="connsiteX0" fmla="*/ 0 w 10435814"/>
              <a:gd name="connsiteY0" fmla="*/ 0 h 1325563"/>
              <a:gd name="connsiteX1" fmla="*/ 10435814 w 10435814"/>
              <a:gd name="connsiteY1" fmla="*/ 0 h 1325563"/>
              <a:gd name="connsiteX2" fmla="*/ 9720196 w 10435814"/>
              <a:gd name="connsiteY2" fmla="*/ 1312311 h 1325563"/>
              <a:gd name="connsiteX3" fmla="*/ 0 w 10435814"/>
              <a:gd name="connsiteY3" fmla="*/ 1325563 h 1325563"/>
              <a:gd name="connsiteX4" fmla="*/ 0 w 10435814"/>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814" h="1325563">
                <a:moveTo>
                  <a:pt x="0" y="0"/>
                </a:moveTo>
                <a:lnTo>
                  <a:pt x="10435814" y="0"/>
                </a:lnTo>
                <a:lnTo>
                  <a:pt x="9720196" y="1312311"/>
                </a:lnTo>
                <a:lnTo>
                  <a:pt x="0" y="1325563"/>
                </a:lnTo>
                <a:lnTo>
                  <a:pt x="0" y="0"/>
                </a:lnTo>
                <a:close/>
              </a:path>
            </a:pathLst>
          </a:custGeom>
          <a:solidFill>
            <a:srgbClr val="17C2D9"/>
          </a:solidFill>
        </p:spPr>
        <p:txBody>
          <a:bodyPr vert="horz" lIns="91440" tIns="45720" rIns="91440" bIns="45720" rtlCol="0" anchor="ctr">
            <a:normAutofit fontScale="97500" lnSpcReduction="10000"/>
          </a:bodyPr>
          <a:lstStyle>
            <a:lvl1pPr algn="ctr" defTabSz="914377" rtl="0" eaLnBrk="1" latinLnBrk="0" hangingPunct="1">
              <a:lnSpc>
                <a:spcPct val="90000"/>
              </a:lnSpc>
              <a:spcBef>
                <a:spcPct val="0"/>
              </a:spcBef>
              <a:buNone/>
              <a:defRPr sz="4800" kern="1200">
                <a:solidFill>
                  <a:schemeClr val="bg1"/>
                </a:solidFill>
                <a:latin typeface="Eras Demi ITC" panose="020B0805030504020804" pitchFamily="34" charset="0"/>
                <a:ea typeface="Adobe Heiti Std R" panose="020B0400000000000000" pitchFamily="34" charset="-128"/>
                <a:cs typeface="+mj-cs"/>
              </a:defRPr>
            </a:lvl1pPr>
          </a:lstStyle>
          <a:p>
            <a:r>
              <a:rPr lang="fr-FR"/>
              <a:t>Alcool</a:t>
            </a:r>
            <a:endParaRPr lang="fr-FR" dirty="0"/>
          </a:p>
        </p:txBody>
      </p:sp>
      <p:sp>
        <p:nvSpPr>
          <p:cNvPr id="7" name="Titre 1"/>
          <p:cNvSpPr>
            <a:spLocks noGrp="1"/>
          </p:cNvSpPr>
          <p:nvPr>
            <p:ph type="title"/>
          </p:nvPr>
        </p:nvSpPr>
        <p:spPr>
          <a:xfrm>
            <a:off x="838200" y="365127"/>
            <a:ext cx="10357885" cy="682623"/>
          </a:xfrm>
        </p:spPr>
        <p:txBody>
          <a:bodyPr>
            <a:normAutofit fontScale="90000"/>
          </a:bodyPr>
          <a:lstStyle/>
          <a:p>
            <a:r>
              <a:rPr lang="fr-FR" dirty="0"/>
              <a:t>Drogues</a:t>
            </a:r>
          </a:p>
        </p:txBody>
      </p:sp>
    </p:spTree>
    <p:extLst>
      <p:ext uri="{BB962C8B-B14F-4D97-AF65-F5344CB8AC3E}">
        <p14:creationId xmlns:p14="http://schemas.microsoft.com/office/powerpoint/2010/main" val="48103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357885" cy="697553"/>
          </a:xfrm>
        </p:spPr>
        <p:txBody>
          <a:bodyPr>
            <a:normAutofit fontScale="90000"/>
          </a:bodyPr>
          <a:lstStyle/>
          <a:p>
            <a:r>
              <a:rPr lang="fr-FR" dirty="0"/>
              <a:t>Outils juridiques</a:t>
            </a:r>
          </a:p>
        </p:txBody>
      </p:sp>
      <p:sp>
        <p:nvSpPr>
          <p:cNvPr id="3" name="Espace réservé du numéro de diapositive 2"/>
          <p:cNvSpPr>
            <a:spLocks noGrp="1"/>
          </p:cNvSpPr>
          <p:nvPr>
            <p:ph type="sldNum" sz="quarter" idx="12"/>
          </p:nvPr>
        </p:nvSpPr>
        <p:spPr/>
        <p:txBody>
          <a:bodyPr/>
          <a:lstStyle/>
          <a:p>
            <a:fld id="{4C125B97-9AAA-4914-AD15-60094338D9C7}" type="slidenum">
              <a:rPr lang="fr-FR" smtClean="0"/>
              <a:t>27</a:t>
            </a:fld>
            <a:endParaRPr lang="fr-FR"/>
          </a:p>
        </p:txBody>
      </p:sp>
      <p:sp>
        <p:nvSpPr>
          <p:cNvPr id="4" name="Rectangle 3"/>
          <p:cNvSpPr/>
          <p:nvPr/>
        </p:nvSpPr>
        <p:spPr>
          <a:xfrm>
            <a:off x="883508" y="1062681"/>
            <a:ext cx="10470292" cy="5038302"/>
          </a:xfrm>
          <a:prstGeom prst="rect">
            <a:avLst/>
          </a:prstGeom>
        </p:spPr>
        <p:txBody>
          <a:bodyPr wrap="square">
            <a:spAutoFit/>
          </a:bodyPr>
          <a:lstStyle/>
          <a:p>
            <a:pPr indent="-165100">
              <a:lnSpc>
                <a:spcPct val="110000"/>
              </a:lnSpc>
              <a:spcBef>
                <a:spcPts val="0"/>
              </a:spcBef>
              <a:spcAft>
                <a:spcPts val="1800"/>
              </a:spcAft>
              <a:buFont typeface="Wingdings" panose="05000000000000000000" pitchFamily="2" charset="2"/>
              <a:buChar char="ü"/>
            </a:pPr>
            <a:r>
              <a:rPr lang="fr-FR" sz="2000" dirty="0">
                <a:latin typeface="Eras Demi ITC" panose="020B0805030504020804" pitchFamily="34" charset="0"/>
              </a:rPr>
              <a:t>Le document unique </a:t>
            </a:r>
            <a:r>
              <a:rPr lang="fr-FR" sz="1600" dirty="0">
                <a:latin typeface="Eras Demi ITC" panose="020B0805030504020804" pitchFamily="34" charset="0"/>
              </a:rPr>
              <a:t>qui doit notamment évoquer les raisons </a:t>
            </a:r>
            <a:r>
              <a:rPr lang="fr-FR" sz="1600" u="sng" dirty="0">
                <a:latin typeface="Eras Demi ITC" panose="020B0805030504020804" pitchFamily="34" charset="0"/>
              </a:rPr>
              <a:t>intrinsèques à l’entreprise </a:t>
            </a:r>
            <a:r>
              <a:rPr lang="fr-FR" sz="1600" dirty="0">
                <a:latin typeface="Eras Demi ITC" panose="020B0805030504020804" pitchFamily="34" charset="0"/>
              </a:rPr>
              <a:t>pouvant conduire à une consommation de SPA</a:t>
            </a:r>
          </a:p>
          <a:p>
            <a:pPr indent="-165100">
              <a:lnSpc>
                <a:spcPct val="110000"/>
              </a:lnSpc>
              <a:spcBef>
                <a:spcPts val="0"/>
              </a:spcBef>
              <a:spcAft>
                <a:spcPts val="1200"/>
              </a:spcAft>
              <a:buFont typeface="Wingdings" panose="05000000000000000000" pitchFamily="2" charset="2"/>
              <a:buChar char="ü"/>
            </a:pPr>
            <a:r>
              <a:rPr lang="fr-FR" sz="2000" dirty="0">
                <a:latin typeface="Eras Demi ITC" panose="020B0805030504020804" pitchFamily="34" charset="0"/>
              </a:rPr>
              <a:t>Le règlement intérieur </a:t>
            </a:r>
            <a:r>
              <a:rPr lang="fr-FR" sz="1600" dirty="0">
                <a:latin typeface="Eras Demi ITC" panose="020B0805030504020804" pitchFamily="34" charset="0"/>
              </a:rPr>
              <a:t>(ou note de service à défaut de Règlement Intérieur) qui doit préciser :</a:t>
            </a:r>
          </a:p>
          <a:p>
            <a:pPr marL="625475" indent="-342900">
              <a:lnSpc>
                <a:spcPct val="110000"/>
              </a:lnSpc>
              <a:spcAft>
                <a:spcPts val="1200"/>
              </a:spcAft>
              <a:buFont typeface="Wingdings" panose="05000000000000000000" pitchFamily="2" charset="2"/>
              <a:buChar char="q"/>
            </a:pPr>
            <a:r>
              <a:rPr lang="fr-FR" sz="2000" dirty="0">
                <a:latin typeface="Eras Demi ITC" panose="020B0805030504020804" pitchFamily="34" charset="0"/>
              </a:rPr>
              <a:t>L’interdiction d’introduire toute drogue ou boissons alcoolisées dans l’entreprise </a:t>
            </a:r>
            <a:r>
              <a:rPr lang="fr-FR" sz="1600" dirty="0">
                <a:latin typeface="Eras Demi ITC" panose="020B0805030504020804" pitchFamily="34" charset="0"/>
              </a:rPr>
              <a:t>(« Les restrictions qu’il impose doivent obligatoirement être justifiées et proportionnées au but recherché (L. 1321-3 du CT) ») </a:t>
            </a:r>
          </a:p>
          <a:p>
            <a:pPr marL="625475" indent="-342900">
              <a:lnSpc>
                <a:spcPct val="110000"/>
              </a:lnSpc>
              <a:spcAft>
                <a:spcPts val="1200"/>
              </a:spcAft>
              <a:buFont typeface="Wingdings" panose="05000000000000000000" pitchFamily="2" charset="2"/>
              <a:buChar char="q"/>
            </a:pPr>
            <a:r>
              <a:rPr lang="fr-FR" sz="2000" dirty="0">
                <a:latin typeface="Eras Demi ITC" panose="020B0805030504020804" pitchFamily="34" charset="0"/>
              </a:rPr>
              <a:t>les substances qui feront l’objet d’un dépistage, </a:t>
            </a:r>
          </a:p>
          <a:p>
            <a:pPr marL="625475" indent="-342900">
              <a:lnSpc>
                <a:spcPct val="110000"/>
              </a:lnSpc>
              <a:spcAft>
                <a:spcPts val="1200"/>
              </a:spcAft>
              <a:buFont typeface="Wingdings" panose="05000000000000000000" pitchFamily="2" charset="2"/>
              <a:buChar char="q"/>
            </a:pPr>
            <a:r>
              <a:rPr lang="fr-FR" sz="2000" dirty="0">
                <a:latin typeface="Eras Demi ITC" panose="020B0805030504020804" pitchFamily="34" charset="0"/>
              </a:rPr>
              <a:t>les postes concernés</a:t>
            </a:r>
            <a:r>
              <a:rPr lang="fr-FR" sz="1600" dirty="0">
                <a:solidFill>
                  <a:schemeClr val="tx2"/>
                </a:solidFill>
              </a:rPr>
              <a:t>, </a:t>
            </a:r>
            <a:endParaRPr lang="fr-FR" sz="1600" dirty="0">
              <a:latin typeface="Eras Demi ITC" panose="020B0805030504020804" pitchFamily="34" charset="0"/>
            </a:endParaRPr>
          </a:p>
          <a:p>
            <a:pPr marL="625475" indent="-342900">
              <a:lnSpc>
                <a:spcPct val="110000"/>
              </a:lnSpc>
              <a:spcBef>
                <a:spcPts val="0"/>
              </a:spcBef>
              <a:spcAft>
                <a:spcPts val="1200"/>
              </a:spcAft>
              <a:buFont typeface="Wingdings" panose="05000000000000000000" pitchFamily="2" charset="2"/>
              <a:buChar char="q"/>
            </a:pPr>
            <a:r>
              <a:rPr lang="fr-FR" sz="2000" dirty="0">
                <a:latin typeface="Eras Demi ITC" panose="020B0805030504020804" pitchFamily="34" charset="0"/>
              </a:rPr>
              <a:t>Les moyens préventifs mis en place en interne </a:t>
            </a:r>
            <a:r>
              <a:rPr lang="fr-FR" sz="1600" dirty="0">
                <a:latin typeface="Eras Demi ITC" panose="020B0805030504020804" pitchFamily="34" charset="0"/>
              </a:rPr>
              <a:t>(ex. création d’une cellule dédiée)</a:t>
            </a:r>
          </a:p>
          <a:p>
            <a:pPr marL="625475" indent="-342900">
              <a:lnSpc>
                <a:spcPct val="110000"/>
              </a:lnSpc>
              <a:spcBef>
                <a:spcPts val="0"/>
              </a:spcBef>
              <a:spcAft>
                <a:spcPts val="1200"/>
              </a:spcAft>
              <a:buFont typeface="Wingdings" panose="05000000000000000000" pitchFamily="2" charset="2"/>
              <a:buChar char="q"/>
            </a:pPr>
            <a:r>
              <a:rPr lang="fr-FR" sz="2000" dirty="0">
                <a:latin typeface="Eras Demi ITC" panose="020B0805030504020804" pitchFamily="34" charset="0"/>
              </a:rPr>
              <a:t>Les contrôles </a:t>
            </a:r>
            <a:r>
              <a:rPr lang="fr-FR" sz="1600" dirty="0">
                <a:latin typeface="Eras Demi ITC" panose="020B0805030504020804" pitchFamily="34" charset="0"/>
              </a:rPr>
              <a:t>(vidéosurveillance, fouille des vestiaires) et dépistages</a:t>
            </a:r>
          </a:p>
          <a:p>
            <a:pPr marL="625475" indent="-342900">
              <a:lnSpc>
                <a:spcPct val="110000"/>
              </a:lnSpc>
              <a:spcBef>
                <a:spcPts val="0"/>
              </a:spcBef>
              <a:spcAft>
                <a:spcPts val="1200"/>
              </a:spcAft>
              <a:buFont typeface="Wingdings" panose="05000000000000000000" pitchFamily="2" charset="2"/>
              <a:buChar char="q"/>
            </a:pPr>
            <a:r>
              <a:rPr lang="fr-FR" sz="2000" dirty="0">
                <a:latin typeface="Eras Demi ITC" panose="020B0805030504020804" pitchFamily="34" charset="0"/>
              </a:rPr>
              <a:t>L’obligation de chacun </a:t>
            </a:r>
            <a:r>
              <a:rPr lang="fr-FR" sz="1600" dirty="0">
                <a:latin typeface="Eras Demi ITC" panose="020B0805030504020804" pitchFamily="34" charset="0"/>
              </a:rPr>
              <a:t>de mise en sécurité avec, éventuellement, retrait du poste + organisation des secours</a:t>
            </a:r>
          </a:p>
        </p:txBody>
      </p:sp>
    </p:spTree>
    <p:extLst>
      <p:ext uri="{BB962C8B-B14F-4D97-AF65-F5344CB8AC3E}">
        <p14:creationId xmlns:p14="http://schemas.microsoft.com/office/powerpoint/2010/main" val="42634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357885" cy="623414"/>
          </a:xfrm>
        </p:spPr>
        <p:txBody>
          <a:bodyPr>
            <a:normAutofit fontScale="90000"/>
          </a:bodyPr>
          <a:lstStyle/>
          <a:p>
            <a:r>
              <a:rPr lang="fr-FR" dirty="0"/>
              <a:t>Quelques précisions :</a:t>
            </a:r>
          </a:p>
        </p:txBody>
      </p:sp>
      <p:sp>
        <p:nvSpPr>
          <p:cNvPr id="3" name="Espace réservé du numéro de diapositive 2"/>
          <p:cNvSpPr>
            <a:spLocks noGrp="1"/>
          </p:cNvSpPr>
          <p:nvPr>
            <p:ph type="sldNum" sz="quarter" idx="12"/>
          </p:nvPr>
        </p:nvSpPr>
        <p:spPr/>
        <p:txBody>
          <a:bodyPr/>
          <a:lstStyle/>
          <a:p>
            <a:fld id="{4C125B97-9AAA-4914-AD15-60094338D9C7}" type="slidenum">
              <a:rPr lang="fr-FR" smtClean="0"/>
              <a:t>28</a:t>
            </a:fld>
            <a:endParaRPr lang="fr-FR"/>
          </a:p>
        </p:txBody>
      </p:sp>
      <p:sp>
        <p:nvSpPr>
          <p:cNvPr id="6" name="Rectangle 5"/>
          <p:cNvSpPr/>
          <p:nvPr/>
        </p:nvSpPr>
        <p:spPr>
          <a:xfrm>
            <a:off x="757880" y="1300204"/>
            <a:ext cx="10808043" cy="2585323"/>
          </a:xfrm>
          <a:prstGeom prst="rect">
            <a:avLst/>
          </a:prstGeom>
        </p:spPr>
        <p:txBody>
          <a:bodyPr wrap="square">
            <a:spAutoFit/>
          </a:bodyPr>
          <a:lstStyle/>
          <a:p>
            <a:pPr algn="just">
              <a:spcAft>
                <a:spcPts val="1200"/>
              </a:spcAft>
            </a:pPr>
            <a:r>
              <a:rPr lang="fr-FR" dirty="0">
                <a:latin typeface="Eras Demi ITC" panose="020B0805030504020804" pitchFamily="34" charset="0"/>
              </a:rPr>
              <a:t>« Avant de l’interdire, l’employeur doit évaluer le risque » </a:t>
            </a:r>
            <a:r>
              <a:rPr lang="fr-FR" sz="1600" dirty="0">
                <a:latin typeface="Eras Demi ITC" panose="020B0805030504020804" pitchFamily="34" charset="0"/>
              </a:rPr>
              <a:t>Art. L. 4121-3 du Code du Travail =&gt; Plan santé travail n° 3 (2016-2020)</a:t>
            </a:r>
          </a:p>
          <a:p>
            <a:pPr algn="just">
              <a:spcAft>
                <a:spcPts val="1200"/>
              </a:spcAft>
            </a:pPr>
            <a:r>
              <a:rPr lang="fr-FR" dirty="0">
                <a:latin typeface="Eras Demi ITC" panose="020B0805030504020804" pitchFamily="34" charset="0"/>
              </a:rPr>
              <a:t>« Bien dissocier la prévention (non réglementée) du dépistage (très réglementé) » </a:t>
            </a:r>
            <a:r>
              <a:rPr lang="fr-FR" sz="1600" dirty="0" err="1">
                <a:latin typeface="Eras Demi ITC" panose="020B0805030504020804" pitchFamily="34" charset="0"/>
              </a:rPr>
              <a:t>inrs</a:t>
            </a:r>
            <a:r>
              <a:rPr lang="fr-FR" sz="1600" dirty="0">
                <a:latin typeface="Eras Demi ITC" panose="020B0805030504020804" pitchFamily="34" charset="0"/>
              </a:rPr>
              <a:t> avril 2019</a:t>
            </a:r>
            <a:r>
              <a:rPr lang="fr-FR" dirty="0">
                <a:latin typeface="Eras Demi ITC" panose="020B0805030504020804" pitchFamily="34" charset="0"/>
              </a:rPr>
              <a:t>. </a:t>
            </a:r>
            <a:r>
              <a:rPr lang="fr-FR" sz="1600" dirty="0">
                <a:latin typeface="Eras Demi ITC" panose="020B0805030504020804" pitchFamily="34" charset="0"/>
              </a:rPr>
              <a:t>Bien la prévaloir à toute tentation de dépistage massif ! NB  : </a:t>
            </a:r>
            <a:r>
              <a:rPr lang="fr-FR" dirty="0">
                <a:latin typeface="Eras Demi ITC" panose="020B0805030504020804" pitchFamily="34" charset="0"/>
              </a:rPr>
              <a:t>Les dépistages ne doivent intervenir qu’en tout </a:t>
            </a:r>
            <a:r>
              <a:rPr lang="fr-FR" dirty="0">
                <a:solidFill>
                  <a:srgbClr val="C00000"/>
                </a:solidFill>
                <a:latin typeface="Eras Demi ITC" panose="020B0805030504020804" pitchFamily="34" charset="0"/>
              </a:rPr>
              <a:t>dernier recours</a:t>
            </a:r>
            <a:r>
              <a:rPr lang="fr-FR" dirty="0">
                <a:latin typeface="Eras Demi ITC" panose="020B0805030504020804" pitchFamily="34" charset="0"/>
              </a:rPr>
              <a:t>, en cas d’échec d’une politique </a:t>
            </a:r>
            <a:r>
              <a:rPr lang="fr-FR" dirty="0">
                <a:solidFill>
                  <a:srgbClr val="C00000"/>
                </a:solidFill>
                <a:latin typeface="Eras Demi ITC" panose="020B0805030504020804" pitchFamily="34" charset="0"/>
              </a:rPr>
              <a:t>massive</a:t>
            </a:r>
            <a:r>
              <a:rPr lang="fr-FR" dirty="0">
                <a:latin typeface="Eras Demi ITC" panose="020B0805030504020804" pitchFamily="34" charset="0"/>
              </a:rPr>
              <a:t> de </a:t>
            </a:r>
            <a:r>
              <a:rPr lang="fr-FR" dirty="0">
                <a:solidFill>
                  <a:srgbClr val="C00000"/>
                </a:solidFill>
                <a:latin typeface="Eras Demi ITC" panose="020B0805030504020804" pitchFamily="34" charset="0"/>
              </a:rPr>
              <a:t>prévention</a:t>
            </a:r>
            <a:r>
              <a:rPr lang="fr-FR" dirty="0">
                <a:latin typeface="Eras Demi ITC" panose="020B0805030504020804" pitchFamily="34" charset="0"/>
              </a:rPr>
              <a:t> et pour des postes très précis.</a:t>
            </a:r>
          </a:p>
          <a:p>
            <a:pPr algn="just">
              <a:spcAft>
                <a:spcPts val="1200"/>
              </a:spcAft>
            </a:pPr>
            <a:r>
              <a:rPr lang="fr-FR" dirty="0">
                <a:latin typeface="Eras Demi ITC" panose="020B0805030504020804" pitchFamily="34" charset="0"/>
              </a:rPr>
              <a:t>Toute situation délicate doit faire l’objet d’une analyse des moyens de préventions existant dans l’entreprise et un échange avec le médecin du travail.</a:t>
            </a:r>
            <a:endParaRPr lang="fr-FR" dirty="0">
              <a:solidFill>
                <a:schemeClr val="tx2"/>
              </a:solidFill>
            </a:endParaRPr>
          </a:p>
        </p:txBody>
      </p:sp>
      <p:sp>
        <p:nvSpPr>
          <p:cNvPr id="8" name="ZoneTexte 7"/>
          <p:cNvSpPr txBox="1"/>
          <p:nvPr/>
        </p:nvSpPr>
        <p:spPr>
          <a:xfrm>
            <a:off x="714631" y="4140361"/>
            <a:ext cx="10851292" cy="2215991"/>
          </a:xfrm>
          <a:prstGeom prst="rect">
            <a:avLst/>
          </a:prstGeom>
          <a:noFill/>
        </p:spPr>
        <p:txBody>
          <a:bodyPr wrap="square" rtlCol="0">
            <a:spAutoFit/>
          </a:bodyPr>
          <a:lstStyle/>
          <a:p>
            <a:pPr algn="just">
              <a:spcAft>
                <a:spcPts val="600"/>
              </a:spcAft>
            </a:pPr>
            <a:r>
              <a:rPr lang="fr-FR" sz="1600" dirty="0">
                <a:solidFill>
                  <a:schemeClr val="accent2">
                    <a:lumMod val="75000"/>
                  </a:schemeClr>
                </a:solidFill>
                <a:latin typeface="Eras Demi ITC" panose="020B0805030504020804" pitchFamily="34" charset="0"/>
              </a:rPr>
              <a:t>NB : tous ces points sont approfondis et développés dans une </a:t>
            </a:r>
            <a:r>
              <a:rPr lang="fr-FR" sz="2000" dirty="0">
                <a:solidFill>
                  <a:schemeClr val="accent2">
                    <a:lumMod val="75000"/>
                  </a:schemeClr>
                </a:solidFill>
                <a:latin typeface="Eras Demi ITC" panose="020B0805030504020804" pitchFamily="34" charset="0"/>
              </a:rPr>
              <a:t>Méthodologie spécifiquement destinée aux employeurs</a:t>
            </a:r>
            <a:r>
              <a:rPr lang="fr-FR" sz="1600" dirty="0">
                <a:solidFill>
                  <a:schemeClr val="accent2">
                    <a:lumMod val="75000"/>
                  </a:schemeClr>
                </a:solidFill>
                <a:latin typeface="Eras Demi ITC" panose="020B0805030504020804" pitchFamily="34" charset="0"/>
              </a:rPr>
              <a:t>, pour les accompagner dans la gestion de cette problématique.</a:t>
            </a:r>
          </a:p>
          <a:p>
            <a:pPr algn="just"/>
            <a:r>
              <a:rPr lang="fr-FR" sz="1600" dirty="0">
                <a:solidFill>
                  <a:schemeClr val="accent2">
                    <a:lumMod val="75000"/>
                  </a:schemeClr>
                </a:solidFill>
                <a:latin typeface="Eras Demi ITC" panose="020B0805030504020804" pitchFamily="34" charset="0"/>
              </a:rPr>
              <a:t>Exemple, comment créer une cellule qui aura pour valeur-ajoutée de :</a:t>
            </a:r>
          </a:p>
          <a:p>
            <a:pPr marL="271463" indent="-263525" algn="just">
              <a:buFont typeface="Wingdings" panose="05000000000000000000" pitchFamily="2" charset="2"/>
              <a:buChar char="ü"/>
            </a:pPr>
            <a:r>
              <a:rPr lang="fr-FR" sz="1600" dirty="0">
                <a:solidFill>
                  <a:schemeClr val="accent2">
                    <a:lumMod val="75000"/>
                  </a:schemeClr>
                </a:solidFill>
                <a:latin typeface="Eras Demi ITC" panose="020B0805030504020804" pitchFamily="34" charset="0"/>
              </a:rPr>
              <a:t>Contribuer à prévenir les facteurs de risques liés au travail favorisant les consommations de SPA</a:t>
            </a:r>
          </a:p>
          <a:p>
            <a:pPr marL="271463" indent="-263525" algn="just">
              <a:buFont typeface="Wingdings" panose="05000000000000000000" pitchFamily="2" charset="2"/>
              <a:buChar char="ü"/>
            </a:pPr>
            <a:r>
              <a:rPr lang="fr-FR" sz="1600" dirty="0">
                <a:solidFill>
                  <a:schemeClr val="accent2">
                    <a:lumMod val="75000"/>
                  </a:schemeClr>
                </a:solidFill>
                <a:latin typeface="Eras Demi ITC" panose="020B0805030504020804" pitchFamily="34" charset="0"/>
              </a:rPr>
              <a:t>Diffuser des informations de qualité</a:t>
            </a:r>
          </a:p>
          <a:p>
            <a:pPr marL="271463" indent="-263525" algn="just">
              <a:spcAft>
                <a:spcPts val="600"/>
              </a:spcAft>
              <a:buFont typeface="Wingdings" panose="05000000000000000000" pitchFamily="2" charset="2"/>
              <a:buChar char="ü"/>
            </a:pPr>
            <a:r>
              <a:rPr lang="fr-FR" sz="1600" dirty="0">
                <a:solidFill>
                  <a:schemeClr val="accent2">
                    <a:lumMod val="75000"/>
                  </a:schemeClr>
                </a:solidFill>
                <a:latin typeface="Eras Demi ITC" panose="020B0805030504020804" pitchFamily="34" charset="0"/>
              </a:rPr>
              <a:t>Permettre un repérage efficace de situations délicates</a:t>
            </a:r>
          </a:p>
          <a:p>
            <a:pPr algn="just">
              <a:lnSpc>
                <a:spcPct val="150000"/>
              </a:lnSpc>
            </a:pPr>
            <a:r>
              <a:rPr lang="fr-FR" sz="1600" dirty="0">
                <a:solidFill>
                  <a:schemeClr val="accent2">
                    <a:lumMod val="75000"/>
                  </a:schemeClr>
                </a:solidFill>
                <a:latin typeface="Eras Demi ITC" panose="020B0805030504020804" pitchFamily="34" charset="0"/>
                <a:sym typeface="Wingdings" panose="05000000000000000000" pitchFamily="2" charset="2"/>
              </a:rPr>
              <a:t></a:t>
            </a:r>
            <a:r>
              <a:rPr lang="fr-FR" sz="1600" dirty="0">
                <a:solidFill>
                  <a:schemeClr val="accent2">
                    <a:lumMod val="75000"/>
                  </a:schemeClr>
                </a:solidFill>
                <a:latin typeface="Eras Demi ITC" panose="020B0805030504020804" pitchFamily="34" charset="0"/>
              </a:rPr>
              <a:t> Si intéressés, contacter Dr Roger PILLORE, médecin du travail à l’APST37        rpillore@apst37.fr</a:t>
            </a:r>
          </a:p>
        </p:txBody>
      </p:sp>
    </p:spTree>
    <p:extLst>
      <p:ext uri="{BB962C8B-B14F-4D97-AF65-F5344CB8AC3E}">
        <p14:creationId xmlns:p14="http://schemas.microsoft.com/office/powerpoint/2010/main" val="3747369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5915" y="1831462"/>
            <a:ext cx="10357885" cy="2987673"/>
          </a:xfrm>
        </p:spPr>
        <p:txBody>
          <a:bodyPr>
            <a:normAutofit/>
          </a:bodyPr>
          <a:lstStyle/>
          <a:p>
            <a:r>
              <a:rPr lang="fr-FR" dirty="0"/>
              <a:t>SPECIFICITE DE </a:t>
            </a:r>
            <a:br>
              <a:rPr lang="fr-FR" dirty="0"/>
            </a:br>
            <a:r>
              <a:rPr lang="fr-FR" dirty="0"/>
              <a:t>LA CRISE SANITAIRE</a:t>
            </a:r>
          </a:p>
        </p:txBody>
      </p:sp>
      <p:sp>
        <p:nvSpPr>
          <p:cNvPr id="3" name="Espace réservé du numéro de diapositive 2"/>
          <p:cNvSpPr>
            <a:spLocks noGrp="1"/>
          </p:cNvSpPr>
          <p:nvPr>
            <p:ph type="sldNum" sz="quarter" idx="12"/>
          </p:nvPr>
        </p:nvSpPr>
        <p:spPr/>
        <p:txBody>
          <a:bodyPr/>
          <a:lstStyle/>
          <a:p>
            <a:fld id="{4C125B97-9AAA-4914-AD15-60094338D9C7}" type="slidenum">
              <a:rPr lang="fr-FR" smtClean="0"/>
              <a:t>29</a:t>
            </a:fld>
            <a:endParaRPr lang="fr-FR"/>
          </a:p>
        </p:txBody>
      </p:sp>
    </p:spTree>
    <p:extLst>
      <p:ext uri="{BB962C8B-B14F-4D97-AF65-F5344CB8AC3E}">
        <p14:creationId xmlns:p14="http://schemas.microsoft.com/office/powerpoint/2010/main" val="208941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882596" y="1957609"/>
            <a:ext cx="10996748" cy="644793"/>
          </a:xfrm>
        </p:spPr>
        <p:txBody>
          <a:bodyPr>
            <a:normAutofit/>
          </a:bodyPr>
          <a:lstStyle/>
          <a:p>
            <a:r>
              <a:rPr lang="fr-FR" sz="3200" dirty="0"/>
              <a:t>a. Addiction</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125B97-9AAA-4914-AD15-60094338D9C7}" type="slidenum">
              <a:rPr kumimoji="0" lang="fr-FR" sz="11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100" b="0" i="0" u="none" strike="noStrike" kern="1200" cap="none" spc="0" normalizeH="0" baseline="0" noProof="0">
              <a:ln>
                <a:noFill/>
              </a:ln>
              <a:solidFill>
                <a:prstClr val="black">
                  <a:tint val="75000"/>
                </a:prstClr>
              </a:solidFill>
              <a:effectLst/>
              <a:uLnTx/>
              <a:uFillTx/>
              <a:latin typeface="Corbel" panose="020B0503020204020204"/>
              <a:ea typeface="+mn-ea"/>
              <a:cs typeface="+mn-cs"/>
            </a:endParaRPr>
          </a:p>
        </p:txBody>
      </p:sp>
      <p:sp>
        <p:nvSpPr>
          <p:cNvPr id="6" name="Rectangle 5"/>
          <p:cNvSpPr/>
          <p:nvPr/>
        </p:nvSpPr>
        <p:spPr>
          <a:xfrm>
            <a:off x="1058333" y="2912532"/>
            <a:ext cx="9398000" cy="3847207"/>
          </a:xfrm>
          <a:prstGeom prst="rect">
            <a:avLst/>
          </a:prstGeom>
        </p:spPr>
        <p:txBody>
          <a:bodyPr wrap="square">
            <a:spAutoFit/>
          </a:bodyPr>
          <a:lstStyle/>
          <a:p>
            <a:pPr lvl="1"/>
            <a:r>
              <a:rPr kumimoji="0" lang="fr-FR" sz="2800" b="0" i="0" u="none" strike="noStrike" kern="1200" cap="none" spc="0" normalizeH="0" baseline="0" noProof="0" dirty="0">
                <a:ln>
                  <a:noFill/>
                </a:ln>
                <a:solidFill>
                  <a:prstClr val="black"/>
                </a:solidFill>
                <a:effectLst/>
                <a:uLnTx/>
                <a:uFillTx/>
                <a:latin typeface="Eras Demi ITC" panose="020B0805030504020804" pitchFamily="34" charset="0"/>
              </a:rPr>
              <a:t>Définition : </a:t>
            </a:r>
          </a:p>
          <a:p>
            <a:pPr lvl="1"/>
            <a:endParaRPr kumimoji="0" lang="fr-FR" sz="2800" b="0" i="0" u="none" strike="noStrike" kern="1200" cap="none" spc="0" normalizeH="0" baseline="0" noProof="0" dirty="0">
              <a:ln>
                <a:noFill/>
              </a:ln>
              <a:solidFill>
                <a:prstClr val="black"/>
              </a:solidFill>
              <a:effectLst/>
              <a:uLnTx/>
              <a:uFillTx/>
              <a:latin typeface="Eras Demi ITC" panose="020B0805030504020804" pitchFamily="34" charset="0"/>
            </a:endParaRPr>
          </a:p>
          <a:p>
            <a:pPr lvl="1"/>
            <a:r>
              <a:rPr lang="fr-FR" sz="2800" dirty="0">
                <a:latin typeface="Eras Demi ITC" panose="020B0805030504020804" pitchFamily="34" charset="0"/>
              </a:rPr>
              <a:t>Comportement répétitif plus ou moins incoercible et nuisible à la santé (toxicomanie, alcoolisme, tabagisme, boulimie, anorexie).</a:t>
            </a:r>
          </a:p>
          <a:p>
            <a:pPr lvl="1"/>
            <a:endParaRPr lang="fr-FR" sz="2800" dirty="0">
              <a:latin typeface="Eras Demi ITC" panose="020B0805030504020804" pitchFamily="34" charset="0"/>
            </a:endParaRPr>
          </a:p>
          <a:p>
            <a:pPr lvl="1"/>
            <a:endParaRPr lang="fr-FR" sz="2800" dirty="0">
              <a:latin typeface="Eras Demi ITC" panose="020B0805030504020804" pitchFamily="34" charset="0"/>
            </a:endParaRPr>
          </a:p>
          <a:p>
            <a:pPr lvl="1" algn="r"/>
            <a:r>
              <a:rPr lang="fr-FR" sz="2000" dirty="0">
                <a:latin typeface="Eras Demi ITC" panose="020B0805030504020804" pitchFamily="34" charset="0"/>
              </a:rPr>
              <a:t>Source : Dictionnaire Larousse</a:t>
            </a:r>
            <a:endParaRPr lang="fr-FR" sz="2800" dirty="0">
              <a:solidFill>
                <a:prstClr val="black"/>
              </a:solidFill>
              <a:latin typeface="Corbel" panose="020B0503020204020204"/>
            </a:endParaRPr>
          </a:p>
          <a:p>
            <a:pPr lvl="1"/>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a:extLst>
              <a:ext uri="{FF2B5EF4-FFF2-40B4-BE49-F238E27FC236}">
                <a16:creationId xmlns:a16="http://schemas.microsoft.com/office/drawing/2014/main" id="{7577B00B-5A48-4220-92AB-1094982948E3}"/>
              </a:ext>
            </a:extLst>
          </p:cNvPr>
          <p:cNvSpPr txBox="1">
            <a:spLocks/>
          </p:cNvSpPr>
          <p:nvPr/>
        </p:nvSpPr>
        <p:spPr>
          <a:xfrm>
            <a:off x="734315" y="414528"/>
            <a:ext cx="10515600" cy="1232952"/>
          </a:xfrm>
          <a:custGeom>
            <a:avLst/>
            <a:gdLst>
              <a:gd name="connsiteX0" fmla="*/ 0 w 10515600"/>
              <a:gd name="connsiteY0" fmla="*/ 0 h 1325563"/>
              <a:gd name="connsiteX1" fmla="*/ 10515600 w 10515600"/>
              <a:gd name="connsiteY1" fmla="*/ 0 h 1325563"/>
              <a:gd name="connsiteX2" fmla="*/ 10515600 w 10515600"/>
              <a:gd name="connsiteY2" fmla="*/ 1325563 h 1325563"/>
              <a:gd name="connsiteX3" fmla="*/ 0 w 10515600"/>
              <a:gd name="connsiteY3" fmla="*/ 1325563 h 1325563"/>
              <a:gd name="connsiteX4" fmla="*/ 0 w 10515600"/>
              <a:gd name="connsiteY4" fmla="*/ 0 h 1325563"/>
              <a:gd name="connsiteX0" fmla="*/ 0 w 10515600"/>
              <a:gd name="connsiteY0" fmla="*/ 0 h 1325563"/>
              <a:gd name="connsiteX1" fmla="*/ 10515600 w 10515600"/>
              <a:gd name="connsiteY1" fmla="*/ 0 h 1325563"/>
              <a:gd name="connsiteX2" fmla="*/ 10515600 w 10515600"/>
              <a:gd name="connsiteY2" fmla="*/ 1325563 h 1325563"/>
              <a:gd name="connsiteX3" fmla="*/ 0 w 10515600"/>
              <a:gd name="connsiteY3" fmla="*/ 1325563 h 1325563"/>
              <a:gd name="connsiteX4" fmla="*/ 0 w 10515600"/>
              <a:gd name="connsiteY4" fmla="*/ 0 h 1325563"/>
              <a:gd name="connsiteX0" fmla="*/ 0 w 10515600"/>
              <a:gd name="connsiteY0" fmla="*/ 0 h 1352067"/>
              <a:gd name="connsiteX1" fmla="*/ 10515600 w 10515600"/>
              <a:gd name="connsiteY1" fmla="*/ 0 h 1352067"/>
              <a:gd name="connsiteX2" fmla="*/ 9826487 w 10515600"/>
              <a:gd name="connsiteY2" fmla="*/ 1352067 h 1352067"/>
              <a:gd name="connsiteX3" fmla="*/ 0 w 10515600"/>
              <a:gd name="connsiteY3" fmla="*/ 1325563 h 1352067"/>
              <a:gd name="connsiteX4" fmla="*/ 0 w 10515600"/>
              <a:gd name="connsiteY4" fmla="*/ 0 h 1352067"/>
              <a:gd name="connsiteX0" fmla="*/ 0 w 10515600"/>
              <a:gd name="connsiteY0" fmla="*/ 0 h 1325563"/>
              <a:gd name="connsiteX1" fmla="*/ 10515600 w 10515600"/>
              <a:gd name="connsiteY1" fmla="*/ 0 h 1325563"/>
              <a:gd name="connsiteX2" fmla="*/ 9786730 w 10515600"/>
              <a:gd name="connsiteY2" fmla="*/ 1325563 h 1325563"/>
              <a:gd name="connsiteX3" fmla="*/ 0 w 10515600"/>
              <a:gd name="connsiteY3" fmla="*/ 1325563 h 1325563"/>
              <a:gd name="connsiteX4" fmla="*/ 0 w 10515600"/>
              <a:gd name="connsiteY4" fmla="*/ 0 h 1325563"/>
              <a:gd name="connsiteX0" fmla="*/ 0 w 10515600"/>
              <a:gd name="connsiteY0" fmla="*/ 0 h 1325563"/>
              <a:gd name="connsiteX1" fmla="*/ 10515600 w 10515600"/>
              <a:gd name="connsiteY1" fmla="*/ 0 h 1325563"/>
              <a:gd name="connsiteX2" fmla="*/ 9786730 w 10515600"/>
              <a:gd name="connsiteY2" fmla="*/ 1325563 h 1325563"/>
              <a:gd name="connsiteX3" fmla="*/ 0 w 10515600"/>
              <a:gd name="connsiteY3" fmla="*/ 1325563 h 1325563"/>
              <a:gd name="connsiteX4" fmla="*/ 0 w 105156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325563">
                <a:moveTo>
                  <a:pt x="0" y="0"/>
                </a:moveTo>
                <a:lnTo>
                  <a:pt x="10515600" y="0"/>
                </a:lnTo>
                <a:cubicBezTo>
                  <a:pt x="10272643" y="441854"/>
                  <a:pt x="10533270" y="-30691"/>
                  <a:pt x="9786730" y="1325563"/>
                </a:cubicBezTo>
                <a:lnTo>
                  <a:pt x="0" y="1325563"/>
                </a:lnTo>
                <a:lnTo>
                  <a:pt x="0" y="0"/>
                </a:lnTo>
                <a:close/>
              </a:path>
            </a:pathLst>
          </a:custGeom>
          <a:solidFill>
            <a:srgbClr val="17C2D9"/>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800" kern="1200">
                <a:solidFill>
                  <a:schemeClr val="bg1"/>
                </a:solidFill>
                <a:latin typeface="Eras Demi ITC" panose="020B0805030504020804" pitchFamily="34" charset="0"/>
                <a:ea typeface="+mj-ea"/>
                <a:cs typeface="+mj-cs"/>
              </a:defRPr>
            </a:lvl1pPr>
          </a:lstStyle>
          <a:p>
            <a:r>
              <a:rPr lang="fr-FR" dirty="0"/>
              <a:t>I- Informations et données</a:t>
            </a:r>
          </a:p>
        </p:txBody>
      </p:sp>
    </p:spTree>
    <p:extLst>
      <p:ext uri="{BB962C8B-B14F-4D97-AF65-F5344CB8AC3E}">
        <p14:creationId xmlns:p14="http://schemas.microsoft.com/office/powerpoint/2010/main" val="1472360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ltLang="fr-FR" sz="4400" b="1" dirty="0"/>
              <a:t>CONFINEMENT ET CONDUITES ADDICTIVES</a:t>
            </a:r>
            <a:endParaRPr lang="fr-FR" dirty="0"/>
          </a:p>
        </p:txBody>
      </p:sp>
      <p:sp>
        <p:nvSpPr>
          <p:cNvPr id="4" name="Espace réservé du numéro de diapositive 3"/>
          <p:cNvSpPr>
            <a:spLocks noGrp="1"/>
          </p:cNvSpPr>
          <p:nvPr>
            <p:ph type="sldNum" sz="quarter" idx="12"/>
          </p:nvPr>
        </p:nvSpPr>
        <p:spPr/>
        <p:txBody>
          <a:bodyPr/>
          <a:lstStyle/>
          <a:p>
            <a:fld id="{4C125B97-9AAA-4914-AD15-60094338D9C7}" type="slidenum">
              <a:rPr lang="fr-FR" smtClean="0"/>
              <a:t>30</a:t>
            </a:fld>
            <a:endParaRPr lang="fr-FR"/>
          </a:p>
        </p:txBody>
      </p:sp>
      <p:sp>
        <p:nvSpPr>
          <p:cNvPr id="5" name="Rectangle 4"/>
          <p:cNvSpPr/>
          <p:nvPr/>
        </p:nvSpPr>
        <p:spPr>
          <a:xfrm>
            <a:off x="1463637" y="1849031"/>
            <a:ext cx="6825597" cy="2554545"/>
          </a:xfrm>
          <a:prstGeom prst="rect">
            <a:avLst/>
          </a:prstGeom>
        </p:spPr>
        <p:txBody>
          <a:bodyPr wrap="square">
            <a:spAutoFit/>
          </a:bodyPr>
          <a:lstStyle/>
          <a:p>
            <a:pPr marL="214313" indent="-214313" eaLnBrk="1" hangingPunct="1">
              <a:buFont typeface="Arial" panose="020B0604020202020204" pitchFamily="34" charset="0"/>
              <a:buChar char="•"/>
              <a:defRPr/>
            </a:pPr>
            <a:r>
              <a:rPr lang="fr-FR" sz="2000" dirty="0">
                <a:latin typeface="Eras Demi ITC" panose="020B0805030504020804" pitchFamily="34" charset="0"/>
              </a:rPr>
              <a:t>Situation anxiogène, stressante</a:t>
            </a:r>
          </a:p>
          <a:p>
            <a:pPr marL="214313" indent="-214313" eaLnBrk="1" hangingPunct="1">
              <a:buFont typeface="Arial" panose="020B0604020202020204" pitchFamily="34" charset="0"/>
              <a:buChar char="•"/>
              <a:defRPr/>
            </a:pPr>
            <a:r>
              <a:rPr lang="fr-FR" sz="2000" dirty="0">
                <a:latin typeface="Eras Demi ITC" panose="020B0805030504020804" pitchFamily="34" charset="0"/>
              </a:rPr>
              <a:t>Angoisse liée à la pandémie</a:t>
            </a:r>
          </a:p>
          <a:p>
            <a:pPr marL="214313" indent="-214313" eaLnBrk="1" hangingPunct="1">
              <a:buFont typeface="Arial" panose="020B0604020202020204" pitchFamily="34" charset="0"/>
              <a:buChar char="•"/>
              <a:defRPr/>
            </a:pPr>
            <a:r>
              <a:rPr lang="fr-FR" sz="2000" dirty="0">
                <a:latin typeface="Eras Demi ITC" panose="020B0805030504020804" pitchFamily="34" charset="0"/>
              </a:rPr>
              <a:t>Isolement social, ennui </a:t>
            </a:r>
          </a:p>
          <a:p>
            <a:pPr marL="214313" indent="-214313" eaLnBrk="1" hangingPunct="1">
              <a:buFont typeface="Arial" panose="020B0604020202020204" pitchFamily="34" charset="0"/>
              <a:buChar char="•"/>
              <a:defRPr/>
            </a:pPr>
            <a:r>
              <a:rPr lang="fr-FR" sz="2000" dirty="0">
                <a:latin typeface="Eras Demi ITC" panose="020B0805030504020804" pitchFamily="34" charset="0"/>
              </a:rPr>
              <a:t>Perte de repères et d’habitudes</a:t>
            </a:r>
          </a:p>
          <a:p>
            <a:pPr marL="214313" indent="-214313" eaLnBrk="1" hangingPunct="1">
              <a:buFont typeface="Arial" panose="020B0604020202020204" pitchFamily="34" charset="0"/>
              <a:buChar char="•"/>
              <a:defRPr/>
            </a:pPr>
            <a:r>
              <a:rPr lang="fr-FR" sz="2000" dirty="0">
                <a:latin typeface="Eras Demi ITC" panose="020B0805030504020804" pitchFamily="34" charset="0"/>
              </a:rPr>
              <a:t>Conciliation vie personnel et télétravail</a:t>
            </a:r>
          </a:p>
          <a:p>
            <a:pPr marL="214313" indent="-214313" eaLnBrk="1" hangingPunct="1">
              <a:buFont typeface="Arial" panose="020B0604020202020204" pitchFamily="34" charset="0"/>
              <a:buChar char="•"/>
              <a:defRPr/>
            </a:pPr>
            <a:r>
              <a:rPr lang="fr-FR" sz="2000" dirty="0">
                <a:latin typeface="Eras Demi ITC" panose="020B0805030504020804" pitchFamily="34" charset="0"/>
              </a:rPr>
              <a:t>Inquiétude sur l’avenir professionnel</a:t>
            </a:r>
          </a:p>
          <a:p>
            <a:pPr marL="214313" indent="-214313" eaLnBrk="1" hangingPunct="1">
              <a:buFont typeface="Arial" panose="020B0604020202020204" pitchFamily="34" charset="0"/>
              <a:buChar char="•"/>
              <a:defRPr/>
            </a:pPr>
            <a:r>
              <a:rPr lang="fr-FR" sz="2000" dirty="0">
                <a:latin typeface="Eras Demi ITC" panose="020B0805030504020804" pitchFamily="34" charset="0"/>
              </a:rPr>
              <a:t>Difficulté pour trouver le sommeil</a:t>
            </a:r>
          </a:p>
          <a:p>
            <a:pPr marL="214313" indent="-214313" eaLnBrk="1" hangingPunct="1">
              <a:buFont typeface="Arial" panose="020B0604020202020204" pitchFamily="34" charset="0"/>
              <a:buChar char="•"/>
              <a:defRPr/>
            </a:pPr>
            <a:r>
              <a:rPr lang="fr-FR" sz="2000" dirty="0">
                <a:latin typeface="Eras Demi ITC" panose="020B0805030504020804" pitchFamily="34" charset="0"/>
              </a:rPr>
              <a:t>…</a:t>
            </a:r>
          </a:p>
        </p:txBody>
      </p:sp>
      <p:pic>
        <p:nvPicPr>
          <p:cNvPr id="6" name="Picture 2" descr="https://www.dynamique-mag.com/wp-content/uploads/214-780x4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981" y="2031207"/>
            <a:ext cx="330517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658458" y="5054360"/>
            <a:ext cx="10035447" cy="1661993"/>
          </a:xfrm>
          <a:prstGeom prst="rect">
            <a:avLst/>
          </a:prstGeom>
          <a:noFill/>
        </p:spPr>
        <p:txBody>
          <a:bodyPr wrap="square">
            <a:spAutoFit/>
          </a:bodyPr>
          <a:lstStyle/>
          <a:p>
            <a:pPr algn="just" eaLnBrk="1" hangingPunct="1">
              <a:defRPr/>
            </a:pPr>
            <a:r>
              <a:rPr lang="fr-FR" i="1" dirty="0">
                <a:latin typeface="Eras Demi ITC" panose="020B0805030504020804" pitchFamily="34" charset="0"/>
              </a:rPr>
              <a:t>Sources : </a:t>
            </a:r>
          </a:p>
          <a:p>
            <a:pPr algn="just" eaLnBrk="1" hangingPunct="1">
              <a:defRPr/>
            </a:pPr>
            <a:r>
              <a:rPr lang="fr-FR" i="1" dirty="0">
                <a:latin typeface="Eras Demi ITC" panose="020B0805030504020804" pitchFamily="34" charset="0"/>
              </a:rPr>
              <a:t>Enquête </a:t>
            </a:r>
            <a:r>
              <a:rPr lang="fr-FR" i="1" dirty="0" err="1">
                <a:latin typeface="Eras Demi ITC" panose="020B0805030504020804" pitchFamily="34" charset="0"/>
              </a:rPr>
              <a:t>CoviPrev</a:t>
            </a:r>
            <a:r>
              <a:rPr lang="fr-FR" i="1" dirty="0">
                <a:latin typeface="Eras Demi ITC" panose="020B0805030504020804" pitchFamily="34" charset="0"/>
              </a:rPr>
              <a:t> de Santé publique France sur l’évolution des comportements et de la santé mentale pendant l’épidémie.</a:t>
            </a:r>
          </a:p>
          <a:p>
            <a:pPr algn="just" eaLnBrk="1" hangingPunct="1">
              <a:defRPr/>
            </a:pPr>
            <a:endParaRPr lang="fr-FR" sz="1000" i="1" dirty="0">
              <a:latin typeface="Eras Demi ITC" panose="020B0805030504020804" pitchFamily="34" charset="0"/>
            </a:endParaRPr>
          </a:p>
          <a:p>
            <a:pPr algn="just" eaLnBrk="1" hangingPunct="1">
              <a:defRPr/>
            </a:pPr>
            <a:r>
              <a:rPr lang="fr-FR" i="1" dirty="0">
                <a:latin typeface="Eras Demi ITC" panose="020B0805030504020804" pitchFamily="34" charset="0"/>
              </a:rPr>
              <a:t>Source étude « Confinement, télétravail et comportements addictifs : le point de vue des français » pour GAE Conseil.</a:t>
            </a:r>
          </a:p>
        </p:txBody>
      </p:sp>
    </p:spTree>
    <p:extLst>
      <p:ext uri="{BB962C8B-B14F-4D97-AF65-F5344CB8AC3E}">
        <p14:creationId xmlns:p14="http://schemas.microsoft.com/office/powerpoint/2010/main" val="2742603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C125B97-9AAA-4914-AD15-60094338D9C7}" type="slidenum">
              <a:rPr lang="fr-FR" smtClean="0"/>
              <a:t>31</a:t>
            </a:fld>
            <a:endParaRPr lang="fr-FR"/>
          </a:p>
        </p:txBody>
      </p:sp>
      <p:sp>
        <p:nvSpPr>
          <p:cNvPr id="10" name="ZoneTexte 9"/>
          <p:cNvSpPr txBox="1">
            <a:spLocks noChangeArrowheads="1"/>
          </p:cNvSpPr>
          <p:nvPr/>
        </p:nvSpPr>
        <p:spPr bwMode="auto">
          <a:xfrm>
            <a:off x="811587" y="1376146"/>
            <a:ext cx="11099673" cy="725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lgn="l"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just" eaLnBrk="1" hangingPunct="1">
              <a:spcBef>
                <a:spcPct val="0"/>
              </a:spcBef>
              <a:buClrTx/>
              <a:buSzTx/>
              <a:buFont typeface="Wingdings" pitchFamily="2" charset="2"/>
              <a:buNone/>
              <a:defRPr/>
            </a:pPr>
            <a:r>
              <a:rPr lang="fr-FR" altLang="fr-FR" sz="1800" b="1" dirty="0">
                <a:latin typeface="Eras Demi ITC" panose="020B0805030504020804" pitchFamily="34" charset="0"/>
                <a:cs typeface="Calibri" panose="020F0502020204030204" pitchFamily="34" charset="0"/>
              </a:rPr>
              <a:t>TABAC</a:t>
            </a:r>
          </a:p>
          <a:p>
            <a:pPr algn="just" eaLnBrk="1" hangingPunct="1">
              <a:spcBef>
                <a:spcPct val="0"/>
              </a:spcBef>
              <a:buClrTx/>
              <a:buSzTx/>
              <a:buNone/>
              <a:defRPr/>
            </a:pPr>
            <a:r>
              <a:rPr lang="fr-FR" altLang="fr-FR" sz="1800" dirty="0">
                <a:latin typeface="Eras Demi ITC" panose="020B0805030504020804" pitchFamily="34" charset="0"/>
                <a:cs typeface="Calibri" panose="020F0502020204030204" pitchFamily="34" charset="0"/>
              </a:rPr>
              <a:t>27% des fumeurs déclarent une augmentation de leur consommation avec une moyenne de 5 cigarettes de plus</a:t>
            </a:r>
          </a:p>
          <a:p>
            <a:pPr algn="just" eaLnBrk="1" hangingPunct="1">
              <a:spcBef>
                <a:spcPct val="0"/>
              </a:spcBef>
              <a:buClrTx/>
              <a:buSzTx/>
              <a:buNone/>
              <a:defRPr/>
            </a:pPr>
            <a:endParaRPr lang="fr-FR" altLang="fr-FR" sz="1000" dirty="0">
              <a:latin typeface="Eras Demi ITC" panose="020B0805030504020804" pitchFamily="34" charset="0"/>
              <a:cs typeface="Calibri" panose="020F0502020204030204" pitchFamily="34" charset="0"/>
            </a:endParaRPr>
          </a:p>
          <a:p>
            <a:pPr algn="just" eaLnBrk="1" hangingPunct="1">
              <a:spcBef>
                <a:spcPct val="0"/>
              </a:spcBef>
              <a:buClrTx/>
              <a:buSzTx/>
              <a:buNone/>
              <a:defRPr/>
            </a:pPr>
            <a:r>
              <a:rPr lang="fr-FR" sz="1800" b="1" kern="0" dirty="0">
                <a:latin typeface="Eras Demi ITC" panose="020B0805030504020804" pitchFamily="34" charset="0"/>
                <a:cs typeface="Calibri" panose="020F0502020204030204" pitchFamily="34" charset="0"/>
              </a:rPr>
              <a:t>CANABIS</a:t>
            </a:r>
          </a:p>
          <a:p>
            <a:pPr algn="just" eaLnBrk="1" hangingPunct="1">
              <a:spcBef>
                <a:spcPct val="0"/>
              </a:spcBef>
              <a:buClrTx/>
              <a:buSzTx/>
              <a:buNone/>
              <a:defRPr/>
            </a:pPr>
            <a:r>
              <a:rPr lang="fr-FR" altLang="fr-FR" sz="1800" dirty="0">
                <a:latin typeface="Eras Demi ITC" panose="020B0805030504020804" pitchFamily="34" charset="0"/>
                <a:cs typeface="Calibri" panose="020F0502020204030204" pitchFamily="34" charset="0"/>
              </a:rPr>
              <a:t>35% des fumeurs déclarent une augmentation de leur consommation</a:t>
            </a:r>
          </a:p>
          <a:p>
            <a:pPr algn="just" eaLnBrk="1" hangingPunct="1">
              <a:spcBef>
                <a:spcPct val="0"/>
              </a:spcBef>
              <a:buClrTx/>
              <a:buSzTx/>
              <a:buNone/>
              <a:defRPr/>
            </a:pPr>
            <a:endParaRPr lang="fr-FR" altLang="fr-FR" sz="1000" dirty="0">
              <a:latin typeface="Eras Demi ITC" panose="020B0805030504020804" pitchFamily="34" charset="0"/>
              <a:cs typeface="Calibri" panose="020F0502020204030204" pitchFamily="34" charset="0"/>
            </a:endParaRPr>
          </a:p>
          <a:p>
            <a:pPr algn="just" eaLnBrk="1" hangingPunct="1">
              <a:spcBef>
                <a:spcPct val="0"/>
              </a:spcBef>
              <a:buClrTx/>
              <a:buSzTx/>
              <a:buNone/>
              <a:defRPr/>
            </a:pPr>
            <a:r>
              <a:rPr lang="fr-FR" sz="1800" b="1" kern="0" dirty="0">
                <a:latin typeface="Eras Demi ITC" panose="020B0805030504020804" pitchFamily="34" charset="0"/>
                <a:cs typeface="Calibri" panose="020F0502020204030204" pitchFamily="34" charset="0"/>
              </a:rPr>
              <a:t>ALCOOL</a:t>
            </a:r>
          </a:p>
          <a:p>
            <a:pPr algn="just" eaLnBrk="1" hangingPunct="1">
              <a:spcBef>
                <a:spcPct val="0"/>
              </a:spcBef>
              <a:buClrTx/>
              <a:buSzTx/>
              <a:buNone/>
              <a:defRPr/>
            </a:pPr>
            <a:r>
              <a:rPr lang="fr-FR" altLang="fr-FR" sz="1800" dirty="0">
                <a:latin typeface="Eras Demi ITC" panose="020B0805030504020804" pitchFamily="34" charset="0"/>
                <a:cs typeface="Calibri" panose="020F0502020204030204" pitchFamily="34" charset="0"/>
              </a:rPr>
              <a:t>11%  déclarent une augmentation de leur consommation</a:t>
            </a:r>
          </a:p>
          <a:p>
            <a:pPr algn="just" eaLnBrk="1" hangingPunct="1">
              <a:spcBef>
                <a:spcPct val="0"/>
              </a:spcBef>
              <a:buClrTx/>
              <a:buSzTx/>
              <a:buNone/>
              <a:defRPr/>
            </a:pPr>
            <a:endParaRPr lang="fr-FR" altLang="fr-FR" sz="1000" dirty="0">
              <a:latin typeface="Eras Demi ITC" panose="020B0805030504020804" pitchFamily="34" charset="0"/>
              <a:cs typeface="Calibri" panose="020F0502020204030204" pitchFamily="34" charset="0"/>
            </a:endParaRPr>
          </a:p>
          <a:p>
            <a:pPr>
              <a:buNone/>
              <a:defRPr/>
            </a:pPr>
            <a:r>
              <a:rPr lang="fr-FR" sz="1800" b="1" kern="0" dirty="0">
                <a:latin typeface="Eras Demi ITC" panose="020B0805030504020804" pitchFamily="34" charset="0"/>
                <a:cs typeface="Calibri" panose="020F0502020204030204" pitchFamily="34" charset="0"/>
              </a:rPr>
              <a:t>MEDICAMENTS PSYCHOTROPES</a:t>
            </a:r>
          </a:p>
          <a:p>
            <a:pPr>
              <a:buNone/>
              <a:defRPr/>
            </a:pPr>
            <a:r>
              <a:rPr lang="fr-FR" altLang="fr-FR" sz="1800" dirty="0">
                <a:latin typeface="Eras Demi ITC" panose="020B0805030504020804" pitchFamily="34" charset="0"/>
                <a:cs typeface="Calibri" panose="020F0502020204030204" pitchFamily="34" charset="0"/>
              </a:rPr>
              <a:t>22%  des consommateurs habituels ont augmenté leur consommation d’anxiolytiques ou somnifères</a:t>
            </a:r>
          </a:p>
          <a:p>
            <a:pPr>
              <a:buNone/>
              <a:defRPr/>
            </a:pPr>
            <a:endParaRPr lang="fr-FR" altLang="fr-FR" sz="1000" dirty="0">
              <a:latin typeface="Eras Demi ITC" panose="020B0805030504020804" pitchFamily="34" charset="0"/>
              <a:cs typeface="Calibri" panose="020F0502020204030204" pitchFamily="34" charset="0"/>
            </a:endParaRPr>
          </a:p>
          <a:p>
            <a:pPr>
              <a:buNone/>
              <a:defRPr/>
            </a:pPr>
            <a:r>
              <a:rPr lang="fr-FR" sz="1800" b="1" kern="0" dirty="0">
                <a:latin typeface="Eras Demi ITC" panose="020B0805030504020804" pitchFamily="34" charset="0"/>
                <a:cs typeface="Calibri" panose="020F0502020204030204" pitchFamily="34" charset="0"/>
              </a:rPr>
              <a:t>ECRANS</a:t>
            </a:r>
          </a:p>
          <a:p>
            <a:pPr>
              <a:buNone/>
              <a:defRPr/>
            </a:pPr>
            <a:r>
              <a:rPr lang="fr-FR" altLang="fr-FR" sz="1800" dirty="0">
                <a:latin typeface="Eras Demi ITC" panose="020B0805030504020804" pitchFamily="34" charset="0"/>
                <a:cs typeface="Calibri" panose="020F0502020204030204" pitchFamily="34" charset="0"/>
              </a:rPr>
              <a:t>1 français sur 2 passe plus de temps sur les écrans (jeux vidéos, séries et réseaux sociaux)</a:t>
            </a:r>
          </a:p>
          <a:p>
            <a:pPr>
              <a:buNone/>
              <a:defRPr/>
            </a:pPr>
            <a:r>
              <a:rPr lang="fr-FR" altLang="fr-FR" sz="1800" dirty="0">
                <a:latin typeface="Eras Demi ITC" panose="020B0805030504020804" pitchFamily="34" charset="0"/>
                <a:cs typeface="Calibri" panose="020F0502020204030204" pitchFamily="34" charset="0"/>
              </a:rPr>
              <a:t>38% passent plus de temps sur les réseaux sociaux</a:t>
            </a:r>
          </a:p>
          <a:p>
            <a:pPr>
              <a:buNone/>
              <a:defRPr/>
            </a:pPr>
            <a:r>
              <a:rPr lang="fr-FR" altLang="fr-FR" sz="1800" dirty="0">
                <a:latin typeface="Eras Demi ITC" panose="020B0805030504020804" pitchFamily="34" charset="0"/>
                <a:cs typeface="Calibri" panose="020F0502020204030204" pitchFamily="34" charset="0"/>
              </a:rPr>
              <a:t>43% des « </a:t>
            </a:r>
            <a:r>
              <a:rPr lang="fr-FR" altLang="fr-FR" sz="1800" dirty="0" err="1">
                <a:latin typeface="Eras Demi ITC" panose="020B0805030504020804" pitchFamily="34" charset="0"/>
                <a:cs typeface="Calibri" panose="020F0502020204030204" pitchFamily="34" charset="0"/>
              </a:rPr>
              <a:t>gamers</a:t>
            </a:r>
            <a:r>
              <a:rPr lang="fr-FR" altLang="fr-FR" sz="1800" dirty="0">
                <a:latin typeface="Eras Demi ITC" panose="020B0805030504020804" pitchFamily="34" charset="0"/>
                <a:cs typeface="Calibri" panose="020F0502020204030204" pitchFamily="34" charset="0"/>
              </a:rPr>
              <a:t> » jouent davantage</a:t>
            </a:r>
          </a:p>
          <a:p>
            <a:pPr>
              <a:buNone/>
              <a:defRPr/>
            </a:pPr>
            <a:endParaRPr lang="fr-FR" altLang="fr-FR" sz="1000" dirty="0">
              <a:latin typeface="Eras Demi ITC" panose="020B0805030504020804" pitchFamily="34" charset="0"/>
              <a:cs typeface="Calibri" panose="020F0502020204030204" pitchFamily="34" charset="0"/>
            </a:endParaRPr>
          </a:p>
          <a:p>
            <a:pPr>
              <a:buNone/>
              <a:defRPr/>
            </a:pPr>
            <a:r>
              <a:rPr lang="fr-FR" sz="1800" b="1" kern="0" dirty="0">
                <a:latin typeface="Eras Demi ITC" panose="020B0805030504020804" pitchFamily="34" charset="0"/>
                <a:cs typeface="Calibri" panose="020F0502020204030204" pitchFamily="34" charset="0"/>
              </a:rPr>
              <a:t>TROUBLES ALIMENTAIRES</a:t>
            </a:r>
          </a:p>
          <a:p>
            <a:pPr>
              <a:buNone/>
              <a:defRPr/>
            </a:pPr>
            <a:r>
              <a:rPr lang="fr-FR" altLang="fr-FR" sz="1800" dirty="0">
                <a:latin typeface="Eras Demi ITC" panose="020B0805030504020804" pitchFamily="34" charset="0"/>
                <a:cs typeface="Calibri" panose="020F0502020204030204" pitchFamily="34" charset="0"/>
              </a:rPr>
              <a:t>19% estiment manger plus que d’habitude et avec excès</a:t>
            </a:r>
          </a:p>
          <a:p>
            <a:pPr>
              <a:defRPr/>
            </a:pPr>
            <a:endParaRPr lang="fr-FR" sz="2100" kern="0" dirty="0"/>
          </a:p>
          <a:p>
            <a:pPr>
              <a:buNone/>
              <a:defRPr/>
            </a:pPr>
            <a:endParaRPr lang="fr-FR" altLang="fr-FR" sz="2000" dirty="0">
              <a:latin typeface="Calibri" panose="020F0502020204030204" pitchFamily="34" charset="0"/>
              <a:cs typeface="Calibri" panose="020F0502020204030204" pitchFamily="34" charset="0"/>
            </a:endParaRPr>
          </a:p>
          <a:p>
            <a:pPr>
              <a:buNone/>
              <a:defRPr/>
            </a:pPr>
            <a:endParaRPr lang="fr-FR" altLang="fr-FR" sz="2000" dirty="0">
              <a:latin typeface="Calibri" panose="020F0502020204030204" pitchFamily="34" charset="0"/>
              <a:cs typeface="Calibri" panose="020F0502020204030204" pitchFamily="34" charset="0"/>
            </a:endParaRPr>
          </a:p>
          <a:p>
            <a:pPr>
              <a:buNone/>
              <a:defRPr/>
            </a:pPr>
            <a:endParaRPr lang="fr-FR" altLang="fr-FR" sz="2000" dirty="0">
              <a:latin typeface="Calibri" panose="020F0502020204030204" pitchFamily="34" charset="0"/>
              <a:cs typeface="Calibri" panose="020F0502020204030204" pitchFamily="34" charset="0"/>
            </a:endParaRPr>
          </a:p>
        </p:txBody>
      </p:sp>
      <p:sp>
        <p:nvSpPr>
          <p:cNvPr id="15" name="Titre 1"/>
          <p:cNvSpPr>
            <a:spLocks noGrp="1"/>
          </p:cNvSpPr>
          <p:nvPr>
            <p:ph type="title"/>
          </p:nvPr>
        </p:nvSpPr>
        <p:spPr>
          <a:xfrm>
            <a:off x="811587" y="21312"/>
            <a:ext cx="10435815" cy="1354834"/>
          </a:xfrm>
        </p:spPr>
        <p:txBody>
          <a:bodyPr>
            <a:noAutofit/>
          </a:bodyPr>
          <a:lstStyle/>
          <a:p>
            <a:r>
              <a:rPr lang="fr-FR" altLang="fr-FR" sz="3600" b="1" dirty="0"/>
              <a:t>CONFINEMENT ET CONDUITES ADDICTIVES</a:t>
            </a:r>
            <a:br>
              <a:rPr lang="fr-FR" altLang="fr-FR" sz="3600" b="1" dirty="0"/>
            </a:br>
            <a:r>
              <a:rPr lang="fr-FR" altLang="fr-FR" sz="3600" b="1" dirty="0"/>
              <a:t>qu’en disent les consommateurs ?</a:t>
            </a:r>
            <a:endParaRPr lang="fr-FR" sz="4000" dirty="0"/>
          </a:p>
        </p:txBody>
      </p:sp>
    </p:spTree>
    <p:extLst>
      <p:ext uri="{BB962C8B-B14F-4D97-AF65-F5344CB8AC3E}">
        <p14:creationId xmlns:p14="http://schemas.microsoft.com/office/powerpoint/2010/main" val="2998992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8245" y="2465775"/>
            <a:ext cx="10435815" cy="1325563"/>
          </a:xfrm>
        </p:spPr>
        <p:txBody>
          <a:bodyPr/>
          <a:lstStyle/>
          <a:p>
            <a:r>
              <a:rPr lang="fr-FR" dirty="0"/>
              <a:t>RECOURS DE PROXIMITE</a:t>
            </a:r>
          </a:p>
        </p:txBody>
      </p:sp>
      <p:sp>
        <p:nvSpPr>
          <p:cNvPr id="4" name="Espace réservé du numéro de diapositive 3"/>
          <p:cNvSpPr>
            <a:spLocks noGrp="1"/>
          </p:cNvSpPr>
          <p:nvPr>
            <p:ph type="sldNum" sz="quarter" idx="12"/>
          </p:nvPr>
        </p:nvSpPr>
        <p:spPr/>
        <p:txBody>
          <a:bodyPr/>
          <a:lstStyle/>
          <a:p>
            <a:fld id="{4C125B97-9AAA-4914-AD15-60094338D9C7}" type="slidenum">
              <a:rPr lang="fr-FR" smtClean="0"/>
              <a:t>32</a:t>
            </a:fld>
            <a:endParaRPr lang="fr-FR"/>
          </a:p>
        </p:txBody>
      </p:sp>
    </p:spTree>
    <p:extLst>
      <p:ext uri="{BB962C8B-B14F-4D97-AF65-F5344CB8AC3E}">
        <p14:creationId xmlns:p14="http://schemas.microsoft.com/office/powerpoint/2010/main" val="581491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cs typeface="Calibri" panose="020F0502020204030204" pitchFamily="34" charset="0"/>
              </a:rPr>
              <a:t>Votre Service de Santé au Travail</a:t>
            </a:r>
          </a:p>
        </p:txBody>
      </p:sp>
      <p:sp>
        <p:nvSpPr>
          <p:cNvPr id="3" name="Espace réservé du contenu 2"/>
          <p:cNvSpPr>
            <a:spLocks noGrp="1"/>
          </p:cNvSpPr>
          <p:nvPr>
            <p:ph idx="1"/>
          </p:nvPr>
        </p:nvSpPr>
        <p:spPr>
          <a:xfrm>
            <a:off x="912341" y="1962148"/>
            <a:ext cx="11071034" cy="4394204"/>
          </a:xfrm>
        </p:spPr>
        <p:txBody>
          <a:bodyPr>
            <a:normAutofit/>
          </a:bodyPr>
          <a:lstStyle/>
          <a:p>
            <a:pPr algn="just"/>
            <a:r>
              <a:rPr lang="fr-FR" sz="2000" dirty="0">
                <a:latin typeface="Eras Demi ITC" panose="020B0805030504020804" pitchFamily="34" charset="0"/>
                <a:cs typeface="Calibri" panose="020F0502020204030204" pitchFamily="34" charset="0"/>
              </a:rPr>
              <a:t>Sensibilisation des employeurs et salariés, en entreprise ou lors de rencontres inter-entreprises. Sujets abordés :</a:t>
            </a:r>
          </a:p>
          <a:p>
            <a:pPr algn="just"/>
            <a:endParaRPr lang="fr-FR" sz="2000" dirty="0">
              <a:latin typeface="Eras Demi ITC" panose="020B0805030504020804" pitchFamily="34" charset="0"/>
              <a:cs typeface="Calibri" panose="020F0502020204030204" pitchFamily="34" charset="0"/>
            </a:endParaRPr>
          </a:p>
          <a:p>
            <a:pPr marL="0" indent="0">
              <a:spcBef>
                <a:spcPts val="600"/>
              </a:spcBef>
              <a:buNone/>
            </a:pPr>
            <a:r>
              <a:rPr lang="fr-FR" sz="1600" i="1" dirty="0">
                <a:latin typeface="Eras Demi ITC" panose="020B0805030504020804" pitchFamily="34" charset="0"/>
                <a:cs typeface="Calibri" panose="020F0502020204030204" pitchFamily="34" charset="0"/>
              </a:rPr>
              <a:t>Etats des lieux des consommations</a:t>
            </a:r>
          </a:p>
          <a:p>
            <a:pPr marL="0" indent="0">
              <a:spcBef>
                <a:spcPts val="600"/>
              </a:spcBef>
              <a:buNone/>
            </a:pPr>
            <a:r>
              <a:rPr lang="fr-FR" sz="1600" i="1" dirty="0">
                <a:latin typeface="Eras Demi ITC" panose="020B0805030504020804" pitchFamily="34" charset="0"/>
                <a:cs typeface="Calibri" panose="020F0502020204030204" pitchFamily="34" charset="0"/>
              </a:rPr>
              <a:t>Comprendre de qu’est une addiction et ses conséquences </a:t>
            </a:r>
          </a:p>
          <a:p>
            <a:pPr marL="0" indent="0">
              <a:spcBef>
                <a:spcPts val="600"/>
              </a:spcBef>
              <a:buNone/>
            </a:pPr>
            <a:r>
              <a:rPr lang="fr-FR" sz="1600" i="1" dirty="0">
                <a:latin typeface="Eras Demi ITC" panose="020B0805030504020804" pitchFamily="34" charset="0"/>
                <a:cs typeface="Calibri" panose="020F0502020204030204" pitchFamily="34" charset="0"/>
              </a:rPr>
              <a:t>Rappels règlementaires</a:t>
            </a:r>
          </a:p>
          <a:p>
            <a:pPr marL="0" indent="0">
              <a:spcBef>
                <a:spcPts val="600"/>
              </a:spcBef>
              <a:buNone/>
            </a:pPr>
            <a:r>
              <a:rPr lang="fr-FR" sz="1600" i="1" dirty="0">
                <a:latin typeface="Eras Demi ITC" panose="020B0805030504020804" pitchFamily="34" charset="0"/>
                <a:cs typeface="Calibri" panose="020F0502020204030204" pitchFamily="34" charset="0"/>
              </a:rPr>
              <a:t>Leviers d’action</a:t>
            </a:r>
          </a:p>
          <a:p>
            <a:pPr marL="0" indent="0">
              <a:spcBef>
                <a:spcPts val="600"/>
              </a:spcBef>
              <a:buNone/>
            </a:pPr>
            <a:r>
              <a:rPr lang="fr-FR" sz="1600" i="1" dirty="0">
                <a:latin typeface="Eras Demi ITC" panose="020B0805030504020804" pitchFamily="34" charset="0"/>
                <a:cs typeface="Calibri" panose="020F0502020204030204" pitchFamily="34" charset="0"/>
              </a:rPr>
              <a:t>Partenaires locaux</a:t>
            </a:r>
          </a:p>
          <a:p>
            <a:pPr marL="0" indent="0">
              <a:spcBef>
                <a:spcPts val="600"/>
              </a:spcBef>
              <a:buNone/>
            </a:pPr>
            <a:r>
              <a:rPr lang="fr-FR" sz="1600" i="1" dirty="0">
                <a:latin typeface="Eras Demi ITC" panose="020B0805030504020804" pitchFamily="34" charset="0"/>
                <a:cs typeface="Calibri" panose="020F0502020204030204" pitchFamily="34" charset="0"/>
              </a:rPr>
              <a:t>Ateliers de mise en situation</a:t>
            </a:r>
          </a:p>
          <a:p>
            <a:pPr marL="0" indent="0">
              <a:spcBef>
                <a:spcPts val="600"/>
              </a:spcBef>
              <a:buNone/>
            </a:pPr>
            <a:endParaRPr lang="fr-FR" sz="1400" i="1" dirty="0">
              <a:latin typeface="Eras Demi ITC" panose="020B0805030504020804" pitchFamily="34" charset="0"/>
              <a:cs typeface="Calibri" panose="020F0502020204030204" pitchFamily="34" charset="0"/>
            </a:endParaRPr>
          </a:p>
          <a:p>
            <a:pPr marL="0" indent="0">
              <a:spcBef>
                <a:spcPts val="600"/>
              </a:spcBef>
              <a:buNone/>
            </a:pPr>
            <a:endParaRPr lang="fr-FR" sz="1400" i="1" dirty="0">
              <a:latin typeface="Calibri" panose="020F0502020204030204" pitchFamily="34" charset="0"/>
              <a:cs typeface="Calibri" panose="020F0502020204030204" pitchFamily="34" charset="0"/>
            </a:endParaRPr>
          </a:p>
          <a:p>
            <a:pPr marL="0" indent="0">
              <a:spcBef>
                <a:spcPts val="600"/>
              </a:spcBef>
              <a:buNone/>
            </a:pPr>
            <a:endParaRPr lang="fr-FR" sz="1400" i="1" dirty="0">
              <a:latin typeface="Calibri" panose="020F0502020204030204" pitchFamily="34" charset="0"/>
              <a:cs typeface="Calibri" panose="020F0502020204030204" pitchFamily="34" charset="0"/>
            </a:endParaRPr>
          </a:p>
          <a:p>
            <a:r>
              <a:rPr lang="fr-FR" sz="2000" dirty="0">
                <a:latin typeface="Eras Demi ITC" panose="020B0805030504020804" pitchFamily="34" charset="0"/>
                <a:cs typeface="Calibri" panose="020F0502020204030204" pitchFamily="34" charset="0"/>
              </a:rPr>
              <a:t>Visites à la demande de l’employeur ou du salarié auprès du médecin du travail</a:t>
            </a:r>
          </a:p>
          <a:p>
            <a:endParaRPr lang="fr-FR" dirty="0"/>
          </a:p>
        </p:txBody>
      </p:sp>
      <p:sp>
        <p:nvSpPr>
          <p:cNvPr id="4" name="Espace réservé du numéro de diapositive 3"/>
          <p:cNvSpPr>
            <a:spLocks noGrp="1"/>
          </p:cNvSpPr>
          <p:nvPr>
            <p:ph type="sldNum" sz="quarter" idx="12"/>
          </p:nvPr>
        </p:nvSpPr>
        <p:spPr/>
        <p:txBody>
          <a:bodyPr/>
          <a:lstStyle/>
          <a:p>
            <a:fld id="{4C125B97-9AAA-4914-AD15-60094338D9C7}" type="slidenum">
              <a:rPr lang="fr-FR" smtClean="0"/>
              <a:t>33</a:t>
            </a:fld>
            <a:endParaRPr lang="fr-F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889" y="3000258"/>
            <a:ext cx="2097106" cy="2006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915" y="2863981"/>
            <a:ext cx="2306638"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38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altLang="fr-FR" b="1" i="1" u="sng" dirty="0">
                <a:solidFill>
                  <a:srgbClr val="0070C0"/>
                </a:solidFill>
              </a:rPr>
            </a:br>
            <a:r>
              <a:rPr lang="fr-FR" altLang="fr-FR" sz="4000" b="1" i="1" dirty="0">
                <a:cs typeface="Calibri" panose="020F0502020204030204" pitchFamily="34" charset="0"/>
              </a:rPr>
              <a:t>Les CSAPA</a:t>
            </a:r>
            <a:br>
              <a:rPr lang="fr-FR" altLang="fr-FR" sz="3100" i="1" u="sng" dirty="0">
                <a:solidFill>
                  <a:srgbClr val="0070C0"/>
                </a:solidFill>
              </a:rPr>
            </a:br>
            <a:r>
              <a:rPr lang="fr-FR" altLang="fr-FR" sz="2200" i="1" dirty="0">
                <a:solidFill>
                  <a:srgbClr val="0070C0"/>
                </a:solidFill>
                <a:cs typeface="Calibri" panose="020F0502020204030204" pitchFamily="34" charset="0"/>
              </a:rPr>
              <a:t>Centre de Soins, d’Accompagnement et de Prévention en Addictologie</a:t>
            </a:r>
            <a:br>
              <a:rPr lang="fr-FR" altLang="fr-FR" i="1" dirty="0">
                <a:solidFill>
                  <a:srgbClr val="0070C0"/>
                </a:solidFill>
              </a:rPr>
            </a:br>
            <a:endParaRPr lang="fr-FR" dirty="0"/>
          </a:p>
        </p:txBody>
      </p:sp>
      <p:sp>
        <p:nvSpPr>
          <p:cNvPr id="4" name="Espace réservé du numéro de diapositive 3"/>
          <p:cNvSpPr>
            <a:spLocks noGrp="1"/>
          </p:cNvSpPr>
          <p:nvPr>
            <p:ph type="sldNum" sz="quarter" idx="12"/>
          </p:nvPr>
        </p:nvSpPr>
        <p:spPr/>
        <p:txBody>
          <a:bodyPr/>
          <a:lstStyle/>
          <a:p>
            <a:fld id="{4C125B97-9AAA-4914-AD15-60094338D9C7}" type="slidenum">
              <a:rPr lang="fr-FR" smtClean="0"/>
              <a:t>34</a:t>
            </a:fld>
            <a:endParaRPr lang="fr-FR"/>
          </a:p>
        </p:txBody>
      </p:sp>
      <p:pic>
        <p:nvPicPr>
          <p:cNvPr id="5" name="Espace réservé du contenu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2498" t="9050" r="11069" b="78349"/>
          <a:stretch>
            <a:fillRect/>
          </a:stretch>
        </p:blipFill>
        <p:spPr bwMode="auto">
          <a:xfrm>
            <a:off x="1353756" y="2443832"/>
            <a:ext cx="7223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953831" y="2561307"/>
            <a:ext cx="6000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fr-FR" altLang="fr-FR" sz="1800" b="1" dirty="0">
                <a:latin typeface="Eras Demi ITC" panose="020B0805030504020804" pitchFamily="34" charset="0"/>
              </a:rPr>
              <a:t>Accueil des publics </a:t>
            </a:r>
            <a:r>
              <a:rPr lang="fr-FR" altLang="fr-FR" sz="1800" dirty="0">
                <a:latin typeface="Eras Demi ITC" panose="020B0805030504020804" pitchFamily="34" charset="0"/>
              </a:rPr>
              <a:t>confrontés à des problématiques addictives.</a:t>
            </a:r>
          </a:p>
        </p:txBody>
      </p:sp>
      <p:pic>
        <p:nvPicPr>
          <p:cNvPr id="7" name="Espace réservé du contenu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2498" t="9050" r="11069" b="78349"/>
          <a:stretch>
            <a:fillRect/>
          </a:stretch>
        </p:blipFill>
        <p:spPr bwMode="auto">
          <a:xfrm>
            <a:off x="1353756" y="5061620"/>
            <a:ext cx="7223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1933193" y="5142582"/>
            <a:ext cx="526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fr-FR" altLang="fr-FR" sz="1800" b="1" dirty="0" err="1">
                <a:latin typeface="Eras Demi ITC" panose="020B0805030504020804" pitchFamily="34" charset="0"/>
              </a:rPr>
              <a:t>Evaluation</a:t>
            </a:r>
            <a:r>
              <a:rPr lang="fr-FR" altLang="fr-FR" sz="1800" b="1" dirty="0">
                <a:latin typeface="Eras Demi ITC" panose="020B0805030504020804" pitchFamily="34" charset="0"/>
              </a:rPr>
              <a:t> et accompagnement </a:t>
            </a:r>
            <a:r>
              <a:rPr lang="fr-FR" altLang="fr-FR" sz="1800" dirty="0">
                <a:latin typeface="Eras Demi ITC" panose="020B0805030504020804" pitchFamily="34" charset="0"/>
              </a:rPr>
              <a:t>(au niveau médical, socio-éducatif ou psychologique)</a:t>
            </a:r>
          </a:p>
          <a:p>
            <a:pPr>
              <a:spcBef>
                <a:spcPct val="0"/>
              </a:spcBef>
              <a:buClrTx/>
              <a:buSzTx/>
              <a:buFontTx/>
              <a:buNone/>
            </a:pPr>
            <a:endParaRPr lang="fr-FR" altLang="fr-FR" sz="1800" dirty="0">
              <a:latin typeface="Eras Demi ITC" panose="020B0805030504020804" pitchFamily="34" charset="0"/>
            </a:endParaRPr>
          </a:p>
        </p:txBody>
      </p:sp>
      <p:pic>
        <p:nvPicPr>
          <p:cNvPr id="9" name="Espace réservé du contenu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2498" t="9050" r="11069" b="78349"/>
          <a:stretch>
            <a:fillRect/>
          </a:stretch>
        </p:blipFill>
        <p:spPr bwMode="auto">
          <a:xfrm>
            <a:off x="1363281" y="3380457"/>
            <a:ext cx="7223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a:spLocks noChangeArrowheads="1"/>
          </p:cNvSpPr>
          <p:nvPr/>
        </p:nvSpPr>
        <p:spPr bwMode="auto">
          <a:xfrm>
            <a:off x="1953831" y="4390107"/>
            <a:ext cx="526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fr-FR" altLang="fr-FR" sz="1800" dirty="0">
                <a:latin typeface="Eras Demi ITC" panose="020B0805030504020804" pitchFamily="34" charset="0"/>
              </a:rPr>
              <a:t>Accueil de </a:t>
            </a:r>
            <a:r>
              <a:rPr lang="fr-FR" altLang="fr-FR" sz="1800" b="1" dirty="0">
                <a:latin typeface="Eras Demi ITC" panose="020B0805030504020804" pitchFamily="34" charset="0"/>
              </a:rPr>
              <a:t>l’entourage</a:t>
            </a:r>
          </a:p>
          <a:p>
            <a:pPr>
              <a:spcBef>
                <a:spcPct val="0"/>
              </a:spcBef>
              <a:buClrTx/>
              <a:buSzTx/>
              <a:buFontTx/>
              <a:buNone/>
            </a:pPr>
            <a:endParaRPr lang="fr-FR" altLang="fr-FR" sz="1800" dirty="0">
              <a:latin typeface="Eras Demi ITC" panose="020B0805030504020804" pitchFamily="34" charset="0"/>
            </a:endParaRPr>
          </a:p>
        </p:txBody>
      </p:sp>
      <p:pic>
        <p:nvPicPr>
          <p:cNvPr id="11" name="Espace réservé du contenu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2498" t="9050" r="11069" b="78349"/>
          <a:stretch>
            <a:fillRect/>
          </a:stretch>
        </p:blipFill>
        <p:spPr bwMode="auto">
          <a:xfrm>
            <a:off x="1363281" y="4244057"/>
            <a:ext cx="7223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941131" y="3509045"/>
            <a:ext cx="55931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fr-FR" altLang="fr-FR" sz="1800" b="1" dirty="0">
                <a:latin typeface="Eras Demi ITC" panose="020B0805030504020804" pitchFamily="34" charset="0"/>
              </a:rPr>
              <a:t>Information</a:t>
            </a:r>
            <a:r>
              <a:rPr lang="fr-FR" altLang="fr-FR" sz="1800" dirty="0">
                <a:latin typeface="Eras Demi ITC" panose="020B0805030504020804" pitchFamily="34" charset="0"/>
              </a:rPr>
              <a:t> sur les risques liés à la consommation</a:t>
            </a:r>
          </a:p>
        </p:txBody>
      </p:sp>
      <p:sp>
        <p:nvSpPr>
          <p:cNvPr id="13" name="Rectangle à coins arrondis 12"/>
          <p:cNvSpPr/>
          <p:nvPr/>
        </p:nvSpPr>
        <p:spPr>
          <a:xfrm>
            <a:off x="7699057" y="2115239"/>
            <a:ext cx="3850146" cy="2285981"/>
          </a:xfrm>
          <a:prstGeom prst="roundRect">
            <a:avLst/>
          </a:prstGeom>
          <a:solidFill>
            <a:schemeClr val="accent5">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tx1"/>
              </a:solidFill>
            </a:endParaRPr>
          </a:p>
          <a:p>
            <a:pPr algn="ctr">
              <a:defRPr/>
            </a:pPr>
            <a:endParaRPr lang="fr-FR" sz="1200" dirty="0">
              <a:solidFill>
                <a:schemeClr val="tx1"/>
              </a:solidFill>
            </a:endParaRPr>
          </a:p>
          <a:p>
            <a:pPr algn="ctr">
              <a:defRPr/>
            </a:pPr>
            <a:r>
              <a:rPr lang="fr-FR" sz="1600" dirty="0">
                <a:solidFill>
                  <a:schemeClr val="tx1"/>
                </a:solidFill>
                <a:latin typeface="Eras Demi ITC" panose="020B0805030504020804" pitchFamily="34" charset="0"/>
                <a:cs typeface="Calibri" panose="020F0502020204030204" pitchFamily="34" charset="0"/>
              </a:rPr>
              <a:t>Le CSAPA s’adresse à </a:t>
            </a:r>
            <a:r>
              <a:rPr lang="fr-FR" sz="1600" b="1" dirty="0">
                <a:solidFill>
                  <a:schemeClr val="tx1"/>
                </a:solidFill>
                <a:latin typeface="Eras Demi ITC" panose="020B0805030504020804" pitchFamily="34" charset="0"/>
                <a:cs typeface="Calibri" panose="020F0502020204030204" pitchFamily="34" charset="0"/>
              </a:rPr>
              <a:t>t</a:t>
            </a:r>
            <a:r>
              <a:rPr lang="fr-FR" altLang="zh-CN" sz="1600" b="1" dirty="0">
                <a:solidFill>
                  <a:schemeClr val="tx1"/>
                </a:solidFill>
                <a:latin typeface="Eras Demi ITC" panose="020B0805030504020804" pitchFamily="34" charset="0"/>
                <a:cs typeface="Calibri" panose="020F0502020204030204" pitchFamily="34" charset="0"/>
              </a:rPr>
              <a:t>oute personne</a:t>
            </a:r>
            <a:r>
              <a:rPr lang="fr-FR" altLang="zh-CN" sz="1600" dirty="0">
                <a:solidFill>
                  <a:schemeClr val="tx1"/>
                </a:solidFill>
                <a:latin typeface="Eras Demi ITC" panose="020B0805030504020804" pitchFamily="34" charset="0"/>
                <a:cs typeface="Calibri" panose="020F0502020204030204" pitchFamily="34" charset="0"/>
              </a:rPr>
              <a:t> confrontée à une </a:t>
            </a:r>
            <a:r>
              <a:rPr lang="fr-FR" altLang="zh-CN" sz="1600" i="1" dirty="0">
                <a:solidFill>
                  <a:schemeClr val="accent2">
                    <a:lumMod val="75000"/>
                  </a:schemeClr>
                </a:solidFill>
                <a:effectLst>
                  <a:outerShdw blurRad="38100" dist="38100" dir="2700000" algn="tl">
                    <a:srgbClr val="000000">
                      <a:alpha val="43137"/>
                    </a:srgbClr>
                  </a:outerShdw>
                </a:effectLst>
                <a:latin typeface="Eras Demi ITC" panose="020B0805030504020804" pitchFamily="34" charset="0"/>
                <a:cs typeface="Calibri" panose="020F0502020204030204" pitchFamily="34" charset="0"/>
              </a:rPr>
              <a:t>dépendance</a:t>
            </a:r>
            <a:r>
              <a:rPr lang="fr-FR" altLang="zh-CN" sz="1600" dirty="0">
                <a:solidFill>
                  <a:schemeClr val="tx1"/>
                </a:solidFill>
                <a:latin typeface="Eras Demi ITC" panose="020B0805030504020804" pitchFamily="34" charset="0"/>
                <a:cs typeface="Calibri" panose="020F0502020204030204" pitchFamily="34" charset="0"/>
              </a:rPr>
              <a:t>, </a:t>
            </a:r>
            <a:r>
              <a:rPr lang="fr-FR" altLang="zh-CN" sz="1600" i="1" dirty="0">
                <a:solidFill>
                  <a:schemeClr val="accent2">
                    <a:lumMod val="75000"/>
                  </a:schemeClr>
                </a:solidFill>
                <a:effectLst>
                  <a:outerShdw blurRad="38100" dist="38100" dir="2700000" algn="tl">
                    <a:srgbClr val="000000">
                      <a:alpha val="43137"/>
                    </a:srgbClr>
                  </a:outerShdw>
                </a:effectLst>
                <a:latin typeface="Eras Demi ITC" panose="020B0805030504020804" pitchFamily="34" charset="0"/>
                <a:cs typeface="Calibri" panose="020F0502020204030204" pitchFamily="34" charset="0"/>
              </a:rPr>
              <a:t>usage à risque</a:t>
            </a:r>
            <a:r>
              <a:rPr lang="fr-FR" altLang="zh-CN" sz="1600" dirty="0">
                <a:solidFill>
                  <a:schemeClr val="tx1"/>
                </a:solidFill>
                <a:latin typeface="Eras Demi ITC" panose="020B0805030504020804" pitchFamily="34" charset="0"/>
                <a:cs typeface="Calibri" panose="020F0502020204030204" pitchFamily="34" charset="0"/>
              </a:rPr>
              <a:t>, ou de </a:t>
            </a:r>
            <a:r>
              <a:rPr lang="fr-FR" altLang="zh-CN" sz="1600" i="1" dirty="0">
                <a:solidFill>
                  <a:schemeClr val="accent2">
                    <a:lumMod val="75000"/>
                  </a:schemeClr>
                </a:solidFill>
                <a:effectLst>
                  <a:outerShdw blurRad="38100" dist="38100" dir="2700000" algn="tl">
                    <a:srgbClr val="000000">
                      <a:alpha val="43137"/>
                    </a:srgbClr>
                  </a:outerShdw>
                </a:effectLst>
                <a:latin typeface="Eras Demi ITC" panose="020B0805030504020804" pitchFamily="34" charset="0"/>
                <a:cs typeface="Calibri" panose="020F0502020204030204" pitchFamily="34" charset="0"/>
              </a:rPr>
              <a:t>simple usage </a:t>
            </a:r>
            <a:r>
              <a:rPr lang="fr-FR" altLang="zh-CN" sz="1600" dirty="0">
                <a:solidFill>
                  <a:schemeClr val="tx1"/>
                </a:solidFill>
                <a:latin typeface="Eras Demi ITC" panose="020B0805030504020804" pitchFamily="34" charset="0"/>
                <a:cs typeface="Calibri" panose="020F0502020204030204" pitchFamily="34" charset="0"/>
              </a:rPr>
              <a:t>de </a:t>
            </a:r>
            <a:r>
              <a:rPr lang="fr-FR" altLang="zh-CN" sz="1600" b="1" dirty="0">
                <a:solidFill>
                  <a:schemeClr val="tx1"/>
                </a:solidFill>
                <a:latin typeface="Eras Demi ITC" panose="020B0805030504020804" pitchFamily="34" charset="0"/>
                <a:cs typeface="Calibri" panose="020F0502020204030204" pitchFamily="34" charset="0"/>
              </a:rPr>
              <a:t>substances psychoactives </a:t>
            </a:r>
            <a:r>
              <a:rPr lang="fr-FR" altLang="zh-CN" sz="1600" dirty="0">
                <a:solidFill>
                  <a:schemeClr val="tx1"/>
                </a:solidFill>
                <a:latin typeface="Eras Demi ITC" panose="020B0805030504020804" pitchFamily="34" charset="0"/>
                <a:cs typeface="Calibri" panose="020F0502020204030204" pitchFamily="34" charset="0"/>
              </a:rPr>
              <a:t>(illicites ou non) et aux </a:t>
            </a:r>
            <a:r>
              <a:rPr lang="fr-FR" altLang="zh-CN" sz="1600" b="1" dirty="0">
                <a:solidFill>
                  <a:schemeClr val="tx1"/>
                </a:solidFill>
                <a:latin typeface="Eras Demi ITC" panose="020B0805030504020804" pitchFamily="34" charset="0"/>
                <a:cs typeface="Calibri" panose="020F0502020204030204" pitchFamily="34" charset="0"/>
              </a:rPr>
              <a:t>addictions sans substances </a:t>
            </a:r>
            <a:r>
              <a:rPr lang="fr-FR" altLang="zh-CN" sz="1600" dirty="0">
                <a:solidFill>
                  <a:schemeClr val="tx1"/>
                </a:solidFill>
                <a:latin typeface="Eras Demi ITC" panose="020B0805030504020804" pitchFamily="34" charset="0"/>
                <a:cs typeface="Calibri" panose="020F0502020204030204" pitchFamily="34" charset="0"/>
              </a:rPr>
              <a:t>(en particulier le jeu dit « pathologique »).</a:t>
            </a:r>
          </a:p>
          <a:p>
            <a:pPr algn="ctr">
              <a:defRPr/>
            </a:pPr>
            <a:endParaRPr lang="fr-FR" altLang="zh-CN" sz="1200" b="1" dirty="0">
              <a:solidFill>
                <a:schemeClr val="tx1"/>
              </a:solidFill>
            </a:endParaRPr>
          </a:p>
          <a:p>
            <a:pPr>
              <a:defRPr/>
            </a:pPr>
            <a:endParaRPr lang="fr-FR" dirty="0"/>
          </a:p>
        </p:txBody>
      </p:sp>
      <p:sp>
        <p:nvSpPr>
          <p:cNvPr id="14" name="Rectangle à coins arrondis 13"/>
          <p:cNvSpPr/>
          <p:nvPr/>
        </p:nvSpPr>
        <p:spPr>
          <a:xfrm>
            <a:off x="7699057" y="4540919"/>
            <a:ext cx="3850146" cy="1419205"/>
          </a:xfrm>
          <a:prstGeom prst="roundRect">
            <a:avLst/>
          </a:prstGeom>
          <a:solidFill>
            <a:schemeClr val="accent5">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tx1"/>
              </a:solidFill>
            </a:endParaRPr>
          </a:p>
          <a:p>
            <a:pPr algn="ctr">
              <a:defRPr/>
            </a:pPr>
            <a:r>
              <a:rPr lang="fr-FR" sz="1600" dirty="0">
                <a:solidFill>
                  <a:schemeClr val="tx1"/>
                </a:solidFill>
                <a:latin typeface="Eras Demi ITC" panose="020B0805030504020804" pitchFamily="34" charset="0"/>
                <a:cs typeface="Calibri" panose="020F0502020204030204" pitchFamily="34" charset="0"/>
              </a:rPr>
              <a:t>Le CSAPA = </a:t>
            </a:r>
            <a:endParaRPr lang="fr-FR" sz="1600" b="1" dirty="0">
              <a:solidFill>
                <a:schemeClr val="tx1"/>
              </a:solidFill>
              <a:latin typeface="Eras Demi ITC" panose="020B0805030504020804" pitchFamily="34" charset="0"/>
              <a:cs typeface="Calibri" panose="020F0502020204030204" pitchFamily="34" charset="0"/>
            </a:endParaRPr>
          </a:p>
          <a:p>
            <a:pPr algn="ctr">
              <a:defRPr/>
            </a:pPr>
            <a:r>
              <a:rPr lang="fr-FR" sz="1600" b="1" dirty="0">
                <a:solidFill>
                  <a:schemeClr val="tx1"/>
                </a:solidFill>
                <a:latin typeface="Eras Demi ITC" panose="020B0805030504020804" pitchFamily="34" charset="0"/>
                <a:cs typeface="Calibri" panose="020F0502020204030204" pitchFamily="34" charset="0"/>
              </a:rPr>
              <a:t>Une équipe pluridisciplinaire </a:t>
            </a:r>
            <a:r>
              <a:rPr lang="fr-FR" sz="1600" dirty="0">
                <a:solidFill>
                  <a:schemeClr val="tx1"/>
                </a:solidFill>
                <a:latin typeface="Eras Demi ITC" panose="020B0805030504020804" pitchFamily="34" charset="0"/>
                <a:cs typeface="Calibri" panose="020F0502020204030204" pitchFamily="34" charset="0"/>
              </a:rPr>
              <a:t>: </a:t>
            </a:r>
          </a:p>
          <a:p>
            <a:pPr algn="ctr">
              <a:defRPr/>
            </a:pPr>
            <a:r>
              <a:rPr lang="fr-FR" sz="1600" dirty="0">
                <a:solidFill>
                  <a:schemeClr val="tx1"/>
                </a:solidFill>
                <a:latin typeface="Eras Demi ITC" panose="020B0805030504020804" pitchFamily="34" charset="0"/>
                <a:cs typeface="Calibri" panose="020F0502020204030204" pitchFamily="34" charset="0"/>
              </a:rPr>
              <a:t>Médecins, infirmières, psychologues, éducateurs spécialisé, secrétariat et atelier de sophrologie</a:t>
            </a:r>
            <a:r>
              <a:rPr lang="fr-FR" altLang="zh-CN" sz="1600" b="1" dirty="0">
                <a:solidFill>
                  <a:schemeClr val="tx1"/>
                </a:solidFill>
                <a:latin typeface="Eras Demi ITC" panose="020B0805030504020804" pitchFamily="34" charset="0"/>
                <a:cs typeface="Calibri" panose="020F0502020204030204" pitchFamily="34" charset="0"/>
              </a:rPr>
              <a:t>.</a:t>
            </a:r>
          </a:p>
          <a:p>
            <a:pPr>
              <a:defRPr/>
            </a:pPr>
            <a:endParaRPr lang="fr-FR" sz="1200" dirty="0"/>
          </a:p>
        </p:txBody>
      </p:sp>
    </p:spTree>
    <p:extLst>
      <p:ext uri="{BB962C8B-B14F-4D97-AF65-F5344CB8AC3E}">
        <p14:creationId xmlns:p14="http://schemas.microsoft.com/office/powerpoint/2010/main" val="10984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p:txBody>
          <a:bodyPr>
            <a:normAutofit/>
          </a:bodyPr>
          <a:lstStyle/>
          <a:p>
            <a:r>
              <a:rPr lang="fr-FR" sz="3200" b="1" dirty="0">
                <a:cs typeface="Calibri" panose="020F0502020204030204" pitchFamily="34" charset="0"/>
              </a:rPr>
              <a:t>Module de formation en e-learning</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fld id="{4C125B97-9AAA-4914-AD15-60094338D9C7}" type="slidenum">
              <a:rPr lang="fr-FR" smtClean="0"/>
              <a:t>35</a:t>
            </a:fld>
            <a:endParaRPr lang="fr-FR"/>
          </a:p>
        </p:txBody>
      </p:sp>
      <p:pic>
        <p:nvPicPr>
          <p:cNvPr id="6" name="Image 8"/>
          <p:cNvPicPr>
            <a:picLocks noChangeAspect="1" noChangeArrowheads="1"/>
          </p:cNvPicPr>
          <p:nvPr/>
        </p:nvPicPr>
        <p:blipFill>
          <a:blip r:embed="rId2">
            <a:extLst>
              <a:ext uri="{28A0092B-C50C-407E-A947-70E740481C1C}">
                <a14:useLocalDpi xmlns:a14="http://schemas.microsoft.com/office/drawing/2010/main" val="0"/>
              </a:ext>
            </a:extLst>
          </a:blip>
          <a:srcRect l="11353" t="13326" r="11595" b="10837"/>
          <a:stretch>
            <a:fillRect/>
          </a:stretch>
        </p:blipFill>
        <p:spPr bwMode="auto">
          <a:xfrm>
            <a:off x="6668215" y="3271379"/>
            <a:ext cx="4685585" cy="263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9"/>
          <p:cNvPicPr>
            <a:picLocks noChangeAspect="1" noChangeArrowheads="1"/>
          </p:cNvPicPr>
          <p:nvPr/>
        </p:nvPicPr>
        <p:blipFill>
          <a:blip r:embed="rId3">
            <a:extLst>
              <a:ext uri="{28A0092B-C50C-407E-A947-70E740481C1C}">
                <a14:useLocalDpi xmlns:a14="http://schemas.microsoft.com/office/drawing/2010/main" val="0"/>
              </a:ext>
            </a:extLst>
          </a:blip>
          <a:srcRect l="11353" t="61337" r="70238" b="11816"/>
          <a:stretch>
            <a:fillRect/>
          </a:stretch>
        </p:blipFill>
        <p:spPr bwMode="auto">
          <a:xfrm>
            <a:off x="1222873" y="2024272"/>
            <a:ext cx="5299114" cy="371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275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b="1" u="sng" dirty="0">
                <a:latin typeface="Calibri" panose="020F0502020204030204" pitchFamily="34" charset="0"/>
                <a:cs typeface="Calibri" panose="020F0502020204030204" pitchFamily="34" charset="0"/>
                <a:hlinkClick r:id="rId2"/>
              </a:rPr>
              <a:t>www.addictaide.fr</a:t>
            </a:r>
            <a:br>
              <a:rPr lang="fr-FR" altLang="fr-FR" b="1" dirty="0">
                <a:latin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4C125B97-9AAA-4914-AD15-60094338D9C7}" type="slidenum">
              <a:rPr lang="fr-FR" smtClean="0"/>
              <a:t>36</a:t>
            </a:fld>
            <a:endParaRPr lang="fr-FR"/>
          </a:p>
        </p:txBody>
      </p:sp>
      <p:pic>
        <p:nvPicPr>
          <p:cNvPr id="5" name="Imag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756" t="14502" r="5423" b="7310"/>
          <a:stretch>
            <a:fillRect/>
          </a:stretch>
        </p:blipFill>
        <p:spPr bwMode="auto">
          <a:xfrm>
            <a:off x="1002535" y="1765974"/>
            <a:ext cx="9426406" cy="451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13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801D9-4D14-4CA7-8804-3C4F341C2317}"/>
              </a:ext>
            </a:extLst>
          </p:cNvPr>
          <p:cNvSpPr>
            <a:spLocks noGrp="1"/>
          </p:cNvSpPr>
          <p:nvPr>
            <p:ph type="title"/>
          </p:nvPr>
        </p:nvSpPr>
        <p:spPr/>
        <p:txBody>
          <a:bodyPr/>
          <a:lstStyle/>
          <a:p>
            <a:r>
              <a:rPr lang="fr-FR" dirty="0"/>
              <a:t>Auteurs</a:t>
            </a:r>
          </a:p>
        </p:txBody>
      </p:sp>
      <p:sp>
        <p:nvSpPr>
          <p:cNvPr id="3" name="Espace réservé du contenu 2">
            <a:extLst>
              <a:ext uri="{FF2B5EF4-FFF2-40B4-BE49-F238E27FC236}">
                <a16:creationId xmlns:a16="http://schemas.microsoft.com/office/drawing/2014/main" id="{28B31A59-ADE1-4AB6-A951-38B70E9D0995}"/>
              </a:ext>
            </a:extLst>
          </p:cNvPr>
          <p:cNvSpPr>
            <a:spLocks noGrp="1"/>
          </p:cNvSpPr>
          <p:nvPr>
            <p:ph idx="1"/>
          </p:nvPr>
        </p:nvSpPr>
        <p:spPr/>
        <p:txBody>
          <a:bodyPr/>
          <a:lstStyle/>
          <a:p>
            <a:pPr marL="0" indent="0">
              <a:buNone/>
            </a:pPr>
            <a:r>
              <a:rPr lang="fr-FR" sz="2600" dirty="0">
                <a:latin typeface="Eras Demi ITC" panose="020B0805030504020804" pitchFamily="34" charset="0"/>
              </a:rPr>
              <a:t>Céline DELION, technicienne en hygiène santé sécurité, CIHL</a:t>
            </a:r>
          </a:p>
          <a:p>
            <a:pPr marL="0" indent="0">
              <a:buNone/>
            </a:pPr>
            <a:r>
              <a:rPr lang="fr-FR" sz="2600" dirty="0">
                <a:latin typeface="Eras Demi ITC" panose="020B0805030504020804" pitchFamily="34" charset="0"/>
              </a:rPr>
              <a:t>Vanessa DESCOUT, infirmière santé travail, AISMT36</a:t>
            </a:r>
          </a:p>
          <a:p>
            <a:pPr marL="0" indent="0">
              <a:buNone/>
            </a:pPr>
            <a:r>
              <a:rPr lang="fr-FR" sz="2600" dirty="0">
                <a:latin typeface="Eras Demi ITC" panose="020B0805030504020804" pitchFamily="34" charset="0"/>
              </a:rPr>
              <a:t>Carine KERDAL, conseillère prévention, APST41</a:t>
            </a:r>
          </a:p>
          <a:p>
            <a:pPr marL="0" indent="0">
              <a:buNone/>
            </a:pPr>
            <a:r>
              <a:rPr lang="fr-FR" sz="2600" dirty="0">
                <a:latin typeface="Eras Demi ITC" panose="020B0805030504020804" pitchFamily="34" charset="0"/>
              </a:rPr>
              <a:t>Annie GAUTIER, infirmière santé travail, APST37</a:t>
            </a:r>
          </a:p>
          <a:p>
            <a:pPr marL="0" indent="0">
              <a:buNone/>
            </a:pPr>
            <a:r>
              <a:rPr lang="fr-FR" sz="2600" dirty="0">
                <a:latin typeface="Eras Demi ITC" panose="020B0805030504020804" pitchFamily="34" charset="0"/>
              </a:rPr>
              <a:t>Dr Roger PILLORE, médecin du travail, APST37</a:t>
            </a:r>
          </a:p>
          <a:p>
            <a:pPr marL="0" indent="0">
              <a:buNone/>
            </a:pPr>
            <a:r>
              <a:rPr lang="fr-FR" sz="2600" dirty="0">
                <a:latin typeface="Eras Demi ITC" panose="020B0805030504020804" pitchFamily="34" charset="0"/>
              </a:rPr>
              <a:t>Marlène MORIN, documentaliste en santé au travail, AISMT36</a:t>
            </a:r>
          </a:p>
          <a:p>
            <a:pPr marL="0" indent="0">
              <a:buNone/>
            </a:pPr>
            <a:r>
              <a:rPr lang="fr-FR" sz="2600" dirty="0">
                <a:latin typeface="Eras Demi ITC" panose="020B0805030504020804" pitchFamily="34" charset="0"/>
              </a:rPr>
              <a:t>Séverine NOUVELLON, infirmière santé travail, CIHL</a:t>
            </a:r>
            <a:br>
              <a:rPr lang="fr-FR" dirty="0"/>
            </a:br>
            <a:endParaRPr lang="fr-FR" dirty="0"/>
          </a:p>
        </p:txBody>
      </p:sp>
      <p:sp>
        <p:nvSpPr>
          <p:cNvPr id="4" name="Espace réservé du numéro de diapositive 3">
            <a:extLst>
              <a:ext uri="{FF2B5EF4-FFF2-40B4-BE49-F238E27FC236}">
                <a16:creationId xmlns:a16="http://schemas.microsoft.com/office/drawing/2014/main" id="{73377020-0368-4D42-A542-08EF66CF8A7C}"/>
              </a:ext>
            </a:extLst>
          </p:cNvPr>
          <p:cNvSpPr>
            <a:spLocks noGrp="1"/>
          </p:cNvSpPr>
          <p:nvPr>
            <p:ph type="sldNum" sz="quarter" idx="12"/>
          </p:nvPr>
        </p:nvSpPr>
        <p:spPr/>
        <p:txBody>
          <a:bodyPr/>
          <a:lstStyle/>
          <a:p>
            <a:fld id="{4C125B97-9AAA-4914-AD15-60094338D9C7}" type="slidenum">
              <a:rPr lang="fr-FR" smtClean="0"/>
              <a:t>37</a:t>
            </a:fld>
            <a:endParaRPr lang="fr-FR"/>
          </a:p>
        </p:txBody>
      </p:sp>
    </p:spTree>
    <p:extLst>
      <p:ext uri="{BB962C8B-B14F-4D97-AF65-F5344CB8AC3E}">
        <p14:creationId xmlns:p14="http://schemas.microsoft.com/office/powerpoint/2010/main" val="3573499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7E81D-B27B-4385-A7EC-5117625E7BE9}"/>
              </a:ext>
            </a:extLst>
          </p:cNvPr>
          <p:cNvSpPr>
            <a:spLocks noGrp="1"/>
          </p:cNvSpPr>
          <p:nvPr>
            <p:ph type="title"/>
          </p:nvPr>
        </p:nvSpPr>
        <p:spPr>
          <a:xfrm>
            <a:off x="838200" y="365127"/>
            <a:ext cx="10357885" cy="5991225"/>
          </a:xfrm>
        </p:spPr>
        <p:txBody>
          <a:bodyPr>
            <a:normAutofit/>
          </a:bodyPr>
          <a:lstStyle/>
          <a:p>
            <a:r>
              <a:rPr lang="fr-FR" sz="3600" dirty="0"/>
              <a:t>Merci de votre </a:t>
            </a:r>
            <a:r>
              <a:rPr lang="fr-FR" sz="3600"/>
              <a:t>attention.</a:t>
            </a:r>
            <a:br>
              <a:rPr lang="fr-FR" sz="3600"/>
            </a:br>
            <a:br>
              <a:rPr lang="fr-FR" sz="3600" dirty="0"/>
            </a:br>
            <a:r>
              <a:rPr lang="fr-FR" sz="3600" dirty="0"/>
              <a:t>Avez-vous des questions ?</a:t>
            </a:r>
          </a:p>
        </p:txBody>
      </p:sp>
      <p:sp>
        <p:nvSpPr>
          <p:cNvPr id="3" name="Espace réservé du numéro de diapositive 2">
            <a:extLst>
              <a:ext uri="{FF2B5EF4-FFF2-40B4-BE49-F238E27FC236}">
                <a16:creationId xmlns:a16="http://schemas.microsoft.com/office/drawing/2014/main" id="{6A5E3465-B44F-4B9C-B9B5-5198C8E4A93D}"/>
              </a:ext>
            </a:extLst>
          </p:cNvPr>
          <p:cNvSpPr>
            <a:spLocks noGrp="1"/>
          </p:cNvSpPr>
          <p:nvPr>
            <p:ph type="sldNum" sz="quarter" idx="12"/>
          </p:nvPr>
        </p:nvSpPr>
        <p:spPr/>
        <p:txBody>
          <a:bodyPr/>
          <a:lstStyle/>
          <a:p>
            <a:fld id="{4C125B97-9AAA-4914-AD15-60094338D9C7}" type="slidenum">
              <a:rPr lang="fr-FR" smtClean="0"/>
              <a:t>38</a:t>
            </a:fld>
            <a:endParaRPr lang="fr-FR"/>
          </a:p>
        </p:txBody>
      </p:sp>
    </p:spTree>
    <p:extLst>
      <p:ext uri="{BB962C8B-B14F-4D97-AF65-F5344CB8AC3E}">
        <p14:creationId xmlns:p14="http://schemas.microsoft.com/office/powerpoint/2010/main" val="248659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9701-6BBE-4E52-B1ED-EC2801CBA4E3}"/>
              </a:ext>
            </a:extLst>
          </p:cNvPr>
          <p:cNvSpPr>
            <a:spLocks noGrp="1"/>
          </p:cNvSpPr>
          <p:nvPr>
            <p:ph type="title"/>
          </p:nvPr>
        </p:nvSpPr>
        <p:spPr>
          <a:xfrm>
            <a:off x="829733" y="399294"/>
            <a:ext cx="10996748" cy="1325563"/>
          </a:xfrm>
        </p:spPr>
        <p:txBody>
          <a:bodyPr>
            <a:normAutofit/>
          </a:bodyPr>
          <a:lstStyle/>
          <a:p>
            <a:pPr algn="l"/>
            <a:r>
              <a:rPr lang="fr-FR" sz="3200" dirty="0"/>
              <a:t>b. Consommation de substances psychoactives (SPA)</a:t>
            </a:r>
          </a:p>
        </p:txBody>
      </p:sp>
      <p:sp>
        <p:nvSpPr>
          <p:cNvPr id="4" name="Espace réservé du numéro de diapositive 3">
            <a:extLst>
              <a:ext uri="{FF2B5EF4-FFF2-40B4-BE49-F238E27FC236}">
                <a16:creationId xmlns:a16="http://schemas.microsoft.com/office/drawing/2014/main" id="{F3D0D73F-9AB7-4C7E-B12E-993F8AC18D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125B97-9AAA-4914-AD15-60094338D9C7}" type="slidenum">
              <a:rPr kumimoji="0" lang="fr-FR" sz="11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100" b="0" i="0" u="none" strike="noStrike" kern="1200" cap="none" spc="0" normalizeH="0" baseline="0" noProof="0">
              <a:ln>
                <a:noFill/>
              </a:ln>
              <a:solidFill>
                <a:prstClr val="black">
                  <a:tint val="75000"/>
                </a:prstClr>
              </a:solidFill>
              <a:effectLst/>
              <a:uLnTx/>
              <a:uFillTx/>
              <a:latin typeface="Corbel" panose="020B0503020204020204"/>
              <a:ea typeface="+mn-ea"/>
              <a:cs typeface="+mn-cs"/>
            </a:endParaRPr>
          </a:p>
        </p:txBody>
      </p:sp>
      <p:sp>
        <p:nvSpPr>
          <p:cNvPr id="6" name="Rectangle 5"/>
          <p:cNvSpPr/>
          <p:nvPr/>
        </p:nvSpPr>
        <p:spPr>
          <a:xfrm>
            <a:off x="1066800" y="2376137"/>
            <a:ext cx="10287000" cy="39703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u="none" strike="noStrike" kern="1200" cap="none" spc="0" normalizeH="0" baseline="0" noProof="0" dirty="0">
                <a:ln>
                  <a:noFill/>
                </a:ln>
                <a:solidFill>
                  <a:prstClr val="black"/>
                </a:solidFill>
                <a:effectLst/>
                <a:uLnTx/>
                <a:uFillTx/>
                <a:latin typeface="Eras Demi ITC" panose="020B0805030504020804" pitchFamily="34" charset="0"/>
              </a:rPr>
              <a:t>Définition</a:t>
            </a:r>
            <a:r>
              <a:rPr kumimoji="0" lang="fr-FR" sz="2800" b="0" i="1" u="none" strike="noStrike" kern="1200" cap="none" spc="0" normalizeH="0" baseline="0" noProof="0" dirty="0">
                <a:ln>
                  <a:noFill/>
                </a:ln>
                <a:solidFill>
                  <a:prstClr val="black"/>
                </a:solidFill>
                <a:effectLst/>
                <a:uLnTx/>
                <a:uFillTx/>
                <a:latin typeface="Eras Demi ITC" panose="020B0805030504020804" pitchFamily="34" charset="0"/>
              </a:rPr>
              <a:t> </a:t>
            </a:r>
            <a:r>
              <a:rPr kumimoji="0" lang="fr-FR" sz="2800" b="0" i="0" u="none" strike="noStrike" kern="1200" cap="none" spc="0" normalizeH="0" baseline="0" noProof="0" dirty="0">
                <a:ln>
                  <a:noFill/>
                </a:ln>
                <a:solidFill>
                  <a:prstClr val="black"/>
                </a:solidFill>
                <a:effectLst/>
                <a:uLnTx/>
                <a:uFillTx/>
                <a:latin typeface="Eras Demi ITC" panose="020B08050305040208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Eras Demi ITC" panose="020B0805030504020804" pitchFamily="34" charset="0"/>
            </a:endParaRPr>
          </a:p>
          <a:p>
            <a:pPr lvl="0"/>
            <a:r>
              <a:rPr lang="fr-FR" sz="2800" dirty="0">
                <a:solidFill>
                  <a:prstClr val="black"/>
                </a:solidFill>
                <a:latin typeface="Eras Demi ITC" panose="020B0805030504020804" pitchFamily="34" charset="0"/>
              </a:rPr>
              <a:t>Une substance psychoactive s’entend d’une substance qui, lorsqu’elle est ingérée ou administrée, altère les processus mentaux, comme les fonctions cognitives ou l’affect.</a:t>
            </a:r>
          </a:p>
          <a:p>
            <a:pPr lvl="0"/>
            <a:endParaRPr lang="fr-FR" sz="2800" dirty="0">
              <a:solidFill>
                <a:prstClr val="black"/>
              </a:solidFill>
              <a:latin typeface="Eras Demi ITC" panose="020B0805030504020804" pitchFamily="34" charset="0"/>
            </a:endParaRPr>
          </a:p>
          <a:p>
            <a:pPr lvl="0" algn="r"/>
            <a:r>
              <a:rPr lang="fr-FR" sz="2000" dirty="0">
                <a:solidFill>
                  <a:prstClr val="black"/>
                </a:solidFill>
                <a:latin typeface="Eras Demi ITC" panose="020B0805030504020804" pitchFamily="34" charset="0"/>
              </a:rPr>
              <a:t>Source : OMS</a:t>
            </a:r>
          </a:p>
          <a:p>
            <a:pPr lvl="0"/>
            <a:endParaRPr kumimoji="0" lang="fr-FR" sz="2800" b="0" i="0" u="none" strike="noStrike" kern="1200" cap="none" spc="0" normalizeH="0" baseline="0" noProof="0" dirty="0">
              <a:ln>
                <a:noFill/>
              </a:ln>
              <a:solidFill>
                <a:prstClr val="black"/>
              </a:solidFill>
              <a:effectLst/>
              <a:uLnTx/>
              <a:uFillTx/>
              <a:latin typeface="Eras Demi ITC" panose="020B08050305040208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fr-FR" sz="2800" noProof="0" dirty="0">
                <a:solidFill>
                  <a:prstClr val="black"/>
                </a:solidFill>
                <a:latin typeface="Eras Demi ITC" panose="020B0805030504020804" pitchFamily="34" charset="0"/>
              </a:rPr>
              <a:t>Les SPA peuvent</a:t>
            </a:r>
            <a:r>
              <a:rPr kumimoji="0" lang="fr-FR" sz="2800" b="0" i="0" u="none" strike="noStrike" kern="1200" cap="none" spc="0" normalizeH="0" baseline="0" noProof="0" dirty="0">
                <a:ln>
                  <a:noFill/>
                </a:ln>
                <a:solidFill>
                  <a:prstClr val="black"/>
                </a:solidFill>
                <a:effectLst/>
                <a:uLnTx/>
                <a:uFillTx/>
                <a:latin typeface="Eras Demi ITC" panose="020B0805030504020804" pitchFamily="34" charset="0"/>
              </a:rPr>
              <a:t> engendrer une dépendance.</a:t>
            </a:r>
          </a:p>
        </p:txBody>
      </p:sp>
    </p:spTree>
    <p:extLst>
      <p:ext uri="{BB962C8B-B14F-4D97-AF65-F5344CB8AC3E}">
        <p14:creationId xmlns:p14="http://schemas.microsoft.com/office/powerpoint/2010/main" val="295862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125B97-9AAA-4914-AD15-60094338D9C7}" type="slidenum">
              <a:rPr lang="fr-FR" smtClean="0"/>
              <a:t>5</a:t>
            </a:fld>
            <a:endParaRPr lang="fr-FR"/>
          </a:p>
        </p:txBody>
      </p:sp>
      <p:sp>
        <p:nvSpPr>
          <p:cNvPr id="3" name="ZoneTexte 2"/>
          <p:cNvSpPr txBox="1"/>
          <p:nvPr/>
        </p:nvSpPr>
        <p:spPr>
          <a:xfrm>
            <a:off x="956733" y="440267"/>
            <a:ext cx="10642600" cy="800219"/>
          </a:xfrm>
          <a:prstGeom prst="rect">
            <a:avLst/>
          </a:prstGeom>
          <a:noFill/>
        </p:spPr>
        <p:txBody>
          <a:bodyPr wrap="square" rtlCol="0">
            <a:spAutoFit/>
          </a:bodyPr>
          <a:lstStyle/>
          <a:p>
            <a:pPr marL="400050" indent="-400050">
              <a:buAutoNum type="romanLcPeriod"/>
            </a:pPr>
            <a:r>
              <a:rPr lang="fr-FR" sz="2800" dirty="0">
                <a:latin typeface="Eras Demi ITC" panose="020B0805030504020804" pitchFamily="34" charset="0"/>
              </a:rPr>
              <a:t>Tabac</a:t>
            </a:r>
          </a:p>
          <a:p>
            <a:endParaRPr lang="fr-FR" dirty="0"/>
          </a:p>
        </p:txBody>
      </p:sp>
      <p:sp>
        <p:nvSpPr>
          <p:cNvPr id="10" name="Rectangle 9"/>
          <p:cNvSpPr/>
          <p:nvPr/>
        </p:nvSpPr>
        <p:spPr>
          <a:xfrm>
            <a:off x="1354298" y="1032954"/>
            <a:ext cx="9588685" cy="1015663"/>
          </a:xfrm>
          <a:prstGeom prst="rect">
            <a:avLst/>
          </a:prstGeom>
        </p:spPr>
        <p:txBody>
          <a:bodyPr wrap="square">
            <a:spAutoFit/>
          </a:bodyPr>
          <a:lstStyle/>
          <a:p>
            <a:pPr lvl="0" defTabSz="914400" eaLnBrk="0" fontAlgn="base" hangingPunct="0">
              <a:spcBef>
                <a:spcPct val="0"/>
              </a:spcBef>
              <a:spcAft>
                <a:spcPct val="0"/>
              </a:spcAft>
            </a:pPr>
            <a:r>
              <a:rPr lang="fr-FR" altLang="fr-FR" sz="2400" dirty="0">
                <a:latin typeface="Eras Demi ITC" panose="020B0805030504020804" pitchFamily="34" charset="0"/>
                <a:ea typeface="Calibri" panose="020F0502020204030204" pitchFamily="34" charset="0"/>
              </a:rPr>
              <a:t>Usage quotidien 27 % des adultes de 18 à 75 ans</a:t>
            </a:r>
          </a:p>
          <a:p>
            <a:pPr lvl="0" defTabSz="914400" eaLnBrk="0" fontAlgn="base" hangingPunct="0">
              <a:spcBef>
                <a:spcPct val="0"/>
              </a:spcBef>
              <a:spcAft>
                <a:spcPct val="0"/>
              </a:spcAft>
            </a:pPr>
            <a:endParaRPr lang="fr-FR" altLang="fr-FR" sz="1050" dirty="0">
              <a:latin typeface="Eras Demi ITC" panose="020B0805030504020804" pitchFamily="34" charset="0"/>
              <a:ea typeface="Calibri" panose="020F0502020204030204" pitchFamily="34" charset="0"/>
            </a:endParaRPr>
          </a:p>
          <a:p>
            <a:pPr marL="342900" lvl="0" indent="-342900" defTabSz="914400" eaLnBrk="0" fontAlgn="base" hangingPunct="0">
              <a:spcBef>
                <a:spcPct val="0"/>
              </a:spcBef>
              <a:spcAft>
                <a:spcPct val="0"/>
              </a:spcAft>
              <a:buFont typeface="Wingdings" panose="05000000000000000000" pitchFamily="2" charset="2"/>
              <a:buChar char="Ø"/>
            </a:pPr>
            <a:r>
              <a:rPr lang="fr-FR" altLang="fr-FR" sz="2400" dirty="0">
                <a:latin typeface="Eras Demi ITC" panose="020B0805030504020804" pitchFamily="34" charset="0"/>
              </a:rPr>
              <a:t>30% des Hommes et 24% des Femmes</a:t>
            </a:r>
          </a:p>
        </p:txBody>
      </p:sp>
      <p:sp>
        <p:nvSpPr>
          <p:cNvPr id="13" name="Rectangle 12"/>
          <p:cNvSpPr/>
          <p:nvPr/>
        </p:nvSpPr>
        <p:spPr>
          <a:xfrm>
            <a:off x="749714" y="2040726"/>
            <a:ext cx="11412331" cy="1877437"/>
          </a:xfrm>
          <a:prstGeom prst="rect">
            <a:avLst/>
          </a:prstGeom>
        </p:spPr>
        <p:txBody>
          <a:bodyPr wrap="square">
            <a:spAutoFit/>
          </a:bodyPr>
          <a:lstStyle/>
          <a:p>
            <a:pPr lvl="0" defTabSz="914400" eaLnBrk="0" fontAlgn="base" hangingPunct="0">
              <a:spcBef>
                <a:spcPct val="0"/>
              </a:spcBef>
              <a:spcAft>
                <a:spcPct val="0"/>
              </a:spcAft>
            </a:pPr>
            <a:r>
              <a:rPr lang="fr-FR" altLang="fr-FR" sz="2400" i="1" dirty="0">
                <a:latin typeface="Eras Demi ITC" panose="020B0805030504020804" pitchFamily="34" charset="0"/>
                <a:ea typeface="Calibri" panose="020F0502020204030204" pitchFamily="34" charset="0"/>
                <a:cs typeface="Arial" panose="020B0604020202020204" pitchFamily="34" charset="0"/>
              </a:rPr>
              <a:t>Quelques repères : </a:t>
            </a:r>
          </a:p>
          <a:p>
            <a:pPr lvl="0" defTabSz="914400" eaLnBrk="0" fontAlgn="base" hangingPunct="0">
              <a:spcBef>
                <a:spcPct val="0"/>
              </a:spcBef>
              <a:spcAft>
                <a:spcPct val="0"/>
              </a:spcAft>
            </a:pPr>
            <a:endParaRPr lang="fr-FR" altLang="fr-FR" sz="2400" i="1" dirty="0">
              <a:latin typeface="Eras Demi ITC" panose="020B0805030504020804" pitchFamily="34" charset="0"/>
              <a:ea typeface="Calibri" panose="020F0502020204030204" pitchFamily="34" charset="0"/>
              <a:cs typeface="Arial" panose="020B0604020202020204" pitchFamily="34" charset="0"/>
            </a:endParaRPr>
          </a:p>
          <a:p>
            <a:pPr defTabSz="914400" eaLnBrk="0" fontAlgn="base" hangingPunct="0">
              <a:spcBef>
                <a:spcPct val="0"/>
              </a:spcBef>
              <a:spcAft>
                <a:spcPct val="0"/>
              </a:spcAft>
            </a:pPr>
            <a:r>
              <a:rPr lang="fr-FR" sz="2400" dirty="0">
                <a:solidFill>
                  <a:srgbClr val="000000"/>
                </a:solidFill>
                <a:latin typeface="Eras Demi ITC" panose="020B0805030504020804" pitchFamily="34" charset="0"/>
                <a:ea typeface="Calibri" panose="020F0502020204030204" pitchFamily="34" charset="0"/>
              </a:rPr>
              <a:t>4 000 substances toxiques : goudron, plomb, acétone (dissolvant), ammoniac … dont 40 sont cancérigènes.</a:t>
            </a:r>
            <a:endParaRPr lang="fr-FR" sz="2400" dirty="0">
              <a:latin typeface="Eras Demi ITC" panose="020B0805030504020804" pitchFamily="34" charset="0"/>
              <a:ea typeface="Calibri" panose="020F0502020204030204" pitchFamily="34" charset="0"/>
            </a:endParaRPr>
          </a:p>
          <a:p>
            <a:pPr lvl="0" defTabSz="914400" eaLnBrk="0" fontAlgn="base" hangingPunct="0">
              <a:spcBef>
                <a:spcPct val="0"/>
              </a:spcBef>
              <a:spcAft>
                <a:spcPct val="0"/>
              </a:spcAft>
            </a:pPr>
            <a:endParaRPr lang="fr-FR" altLang="fr-FR" sz="2000" dirty="0">
              <a:latin typeface="Eras Demi ITC" panose="020B0805030504020804" pitchFamily="34" charset="0"/>
            </a:endParaRPr>
          </a:p>
        </p:txBody>
      </p:sp>
      <p:pic>
        <p:nvPicPr>
          <p:cNvPr id="9" name="Imag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990" y="3194232"/>
            <a:ext cx="5039993" cy="331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p:cNvCxnSpPr/>
          <p:nvPr/>
        </p:nvCxnSpPr>
        <p:spPr>
          <a:xfrm flipH="1">
            <a:off x="8732871" y="3343923"/>
            <a:ext cx="577516" cy="9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823628" y="4874049"/>
            <a:ext cx="1430537" cy="5338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712090" y="6069604"/>
            <a:ext cx="3677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7079838" y="3586210"/>
            <a:ext cx="1082667" cy="142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 coins arrondis 2">
            <a:extLst>
              <a:ext uri="{FF2B5EF4-FFF2-40B4-BE49-F238E27FC236}">
                <a16:creationId xmlns:a16="http://schemas.microsoft.com/office/drawing/2014/main" id="{1B528FCB-29D5-4DB6-A77A-E722FAC22DC1}"/>
              </a:ext>
            </a:extLst>
          </p:cNvPr>
          <p:cNvSpPr/>
          <p:nvPr/>
        </p:nvSpPr>
        <p:spPr>
          <a:xfrm>
            <a:off x="956733" y="4182907"/>
            <a:ext cx="4196764" cy="17240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fr-FR" altLang="fr-FR" sz="2000" dirty="0">
                <a:solidFill>
                  <a:srgbClr val="000000"/>
                </a:solidFill>
                <a:latin typeface="Eras Demi ITC" panose="020B0805030504020804" pitchFamily="34" charset="0"/>
                <a:ea typeface="Calibri" panose="020F0502020204030204" pitchFamily="34" charset="0"/>
                <a:cs typeface="Arial" panose="020B0604020202020204" pitchFamily="34" charset="0"/>
              </a:rPr>
              <a:t>1cigarillo = 2 cigarettes</a:t>
            </a:r>
          </a:p>
          <a:p>
            <a:pPr lvl="0" defTabSz="914400" eaLnBrk="0" fontAlgn="base" hangingPunct="0">
              <a:spcBef>
                <a:spcPct val="0"/>
              </a:spcBef>
              <a:spcAft>
                <a:spcPct val="0"/>
              </a:spcAft>
            </a:pPr>
            <a:r>
              <a:rPr lang="fr-FR" altLang="fr-FR" sz="2000" dirty="0">
                <a:solidFill>
                  <a:srgbClr val="000000"/>
                </a:solidFill>
                <a:latin typeface="Eras Demi ITC" panose="020B0805030504020804" pitchFamily="34" charset="0"/>
                <a:ea typeface="Calibri" panose="020F0502020204030204" pitchFamily="34" charset="0"/>
                <a:cs typeface="Arial" panose="020B0604020202020204" pitchFamily="34" charset="0"/>
              </a:rPr>
              <a:t>1cigare = 4 cigarettes</a:t>
            </a:r>
          </a:p>
          <a:p>
            <a:pPr lvl="0" defTabSz="914400" eaLnBrk="0" fontAlgn="base" hangingPunct="0">
              <a:spcBef>
                <a:spcPct val="0"/>
              </a:spcBef>
              <a:spcAft>
                <a:spcPct val="0"/>
              </a:spcAft>
            </a:pPr>
            <a:r>
              <a:rPr lang="fr-FR" altLang="fr-FR" sz="2000" dirty="0">
                <a:solidFill>
                  <a:srgbClr val="000000"/>
                </a:solidFill>
                <a:latin typeface="Eras Demi ITC" panose="020B0805030504020804" pitchFamily="34" charset="0"/>
                <a:ea typeface="Calibri" panose="020F0502020204030204" pitchFamily="34" charset="0"/>
                <a:cs typeface="Arial" panose="020B0604020202020204" pitchFamily="34" charset="0"/>
              </a:rPr>
              <a:t>1cigarette roulée = 2 cigarettes manufacturées</a:t>
            </a:r>
            <a:endParaRPr lang="fr-FR" sz="2000" u="sng" dirty="0">
              <a:solidFill>
                <a:schemeClr val="tx1"/>
              </a:solidFill>
              <a:latin typeface="Eras Demi ITC" panose="020B0805030504020804" pitchFamily="34" charset="0"/>
            </a:endParaRPr>
          </a:p>
          <a:p>
            <a:pPr algn="ctr"/>
            <a:endParaRPr lang="fr-FR" dirty="0"/>
          </a:p>
        </p:txBody>
      </p:sp>
    </p:spTree>
    <p:extLst>
      <p:ext uri="{BB962C8B-B14F-4D97-AF65-F5344CB8AC3E}">
        <p14:creationId xmlns:p14="http://schemas.microsoft.com/office/powerpoint/2010/main" val="120008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125B97-9AAA-4914-AD15-60094338D9C7}" type="slidenum">
              <a:rPr lang="fr-FR" smtClean="0"/>
              <a:t>6</a:t>
            </a:fld>
            <a:endParaRPr lang="fr-FR"/>
          </a:p>
        </p:txBody>
      </p:sp>
      <p:sp>
        <p:nvSpPr>
          <p:cNvPr id="3" name="ZoneTexte 2"/>
          <p:cNvSpPr txBox="1"/>
          <p:nvPr/>
        </p:nvSpPr>
        <p:spPr>
          <a:xfrm>
            <a:off x="956733" y="440267"/>
            <a:ext cx="10642600" cy="800219"/>
          </a:xfrm>
          <a:prstGeom prst="rect">
            <a:avLst/>
          </a:prstGeom>
          <a:noFill/>
        </p:spPr>
        <p:txBody>
          <a:bodyPr wrap="square" rtlCol="0">
            <a:spAutoFit/>
          </a:bodyPr>
          <a:lstStyle/>
          <a:p>
            <a:pPr marL="400050" indent="-400050">
              <a:buAutoNum type="romanLcPeriod"/>
            </a:pPr>
            <a:r>
              <a:rPr lang="fr-FR" sz="2800" dirty="0">
                <a:latin typeface="Eras Demi ITC" panose="020B0805030504020804" pitchFamily="34" charset="0"/>
              </a:rPr>
              <a:t>Tabac</a:t>
            </a:r>
          </a:p>
          <a:p>
            <a:endParaRPr lang="fr-FR" dirty="0"/>
          </a:p>
        </p:txBody>
      </p:sp>
      <p:sp>
        <p:nvSpPr>
          <p:cNvPr id="5" name="Larme 4"/>
          <p:cNvSpPr/>
          <p:nvPr/>
        </p:nvSpPr>
        <p:spPr>
          <a:xfrm>
            <a:off x="8458199" y="1474056"/>
            <a:ext cx="2673627" cy="256432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solidFill>
                  <a:prstClr val="white"/>
                </a:solidFill>
                <a:latin typeface="Eras Demi ITC" panose="020B0805030504020804" pitchFamily="34" charset="0"/>
              </a:rPr>
              <a:t>Coût social : </a:t>
            </a:r>
          </a:p>
          <a:p>
            <a:pPr lvl="0"/>
            <a:endParaRPr lang="fr-FR" dirty="0">
              <a:solidFill>
                <a:prstClr val="white"/>
              </a:solidFill>
              <a:latin typeface="Eras Demi ITC" panose="020B0805030504020804" pitchFamily="34" charset="0"/>
            </a:endParaRPr>
          </a:p>
          <a:p>
            <a:pPr lvl="0"/>
            <a:r>
              <a:rPr lang="fr-FR" dirty="0">
                <a:solidFill>
                  <a:prstClr val="white"/>
                </a:solidFill>
                <a:latin typeface="Eras Demi ITC" panose="020B0805030504020804" pitchFamily="34" charset="0"/>
              </a:rPr>
              <a:t>120 milliards d’euros</a:t>
            </a:r>
          </a:p>
        </p:txBody>
      </p:sp>
      <p:sp>
        <p:nvSpPr>
          <p:cNvPr id="14" name="Larme 13"/>
          <p:cNvSpPr/>
          <p:nvPr/>
        </p:nvSpPr>
        <p:spPr>
          <a:xfrm>
            <a:off x="1235029" y="1387201"/>
            <a:ext cx="2673627" cy="256432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b="1" dirty="0">
                <a:latin typeface="Eras Demi ITC" panose="020B0805030504020804" pitchFamily="34" charset="0"/>
              </a:rPr>
              <a:t>75 000 décès </a:t>
            </a:r>
          </a:p>
          <a:p>
            <a:pPr lvl="0"/>
            <a:r>
              <a:rPr lang="fr-FR" b="1" dirty="0">
                <a:latin typeface="Eras Demi ITC" panose="020B0805030504020804" pitchFamily="34" charset="0"/>
              </a:rPr>
              <a:t>annuels attribués</a:t>
            </a:r>
          </a:p>
          <a:p>
            <a:pPr lvl="0"/>
            <a:r>
              <a:rPr lang="fr-FR" b="1" dirty="0">
                <a:latin typeface="Eras Demi ITC" panose="020B0805030504020804" pitchFamily="34" charset="0"/>
              </a:rPr>
              <a:t> au tabac</a:t>
            </a:r>
          </a:p>
        </p:txBody>
      </p:sp>
      <p:sp>
        <p:nvSpPr>
          <p:cNvPr id="15" name="Larme 14"/>
          <p:cNvSpPr/>
          <p:nvPr/>
        </p:nvSpPr>
        <p:spPr>
          <a:xfrm>
            <a:off x="4692373" y="1430874"/>
            <a:ext cx="2703812" cy="247178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latin typeface="Eras Demi ITC" panose="020B0805030504020804" pitchFamily="34" charset="0"/>
              </a:rPr>
              <a:t>55 400 décès masculins</a:t>
            </a:r>
          </a:p>
          <a:p>
            <a:pPr lvl="0"/>
            <a:r>
              <a:rPr lang="fr-FR" dirty="0">
                <a:latin typeface="Eras Demi ITC" panose="020B0805030504020804" pitchFamily="34" charset="0"/>
              </a:rPr>
              <a:t>19 900 décès féminins</a:t>
            </a:r>
          </a:p>
          <a:p>
            <a:pPr lvl="0"/>
            <a:r>
              <a:rPr lang="fr-FR" dirty="0">
                <a:latin typeface="Eras Demi ITC" panose="020B0805030504020804" pitchFamily="34" charset="0"/>
              </a:rPr>
              <a:t>61% cancer du poumon</a:t>
            </a:r>
          </a:p>
        </p:txBody>
      </p:sp>
      <p:sp>
        <p:nvSpPr>
          <p:cNvPr id="16" name="Rectangle 15"/>
          <p:cNvSpPr/>
          <p:nvPr/>
        </p:nvSpPr>
        <p:spPr>
          <a:xfrm>
            <a:off x="978083" y="4281635"/>
            <a:ext cx="10621250" cy="1600438"/>
          </a:xfrm>
          <a:prstGeom prst="rect">
            <a:avLst/>
          </a:prstGeom>
        </p:spPr>
        <p:txBody>
          <a:bodyPr wrap="square">
            <a:spAutoFit/>
          </a:bodyPr>
          <a:lstStyle/>
          <a:p>
            <a:pPr lvl="0" defTabSz="914400" eaLnBrk="0" fontAlgn="base" hangingPunct="0">
              <a:spcBef>
                <a:spcPct val="0"/>
              </a:spcBef>
              <a:spcAft>
                <a:spcPct val="0"/>
              </a:spcAft>
            </a:pPr>
            <a:r>
              <a:rPr lang="fr-FR" altLang="fr-FR" sz="2400" b="1" dirty="0">
                <a:latin typeface="Eras Demi ITC" panose="020B0805030504020804" pitchFamily="34" charset="0"/>
                <a:ea typeface="Calibri" panose="020F0502020204030204" pitchFamily="34" charset="0"/>
              </a:rPr>
              <a:t>Baisse de 29 % à 27% entre 2014 et 2017</a:t>
            </a:r>
          </a:p>
          <a:p>
            <a:pPr lvl="0" defTabSz="914400" eaLnBrk="0" fontAlgn="base" hangingPunct="0">
              <a:spcBef>
                <a:spcPct val="0"/>
              </a:spcBef>
              <a:spcAft>
                <a:spcPct val="0"/>
              </a:spcAft>
            </a:pPr>
            <a:endParaRPr lang="fr-FR" altLang="fr-FR" sz="2400" b="1" dirty="0">
              <a:latin typeface="Eras Demi ITC" panose="020B0805030504020804" pitchFamily="34" charset="0"/>
            </a:endParaRPr>
          </a:p>
          <a:p>
            <a:pPr lvl="0" defTabSz="914400" eaLnBrk="0" fontAlgn="base" hangingPunct="0">
              <a:spcBef>
                <a:spcPct val="0"/>
              </a:spcBef>
              <a:spcAft>
                <a:spcPct val="0"/>
              </a:spcAft>
            </a:pPr>
            <a:endParaRPr lang="fr-FR" altLang="fr-FR" sz="100" b="1" dirty="0">
              <a:latin typeface="Eras Demi ITC" panose="020B0805030504020804" pitchFamily="34" charset="0"/>
            </a:endParaRPr>
          </a:p>
          <a:p>
            <a:pPr lvl="0" defTabSz="914400" eaLnBrk="0" fontAlgn="base" hangingPunct="0">
              <a:spcBef>
                <a:spcPct val="0"/>
              </a:spcBef>
              <a:spcAft>
                <a:spcPct val="0"/>
              </a:spcAft>
            </a:pPr>
            <a:r>
              <a:rPr lang="fr-FR" altLang="fr-FR" sz="2400" b="1" dirty="0">
                <a:latin typeface="Eras Demi ITC" panose="020B0805030504020804" pitchFamily="34" charset="0"/>
              </a:rPr>
              <a:t>3,4 millions de fumeurs ont recours à des traitements d’aide à l’arrêt du tabac</a:t>
            </a:r>
            <a:endParaRPr lang="fr-FR" altLang="fr-FR" sz="2400" dirty="0">
              <a:latin typeface="Eras Demi ITC" panose="020B0805030504020804" pitchFamily="34" charset="0"/>
            </a:endParaRPr>
          </a:p>
        </p:txBody>
      </p:sp>
      <p:sp>
        <p:nvSpPr>
          <p:cNvPr id="17" name="ZoneTexte 16"/>
          <p:cNvSpPr txBox="1"/>
          <p:nvPr/>
        </p:nvSpPr>
        <p:spPr>
          <a:xfrm>
            <a:off x="449102" y="6276241"/>
            <a:ext cx="4656666" cy="369332"/>
          </a:xfrm>
          <a:prstGeom prst="rect">
            <a:avLst/>
          </a:prstGeom>
          <a:noFill/>
        </p:spPr>
        <p:txBody>
          <a:bodyPr wrap="square" rtlCol="0">
            <a:spAutoFit/>
          </a:bodyPr>
          <a:lstStyle/>
          <a:p>
            <a:r>
              <a:rPr lang="fr-FR" dirty="0">
                <a:latin typeface="Eras Demi ITC" panose="020B0805030504020804" pitchFamily="34" charset="0"/>
              </a:rPr>
              <a:t>Source : statistiques OFDT juin 2019</a:t>
            </a:r>
          </a:p>
        </p:txBody>
      </p:sp>
    </p:spTree>
    <p:extLst>
      <p:ext uri="{BB962C8B-B14F-4D97-AF65-F5344CB8AC3E}">
        <p14:creationId xmlns:p14="http://schemas.microsoft.com/office/powerpoint/2010/main" val="12423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125B97-9AAA-4914-AD15-60094338D9C7}" type="slidenum">
              <a:rPr lang="fr-FR" smtClean="0"/>
              <a:t>7</a:t>
            </a:fld>
            <a:endParaRPr lang="fr-FR"/>
          </a:p>
        </p:txBody>
      </p:sp>
      <p:sp>
        <p:nvSpPr>
          <p:cNvPr id="3" name="ZoneTexte 2"/>
          <p:cNvSpPr txBox="1"/>
          <p:nvPr/>
        </p:nvSpPr>
        <p:spPr>
          <a:xfrm>
            <a:off x="898939" y="228600"/>
            <a:ext cx="10958444" cy="6355586"/>
          </a:xfrm>
          <a:prstGeom prst="rect">
            <a:avLst/>
          </a:prstGeom>
          <a:noFill/>
        </p:spPr>
        <p:txBody>
          <a:bodyPr wrap="square" rtlCol="0">
            <a:spAutoFit/>
          </a:bodyPr>
          <a:lstStyle/>
          <a:p>
            <a:pPr lvl="0"/>
            <a:r>
              <a:rPr lang="fr-FR" sz="2800" dirty="0">
                <a:latin typeface="Eras Demi ITC" panose="020B0805030504020804" pitchFamily="34" charset="0"/>
              </a:rPr>
              <a:t>ii. Alcool</a:t>
            </a:r>
          </a:p>
          <a:p>
            <a:pPr lvl="0"/>
            <a:endParaRPr lang="fr-FR" sz="700" dirty="0">
              <a:latin typeface="Eras Demi ITC" panose="020B0805030504020804" pitchFamily="34" charset="0"/>
            </a:endParaRPr>
          </a:p>
          <a:p>
            <a:pPr lvl="0"/>
            <a:r>
              <a:rPr lang="fr-FR" sz="2000" dirty="0">
                <a:latin typeface="Eras Demi ITC" panose="020B0805030504020804" pitchFamily="34" charset="0"/>
              </a:rPr>
              <a:t>1 salarié sur 10 a une consommation d’alcool problématique, selon l’INRS.</a:t>
            </a:r>
          </a:p>
          <a:p>
            <a:pPr lvl="0"/>
            <a:r>
              <a:rPr lang="fr-FR" sz="2000" dirty="0">
                <a:latin typeface="Eras Demi ITC" panose="020B0805030504020804" pitchFamily="34" charset="0"/>
              </a:rPr>
              <a:t>40% des personnes en activité déclarent avoir consommé de l’alcool à la sortie du travail entre collègues.</a:t>
            </a:r>
          </a:p>
          <a:p>
            <a:endParaRPr lang="fr-FR" sz="2000" dirty="0">
              <a:latin typeface="Eras Demi ITC" panose="020B0805030504020804" pitchFamily="34" charset="0"/>
            </a:endParaRPr>
          </a:p>
          <a:p>
            <a:pPr lvl="0"/>
            <a:r>
              <a:rPr lang="fr-FR" sz="2000" dirty="0">
                <a:latin typeface="Eras Demi ITC" panose="020B0805030504020804" pitchFamily="34" charset="0"/>
              </a:rPr>
              <a:t>En 2017, 23,6% des personnes de 18-75 ans dépassaient les repères de consommation.</a:t>
            </a:r>
          </a:p>
          <a:p>
            <a:pPr lvl="0"/>
            <a:endParaRPr lang="fr-FR" sz="2000" dirty="0">
              <a:latin typeface="Eras Demi ITC" panose="020B0805030504020804" pitchFamily="34" charset="0"/>
            </a:endParaRPr>
          </a:p>
          <a:p>
            <a:pPr lvl="0"/>
            <a:r>
              <a:rPr lang="fr-FR" sz="2000" dirty="0">
                <a:latin typeface="Eras Demi ITC" panose="020B0805030504020804" pitchFamily="34" charset="0"/>
              </a:rPr>
              <a:t>La moyenne est de 11,7 litres consommés annuellement chez les 15 ans et plus.</a:t>
            </a:r>
          </a:p>
          <a:p>
            <a:pPr lvl="0"/>
            <a:r>
              <a:rPr lang="fr-FR" sz="2000" dirty="0">
                <a:latin typeface="Eras Demi ITC" panose="020B0805030504020804" pitchFamily="34" charset="0"/>
              </a:rPr>
              <a:t>Selon les régions 7,1% à 12,6% des adultes consomment quotidiennement de l’alcool </a:t>
            </a:r>
          </a:p>
          <a:p>
            <a:pPr lvl="0"/>
            <a:r>
              <a:rPr lang="fr-FR" sz="2000" dirty="0">
                <a:latin typeface="Eras Demi ITC" panose="020B0805030504020804" pitchFamily="34" charset="0"/>
              </a:rPr>
              <a:t>(en région centre 10,3% - moyenne nationale 10% ).</a:t>
            </a:r>
          </a:p>
          <a:p>
            <a:pPr lvl="0"/>
            <a:r>
              <a:rPr lang="fr-FR" dirty="0">
                <a:latin typeface="Eras Demi ITC" panose="020B0805030504020804" pitchFamily="34" charset="0"/>
              </a:rPr>
              <a:t>   </a:t>
            </a:r>
          </a:p>
          <a:p>
            <a:r>
              <a:rPr lang="fr-FR" sz="2000" i="1" dirty="0">
                <a:latin typeface="Eras Demi ITC" panose="020B0805030504020804" pitchFamily="34" charset="0"/>
              </a:rPr>
              <a:t>Quelques repères : </a:t>
            </a:r>
          </a:p>
          <a:p>
            <a:endParaRPr lang="fr-FR" sz="1000" dirty="0">
              <a:latin typeface="Eras Demi ITC" panose="020B0805030504020804" pitchFamily="34" charset="0"/>
            </a:endParaRPr>
          </a:p>
          <a:p>
            <a:r>
              <a:rPr lang="fr-FR" dirty="0">
                <a:latin typeface="Eras Demi ITC" panose="020B0805030504020804" pitchFamily="34" charset="0"/>
              </a:rPr>
              <a:t>La France reste parmi les pays les plus consommateurs </a:t>
            </a:r>
          </a:p>
          <a:p>
            <a:r>
              <a:rPr lang="fr-FR" dirty="0">
                <a:latin typeface="Eras Demi ITC" panose="020B0805030504020804" pitchFamily="34" charset="0"/>
              </a:rPr>
              <a:t>d’alcool au monde, se situant au sixième rang parmi les </a:t>
            </a:r>
          </a:p>
          <a:p>
            <a:r>
              <a:rPr lang="fr-FR" dirty="0">
                <a:latin typeface="Eras Demi ITC" panose="020B0805030504020804" pitchFamily="34" charset="0"/>
              </a:rPr>
              <a:t>34 pays de l’OCDE.</a:t>
            </a:r>
          </a:p>
          <a:p>
            <a:r>
              <a:rPr lang="fr-FR" dirty="0">
                <a:latin typeface="Eras Demi ITC" panose="020B0805030504020804" pitchFamily="34" charset="0"/>
              </a:rPr>
              <a:t> </a:t>
            </a:r>
          </a:p>
          <a:p>
            <a:r>
              <a:rPr lang="fr-FR" dirty="0">
                <a:latin typeface="Eras Demi ITC" panose="020B0805030504020804" pitchFamily="34" charset="0"/>
              </a:rPr>
              <a:t>L’alcool est impliqué dans 45% des condamnations pour </a:t>
            </a:r>
          </a:p>
          <a:p>
            <a:r>
              <a:rPr lang="fr-FR" dirty="0">
                <a:latin typeface="Eras Demi ITC" panose="020B0805030504020804" pitchFamily="34" charset="0"/>
              </a:rPr>
              <a:t>délit routier.</a:t>
            </a:r>
          </a:p>
          <a:p>
            <a:r>
              <a:rPr lang="fr-FR" dirty="0"/>
              <a:t> </a:t>
            </a:r>
          </a:p>
          <a:p>
            <a:r>
              <a:rPr lang="fr-FR" dirty="0">
                <a:latin typeface="Eras Demi ITC" panose="020B0805030504020804" pitchFamily="34" charset="0"/>
              </a:rPr>
              <a:t> Source : Santé Publique France</a:t>
            </a:r>
          </a:p>
        </p:txBody>
      </p:sp>
      <p:sp>
        <p:nvSpPr>
          <p:cNvPr id="4" name="Larme 3"/>
          <p:cNvSpPr/>
          <p:nvPr/>
        </p:nvSpPr>
        <p:spPr>
          <a:xfrm>
            <a:off x="7163352" y="3693968"/>
            <a:ext cx="2318578" cy="2306735"/>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b="1" dirty="0">
                <a:latin typeface="Eras Demi ITC" panose="020B0805030504020804" pitchFamily="34" charset="0"/>
              </a:rPr>
              <a:t>41 000 décès </a:t>
            </a:r>
          </a:p>
          <a:p>
            <a:pPr lvl="0"/>
            <a:r>
              <a:rPr lang="fr-FR" b="1" dirty="0">
                <a:latin typeface="Eras Demi ITC" panose="020B0805030504020804" pitchFamily="34" charset="0"/>
              </a:rPr>
              <a:t>annuels sont attribuables</a:t>
            </a:r>
          </a:p>
          <a:p>
            <a:pPr lvl="0"/>
            <a:r>
              <a:rPr lang="fr-FR" b="1" dirty="0">
                <a:latin typeface="Eras Demi ITC" panose="020B0805030504020804" pitchFamily="34" charset="0"/>
              </a:rPr>
              <a:t> à l’alcool en France</a:t>
            </a:r>
          </a:p>
        </p:txBody>
      </p:sp>
      <p:sp>
        <p:nvSpPr>
          <p:cNvPr id="6" name="Larme 5"/>
          <p:cNvSpPr/>
          <p:nvPr/>
        </p:nvSpPr>
        <p:spPr>
          <a:xfrm>
            <a:off x="9616108" y="3533753"/>
            <a:ext cx="2286001" cy="2356385"/>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b="1" dirty="0">
                <a:latin typeface="Eras Demi ITC" panose="020B0805030504020804" pitchFamily="34" charset="0"/>
              </a:rPr>
              <a:t>30 000 décès masculins </a:t>
            </a:r>
          </a:p>
          <a:p>
            <a:pPr lvl="0"/>
            <a:r>
              <a:rPr lang="fr-FR" b="1" dirty="0">
                <a:latin typeface="Eras Demi ITC" panose="020B0805030504020804" pitchFamily="34" charset="0"/>
              </a:rPr>
              <a:t>11 000 décès féminins</a:t>
            </a:r>
          </a:p>
        </p:txBody>
      </p:sp>
    </p:spTree>
    <p:extLst>
      <p:ext uri="{BB962C8B-B14F-4D97-AF65-F5344CB8AC3E}">
        <p14:creationId xmlns:p14="http://schemas.microsoft.com/office/powerpoint/2010/main" val="282748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125B97-9AAA-4914-AD15-60094338D9C7}" type="slidenum">
              <a:rPr lang="fr-FR" smtClean="0"/>
              <a:t>8</a:t>
            </a:fld>
            <a:endParaRPr lang="fr-FR"/>
          </a:p>
        </p:txBody>
      </p:sp>
      <p:pic>
        <p:nvPicPr>
          <p:cNvPr id="3" name="Image 2">
            <a:extLst>
              <a:ext uri="{FF2B5EF4-FFF2-40B4-BE49-F238E27FC236}">
                <a16:creationId xmlns:a16="http://schemas.microsoft.com/office/drawing/2014/main" id="{1792A8FA-B1AD-435D-98CB-E3A7DEB03597}"/>
              </a:ext>
            </a:extLst>
          </p:cNvPr>
          <p:cNvPicPr>
            <a:picLocks noChangeAspect="1"/>
          </p:cNvPicPr>
          <p:nvPr/>
        </p:nvPicPr>
        <p:blipFill>
          <a:blip r:embed="rId2"/>
          <a:stretch>
            <a:fillRect/>
          </a:stretch>
        </p:blipFill>
        <p:spPr>
          <a:xfrm>
            <a:off x="1443662" y="1465780"/>
            <a:ext cx="8272745" cy="4500000"/>
          </a:xfrm>
          <a:prstGeom prst="rect">
            <a:avLst/>
          </a:prstGeom>
        </p:spPr>
      </p:pic>
      <p:sp>
        <p:nvSpPr>
          <p:cNvPr id="4" name="ZoneTexte 3"/>
          <p:cNvSpPr txBox="1"/>
          <p:nvPr/>
        </p:nvSpPr>
        <p:spPr>
          <a:xfrm>
            <a:off x="1778000" y="355600"/>
            <a:ext cx="7230533" cy="523220"/>
          </a:xfrm>
          <a:prstGeom prst="rect">
            <a:avLst/>
          </a:prstGeom>
          <a:noFill/>
        </p:spPr>
        <p:txBody>
          <a:bodyPr wrap="square" rtlCol="0">
            <a:spAutoFit/>
          </a:bodyPr>
          <a:lstStyle/>
          <a:p>
            <a:r>
              <a:rPr lang="fr-FR" sz="2800" dirty="0">
                <a:latin typeface="Eras Demi ITC" panose="020B0805030504020804" pitchFamily="34" charset="0"/>
              </a:rPr>
              <a:t>Les Equivalences</a:t>
            </a:r>
          </a:p>
        </p:txBody>
      </p:sp>
    </p:spTree>
    <p:extLst>
      <p:ext uri="{BB962C8B-B14F-4D97-AF65-F5344CB8AC3E}">
        <p14:creationId xmlns:p14="http://schemas.microsoft.com/office/powerpoint/2010/main" val="82996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382000" y="6315595"/>
            <a:ext cx="2743200" cy="365125"/>
          </a:xfrm>
        </p:spPr>
        <p:txBody>
          <a:bodyPr/>
          <a:lstStyle/>
          <a:p>
            <a:fld id="{4C125B97-9AAA-4914-AD15-60094338D9C7}" type="slidenum">
              <a:rPr lang="fr-FR" smtClean="0"/>
              <a:t>9</a:t>
            </a:fld>
            <a:endParaRPr lang="fr-FR"/>
          </a:p>
        </p:txBody>
      </p:sp>
      <p:pic>
        <p:nvPicPr>
          <p:cNvPr id="3" name="Espace réservé du contenu 7">
            <a:extLst>
              <a:ext uri="{FF2B5EF4-FFF2-40B4-BE49-F238E27FC236}">
                <a16:creationId xmlns:a16="http://schemas.microsoft.com/office/drawing/2014/main" id="{2603C817-00DA-41F3-AC75-211A380C8B03}"/>
              </a:ext>
            </a:extLst>
          </p:cNvPr>
          <p:cNvPicPr>
            <a:picLocks noChangeAspect="1"/>
          </p:cNvPicPr>
          <p:nvPr/>
        </p:nvPicPr>
        <p:blipFill rotWithShape="1">
          <a:blip r:embed="rId2">
            <a:extLst>
              <a:ext uri="{28A0092B-C50C-407E-A947-70E740481C1C}">
                <a14:useLocalDpi xmlns:a14="http://schemas.microsoft.com/office/drawing/2010/main" val="0"/>
              </a:ext>
            </a:extLst>
          </a:blip>
          <a:srcRect b="21183"/>
          <a:stretch/>
        </p:blipFill>
        <p:spPr>
          <a:xfrm>
            <a:off x="982112" y="410102"/>
            <a:ext cx="6541264" cy="5148000"/>
          </a:xfrm>
          <a:prstGeom prst="rect">
            <a:avLst/>
          </a:prstGeom>
        </p:spPr>
      </p:pic>
      <p:sp>
        <p:nvSpPr>
          <p:cNvPr id="5" name="Espace réservé du contenu 2">
            <a:extLst>
              <a:ext uri="{FF2B5EF4-FFF2-40B4-BE49-F238E27FC236}">
                <a16:creationId xmlns:a16="http://schemas.microsoft.com/office/drawing/2014/main" id="{017F6193-179F-4218-9A2A-2321CFDBF34A}"/>
              </a:ext>
            </a:extLst>
          </p:cNvPr>
          <p:cNvSpPr txBox="1">
            <a:spLocks/>
          </p:cNvSpPr>
          <p:nvPr/>
        </p:nvSpPr>
        <p:spPr>
          <a:xfrm>
            <a:off x="7763933" y="476442"/>
            <a:ext cx="3979334" cy="5263958"/>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Andalus" panose="02020603050405020304" pitchFamily="18" charset="-78"/>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Andalus" panose="02020603050405020304" pitchFamily="18" charset="-78"/>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ndalus" panose="02020603050405020304" pitchFamily="18" charset="-78"/>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ndalus" panose="02020603050405020304" pitchFamily="18" charset="-78"/>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ndalus" panose="02020603050405020304" pitchFamily="18" charset="-78"/>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dirty="0">
                <a:latin typeface="Eras Demi ITC" panose="020B0805030504020804" pitchFamily="34" charset="0"/>
              </a:rPr>
              <a:t>En moyenne :</a:t>
            </a:r>
          </a:p>
          <a:p>
            <a:pPr marL="0" indent="0">
              <a:buFont typeface="Arial" panose="020B0604020202020204" pitchFamily="34" charset="0"/>
              <a:buNone/>
            </a:pPr>
            <a:endParaRPr lang="fr-FR" sz="2400" dirty="0">
              <a:latin typeface="Eras Demi ITC" panose="020B0805030504020804" pitchFamily="34" charset="0"/>
            </a:endParaRPr>
          </a:p>
          <a:p>
            <a:pPr lvl="1"/>
            <a:r>
              <a:rPr lang="fr-FR" dirty="0">
                <a:latin typeface="Eras Demi ITC" panose="020B0805030504020804" pitchFamily="34" charset="0"/>
              </a:rPr>
              <a:t>1 verre fait augmenter l’alcool de 0,2 à 0,25g/l</a:t>
            </a:r>
            <a:endParaRPr lang="fr-FR" dirty="0">
              <a:latin typeface="Eras Demi ITC" panose="020B0805030504020804" pitchFamily="34" charset="0"/>
              <a:cs typeface="Calibri"/>
            </a:endParaRPr>
          </a:p>
          <a:p>
            <a:pPr lvl="1"/>
            <a:endParaRPr lang="fr-FR" dirty="0">
              <a:latin typeface="Eras Demi ITC" panose="020B0805030504020804" pitchFamily="34" charset="0"/>
            </a:endParaRPr>
          </a:p>
          <a:p>
            <a:pPr lvl="1"/>
            <a:r>
              <a:rPr lang="fr-FR" dirty="0">
                <a:latin typeface="Eras Demi ITC" panose="020B0805030504020804" pitchFamily="34" charset="0"/>
              </a:rPr>
              <a:t>L’alcool </a:t>
            </a:r>
            <a:r>
              <a:rPr lang="fr-FR" dirty="0">
                <a:latin typeface="Eras Demi ITC" panose="020B0805030504020804" pitchFamily="34" charset="0"/>
                <a:cs typeface="Arial"/>
              </a:rPr>
              <a:t>diminue</a:t>
            </a:r>
            <a:r>
              <a:rPr lang="fr-FR" dirty="0">
                <a:latin typeface="Eras Demi ITC" panose="020B0805030504020804" pitchFamily="34" charset="0"/>
              </a:rPr>
              <a:t> chaque heure de 0,15 g/l</a:t>
            </a:r>
            <a:endParaRPr lang="fr-FR" dirty="0">
              <a:latin typeface="Eras Demi ITC" panose="020B0805030504020804" pitchFamily="34" charset="0"/>
              <a:cs typeface="Calibri"/>
            </a:endParaRPr>
          </a:p>
          <a:p>
            <a:pPr lvl="1"/>
            <a:endParaRPr lang="fr-FR" dirty="0">
              <a:latin typeface="Eras Demi ITC" panose="020B0805030504020804" pitchFamily="34" charset="0"/>
              <a:cs typeface="Calibri"/>
            </a:endParaRPr>
          </a:p>
          <a:p>
            <a:pPr lvl="1"/>
            <a:r>
              <a:rPr lang="fr-FR" dirty="0">
                <a:latin typeface="Eras Demi ITC" panose="020B0805030504020804" pitchFamily="34" charset="0"/>
              </a:rPr>
              <a:t>L’alcoolémie augmente très vite chez sujet à jeun</a:t>
            </a:r>
            <a:endParaRPr lang="fr-FR" dirty="0">
              <a:latin typeface="Eras Demi ITC" panose="020B0805030504020804" pitchFamily="34" charset="0"/>
              <a:cs typeface="Calibri"/>
            </a:endParaRPr>
          </a:p>
        </p:txBody>
      </p:sp>
      <p:sp>
        <p:nvSpPr>
          <p:cNvPr id="6" name="Rectangle 5"/>
          <p:cNvSpPr/>
          <p:nvPr/>
        </p:nvSpPr>
        <p:spPr>
          <a:xfrm>
            <a:off x="719666" y="6066855"/>
            <a:ext cx="10363200" cy="400110"/>
          </a:xfrm>
          <a:prstGeom prst="rect">
            <a:avLst/>
          </a:prstGeom>
        </p:spPr>
        <p:txBody>
          <a:bodyPr wrap="square">
            <a:spAutoFit/>
          </a:bodyPr>
          <a:lstStyle/>
          <a:p>
            <a:r>
              <a:rPr lang="fr-FR" sz="2000" b="1" dirty="0">
                <a:solidFill>
                  <a:schemeClr val="accent1"/>
                </a:solidFill>
                <a:latin typeface="Eras Demi ITC" panose="020B0805030504020804" pitchFamily="34" charset="0"/>
                <a:ea typeface="Calibri" panose="020F0502020204030204" pitchFamily="34" charset="0"/>
              </a:rPr>
              <a:t>Alcool et tabac sont à l’origine de 123 000 décès prématurés par an en France.</a:t>
            </a:r>
            <a:endParaRPr lang="fr-FR" sz="2000" dirty="0">
              <a:solidFill>
                <a:schemeClr val="accent1"/>
              </a:solidFill>
              <a:latin typeface="Eras Demi ITC" panose="020B0805030504020804" pitchFamily="34" charset="0"/>
            </a:endParaRPr>
          </a:p>
        </p:txBody>
      </p:sp>
    </p:spTree>
    <p:extLst>
      <p:ext uri="{BB962C8B-B14F-4D97-AF65-F5344CB8AC3E}">
        <p14:creationId xmlns:p14="http://schemas.microsoft.com/office/powerpoint/2010/main" val="2164533461"/>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dre">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noFill/>
      </a:spPr>
      <a:bodyPr wrap="square" rtlCol="0">
        <a:spAutoFit/>
      </a:bodyPr>
      <a:lstStyle>
        <a:defPPr>
          <a:defRPr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0b0ac5-0d1c-41d9-94b4-e86f374842b7">
      <Terms xmlns="http://schemas.microsoft.com/office/infopath/2007/PartnerControls"/>
    </lcf76f155ced4ddcb4097134ff3c332f>
    <TaxCatchAll xmlns="ce685436-327e-415b-b06d-9a0f2bb565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08C3B2-3CD5-4DB4-8FAC-840EB1FD7038}">
  <ds:schemaRefs>
    <ds:schemaRef ds:uri="http://schemas.microsoft.com/sharepoint/v3/contenttype/forms"/>
  </ds:schemaRefs>
</ds:datastoreItem>
</file>

<file path=customXml/itemProps2.xml><?xml version="1.0" encoding="utf-8"?>
<ds:datastoreItem xmlns:ds="http://schemas.openxmlformats.org/officeDocument/2006/customXml" ds:itemID="{C52C9987-1FE2-4664-8DC0-DCA317371DE6}">
  <ds:schemaRefs>
    <ds:schemaRef ds:uri="http://schemas.microsoft.com/office/2006/metadata/properties"/>
    <ds:schemaRef ds:uri="http://purl.org/dc/terms/"/>
    <ds:schemaRef ds:uri="http://schemas.openxmlformats.org/package/2006/metadata/core-properties"/>
    <ds:schemaRef ds:uri="http://purl.org/dc/dcmitype/"/>
    <ds:schemaRef ds:uri="0a308814-286a-4320-989c-d127044b8e22"/>
    <ds:schemaRef ds:uri="http://schemas.microsoft.com/office/infopath/2007/PartnerControls"/>
    <ds:schemaRef ds:uri="http://schemas.microsoft.com/office/2006/documentManagement/types"/>
    <ds:schemaRef ds:uri="b30769eb-d439-4c6c-aa49-e7df69a8c691"/>
    <ds:schemaRef ds:uri="http://www.w3.org/XML/1998/namespace"/>
    <ds:schemaRef ds:uri="http://purl.org/dc/elements/1.1/"/>
    <ds:schemaRef ds:uri="8d0b0ac5-0d1c-41d9-94b4-e86f374842b7"/>
    <ds:schemaRef ds:uri="ce685436-327e-415b-b06d-9a0f2bb5655f"/>
  </ds:schemaRefs>
</ds:datastoreItem>
</file>

<file path=customXml/itemProps3.xml><?xml version="1.0" encoding="utf-8"?>
<ds:datastoreItem xmlns:ds="http://schemas.openxmlformats.org/officeDocument/2006/customXml" ds:itemID="{7EEA2052-9B22-4A22-B591-55441EEB0276}"/>
</file>

<file path=docProps/app.xml><?xml version="1.0" encoding="utf-8"?>
<Properties xmlns="http://schemas.openxmlformats.org/officeDocument/2006/extended-properties" xmlns:vt="http://schemas.openxmlformats.org/officeDocument/2006/docPropsVTypes">
  <Template>Retrospect</Template>
  <TotalTime>6444</TotalTime>
  <Words>3770</Words>
  <Application>Microsoft Office PowerPoint</Application>
  <PresentationFormat>Grand écran</PresentationFormat>
  <Paragraphs>469</Paragraphs>
  <Slides>38</Slides>
  <Notes>11</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38</vt:i4>
      </vt:variant>
    </vt:vector>
  </HeadingPairs>
  <TitlesOfParts>
    <vt:vector size="50" baseType="lpstr">
      <vt:lpstr>Arial</vt:lpstr>
      <vt:lpstr>Calibri</vt:lpstr>
      <vt:lpstr>Candara</vt:lpstr>
      <vt:lpstr>Century Gothic</vt:lpstr>
      <vt:lpstr>Corbel</vt:lpstr>
      <vt:lpstr>Eras Demi ITC</vt:lpstr>
      <vt:lpstr>Wingdings</vt:lpstr>
      <vt:lpstr>Wingdings 2</vt:lpstr>
      <vt:lpstr>Conception personnalisée</vt:lpstr>
      <vt:lpstr>1_Conception personnalisée</vt:lpstr>
      <vt:lpstr>Cadre</vt:lpstr>
      <vt:lpstr>2_Conception personnalisée</vt:lpstr>
      <vt:lpstr>ADDICTIONS et TRAVAIL : sensibilisation et prévention    </vt:lpstr>
      <vt:lpstr>Introduction</vt:lpstr>
      <vt:lpstr>a. Addiction</vt:lpstr>
      <vt:lpstr>b. Consommation de substances psychoactives (SPA)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 Addictions comportementales</vt:lpstr>
      <vt:lpstr>c. Addictions comportementales</vt:lpstr>
      <vt:lpstr>II- Effets sur la santé</vt:lpstr>
      <vt:lpstr>a. 3 grandes classes de produits</vt:lpstr>
      <vt:lpstr>b. SPA  : les modes de consommation</vt:lpstr>
      <vt:lpstr>c. SPA  : les modes de consommation</vt:lpstr>
      <vt:lpstr>d. Le parcours de la personne addict</vt:lpstr>
      <vt:lpstr>e. Les mécanismes qui conduisent  à la dépendance</vt:lpstr>
      <vt:lpstr>Vidéo (Comprendre le processus de dépendance)</vt:lpstr>
      <vt:lpstr>ADDICTIONS ET TRAVAIL  Méthodologie pour une action  au cœur des entreprises</vt:lpstr>
      <vt:lpstr>Que dit la loi ?</vt:lpstr>
      <vt:lpstr>Alcool</vt:lpstr>
      <vt:lpstr>Drogues</vt:lpstr>
      <vt:lpstr>Outils juridiques</vt:lpstr>
      <vt:lpstr>Quelques précisions :</vt:lpstr>
      <vt:lpstr>SPECIFICITE DE  LA CRISE SANITAIRE</vt:lpstr>
      <vt:lpstr>CONFINEMENT ET CONDUITES ADDICTIVES</vt:lpstr>
      <vt:lpstr>CONFINEMENT ET CONDUITES ADDICTIVES qu’en disent les consommateurs ?</vt:lpstr>
      <vt:lpstr>RECOURS DE PROXIMITE</vt:lpstr>
      <vt:lpstr>Votre Service de Santé au Travail</vt:lpstr>
      <vt:lpstr> Les CSAPA Centre de Soins, d’Accompagnement et de Prévention en Addictologie </vt:lpstr>
      <vt:lpstr>Module de formation en e-learning</vt:lpstr>
      <vt:lpstr>www.addictaide.fr </vt:lpstr>
      <vt:lpstr>Auteurs</vt:lpstr>
      <vt:lpstr>Merci de votre attention.  Avez-vous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risques chimiques</dc:title>
  <dc:creator>Maud SIMON-DESNAVAILLES</dc:creator>
  <cp:lastModifiedBy>Sébastien DUPERY</cp:lastModifiedBy>
  <cp:revision>757</cp:revision>
  <cp:lastPrinted>2018-01-22T14:47:05Z</cp:lastPrinted>
  <dcterms:created xsi:type="dcterms:W3CDTF">2017-05-04T14:38:26Z</dcterms:created>
  <dcterms:modified xsi:type="dcterms:W3CDTF">2023-12-21T08:37:51Z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0x01010040A735923CCB544A8FC22400479B6F60</vt:lpwstr>
  </property>
</Properties>
</file>