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7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99.xml" ContentType="application/vnd.openxmlformats-officedocument.presentationml.slideLayout+xml"/>
  <Override PartName="/ppt/notesSlides/notesSlide1.xml" ContentType="application/vnd.openxmlformats-officedocument.presentationml.notesSlide+xml"/>
  <Override PartName="/ppt/slideLayouts/slideLayout97.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8.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9.xml" ContentType="application/vnd.openxmlformats-officedocument.presentationml.slideLayout+xml"/>
  <Override PartName="/ppt/slideLayouts/slideLayout84.xml" ContentType="application/vnd.openxmlformats-officedocument.presentationml.slideLayout+xml"/>
  <Override PartName="/ppt/slideLayouts/slideLayout91.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9.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95" r:id="rId2"/>
    <p:sldMasterId id="2147483771" r:id="rId3"/>
    <p:sldMasterId id="2147483783" r:id="rId4"/>
    <p:sldMasterId id="2147483759" r:id="rId5"/>
    <p:sldMasterId id="2147483747" r:id="rId6"/>
    <p:sldMasterId id="2147483735" r:id="rId7"/>
    <p:sldMasterId id="2147483723" r:id="rId8"/>
    <p:sldMasterId id="2147483711" r:id="rId9"/>
  </p:sldMasterIdLst>
  <p:notesMasterIdLst>
    <p:notesMasterId r:id="rId43"/>
  </p:notesMasterIdLst>
  <p:sldIdLst>
    <p:sldId id="256"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433" autoAdjust="0"/>
  </p:normalViewPr>
  <p:slideViewPr>
    <p:cSldViewPr snapToGrid="0">
      <p:cViewPr varScale="1">
        <p:scale>
          <a:sx n="67" d="100"/>
          <a:sy n="67" d="100"/>
        </p:scale>
        <p:origin x="576" y="54"/>
      </p:cViewPr>
      <p:guideLst>
        <p:guide orient="horz" pos="2160"/>
        <p:guide pos="3840"/>
      </p:guideLst>
    </p:cSldViewPr>
  </p:slideViewPr>
  <p:outlineViewPr>
    <p:cViewPr>
      <p:scale>
        <a:sx n="33" d="100"/>
        <a:sy n="33" d="100"/>
      </p:scale>
      <p:origin x="0" y="-2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ustomXml" Target="../customXml/item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39670-1FDA-4231-901A-B3B9D4715846}" type="datetimeFigureOut">
              <a:rPr lang="fr-FR" smtClean="0"/>
              <a:pPr/>
              <a:t>20/04/2016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E76F4-C73E-40B6-805F-40E27035779F}" type="slidenum">
              <a:rPr lang="fr-FR" smtClean="0"/>
              <a:pPr/>
              <a:t>‹N°›</a:t>
            </a:fld>
            <a:endParaRPr lang="fr-FR"/>
          </a:p>
        </p:txBody>
      </p:sp>
    </p:spTree>
    <p:extLst>
      <p:ext uri="{BB962C8B-B14F-4D97-AF65-F5344CB8AC3E}">
        <p14:creationId xmlns:p14="http://schemas.microsoft.com/office/powerpoint/2010/main" val="383430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4E76F4-C73E-40B6-805F-40E27035779F}" type="slidenum">
              <a:rPr lang="fr-FR" smtClean="0"/>
              <a:pPr/>
              <a:t>1</a:t>
            </a:fld>
            <a:endParaRPr lang="fr-FR"/>
          </a:p>
        </p:txBody>
      </p:sp>
    </p:spTree>
    <p:extLst>
      <p:ext uri="{BB962C8B-B14F-4D97-AF65-F5344CB8AC3E}">
        <p14:creationId xmlns:p14="http://schemas.microsoft.com/office/powerpoint/2010/main" val="323565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cs typeface="Arial" panose="020B0604020202020204" pitchFamily="34" charset="0"/>
              </a:rPr>
              <a:t>P.12 document INRS : baromètre santé 2010 de l’Inpes ; expertise collective de l’Institut national de la santé et de la recherche médicale (Inserm) publiée en 2003 ; cohorte GAZEL </a:t>
            </a:r>
          </a:p>
          <a:p>
            <a:endParaRPr lang="fr-FR" altLang="fr-FR" smtClean="0">
              <a:latin typeface="Arial" panose="020B0604020202020204" pitchFamily="34" charset="0"/>
              <a:cs typeface="Arial" panose="020B0604020202020204" pitchFamily="34" charset="0"/>
            </a:endParaRPr>
          </a:p>
        </p:txBody>
      </p:sp>
      <p:sp>
        <p:nvSpPr>
          <p:cNvPr id="460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49A6CF-5079-4EC9-9E73-3517C772D06A}" type="slidenum">
              <a:rPr lang="fr-FR" altLang="fr-FR"/>
              <a:pPr eaLnBrk="1" hangingPunct="1"/>
              <a:t>12</a:t>
            </a:fld>
            <a:endParaRPr lang="fr-FR" altLang="fr-FR"/>
          </a:p>
        </p:txBody>
      </p:sp>
    </p:spTree>
    <p:extLst>
      <p:ext uri="{BB962C8B-B14F-4D97-AF65-F5344CB8AC3E}">
        <p14:creationId xmlns:p14="http://schemas.microsoft.com/office/powerpoint/2010/main" val="83239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cs typeface="Arial" panose="020B0604020202020204" pitchFamily="34" charset="0"/>
              </a:rPr>
              <a:t>P. 13 INRS : expertise collective de l’Inserm consacrée à l’alcool ; étude SAM ; etude CESIR</a:t>
            </a:r>
          </a:p>
          <a:p>
            <a:endParaRPr lang="fr-FR" altLang="fr-FR" smtClean="0">
              <a:latin typeface="Arial" panose="020B0604020202020204" pitchFamily="34" charset="0"/>
              <a:cs typeface="Arial" panose="020B0604020202020204" pitchFamily="34" charset="0"/>
            </a:endParaRPr>
          </a:p>
        </p:txBody>
      </p:sp>
      <p:sp>
        <p:nvSpPr>
          <p:cNvPr id="471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81D73C-A9E2-48C4-8615-3071EFCCB51C}" type="slidenum">
              <a:rPr lang="fr-FR" altLang="fr-FR"/>
              <a:pPr eaLnBrk="1" hangingPunct="1"/>
              <a:t>14</a:t>
            </a:fld>
            <a:endParaRPr lang="fr-FR" altLang="fr-FR"/>
          </a:p>
        </p:txBody>
      </p:sp>
    </p:spTree>
    <p:extLst>
      <p:ext uri="{BB962C8B-B14F-4D97-AF65-F5344CB8AC3E}">
        <p14:creationId xmlns:p14="http://schemas.microsoft.com/office/powerpoint/2010/main" val="404220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87B261-84ED-49F2-974F-148CD97C12BE}" type="slidenum">
              <a:rPr lang="fr-FR" altLang="fr-FR"/>
              <a:pPr eaLnBrk="1" hangingPunct="1"/>
              <a:t>15</a:t>
            </a:fld>
            <a:endParaRPr lang="fr-FR" altLang="fr-FR"/>
          </a:p>
        </p:txBody>
      </p:sp>
      <p:sp>
        <p:nvSpPr>
          <p:cNvPr id="48131" name="Text Box 1"/>
          <p:cNvSpPr txBox="1">
            <a:spLocks noChangeArrowheads="1"/>
          </p:cNvSpPr>
          <p:nvPr/>
        </p:nvSpPr>
        <p:spPr bwMode="auto">
          <a:xfrm>
            <a:off x="3778250" y="9428163"/>
            <a:ext cx="2884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r" eaLnBrk="1" hangingPunct="1"/>
            <a:fld id="{AA61B402-0299-40D3-B688-7AD36DB007D4}" type="slidenum">
              <a:rPr lang="fr-FR" altLang="fr-FR" sz="1200">
                <a:solidFill>
                  <a:srgbClr val="000000"/>
                </a:solidFill>
                <a:cs typeface="Arial Unicode MS" panose="020B0604020202020204" pitchFamily="34" charset="-128"/>
              </a:rPr>
              <a:pPr algn="r" eaLnBrk="1" hangingPunct="1"/>
              <a:t>15</a:t>
            </a:fld>
            <a:endParaRPr lang="fr-FR" altLang="fr-FR" sz="1200">
              <a:solidFill>
                <a:srgbClr val="000000"/>
              </a:solidFill>
              <a:cs typeface="Arial Unicode MS" panose="020B0604020202020204" pitchFamily="34" charset="-128"/>
            </a:endParaRPr>
          </a:p>
        </p:txBody>
      </p:sp>
      <p:sp>
        <p:nvSpPr>
          <p:cNvPr id="48132" name="Text Box 2"/>
          <p:cNvSpPr txBox="1">
            <a:spLocks noChangeArrowheads="1"/>
          </p:cNvSpPr>
          <p:nvPr/>
        </p:nvSpPr>
        <p:spPr bwMode="auto">
          <a:xfrm>
            <a:off x="3775075" y="9428163"/>
            <a:ext cx="28860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r" eaLnBrk="1" hangingPunct="1">
              <a:lnSpc>
                <a:spcPct val="95000"/>
              </a:lnSpc>
            </a:pPr>
            <a:fld id="{BC991162-94EB-46D5-9CC1-A0BDA1CEDF9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48133" name="Text Box 3"/>
          <p:cNvSpPr txBox="1">
            <a:spLocks noChangeArrowheads="1"/>
          </p:cNvSpPr>
          <p:nvPr/>
        </p:nvSpPr>
        <p:spPr bwMode="auto">
          <a:xfrm>
            <a:off x="3775075" y="9428163"/>
            <a:ext cx="28876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r" eaLnBrk="1" hangingPunct="1">
              <a:lnSpc>
                <a:spcPct val="95000"/>
              </a:lnSpc>
            </a:pPr>
            <a:fld id="{C583C094-9ABA-4310-9389-ED03C14F9632}"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48134" name="Text Box 4"/>
          <p:cNvSpPr txBox="1">
            <a:spLocks noChangeArrowheads="1"/>
          </p:cNvSpPr>
          <p:nvPr/>
        </p:nvSpPr>
        <p:spPr bwMode="auto">
          <a:xfrm>
            <a:off x="3775075" y="9429750"/>
            <a:ext cx="28892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r" eaLnBrk="1" hangingPunct="1">
              <a:lnSpc>
                <a:spcPct val="95000"/>
              </a:lnSpc>
            </a:pPr>
            <a:fld id="{39799E10-8835-45C6-B8D5-8BB6B532C07A}"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48135" name="Rectangle 5"/>
          <p:cNvSpPr>
            <a:spLocks noGrp="1" noRot="1" noChangeAspect="1" noChangeArrowheads="1" noTextEdit="1"/>
          </p:cNvSpPr>
          <p:nvPr>
            <p:ph type="sldImg"/>
          </p:nvPr>
        </p:nvSpPr>
        <p:spPr>
          <a:xfrm>
            <a:off x="25400" y="754063"/>
            <a:ext cx="6615113" cy="3721100"/>
          </a:xfrm>
          <a:solidFill>
            <a:srgbClr val="FFFFFF"/>
          </a:solidFill>
          <a:ln/>
        </p:spPr>
      </p:sp>
      <p:sp>
        <p:nvSpPr>
          <p:cNvPr id="48136" name="Rectangle 6"/>
          <p:cNvSpPr>
            <a:spLocks noGrp="1" noChangeArrowheads="1"/>
          </p:cNvSpPr>
          <p:nvPr>
            <p:ph type="body" idx="1"/>
          </p:nvPr>
        </p:nvSpPr>
        <p:spPr>
          <a:xfrm>
            <a:off x="666750" y="4714875"/>
            <a:ext cx="5335588"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023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A57B4D-E0DD-49EB-965A-CCAA9F8C84B7}" type="slidenum">
              <a:rPr lang="fr-FR" altLang="fr-FR"/>
              <a:pPr eaLnBrk="1" hangingPunct="1"/>
              <a:t>19</a:t>
            </a:fld>
            <a:endParaRPr lang="fr-FR" altLang="fr-FR"/>
          </a:p>
        </p:txBody>
      </p:sp>
      <p:sp>
        <p:nvSpPr>
          <p:cNvPr id="49155" name="Rectangle 2"/>
          <p:cNvSpPr>
            <a:spLocks noGrp="1" noRot="1" noChangeAspect="1" noChangeArrowheads="1" noTextEdit="1"/>
          </p:cNvSpPr>
          <p:nvPr>
            <p:ph type="sldImg"/>
          </p:nvPr>
        </p:nvSpPr>
        <p:spPr>
          <a:xfrm>
            <a:off x="28575" y="746125"/>
            <a:ext cx="6611938" cy="3719513"/>
          </a:xfrm>
          <a:ln/>
        </p:spPr>
      </p:sp>
      <p:sp>
        <p:nvSpPr>
          <p:cNvPr id="49156"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94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cs typeface="Arial" panose="020B0604020202020204" pitchFamily="34" charset="0"/>
              </a:rPr>
              <a:t>Ajouter les articles du code du travail</a:t>
            </a:r>
          </a:p>
        </p:txBody>
      </p:sp>
      <p:sp>
        <p:nvSpPr>
          <p:cNvPr id="501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675DF3-F235-4004-A8FB-A9797FBBAA30}" type="slidenum">
              <a:rPr lang="fr-FR" altLang="fr-FR"/>
              <a:pPr eaLnBrk="1" hangingPunct="1"/>
              <a:t>21</a:t>
            </a:fld>
            <a:endParaRPr lang="fr-FR" altLang="fr-FR"/>
          </a:p>
        </p:txBody>
      </p:sp>
    </p:spTree>
    <p:extLst>
      <p:ext uri="{BB962C8B-B14F-4D97-AF65-F5344CB8AC3E}">
        <p14:creationId xmlns:p14="http://schemas.microsoft.com/office/powerpoint/2010/main" val="315324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493A57-4DC1-47B1-A17B-EF9EE93AB76C}" type="slidenum">
              <a:rPr lang="fr-FR" altLang="fr-FR"/>
              <a:pPr eaLnBrk="1" hangingPunct="1"/>
              <a:t>24</a:t>
            </a:fld>
            <a:endParaRPr lang="fr-FR" altLang="fr-FR"/>
          </a:p>
        </p:txBody>
      </p:sp>
      <p:sp>
        <p:nvSpPr>
          <p:cNvPr id="51203" name="Rectangle 2"/>
          <p:cNvSpPr>
            <a:spLocks noGrp="1" noRot="1" noChangeAspect="1" noChangeArrowheads="1" noTextEdit="1"/>
          </p:cNvSpPr>
          <p:nvPr>
            <p:ph type="sldImg"/>
          </p:nvPr>
        </p:nvSpPr>
        <p:spPr>
          <a:xfrm>
            <a:off x="28575" y="746125"/>
            <a:ext cx="6611938" cy="3719513"/>
          </a:xfrm>
          <a:ln/>
        </p:spPr>
      </p:sp>
      <p:sp>
        <p:nvSpPr>
          <p:cNvPr id="51204"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22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34AD0B-65B8-4B6B-B787-435DE907BF4E}" type="slidenum">
              <a:rPr lang="fr-FR" altLang="fr-FR"/>
              <a:pPr eaLnBrk="1" hangingPunct="1"/>
              <a:t>29</a:t>
            </a:fld>
            <a:endParaRPr lang="fr-FR" altLang="fr-FR"/>
          </a:p>
        </p:txBody>
      </p:sp>
      <p:sp>
        <p:nvSpPr>
          <p:cNvPr id="52227" name="Rectangle 2"/>
          <p:cNvSpPr>
            <a:spLocks noGrp="1" noRot="1" noChangeAspect="1" noChangeArrowheads="1" noTextEdit="1"/>
          </p:cNvSpPr>
          <p:nvPr>
            <p:ph type="sldImg"/>
          </p:nvPr>
        </p:nvSpPr>
        <p:spPr>
          <a:xfrm>
            <a:off x="28575" y="746125"/>
            <a:ext cx="6611938" cy="3719513"/>
          </a:xfrm>
          <a:ln/>
        </p:spPr>
      </p:sp>
      <p:sp>
        <p:nvSpPr>
          <p:cNvPr id="52228"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30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8EB148-B806-4964-AD49-69993F94AB7D}" type="slidenum">
              <a:rPr lang="fr-FR" altLang="fr-FR"/>
              <a:pPr eaLnBrk="1" hangingPunct="1"/>
              <a:t>33</a:t>
            </a:fld>
            <a:endParaRPr lang="fr-FR" alt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64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smtClean="0">
              <a:latin typeface="Arial" panose="020B0604020202020204" pitchFamily="34" charset="0"/>
              <a:cs typeface="Arial" panose="020B0604020202020204" pitchFamily="34" charset="0"/>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B022E6-F140-4CDC-9C07-A51534F21DFC}" type="slidenum">
              <a:rPr lang="fr-FR" altLang="fr-FR"/>
              <a:pPr eaLnBrk="1" hangingPunct="1"/>
              <a:t>2</a:t>
            </a:fld>
            <a:endParaRPr lang="fr-FR" altLang="fr-FR"/>
          </a:p>
        </p:txBody>
      </p:sp>
    </p:spTree>
    <p:extLst>
      <p:ext uri="{BB962C8B-B14F-4D97-AF65-F5344CB8AC3E}">
        <p14:creationId xmlns:p14="http://schemas.microsoft.com/office/powerpoint/2010/main" val="135594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522086-63BC-422B-BDEF-AF79883FFEC2}" type="slidenum">
              <a:rPr lang="fr-FR" altLang="fr-FR"/>
              <a:pPr eaLnBrk="1" hangingPunct="1"/>
              <a:t>3</a:t>
            </a:fld>
            <a:endParaRPr lang="fr-FR" altLang="fr-FR"/>
          </a:p>
        </p:txBody>
      </p:sp>
      <p:sp>
        <p:nvSpPr>
          <p:cNvPr id="39939" name="Rectangle 2"/>
          <p:cNvSpPr>
            <a:spLocks noGrp="1" noRot="1" noChangeAspect="1" noChangeArrowheads="1" noTextEdit="1"/>
          </p:cNvSpPr>
          <p:nvPr>
            <p:ph type="sldImg"/>
          </p:nvPr>
        </p:nvSpPr>
        <p:spPr>
          <a:xfrm>
            <a:off x="28575" y="746125"/>
            <a:ext cx="6611938" cy="3719513"/>
          </a:xfrm>
          <a:ln/>
        </p:spPr>
      </p:sp>
      <p:sp>
        <p:nvSpPr>
          <p:cNvPr id="39940"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57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F4E76F4-C73E-40B6-805F-40E27035779F}" type="slidenum">
              <a:rPr lang="fr-FR" smtClean="0"/>
              <a:pPr/>
              <a:t>4</a:t>
            </a:fld>
            <a:endParaRPr lang="fr-FR"/>
          </a:p>
        </p:txBody>
      </p:sp>
    </p:spTree>
    <p:extLst>
      <p:ext uri="{BB962C8B-B14F-4D97-AF65-F5344CB8AC3E}">
        <p14:creationId xmlns:p14="http://schemas.microsoft.com/office/powerpoint/2010/main" val="13693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C5391E-E5A3-4B1C-9712-B5DF54924B74}" type="slidenum">
              <a:rPr lang="fr-FR" altLang="fr-FR"/>
              <a:pPr eaLnBrk="1" hangingPunct="1"/>
              <a:t>5</a:t>
            </a:fld>
            <a:endParaRPr lang="fr-FR" altLang="fr-FR"/>
          </a:p>
        </p:txBody>
      </p:sp>
      <p:sp>
        <p:nvSpPr>
          <p:cNvPr id="40963" name="Rectangle 2"/>
          <p:cNvSpPr>
            <a:spLocks noGrp="1" noRot="1" noChangeAspect="1" noChangeArrowheads="1" noTextEdit="1"/>
          </p:cNvSpPr>
          <p:nvPr>
            <p:ph type="sldImg"/>
          </p:nvPr>
        </p:nvSpPr>
        <p:spPr>
          <a:xfrm>
            <a:off x="28575" y="746125"/>
            <a:ext cx="6611938" cy="3719513"/>
          </a:xfrm>
          <a:ln/>
        </p:spPr>
      </p:sp>
      <p:sp>
        <p:nvSpPr>
          <p:cNvPr id="40964"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93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812321-63ED-490D-93E0-F2A9D0927CE0}" type="slidenum">
              <a:rPr lang="fr-FR" altLang="fr-FR"/>
              <a:pPr eaLnBrk="1" hangingPunct="1"/>
              <a:t>7</a:t>
            </a:fld>
            <a:endParaRPr lang="fr-FR" altLang="fr-FR"/>
          </a:p>
        </p:txBody>
      </p:sp>
      <p:sp>
        <p:nvSpPr>
          <p:cNvPr id="41987" name="Rectangle 2"/>
          <p:cNvSpPr>
            <a:spLocks noGrp="1" noRot="1" noChangeAspect="1" noChangeArrowheads="1" noTextEdit="1"/>
          </p:cNvSpPr>
          <p:nvPr>
            <p:ph type="sldImg"/>
          </p:nvPr>
        </p:nvSpPr>
        <p:spPr>
          <a:xfrm>
            <a:off x="28575" y="746125"/>
            <a:ext cx="6611938" cy="3719513"/>
          </a:xfrm>
          <a:ln/>
        </p:spPr>
      </p:sp>
      <p:sp>
        <p:nvSpPr>
          <p:cNvPr id="41988"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8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cs typeface="Arial" panose="020B0604020202020204" pitchFamily="34" charset="0"/>
            </a:endParaRPr>
          </a:p>
        </p:txBody>
      </p:sp>
      <p:sp>
        <p:nvSpPr>
          <p:cNvPr id="430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DFE16B-F242-4B22-81FE-BCE0D13D970E}" type="slidenum">
              <a:rPr lang="fr-FR" altLang="fr-FR"/>
              <a:pPr eaLnBrk="1" hangingPunct="1"/>
              <a:t>9</a:t>
            </a:fld>
            <a:endParaRPr lang="fr-FR" altLang="fr-FR"/>
          </a:p>
        </p:txBody>
      </p:sp>
    </p:spTree>
    <p:extLst>
      <p:ext uri="{BB962C8B-B14F-4D97-AF65-F5344CB8AC3E}">
        <p14:creationId xmlns:p14="http://schemas.microsoft.com/office/powerpoint/2010/main" val="98483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F2E5D4-A261-43BB-A77F-01CA85A7064E}" type="slidenum">
              <a:rPr lang="fr-FR" altLang="fr-FR"/>
              <a:pPr eaLnBrk="1" hangingPunct="1"/>
              <a:t>10</a:t>
            </a:fld>
            <a:endParaRPr lang="fr-FR" altLang="fr-FR"/>
          </a:p>
        </p:txBody>
      </p:sp>
      <p:sp>
        <p:nvSpPr>
          <p:cNvPr id="44035" name="Rectangle 2"/>
          <p:cNvSpPr>
            <a:spLocks noGrp="1" noRot="1" noChangeAspect="1" noChangeArrowheads="1" noTextEdit="1"/>
          </p:cNvSpPr>
          <p:nvPr>
            <p:ph type="sldImg"/>
          </p:nvPr>
        </p:nvSpPr>
        <p:spPr>
          <a:xfrm>
            <a:off x="28575" y="746125"/>
            <a:ext cx="6611938" cy="3719513"/>
          </a:xfrm>
          <a:ln/>
        </p:spPr>
      </p:sp>
      <p:sp>
        <p:nvSpPr>
          <p:cNvPr id="44036" name="Rectangle 3"/>
          <p:cNvSpPr>
            <a:spLocks noGrp="1" noChangeArrowheads="1"/>
          </p:cNvSpPr>
          <p:nvPr>
            <p:ph type="body" idx="1"/>
          </p:nvPr>
        </p:nvSpPr>
        <p:spPr>
          <a:xfrm>
            <a:off x="889000" y="4714875"/>
            <a:ext cx="4891088"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30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latin typeface="Arial" panose="020B0604020202020204" pitchFamily="34" charset="0"/>
                <a:cs typeface="Arial" panose="020B0604020202020204" pitchFamily="34" charset="0"/>
              </a:rPr>
              <a:t>Fiche rose les addictions guide Mildt</a:t>
            </a:r>
          </a:p>
          <a:p>
            <a:endParaRPr lang="fr-FR" altLang="fr-FR" smtClean="0">
              <a:latin typeface="Arial" panose="020B0604020202020204" pitchFamily="34" charset="0"/>
              <a:cs typeface="Arial" panose="020B0604020202020204" pitchFamily="34" charset="0"/>
            </a:endParaRPr>
          </a:p>
        </p:txBody>
      </p:sp>
      <p:sp>
        <p:nvSpPr>
          <p:cNvPr id="450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000" eaLnBrk="0" hangingPunct="0">
              <a:defRPr>
                <a:solidFill>
                  <a:schemeClr val="tx1"/>
                </a:solidFill>
                <a:latin typeface="Arial" panose="020B0604020202020204" pitchFamily="34" charset="0"/>
                <a:cs typeface="Arial" panose="020B0604020202020204" pitchFamily="34" charset="0"/>
              </a:defRPr>
            </a:lvl1pPr>
            <a:lvl2pPr marL="742950" indent="-285750" defTabSz="889000" eaLnBrk="0" hangingPunct="0">
              <a:defRPr>
                <a:solidFill>
                  <a:schemeClr val="tx1"/>
                </a:solidFill>
                <a:latin typeface="Arial" panose="020B0604020202020204" pitchFamily="34" charset="0"/>
                <a:cs typeface="Arial" panose="020B0604020202020204" pitchFamily="34" charset="0"/>
              </a:defRPr>
            </a:lvl2pPr>
            <a:lvl3pPr marL="1143000" indent="-228600" defTabSz="889000" eaLnBrk="0" hangingPunct="0">
              <a:defRPr>
                <a:solidFill>
                  <a:schemeClr val="tx1"/>
                </a:solidFill>
                <a:latin typeface="Arial" panose="020B0604020202020204" pitchFamily="34" charset="0"/>
                <a:cs typeface="Arial" panose="020B0604020202020204" pitchFamily="34" charset="0"/>
              </a:defRPr>
            </a:lvl3pPr>
            <a:lvl4pPr marL="1600200" indent="-228600" defTabSz="889000" eaLnBrk="0" hangingPunct="0">
              <a:defRPr>
                <a:solidFill>
                  <a:schemeClr val="tx1"/>
                </a:solidFill>
                <a:latin typeface="Arial" panose="020B0604020202020204" pitchFamily="34" charset="0"/>
                <a:cs typeface="Arial" panose="020B0604020202020204" pitchFamily="34" charset="0"/>
              </a:defRPr>
            </a:lvl4pPr>
            <a:lvl5pPr marL="2057400" indent="-228600" defTabSz="889000" eaLnBrk="0" hangingPunct="0">
              <a:defRPr>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9A46BE-5CE4-43B8-9820-7C0C3F76079F}" type="slidenum">
              <a:rPr lang="fr-FR" altLang="fr-FR"/>
              <a:pPr eaLnBrk="1" hangingPunct="1"/>
              <a:t>11</a:t>
            </a:fld>
            <a:endParaRPr lang="fr-FR" altLang="fr-FR"/>
          </a:p>
        </p:txBody>
      </p:sp>
    </p:spTree>
    <p:extLst>
      <p:ext uri="{BB962C8B-B14F-4D97-AF65-F5344CB8AC3E}">
        <p14:creationId xmlns:p14="http://schemas.microsoft.com/office/powerpoint/2010/main" val="2589568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B86D857-6402-4664-9870-7749C9995262}"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pic>
        <p:nvPicPr>
          <p:cNvPr id="18" name="Image 1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20" name="Image 19"/>
          <p:cNvPicPr>
            <a:picLocks noChangeAspect="1"/>
          </p:cNvPicPr>
          <p:nvPr userDrawn="1"/>
        </p:nvPicPr>
        <p:blipFill>
          <a:blip r:embed="rId3"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306230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5E5339-A969-4E30-ADBA-1C76940C3F97}"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9273919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330666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6909163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3242668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9459424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60093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A72C84-364C-47E3-8102-0A38F31770F6}"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574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86BE7F-7BA0-4721-A266-CD2822027FCF}"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787970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3D6DD33-7EF9-448F-BAAD-91C07DAF7557}"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06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8467CD-D37F-45B6-BE5F-9592EA29BC92}"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11425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5B4F069-6F31-4D48-8514-7DEC02FB5984}"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204786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58DC655-64D5-4927-A16B-5FC76E614F01}"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795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5309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31657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ACF5A0-5071-47E5-8674-FD3D30A6680C}"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25794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0FE1BB-DD1B-4B07-BA33-3A6AF345AA68}"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pic>
        <p:nvPicPr>
          <p:cNvPr id="8" name="Image 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7" name="Image 6"/>
          <p:cNvPicPr>
            <a:picLocks noChangeAspect="1"/>
          </p:cNvPicPr>
          <p:nvPr userDrawn="1"/>
        </p:nvPicPr>
        <p:blipFill>
          <a:blip r:embed="rId3"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4219134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CF5A0-5071-47E5-8674-FD3D30A6680C}"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51138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CF5A0-5071-47E5-8674-FD3D30A6680C}" type="datetimeFigureOut">
              <a:rPr lang="fr-FR" smtClean="0"/>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711351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CF5A0-5071-47E5-8674-FD3D30A6680C}" type="datetimeFigureOut">
              <a:rPr lang="fr-FR" smtClean="0"/>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42045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CF5A0-5071-47E5-8674-FD3D30A6680C}" type="datetimeFigureOut">
              <a:rPr lang="fr-FR" smtClean="0"/>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248264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ACF5A0-5071-47E5-8674-FD3D30A6680C}"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4115887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ACF5A0-5071-47E5-8674-FD3D30A6680C}"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002654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3975305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3934764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906447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05061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73B069-0EAD-4947-8232-FF5037058A7A}" type="datetime1">
              <a:rPr lang="fr-FR" smtClean="0"/>
              <a:pPr/>
              <a:t>20/04/2016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332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0858EF-5A5A-449D-BCEA-18AAEBE3A2D2}"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974358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0858EF-5A5A-449D-BCEA-18AAEBE3A2D2}"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617426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0858EF-5A5A-449D-BCEA-18AAEBE3A2D2}" type="datetimeFigureOut">
              <a:rPr lang="fr-FR" smtClean="0"/>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7454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0858EF-5A5A-449D-BCEA-18AAEBE3A2D2}" type="datetimeFigureOut">
              <a:rPr lang="fr-FR" smtClean="0"/>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455306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0858EF-5A5A-449D-BCEA-18AAEBE3A2D2}" type="datetimeFigureOut">
              <a:rPr lang="fr-FR" smtClean="0"/>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90420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858EF-5A5A-449D-BCEA-18AAEBE3A2D2}"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611304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858EF-5A5A-449D-BCEA-18AAEBE3A2D2}"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346410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58832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187186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07822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57C7BCE-9E3A-4D1A-AFD9-6C2BED8DCCF8}" type="datetime1">
              <a:rPr lang="fr-FR" smtClean="0"/>
              <a:pPr/>
              <a:t>20/04/2016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425062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2435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856E8C1-5070-4574-821F-3A35205ED76D}"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553906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56E8C1-5070-4574-821F-3A35205ED76D}"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53456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56E8C1-5070-4574-821F-3A35205ED76D}" type="datetimeFigureOut">
              <a:rPr lang="fr-FR" smtClean="0"/>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444734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856E8C1-5070-4574-821F-3A35205ED76D}" type="datetimeFigureOut">
              <a:rPr lang="fr-FR" smtClean="0"/>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595780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56E8C1-5070-4574-821F-3A35205ED76D}" type="datetimeFigureOut">
              <a:rPr lang="fr-FR" smtClean="0"/>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587550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56E8C1-5070-4574-821F-3A35205ED76D}"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818774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56E8C1-5070-4574-821F-3A35205ED76D}"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2346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667668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36288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4826A65-65AA-45BE-9489-570C3E1ADA44}" type="datetime1">
              <a:rPr lang="fr-FR" smtClean="0"/>
              <a:pPr/>
              <a:t>20/04/2016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4074533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3202757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56456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E21EA62-499B-4DD9-A521-8E5CC412D98F}"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754666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21EA62-499B-4DD9-A521-8E5CC412D98F}"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438219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21EA62-499B-4DD9-A521-8E5CC412D98F}" type="datetimeFigureOut">
              <a:rPr lang="fr-FR" smtClean="0"/>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324988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21EA62-499B-4DD9-A521-8E5CC412D98F}" type="datetimeFigureOut">
              <a:rPr lang="fr-FR" smtClean="0"/>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491350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21EA62-499B-4DD9-A521-8E5CC412D98F}" type="datetimeFigureOut">
              <a:rPr lang="fr-FR" smtClean="0"/>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84674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21EA62-499B-4DD9-A521-8E5CC412D98F}"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362931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21EA62-499B-4DD9-A521-8E5CC412D98F}" type="datetimeFigureOut">
              <a:rPr lang="fr-FR" smtClean="0"/>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703860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91866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03E8101-BB23-4C9E-B452-D16326C55546}" type="datetime1">
              <a:rPr lang="fr-FR" smtClean="0"/>
              <a:pPr/>
              <a:t>20/04/2016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101573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4015830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3401374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008212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351679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806612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148617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981397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201988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1430901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130504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AFB85-84A6-475D-AAC2-B34273C87BD8}" type="datetime1">
              <a:rPr lang="fr-FR" smtClean="0"/>
              <a:pPr/>
              <a:t>20/04/2016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629725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60593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3581296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2830186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671415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333146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1023755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981564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4107079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456811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80057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ADAC5D-23FA-4ACE-8F3B-34FA8C537A15}" type="datetime1">
              <a:rPr lang="fr-FR" smtClean="0"/>
              <a:pPr/>
              <a:t>20/04/2016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658014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347903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55645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84612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3719369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695425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016124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40284495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80290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1469055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3258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B6089D-2EF2-4D6C-9DFA-A036A4504C89}" type="datetime1">
              <a:rPr lang="fr-FR" smtClean="0"/>
              <a:pPr/>
              <a:t>20/04/2016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2166437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3002412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78568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41737939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1736779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436135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7986987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915904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4271974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1671282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65E9500-CA43-4FC4-BD5E-58FE593BEE56}" type="datetimeFigureOut">
              <a:rPr lang="fr-FR" smtClean="0"/>
              <a:pPr/>
              <a:t>20/04/2016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50269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215CD4-898C-4576-96F0-CD1F48CD0831}" type="datetime1">
              <a:rPr lang="fr-FR" smtClean="0"/>
              <a:pPr/>
              <a:t>20/04/2016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DB7AF3-2AC4-4173-A60D-49C4502EB5E1}" type="slidenum">
              <a:rPr lang="fr-FR" smtClean="0"/>
              <a:pPr/>
              <a:t>‹N°›</a:t>
            </a:fld>
            <a:endParaRPr lang="fr-FR"/>
          </a:p>
        </p:txBody>
      </p:sp>
      <p:pic>
        <p:nvPicPr>
          <p:cNvPr id="18" name="Image 17"/>
          <p:cNvPicPr>
            <a:picLocks noChangeAspect="1"/>
          </p:cNvPicPr>
          <p:nvPr userDrawn="1"/>
        </p:nvPicPr>
        <p:blipFill>
          <a:blip r:embed="rId1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19" name="Image 18"/>
          <p:cNvPicPr>
            <a:picLocks noChangeAspect="1"/>
          </p:cNvPicPr>
          <p:nvPr userDrawn="1"/>
        </p:nvPicPr>
        <p:blipFill>
          <a:blip r:embed="rId19"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27990241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CF5A0-5071-47E5-8674-FD3D30A6680C}" type="datetimeFigureOut">
              <a:rPr lang="fr-FR" smtClean="0"/>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5E70E-3545-446C-8CB8-C365E580DC34}" type="slidenum">
              <a:rPr lang="fr-FR" smtClean="0"/>
              <a:t>‹N°›</a:t>
            </a:fld>
            <a:endParaRPr lang="fr-FR"/>
          </a:p>
        </p:txBody>
      </p:sp>
    </p:spTree>
    <p:extLst>
      <p:ext uri="{BB962C8B-B14F-4D97-AF65-F5344CB8AC3E}">
        <p14:creationId xmlns:p14="http://schemas.microsoft.com/office/powerpoint/2010/main" val="32727906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858EF-5A5A-449D-BCEA-18AAEBE3A2D2}" type="datetimeFigureOut">
              <a:rPr lang="fr-FR" smtClean="0"/>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5CA19-9FB1-4A6B-834B-8A84B84C6B73}" type="slidenum">
              <a:rPr lang="fr-FR" smtClean="0"/>
              <a:t>‹N°›</a:t>
            </a:fld>
            <a:endParaRPr lang="fr-FR"/>
          </a:p>
        </p:txBody>
      </p:sp>
      <p:pic>
        <p:nvPicPr>
          <p:cNvPr id="7" name="Image 6"/>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8" name="Image 7"/>
          <p:cNvPicPr>
            <a:picLocks noChangeAspect="1"/>
          </p:cNvPicPr>
          <p:nvPr userDrawn="1"/>
        </p:nvPicPr>
        <p:blipFill>
          <a:blip r:embed="rId14"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27037893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E8C1-5070-4574-821F-3A35205ED76D}" type="datetimeFigureOut">
              <a:rPr lang="fr-FR" smtClean="0"/>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2CD8C-9F39-4E11-B026-2A3C1D03F6CF}" type="slidenum">
              <a:rPr lang="fr-FR" smtClean="0"/>
              <a:t>‹N°›</a:t>
            </a:fld>
            <a:endParaRPr lang="fr-FR"/>
          </a:p>
        </p:txBody>
      </p:sp>
    </p:spTree>
    <p:extLst>
      <p:ext uri="{BB962C8B-B14F-4D97-AF65-F5344CB8AC3E}">
        <p14:creationId xmlns:p14="http://schemas.microsoft.com/office/powerpoint/2010/main" val="162985080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1EA62-499B-4DD9-A521-8E5CC412D98F}" type="datetimeFigureOut">
              <a:rPr lang="fr-FR" smtClean="0"/>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8C47F-1BAB-433D-BF3E-4031FC590AF2}" type="slidenum">
              <a:rPr lang="fr-FR" smtClean="0"/>
              <a:t>‹N°›</a:t>
            </a:fld>
            <a:endParaRPr lang="fr-FR"/>
          </a:p>
        </p:txBody>
      </p:sp>
    </p:spTree>
    <p:extLst>
      <p:ext uri="{BB962C8B-B14F-4D97-AF65-F5344CB8AC3E}">
        <p14:creationId xmlns:p14="http://schemas.microsoft.com/office/powerpoint/2010/main" val="213350688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74D20-A009-4E5A-8EB5-8C974BC4DDF3}" type="datetimeFigureOut">
              <a:rPr lang="fr-FR" smtClean="0"/>
              <a:pPr/>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172CB-8351-4748-9884-EBACAFC2ED6A}" type="slidenum">
              <a:rPr lang="fr-FR" smtClean="0"/>
              <a:pPr/>
              <a:t>‹N°›</a:t>
            </a:fld>
            <a:endParaRPr lang="fr-FR"/>
          </a:p>
        </p:txBody>
      </p:sp>
    </p:spTree>
    <p:extLst>
      <p:ext uri="{BB962C8B-B14F-4D97-AF65-F5344CB8AC3E}">
        <p14:creationId xmlns:p14="http://schemas.microsoft.com/office/powerpoint/2010/main" val="33553698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D6587-8F8E-4F26-B810-F8982AA0FA18}" type="datetimeFigureOut">
              <a:rPr lang="fr-FR" smtClean="0"/>
              <a:pPr/>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5BF27-90C2-40A5-B2ED-192A02FF66AC}" type="slidenum">
              <a:rPr lang="fr-FR" smtClean="0"/>
              <a:pPr/>
              <a:t>‹N°›</a:t>
            </a:fld>
            <a:endParaRPr lang="fr-FR"/>
          </a:p>
        </p:txBody>
      </p:sp>
    </p:spTree>
    <p:extLst>
      <p:ext uri="{BB962C8B-B14F-4D97-AF65-F5344CB8AC3E}">
        <p14:creationId xmlns:p14="http://schemas.microsoft.com/office/powerpoint/2010/main" val="24320261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D7C16-E3F2-45F6-A536-E6C4E8CC0C80}" type="datetimeFigureOut">
              <a:rPr lang="fr-FR" smtClean="0"/>
              <a:pPr/>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16DEF-1AFA-4A71-96C9-4781F68C1052}" type="slidenum">
              <a:rPr lang="fr-FR" smtClean="0"/>
              <a:pPr/>
              <a:t>‹N°›</a:t>
            </a:fld>
            <a:endParaRPr lang="fr-FR"/>
          </a:p>
        </p:txBody>
      </p:sp>
    </p:spTree>
    <p:extLst>
      <p:ext uri="{BB962C8B-B14F-4D97-AF65-F5344CB8AC3E}">
        <p14:creationId xmlns:p14="http://schemas.microsoft.com/office/powerpoint/2010/main" val="72476135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E9500-CA43-4FC4-BD5E-58FE593BEE56}" type="datetimeFigureOut">
              <a:rPr lang="fr-FR" smtClean="0"/>
              <a:pPr/>
              <a:t>20/04/2016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2163-CFB6-4A60-9F4C-EE0FADACCECB}" type="slidenum">
              <a:rPr lang="fr-FR" smtClean="0"/>
              <a:pPr/>
              <a:t>‹N°›</a:t>
            </a:fld>
            <a:endParaRPr lang="fr-FR"/>
          </a:p>
        </p:txBody>
      </p:sp>
    </p:spTree>
    <p:extLst>
      <p:ext uri="{BB962C8B-B14F-4D97-AF65-F5344CB8AC3E}">
        <p14:creationId xmlns:p14="http://schemas.microsoft.com/office/powerpoint/2010/main" val="2364893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drogues-info-service.fr/" TargetMode="External"/><Relationship Id="rId2" Type="http://schemas.openxmlformats.org/officeDocument/2006/relationships/hyperlink" Target="http://www.alcoolinfoservice.fr/" TargetMode="External"/><Relationship Id="rId1" Type="http://schemas.openxmlformats.org/officeDocument/2006/relationships/slideLayout" Target="../slideLayouts/slideLayout7.xml"/><Relationship Id="rId4" Type="http://schemas.openxmlformats.org/officeDocument/2006/relationships/hyperlink" Target="http://www.drogues.gouv.f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inrs.fr/" TargetMode="External"/><Relationship Id="rId2" Type="http://schemas.openxmlformats.org/officeDocument/2006/relationships/hyperlink" Target="http://www.sstbtp21.fr/"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0233" y="2666337"/>
            <a:ext cx="9398000" cy="1646302"/>
          </a:xfrm>
        </p:spPr>
        <p:txBody>
          <a:bodyPr/>
          <a:lstStyle/>
          <a:p>
            <a:pPr algn="ctr"/>
            <a:r>
              <a:rPr lang="fr-FR" altLang="fr-FR" sz="4000" b="1" dirty="0"/>
              <a:t>LES AD</a:t>
            </a:r>
            <a:r>
              <a:rPr lang="fr-FR" altLang="fr-FR" sz="4000" b="1" dirty="0">
                <a:solidFill>
                  <a:srgbClr val="90C226"/>
                </a:solidFill>
              </a:rPr>
              <a:t>DICT</a:t>
            </a:r>
            <a:r>
              <a:rPr lang="fr-FR" altLang="fr-FR" sz="4000" b="1" dirty="0"/>
              <a:t>IONS EN ENTREPRISE</a:t>
            </a:r>
            <a:br>
              <a:rPr lang="fr-FR" altLang="fr-FR" sz="4000" b="1" dirty="0"/>
            </a:br>
            <a:r>
              <a:rPr lang="fr-FR" altLang="fr-FR" sz="4000" b="1" dirty="0"/>
              <a:t>LES COMPRENDRE ET LES PREVENIR</a:t>
            </a:r>
            <a:br>
              <a:rPr lang="fr-FR" altLang="fr-FR" sz="4000" b="1" dirty="0"/>
            </a:br>
            <a:endParaRPr lang="fr-FR" sz="4000" dirty="0">
              <a:solidFill>
                <a:schemeClr val="accent3">
                  <a:lumMod val="75000"/>
                </a:schemeClr>
              </a:solidFill>
              <a:latin typeface="Calibri" panose="020F0502020204030204" pitchFamily="34" charset="0"/>
            </a:endParaRPr>
          </a:p>
        </p:txBody>
      </p:sp>
      <p:sp>
        <p:nvSpPr>
          <p:cNvPr id="3" name="Sous-titre 2"/>
          <p:cNvSpPr>
            <a:spLocks noGrp="1"/>
          </p:cNvSpPr>
          <p:nvPr>
            <p:ph type="subTitle" idx="1"/>
          </p:nvPr>
        </p:nvSpPr>
        <p:spPr>
          <a:xfrm>
            <a:off x="314583" y="4963909"/>
            <a:ext cx="7766936" cy="1096899"/>
          </a:xfrm>
        </p:spPr>
        <p:txBody>
          <a:bodyPr>
            <a:noAutofit/>
          </a:bodyPr>
          <a:lstStyle/>
          <a:p>
            <a:pPr algn="l"/>
            <a:r>
              <a:rPr lang="fr-FR" dirty="0" smtClean="0"/>
              <a:t>Date</a:t>
            </a:r>
          </a:p>
          <a:p>
            <a:pPr algn="l"/>
            <a:r>
              <a:rPr lang="fr-FR" dirty="0" smtClean="0"/>
              <a:t>Intervenant</a:t>
            </a:r>
            <a:endParaRPr lang="fr-FR" dirty="0"/>
          </a:p>
        </p:txBody>
      </p:sp>
      <p:pic>
        <p:nvPicPr>
          <p:cNvPr id="4" name="Imag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27616" y="409618"/>
            <a:ext cx="3335439" cy="1605449"/>
          </a:xfrm>
          <a:prstGeom prst="rect">
            <a:avLst/>
          </a:prstGeom>
        </p:spPr>
      </p:pic>
      <p:pic>
        <p:nvPicPr>
          <p:cNvPr id="1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529" y="5384533"/>
            <a:ext cx="439261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1041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19289" y="2249179"/>
            <a:ext cx="6624637" cy="144145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4000" b="1" dirty="0"/>
              <a:t>Facteurs de risques </a:t>
            </a:r>
            <a:br>
              <a:rPr lang="fr-FR" altLang="fr-FR" sz="4000" b="1" dirty="0"/>
            </a:br>
            <a:r>
              <a:rPr lang="fr-FR" altLang="fr-FR" sz="2400" b="1" dirty="0"/>
              <a:t>Source : guide </a:t>
            </a:r>
            <a:r>
              <a:rPr lang="fr-FR" altLang="fr-FR" sz="2400" b="1" dirty="0" err="1"/>
              <a:t>mildt</a:t>
            </a:r>
            <a:endParaRPr lang="fr-FR" altLang="fr-FR" sz="2400" b="1" dirty="0"/>
          </a:p>
        </p:txBody>
      </p:sp>
      <p:pic>
        <p:nvPicPr>
          <p:cNvPr id="9221"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07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1774825" y="273051"/>
            <a:ext cx="87137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sz="2000"/>
          </a:p>
        </p:txBody>
      </p:sp>
      <p:sp>
        <p:nvSpPr>
          <p:cNvPr id="17412" name="Text Box 2"/>
          <p:cNvSpPr txBox="1">
            <a:spLocks noChangeArrowheads="1"/>
          </p:cNvSpPr>
          <p:nvPr/>
        </p:nvSpPr>
        <p:spPr bwMode="auto">
          <a:xfrm>
            <a:off x="677334" y="770732"/>
            <a:ext cx="871378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143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2pPr>
            <a:lvl3pPr marL="13287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4pPr>
            <a:lvl5pPr marL="22431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5pPr>
            <a:lvl6pPr marL="2700338" indent="-3095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6pPr>
            <a:lvl7pPr marL="3157538" indent="-3095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7pPr>
            <a:lvl8pPr marL="3614738" indent="-3095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8pPr>
            <a:lvl9pPr marL="4071938" indent="-309563"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9pPr>
          </a:lstStyle>
          <a:p>
            <a:pPr algn="just" eaLnBrk="1" hangingPunct="1">
              <a:spcAft>
                <a:spcPts val="1413"/>
              </a:spcAft>
            </a:pPr>
            <a:r>
              <a:rPr lang="fr-FR" altLang="fr-FR" sz="2200" dirty="0">
                <a:solidFill>
                  <a:srgbClr val="000000"/>
                </a:solidFill>
              </a:rPr>
              <a:t>	Les hommes sont inégaux devant l’appétence aux produits psychoactifs. Quoi qu’il en soit, une addiction résulte d’une conjonction de différents facteurs, variable suivant les individus :</a:t>
            </a:r>
          </a:p>
          <a:p>
            <a:pPr marL="1362075" lvl="2" indent="-342900" algn="just" eaLnBrk="1" hangingPunct="1">
              <a:spcAft>
                <a:spcPts val="1413"/>
              </a:spcAft>
              <a:buClr>
                <a:srgbClr val="90C226"/>
              </a:buClr>
              <a:buFont typeface="Wingdings" panose="05000000000000000000" pitchFamily="2" charset="2"/>
              <a:buChar char="Ø"/>
            </a:pPr>
            <a:r>
              <a:rPr lang="fr-FR" altLang="fr-FR" sz="2200" dirty="0" smtClean="0">
                <a:solidFill>
                  <a:srgbClr val="000000"/>
                </a:solidFill>
              </a:rPr>
              <a:t>Psychologiques</a:t>
            </a:r>
            <a:endParaRPr lang="fr-FR" altLang="fr-FR" sz="2200" dirty="0">
              <a:solidFill>
                <a:srgbClr val="000000"/>
              </a:solidFill>
            </a:endParaRPr>
          </a:p>
          <a:p>
            <a:pPr marL="1362075" lvl="2" indent="-342900" algn="just" eaLnBrk="1" hangingPunct="1">
              <a:spcAft>
                <a:spcPts val="1413"/>
              </a:spcAft>
              <a:buClr>
                <a:srgbClr val="90C226"/>
              </a:buClr>
              <a:buFont typeface="Wingdings" panose="05000000000000000000" pitchFamily="2" charset="2"/>
              <a:buChar char="Ø"/>
            </a:pPr>
            <a:r>
              <a:rPr lang="fr-FR" altLang="fr-FR" sz="2200" dirty="0" smtClean="0">
                <a:solidFill>
                  <a:srgbClr val="000000"/>
                </a:solidFill>
              </a:rPr>
              <a:t>Biologiques</a:t>
            </a:r>
            <a:endParaRPr lang="fr-FR" altLang="fr-FR" sz="2200" dirty="0">
              <a:solidFill>
                <a:srgbClr val="000000"/>
              </a:solidFill>
            </a:endParaRPr>
          </a:p>
          <a:p>
            <a:pPr marL="1362075" lvl="2" indent="-342900" algn="just" eaLnBrk="1" hangingPunct="1">
              <a:spcAft>
                <a:spcPts val="1413"/>
              </a:spcAft>
              <a:buClr>
                <a:srgbClr val="90C226"/>
              </a:buClr>
              <a:buFont typeface="Wingdings" panose="05000000000000000000" pitchFamily="2" charset="2"/>
              <a:buChar char="Ø"/>
            </a:pPr>
            <a:r>
              <a:rPr lang="fr-FR" altLang="fr-FR" sz="2200" dirty="0" smtClean="0">
                <a:solidFill>
                  <a:srgbClr val="000000"/>
                </a:solidFill>
              </a:rPr>
              <a:t>Sociaux </a:t>
            </a:r>
            <a:r>
              <a:rPr lang="fr-FR" altLang="fr-FR" sz="2200" dirty="0">
                <a:solidFill>
                  <a:srgbClr val="000000"/>
                </a:solidFill>
              </a:rPr>
              <a:t>et professionnels</a:t>
            </a:r>
          </a:p>
          <a:p>
            <a:pPr marL="2276475" lvl="4" indent="-342900" algn="just" eaLnBrk="1" hangingPunct="1">
              <a:spcAft>
                <a:spcPts val="1413"/>
              </a:spcAft>
              <a:buFont typeface="Wingdings" panose="05000000000000000000" pitchFamily="2" charset="2"/>
              <a:buChar char="ü"/>
            </a:pPr>
            <a:r>
              <a:rPr lang="fr-FR" altLang="fr-FR" sz="2200" dirty="0">
                <a:solidFill>
                  <a:srgbClr val="000000"/>
                </a:solidFill>
              </a:rPr>
              <a:t>Facteurs familiaux</a:t>
            </a:r>
          </a:p>
          <a:p>
            <a:pPr marL="2276475" lvl="4" indent="-342900" algn="just" eaLnBrk="1" hangingPunct="1">
              <a:spcAft>
                <a:spcPts val="1413"/>
              </a:spcAft>
              <a:buFont typeface="Wingdings" panose="05000000000000000000" pitchFamily="2" charset="2"/>
              <a:buChar char="ü"/>
            </a:pPr>
            <a:r>
              <a:rPr lang="fr-FR" altLang="fr-FR" sz="2200" dirty="0">
                <a:solidFill>
                  <a:srgbClr val="000000"/>
                </a:solidFill>
              </a:rPr>
              <a:t>Facteurs de l’environnement privé</a:t>
            </a:r>
          </a:p>
          <a:p>
            <a:pPr marL="2276475" lvl="4" indent="-342900" algn="just" eaLnBrk="1" hangingPunct="1">
              <a:spcAft>
                <a:spcPts val="1413"/>
              </a:spcAft>
              <a:buFont typeface="Wingdings" panose="05000000000000000000" pitchFamily="2" charset="2"/>
              <a:buChar char="ü"/>
            </a:pPr>
            <a:r>
              <a:rPr lang="fr-FR" altLang="fr-FR" sz="2200" dirty="0">
                <a:solidFill>
                  <a:srgbClr val="000000"/>
                </a:solidFill>
              </a:rPr>
              <a:t>Facteurs liés à des événements</a:t>
            </a:r>
          </a:p>
          <a:p>
            <a:pPr marL="2276475" lvl="4" indent="-342900" algn="just" eaLnBrk="1" hangingPunct="1">
              <a:spcAft>
                <a:spcPts val="1413"/>
              </a:spcAft>
              <a:buFont typeface="Wingdings" panose="05000000000000000000" pitchFamily="2" charset="2"/>
              <a:buChar char="ü"/>
            </a:pPr>
            <a:r>
              <a:rPr lang="fr-FR" altLang="fr-FR" sz="2200" dirty="0">
                <a:solidFill>
                  <a:srgbClr val="000000"/>
                </a:solidFill>
              </a:rPr>
              <a:t>Facteurs socioculturels</a:t>
            </a:r>
          </a:p>
          <a:p>
            <a:pPr marL="2276475" lvl="4" indent="-342900" algn="just" eaLnBrk="1" hangingPunct="1">
              <a:spcAft>
                <a:spcPts val="1413"/>
              </a:spcAft>
              <a:buFont typeface="Wingdings" panose="05000000000000000000" pitchFamily="2" charset="2"/>
              <a:buChar char="ü"/>
            </a:pPr>
            <a:r>
              <a:rPr lang="fr-FR" altLang="fr-FR" sz="2200" dirty="0">
                <a:solidFill>
                  <a:srgbClr val="000000"/>
                </a:solidFill>
              </a:rPr>
              <a:t>Facteurs professionnels</a:t>
            </a:r>
          </a:p>
        </p:txBody>
      </p:sp>
    </p:spTree>
    <p:extLst>
      <p:ext uri="{BB962C8B-B14F-4D97-AF65-F5344CB8AC3E}">
        <p14:creationId xmlns:p14="http://schemas.microsoft.com/office/powerpoint/2010/main" val="2707487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1"/>
          <p:cNvSpPr txBox="1">
            <a:spLocks noChangeArrowheads="1"/>
          </p:cNvSpPr>
          <p:nvPr/>
        </p:nvSpPr>
        <p:spPr bwMode="auto">
          <a:xfrm>
            <a:off x="920904" y="610263"/>
            <a:ext cx="822801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800" b="1" dirty="0"/>
              <a:t>Facteurs de risques professionnels qui « poussent » à la consommation </a:t>
            </a:r>
          </a:p>
          <a:p>
            <a:pPr algn="ctr" eaLnBrk="1" hangingPunct="1"/>
            <a:endParaRPr lang="fr-FR" altLang="fr-FR" sz="2800" dirty="0">
              <a:solidFill>
                <a:srgbClr val="004586"/>
              </a:solidFill>
            </a:endParaRPr>
          </a:p>
        </p:txBody>
      </p:sp>
      <p:sp>
        <p:nvSpPr>
          <p:cNvPr id="18436" name="Text Box 2"/>
          <p:cNvSpPr txBox="1">
            <a:spLocks noChangeArrowheads="1"/>
          </p:cNvSpPr>
          <p:nvPr/>
        </p:nvSpPr>
        <p:spPr bwMode="auto">
          <a:xfrm>
            <a:off x="920904" y="1864034"/>
            <a:ext cx="85693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143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tx1"/>
                </a:solidFill>
                <a:latin typeface="Arial" panose="020B0604020202020204" pitchFamily="34" charset="0"/>
                <a:cs typeface="Arial" panose="020B0604020202020204" pitchFamily="34" charset="0"/>
              </a:defRPr>
            </a:lvl9pPr>
          </a:lstStyle>
          <a:p>
            <a:pPr algn="just" eaLnBrk="1" hangingPunct="1">
              <a:spcAft>
                <a:spcPts val="1413"/>
              </a:spcAft>
            </a:pPr>
            <a:r>
              <a:rPr lang="fr-FR" altLang="fr-FR" sz="2600" b="1" dirty="0">
                <a:solidFill>
                  <a:srgbClr val="000000"/>
                </a:solidFill>
              </a:rPr>
              <a:t>	</a:t>
            </a:r>
          </a:p>
          <a:p>
            <a:pPr algn="just" eaLnBrk="1" hangingPunct="1">
              <a:spcAft>
                <a:spcPts val="1413"/>
              </a:spcAft>
            </a:pPr>
            <a:r>
              <a:rPr lang="fr-FR" altLang="fr-FR" sz="2600" b="1" dirty="0">
                <a:solidFill>
                  <a:srgbClr val="000000"/>
                </a:solidFill>
              </a:rPr>
              <a:t>	</a:t>
            </a:r>
            <a:r>
              <a:rPr lang="fr-FR" altLang="fr-FR" sz="2600" dirty="0">
                <a:solidFill>
                  <a:srgbClr val="000000"/>
                </a:solidFill>
              </a:rPr>
              <a:t>Pour surmonter une situation difficile à aborder ou gérer, pour 	se rassurer sur sa capacité à faire ou à pouvoir faire aussi bien 	qu’un collègue, par manque de soutien de ses collègues ou de 	sa hiérarchie, pour combler l’ennui, l’inactivité ou la répétitivité des tâches, pour tenter de surmonter sa fatigue, 	son stress…</a:t>
            </a:r>
          </a:p>
        </p:txBody>
      </p:sp>
    </p:spTree>
    <p:extLst>
      <p:ext uri="{BB962C8B-B14F-4D97-AF65-F5344CB8AC3E}">
        <p14:creationId xmlns:p14="http://schemas.microsoft.com/office/powerpoint/2010/main" val="1050223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
          <p:cNvPicPr>
            <a:picLocks noChangeAspect="1" noChangeArrowheads="1"/>
          </p:cNvPicPr>
          <p:nvPr/>
        </p:nvPicPr>
        <p:blipFill>
          <a:blip r:embed="rId2">
            <a:extLst>
              <a:ext uri="{28A0092B-C50C-407E-A947-70E740481C1C}">
                <a14:useLocalDpi xmlns:a14="http://schemas.microsoft.com/office/drawing/2010/main" val="0"/>
              </a:ext>
            </a:extLst>
          </a:blip>
          <a:srcRect l="8141" t="19417" r="30701" b="10960"/>
          <a:stretch>
            <a:fillRect/>
          </a:stretch>
        </p:blipFill>
        <p:spPr bwMode="auto">
          <a:xfrm>
            <a:off x="612898" y="832513"/>
            <a:ext cx="8339773" cy="566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txBox="1">
            <a:spLocks/>
          </p:cNvSpPr>
          <p:nvPr/>
        </p:nvSpPr>
        <p:spPr>
          <a:xfrm>
            <a:off x="723071" y="260350"/>
            <a:ext cx="8229600" cy="720725"/>
          </a:xfrm>
          <a:prstGeom prst="rect">
            <a:avLst/>
          </a:prstGeom>
        </p:spPr>
        <p:txBody>
          <a:bodyPr>
            <a:normAutofit fontScale="97500"/>
          </a:bodyPr>
          <a:lstStyle/>
          <a:p>
            <a:pPr algn="ctr" eaLnBrk="0" hangingPunct="0">
              <a:defRPr/>
            </a:pPr>
            <a:r>
              <a:rPr lang="fr-FR" sz="2800" b="1" kern="0" dirty="0">
                <a:latin typeface="+mj-lt"/>
                <a:ea typeface="+mj-ea"/>
                <a:cs typeface="+mj-cs"/>
              </a:rPr>
              <a:t>Les principaux produits et leurs effets</a:t>
            </a:r>
          </a:p>
        </p:txBody>
      </p:sp>
    </p:spTree>
    <p:extLst>
      <p:ext uri="{BB962C8B-B14F-4D97-AF65-F5344CB8AC3E}">
        <p14:creationId xmlns:p14="http://schemas.microsoft.com/office/powerpoint/2010/main" val="953735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94096" y="986740"/>
            <a:ext cx="8229600" cy="706437"/>
          </a:xfrm>
          <a:prstGeom prst="rect">
            <a:avLst/>
          </a:prstGeom>
        </p:spPr>
        <p:txBody>
          <a:bodyPr/>
          <a:lstStyle/>
          <a:p>
            <a:pPr algn="ctr" eaLnBrk="0" hangingPunct="0">
              <a:defRPr/>
            </a:pPr>
            <a:r>
              <a:rPr lang="fr-FR" sz="2800" b="1" kern="0" dirty="0">
                <a:latin typeface="+mj-lt"/>
                <a:ea typeface="+mj-ea"/>
                <a:cs typeface="+mj-cs"/>
              </a:rPr>
              <a:t>Les conséquences</a:t>
            </a:r>
          </a:p>
        </p:txBody>
      </p:sp>
      <p:sp>
        <p:nvSpPr>
          <p:cNvPr id="20484" name="ZoneTexte 4"/>
          <p:cNvSpPr txBox="1">
            <a:spLocks noChangeArrowheads="1"/>
          </p:cNvSpPr>
          <p:nvPr/>
        </p:nvSpPr>
        <p:spPr bwMode="auto">
          <a:xfrm>
            <a:off x="960746" y="2540570"/>
            <a:ext cx="84963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fr-FR" sz="2600" dirty="0"/>
              <a:t>Les addictions en entreprise peuvent être responsables de nombreux accidents du travail et accidents de trajet, d’absentéisme, de maladies, dépression et d’un climat social tendu au sein de l’entreprise.</a:t>
            </a:r>
          </a:p>
        </p:txBody>
      </p:sp>
    </p:spTree>
    <p:extLst>
      <p:ext uri="{BB962C8B-B14F-4D97-AF65-F5344CB8AC3E}">
        <p14:creationId xmlns:p14="http://schemas.microsoft.com/office/powerpoint/2010/main" val="234293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981201" y="27305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1507" name="Text Box 2"/>
          <p:cNvSpPr txBox="1">
            <a:spLocks noChangeArrowheads="1"/>
          </p:cNvSpPr>
          <p:nvPr/>
        </p:nvSpPr>
        <p:spPr bwMode="auto">
          <a:xfrm>
            <a:off x="862084" y="273050"/>
            <a:ext cx="82216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800" b="1" dirty="0">
                <a:solidFill>
                  <a:srgbClr val="004586"/>
                </a:solidFill>
              </a:rPr>
              <a:t>Ex : alcool et effets sur la santé</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61" y="1159255"/>
            <a:ext cx="8072438"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389072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854762" y="1268412"/>
            <a:ext cx="8229600" cy="4967287"/>
          </a:xfrm>
          <a:prstGeom prst="rect">
            <a:avLst/>
          </a:prstGeom>
        </p:spPr>
        <p:txBody>
          <a:bodyPr/>
          <a:lstStyle/>
          <a:p>
            <a:pPr marL="342900" indent="-342900" algn="just" eaLnBrk="0" hangingPunct="0">
              <a:spcBef>
                <a:spcPct val="20000"/>
              </a:spcBef>
              <a:buClr>
                <a:srgbClr val="90C226"/>
              </a:buClr>
              <a:buSzPct val="75000"/>
              <a:buFont typeface="Wingdings" pitchFamily="2" charset="2"/>
              <a:buChar char="Ø"/>
              <a:defRPr/>
            </a:pPr>
            <a:r>
              <a:rPr lang="fr-FR" sz="2800" kern="0" dirty="0"/>
              <a:t>Des difficultés à s’exprimer ou des propos incohérents ou inadaptés</a:t>
            </a:r>
          </a:p>
          <a:p>
            <a:pPr marL="342900" indent="-342900" algn="just" eaLnBrk="0" hangingPunct="0">
              <a:spcBef>
                <a:spcPct val="20000"/>
              </a:spcBef>
              <a:buClr>
                <a:srgbClr val="90C226"/>
              </a:buClr>
              <a:buSzPct val="75000"/>
              <a:buFont typeface="Wingdings" pitchFamily="2" charset="2"/>
              <a:buChar char="n"/>
              <a:defRPr/>
            </a:pPr>
            <a:endParaRPr lang="fr-FR" sz="1400" kern="0" dirty="0"/>
          </a:p>
          <a:p>
            <a:pPr marL="342900" indent="-342900" algn="just" eaLnBrk="0" hangingPunct="0">
              <a:spcBef>
                <a:spcPct val="20000"/>
              </a:spcBef>
              <a:buClr>
                <a:srgbClr val="90C226"/>
              </a:buClr>
              <a:buSzPct val="75000"/>
              <a:buFont typeface="Wingdings" pitchFamily="2" charset="2"/>
              <a:buChar char="Ø"/>
              <a:defRPr/>
            </a:pPr>
            <a:r>
              <a:rPr lang="fr-FR" sz="2800" kern="0" dirty="0"/>
              <a:t>Des troubles de l’équilibre ou des difficultés à effectuer certains gestes</a:t>
            </a:r>
          </a:p>
          <a:p>
            <a:pPr marL="342900" indent="-342900" algn="just" eaLnBrk="0" hangingPunct="0">
              <a:spcBef>
                <a:spcPct val="20000"/>
              </a:spcBef>
              <a:buClr>
                <a:srgbClr val="90C226"/>
              </a:buClr>
              <a:buSzPct val="75000"/>
              <a:buFont typeface="Wingdings" pitchFamily="2" charset="2"/>
              <a:buChar char="n"/>
              <a:defRPr/>
            </a:pPr>
            <a:endParaRPr lang="fr-FR" sz="1400" kern="0" dirty="0"/>
          </a:p>
          <a:p>
            <a:pPr marL="342900" indent="-342900" algn="just" eaLnBrk="0" hangingPunct="0">
              <a:spcBef>
                <a:spcPct val="20000"/>
              </a:spcBef>
              <a:buClr>
                <a:srgbClr val="90C226"/>
              </a:buClr>
              <a:buSzPct val="75000"/>
              <a:buFont typeface="Wingdings" pitchFamily="2" charset="2"/>
              <a:buChar char="Ø"/>
              <a:defRPr/>
            </a:pPr>
            <a:r>
              <a:rPr lang="fr-FR" sz="2800" kern="0" dirty="0"/>
              <a:t>Des troubles de la conscience : somnolence, fatigue intense</a:t>
            </a:r>
          </a:p>
          <a:p>
            <a:pPr marL="342900" indent="-342900" algn="just" eaLnBrk="0" hangingPunct="0">
              <a:spcBef>
                <a:spcPct val="20000"/>
              </a:spcBef>
              <a:buClr>
                <a:srgbClr val="90C226"/>
              </a:buClr>
              <a:buSzPct val="75000"/>
              <a:buFont typeface="Wingdings" pitchFamily="2" charset="2"/>
              <a:buChar char="n"/>
              <a:defRPr/>
            </a:pPr>
            <a:endParaRPr lang="fr-FR" sz="1400" kern="0" dirty="0"/>
          </a:p>
          <a:p>
            <a:pPr marL="342900" indent="-342900" algn="just" eaLnBrk="0" hangingPunct="0">
              <a:spcBef>
                <a:spcPct val="20000"/>
              </a:spcBef>
              <a:buClr>
                <a:srgbClr val="90C226"/>
              </a:buClr>
              <a:buSzPct val="75000"/>
              <a:buFont typeface="Wingdings" pitchFamily="2" charset="2"/>
              <a:buChar char="Ø"/>
              <a:defRPr/>
            </a:pPr>
            <a:r>
              <a:rPr lang="fr-FR" sz="2800" kern="0" dirty="0"/>
              <a:t>Une agressivité inhabituelle</a:t>
            </a:r>
          </a:p>
        </p:txBody>
      </p:sp>
      <p:sp>
        <p:nvSpPr>
          <p:cNvPr id="4" name="Rectangle 2"/>
          <p:cNvSpPr txBox="1">
            <a:spLocks noChangeArrowheads="1"/>
          </p:cNvSpPr>
          <p:nvPr/>
        </p:nvSpPr>
        <p:spPr>
          <a:xfrm>
            <a:off x="2927350" y="333375"/>
            <a:ext cx="6624638" cy="935038"/>
          </a:xfrm>
          <a:prstGeom prst="rect">
            <a:avLst/>
          </a:prstGeom>
        </p:spPr>
        <p:txBody>
          <a:bodyPr/>
          <a:lstStyle/>
          <a:p>
            <a:pPr algn="ctr">
              <a:defRPr/>
            </a:pPr>
            <a:r>
              <a:rPr lang="fr-FR" sz="2800" b="1" kern="0" dirty="0">
                <a:latin typeface="+mj-lt"/>
                <a:ea typeface="+mj-ea"/>
                <a:cs typeface="+mj-cs"/>
              </a:rPr>
              <a:t/>
            </a:r>
            <a:br>
              <a:rPr lang="fr-FR" sz="2800" b="1" kern="0" dirty="0">
                <a:latin typeface="+mj-lt"/>
                <a:ea typeface="+mj-ea"/>
                <a:cs typeface="+mj-cs"/>
              </a:rPr>
            </a:br>
            <a:r>
              <a:rPr lang="fr-FR" sz="2800" b="1" kern="0" dirty="0">
                <a:latin typeface="+mj-lt"/>
                <a:ea typeface="+mj-ea"/>
                <a:cs typeface="+mj-cs"/>
              </a:rPr>
              <a:t/>
            </a:r>
            <a:br>
              <a:rPr lang="fr-FR" sz="2800" b="1" kern="0" dirty="0">
                <a:latin typeface="+mj-lt"/>
                <a:ea typeface="+mj-ea"/>
                <a:cs typeface="+mj-cs"/>
              </a:rPr>
            </a:br>
            <a:r>
              <a:rPr lang="fr-FR" sz="2800" kern="0" dirty="0">
                <a:latin typeface="+mj-lt"/>
                <a:ea typeface="+mj-ea"/>
                <a:cs typeface="+mj-cs"/>
              </a:rPr>
              <a:t/>
            </a:r>
            <a:br>
              <a:rPr lang="fr-FR" sz="2800" kern="0" dirty="0">
                <a:latin typeface="+mj-lt"/>
                <a:ea typeface="+mj-ea"/>
                <a:cs typeface="+mj-cs"/>
              </a:rPr>
            </a:br>
            <a:r>
              <a:rPr lang="fr-FR" sz="2800" kern="0" dirty="0">
                <a:effectLst>
                  <a:outerShdw blurRad="38100" dist="38100" dir="2700000" algn="tl">
                    <a:srgbClr val="C0C0C0"/>
                  </a:outerShdw>
                </a:effectLst>
                <a:latin typeface="+mj-lt"/>
                <a:ea typeface="+mj-ea"/>
                <a:cs typeface="+mj-cs"/>
              </a:rPr>
              <a:t/>
            </a:r>
            <a:br>
              <a:rPr lang="fr-FR" sz="2800" kern="0" dirty="0">
                <a:effectLst>
                  <a:outerShdw blurRad="38100" dist="38100" dir="2700000" algn="tl">
                    <a:srgbClr val="C0C0C0"/>
                  </a:outerShdw>
                </a:effectLst>
                <a:latin typeface="+mj-lt"/>
                <a:ea typeface="+mj-ea"/>
                <a:cs typeface="+mj-cs"/>
              </a:rPr>
            </a:br>
            <a:endParaRPr lang="fr-FR" sz="2800" kern="0" dirty="0">
              <a:effectLst>
                <a:outerShdw blurRad="38100" dist="38100" dir="2700000" algn="tl">
                  <a:srgbClr val="C0C0C0"/>
                </a:outerShdw>
              </a:effectLst>
              <a:latin typeface="+mj-lt"/>
              <a:ea typeface="+mj-ea"/>
              <a:cs typeface="+mj-cs"/>
            </a:endParaRPr>
          </a:p>
        </p:txBody>
      </p:sp>
      <p:sp>
        <p:nvSpPr>
          <p:cNvPr id="22533" name="ZoneTexte 5"/>
          <p:cNvSpPr txBox="1">
            <a:spLocks noChangeArrowheads="1"/>
          </p:cNvSpPr>
          <p:nvPr/>
        </p:nvSpPr>
        <p:spPr bwMode="auto">
          <a:xfrm>
            <a:off x="854762" y="538956"/>
            <a:ext cx="842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800" b="1"/>
              <a:t>Comportement anormal ou inhabituel, que faire?</a:t>
            </a:r>
          </a:p>
        </p:txBody>
      </p:sp>
    </p:spTree>
    <p:extLst>
      <p:ext uri="{BB962C8B-B14F-4D97-AF65-F5344CB8AC3E}">
        <p14:creationId xmlns:p14="http://schemas.microsoft.com/office/powerpoint/2010/main" val="376512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841115" y="1814182"/>
            <a:ext cx="8229600" cy="3849687"/>
          </a:xfrm>
          <a:prstGeom prst="rect">
            <a:avLst/>
          </a:prstGeom>
        </p:spPr>
        <p:txBody>
          <a:bodyPr>
            <a:normAutofit lnSpcReduction="10000"/>
          </a:bodyPr>
          <a:lstStyle/>
          <a:p>
            <a:pPr marL="342900" indent="-342900" algn="just" eaLnBrk="0" hangingPunct="0">
              <a:spcBef>
                <a:spcPct val="20000"/>
              </a:spcBef>
              <a:buClr>
                <a:srgbClr val="90C226"/>
              </a:buClr>
              <a:buSzPct val="75000"/>
              <a:buFont typeface="Wingdings" pitchFamily="2" charset="2"/>
              <a:buChar char="n"/>
              <a:defRPr/>
            </a:pPr>
            <a:r>
              <a:rPr lang="fr-FR" sz="2500" u="sng" kern="0" dirty="0"/>
              <a:t>Un comportement anormal peut avoir différentes origines</a:t>
            </a:r>
          </a:p>
          <a:p>
            <a:pPr marL="342900" indent="-342900" algn="just" eaLnBrk="0" hangingPunct="0">
              <a:spcBef>
                <a:spcPct val="20000"/>
              </a:spcBef>
              <a:buClr>
                <a:srgbClr val="90C226"/>
              </a:buClr>
              <a:buSzPct val="75000"/>
              <a:buFont typeface="Wingdings" pitchFamily="2" charset="2"/>
              <a:buChar char="n"/>
              <a:defRPr/>
            </a:pPr>
            <a:r>
              <a:rPr lang="fr-FR" sz="2500" u="sng" kern="0" dirty="0"/>
              <a:t>Un avis médical est donc indispensable </a:t>
            </a:r>
            <a:r>
              <a:rPr lang="fr-FR" sz="2500" kern="0" dirty="0"/>
              <a:t>: </a:t>
            </a:r>
          </a:p>
          <a:p>
            <a:pPr marL="342900" indent="-342900" algn="just" eaLnBrk="0" hangingPunct="0">
              <a:spcBef>
                <a:spcPct val="20000"/>
              </a:spcBef>
              <a:buClr>
                <a:srgbClr val="90C226"/>
              </a:buClr>
              <a:buSzPct val="75000"/>
              <a:buFont typeface="Wingdings" pitchFamily="2" charset="2"/>
              <a:buChar char="n"/>
              <a:defRPr/>
            </a:pPr>
            <a:endParaRPr lang="fr-FR" sz="2500" kern="0" dirty="0"/>
          </a:p>
          <a:p>
            <a:pPr marL="342900" indent="-342900" algn="just" eaLnBrk="0" hangingPunct="0">
              <a:spcBef>
                <a:spcPct val="20000"/>
              </a:spcBef>
              <a:buClr>
                <a:srgbClr val="90C226"/>
              </a:buClr>
              <a:buSzPct val="75000"/>
              <a:buFont typeface="Wingdings" pitchFamily="2" charset="2"/>
              <a:buChar char="Ø"/>
              <a:defRPr/>
            </a:pPr>
            <a:r>
              <a:rPr lang="fr-FR" sz="2500" kern="0" dirty="0"/>
              <a:t>Appeler le 15</a:t>
            </a:r>
          </a:p>
          <a:p>
            <a:pPr marL="342900" indent="-342900" algn="just" eaLnBrk="0" hangingPunct="0">
              <a:spcBef>
                <a:spcPct val="20000"/>
              </a:spcBef>
              <a:buClr>
                <a:srgbClr val="90C226"/>
              </a:buClr>
              <a:buSzPct val="75000"/>
              <a:buFont typeface="Wingdings" pitchFamily="2" charset="2"/>
              <a:buChar char="Ø"/>
              <a:defRPr/>
            </a:pPr>
            <a:endParaRPr lang="fr-FR" sz="2500" kern="0" dirty="0"/>
          </a:p>
          <a:p>
            <a:pPr marL="342900" indent="-342900" algn="just" eaLnBrk="0" hangingPunct="0">
              <a:spcBef>
                <a:spcPct val="20000"/>
              </a:spcBef>
              <a:buClr>
                <a:srgbClr val="90C226"/>
              </a:buClr>
              <a:buSzPct val="75000"/>
              <a:buFont typeface="Wingdings" pitchFamily="2" charset="2"/>
              <a:buChar char="Ø"/>
              <a:defRPr/>
            </a:pPr>
            <a:r>
              <a:rPr lang="fr-FR" sz="2500" kern="0" dirty="0"/>
              <a:t>Ne jamais laisser votre salarié seul</a:t>
            </a:r>
          </a:p>
          <a:p>
            <a:pPr marL="342900" indent="-342900" algn="just" eaLnBrk="0" hangingPunct="0">
              <a:spcBef>
                <a:spcPct val="20000"/>
              </a:spcBef>
              <a:buClr>
                <a:srgbClr val="90C226"/>
              </a:buClr>
              <a:buSzPct val="75000"/>
              <a:buFont typeface="Wingdings" pitchFamily="2" charset="2"/>
              <a:buChar char="Ø"/>
              <a:defRPr/>
            </a:pPr>
            <a:endParaRPr lang="fr-FR" sz="2500" kern="0" dirty="0"/>
          </a:p>
          <a:p>
            <a:pPr marL="342900" indent="-342900" algn="just" eaLnBrk="0" hangingPunct="0">
              <a:spcBef>
                <a:spcPct val="20000"/>
              </a:spcBef>
              <a:buClr>
                <a:srgbClr val="90C226"/>
              </a:buClr>
              <a:buSzPct val="75000"/>
              <a:buFont typeface="Wingdings" pitchFamily="2" charset="2"/>
              <a:buChar char="Ø"/>
              <a:defRPr/>
            </a:pPr>
            <a:r>
              <a:rPr lang="fr-FR" sz="2500" kern="0" dirty="0"/>
              <a:t>Ne jamais le laisser rentrer seul chez lui</a:t>
            </a:r>
          </a:p>
          <a:p>
            <a:pPr marL="342900" indent="-342900" algn="just" eaLnBrk="0" hangingPunct="0">
              <a:spcBef>
                <a:spcPct val="20000"/>
              </a:spcBef>
              <a:buClr>
                <a:srgbClr val="90C226"/>
              </a:buClr>
              <a:buSzPct val="75000"/>
              <a:defRPr/>
            </a:pPr>
            <a:endParaRPr lang="fr-FR" sz="2500" kern="0" dirty="0"/>
          </a:p>
        </p:txBody>
      </p:sp>
      <p:sp>
        <p:nvSpPr>
          <p:cNvPr id="4" name="Titre 1"/>
          <p:cNvSpPr txBox="1">
            <a:spLocks/>
          </p:cNvSpPr>
          <p:nvPr/>
        </p:nvSpPr>
        <p:spPr>
          <a:xfrm>
            <a:off x="841115" y="229857"/>
            <a:ext cx="8229600" cy="646112"/>
          </a:xfrm>
          <a:prstGeom prst="rect">
            <a:avLst/>
          </a:prstGeom>
        </p:spPr>
        <p:txBody>
          <a:bodyPr/>
          <a:lstStyle/>
          <a:p>
            <a:pPr algn="ctr" eaLnBrk="0" hangingPunct="0">
              <a:defRPr/>
            </a:pPr>
            <a:r>
              <a:rPr lang="fr-FR" sz="2800" b="1" kern="0" dirty="0">
                <a:latin typeface="+mj-lt"/>
                <a:ea typeface="+mj-ea"/>
                <a:cs typeface="+mj-cs"/>
              </a:rPr>
              <a:t/>
            </a:r>
            <a:br>
              <a:rPr lang="fr-FR" sz="2800" b="1" kern="0" dirty="0">
                <a:latin typeface="+mj-lt"/>
                <a:ea typeface="+mj-ea"/>
                <a:cs typeface="+mj-cs"/>
              </a:rPr>
            </a:br>
            <a:r>
              <a:rPr lang="fr-FR" sz="2800" b="1" kern="0" dirty="0">
                <a:latin typeface="+mj-lt"/>
                <a:ea typeface="+mj-ea"/>
                <a:cs typeface="+mj-cs"/>
              </a:rPr>
              <a:t>Pas de diagnostic hâtif</a:t>
            </a:r>
            <a:br>
              <a:rPr lang="fr-FR" sz="2800" b="1" kern="0" dirty="0">
                <a:latin typeface="+mj-lt"/>
                <a:ea typeface="+mj-ea"/>
                <a:cs typeface="+mj-cs"/>
              </a:rPr>
            </a:br>
            <a:endParaRPr lang="fr-FR" sz="2800" b="1" kern="0" dirty="0">
              <a:latin typeface="+mj-lt"/>
              <a:ea typeface="+mj-ea"/>
              <a:cs typeface="+mj-cs"/>
            </a:endParaRPr>
          </a:p>
        </p:txBody>
      </p:sp>
    </p:spTree>
    <p:extLst>
      <p:ext uri="{BB962C8B-B14F-4D97-AF65-F5344CB8AC3E}">
        <p14:creationId xmlns:p14="http://schemas.microsoft.com/office/powerpoint/2010/main" val="4085089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71929" y="836613"/>
            <a:ext cx="8229600" cy="1143000"/>
          </a:xfrm>
          <a:prstGeom prst="rect">
            <a:avLst/>
          </a:prstGeom>
        </p:spPr>
        <p:txBody>
          <a:bodyPr/>
          <a:lstStyle/>
          <a:p>
            <a:pPr algn="ctr" eaLnBrk="0" hangingPunct="0">
              <a:defRPr/>
            </a:pPr>
            <a:r>
              <a:rPr lang="fr-FR" sz="2800" b="1" kern="0" dirty="0">
                <a:latin typeface="+mj-lt"/>
                <a:ea typeface="+mj-ea"/>
                <a:cs typeface="+mj-cs"/>
              </a:rPr>
              <a:t>Hors du cadre de l’urgence</a:t>
            </a:r>
          </a:p>
        </p:txBody>
      </p:sp>
      <p:sp>
        <p:nvSpPr>
          <p:cNvPr id="24580" name="ZoneTexte 4"/>
          <p:cNvSpPr txBox="1">
            <a:spLocks noChangeArrowheads="1"/>
          </p:cNvSpPr>
          <p:nvPr/>
        </p:nvSpPr>
        <p:spPr bwMode="auto">
          <a:xfrm>
            <a:off x="1195958" y="2697092"/>
            <a:ext cx="83534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fr-FR" sz="2800" dirty="0"/>
              <a:t>L’employeur, qui a obligation d’assurer la sécurité dans son entreprise, a la possibilité de demander une visite médicale auprès du médecin du travail</a:t>
            </a:r>
          </a:p>
        </p:txBody>
      </p:sp>
    </p:spTree>
    <p:extLst>
      <p:ext uri="{BB962C8B-B14F-4D97-AF65-F5344CB8AC3E}">
        <p14:creationId xmlns:p14="http://schemas.microsoft.com/office/powerpoint/2010/main" val="743960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2182103" y="2295051"/>
            <a:ext cx="6624637" cy="1873250"/>
          </a:xfrm>
        </p:spPr>
        <p:txBody>
          <a:bodyPr/>
          <a:lstStyle/>
          <a:p>
            <a:pPr algn="ctr">
              <a:defRPr/>
            </a:pPr>
            <a:r>
              <a:rPr lang="fr-FR" sz="2800" b="1" dirty="0">
                <a:solidFill>
                  <a:srgbClr val="90C226"/>
                </a:solidFill>
              </a:rPr>
              <a:t>CADRE REGLEMENTAIRE responsabilités et éthique</a:t>
            </a:r>
          </a:p>
        </p:txBody>
      </p:sp>
      <p:pic>
        <p:nvPicPr>
          <p:cNvPr id="10245"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42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916674" y="416258"/>
            <a:ext cx="8229600" cy="1171575"/>
          </a:xfrm>
        </p:spPr>
        <p:txBody>
          <a:bodyPr/>
          <a:lstStyle/>
          <a:p>
            <a:pPr algn="ctr" eaLnBrk="1" hangingPunct="1"/>
            <a:r>
              <a:rPr lang="fr-FR" altLang="fr-FR" sz="2800" b="1" dirty="0"/>
              <a:t>Les addictions en entreprise</a:t>
            </a:r>
          </a:p>
        </p:txBody>
      </p:sp>
      <p:sp>
        <p:nvSpPr>
          <p:cNvPr id="37891" name="Espace réservé du contenu 2"/>
          <p:cNvSpPr>
            <a:spLocks noGrp="1"/>
          </p:cNvSpPr>
          <p:nvPr>
            <p:ph idx="1"/>
          </p:nvPr>
        </p:nvSpPr>
        <p:spPr>
          <a:xfrm>
            <a:off x="1323572" y="1754803"/>
            <a:ext cx="8229600" cy="4250211"/>
          </a:xfrm>
        </p:spPr>
        <p:txBody>
          <a:bodyPr>
            <a:normAutofit fontScale="62500" lnSpcReduction="20000"/>
          </a:bodyPr>
          <a:lstStyle/>
          <a:p>
            <a:pPr algn="just">
              <a:spcBef>
                <a:spcPts val="0"/>
              </a:spcBef>
              <a:buFont typeface="Wingdings" panose="05000000000000000000" pitchFamily="2" charset="2"/>
              <a:buChar char="Ø"/>
              <a:defRPr/>
            </a:pPr>
            <a:r>
              <a:rPr lang="fr-FR" sz="3800" b="1" dirty="0" smtClean="0"/>
              <a:t> Chiffres </a:t>
            </a:r>
            <a:r>
              <a:rPr lang="fr-FR" sz="3800" b="1" dirty="0"/>
              <a:t>clés</a:t>
            </a:r>
          </a:p>
          <a:p>
            <a:pPr algn="just">
              <a:spcBef>
                <a:spcPts val="0"/>
              </a:spcBef>
              <a:buFont typeface="Wingdings" panose="05000000000000000000" pitchFamily="2" charset="2"/>
              <a:buChar char="Ø"/>
              <a:defRPr/>
            </a:pPr>
            <a:endParaRPr lang="fr-FR" sz="3800" b="1" dirty="0"/>
          </a:p>
          <a:p>
            <a:pPr algn="just">
              <a:spcBef>
                <a:spcPts val="0"/>
              </a:spcBef>
              <a:buFont typeface="Wingdings" panose="05000000000000000000" pitchFamily="2" charset="2"/>
              <a:buChar char="Ø"/>
              <a:defRPr/>
            </a:pPr>
            <a:r>
              <a:rPr lang="fr-FR" sz="3800" b="1" dirty="0"/>
              <a:t> Pratiques addictives en milieu de travail</a:t>
            </a:r>
          </a:p>
          <a:p>
            <a:pPr algn="just">
              <a:spcBef>
                <a:spcPts val="0"/>
              </a:spcBef>
              <a:buFont typeface="Wingdings" panose="05000000000000000000" pitchFamily="2" charset="2"/>
              <a:buChar char="Ø"/>
              <a:defRPr/>
            </a:pPr>
            <a:endParaRPr lang="fr-FR" sz="3800" b="1" dirty="0"/>
          </a:p>
          <a:p>
            <a:pPr algn="just">
              <a:spcBef>
                <a:spcPts val="0"/>
              </a:spcBef>
              <a:buFont typeface="Wingdings" panose="05000000000000000000" pitchFamily="2" charset="2"/>
              <a:buChar char="Ø"/>
              <a:defRPr/>
            </a:pPr>
            <a:r>
              <a:rPr lang="fr-FR" sz="3800" b="1" dirty="0"/>
              <a:t> Qu’est-ce qu’une addiction</a:t>
            </a:r>
          </a:p>
          <a:p>
            <a:pPr algn="just">
              <a:spcBef>
                <a:spcPts val="0"/>
              </a:spcBef>
              <a:buFont typeface="Wingdings" panose="05000000000000000000" pitchFamily="2" charset="2"/>
              <a:buChar char="Ø"/>
              <a:defRPr/>
            </a:pPr>
            <a:endParaRPr lang="fr-FR" sz="3800" b="1" dirty="0"/>
          </a:p>
          <a:p>
            <a:pPr algn="just">
              <a:spcBef>
                <a:spcPts val="0"/>
              </a:spcBef>
              <a:buFont typeface="Wingdings" panose="05000000000000000000" pitchFamily="2" charset="2"/>
              <a:buChar char="Ø"/>
              <a:defRPr/>
            </a:pPr>
            <a:r>
              <a:rPr lang="fr-FR" sz="3800" b="1" dirty="0"/>
              <a:t> Facteurs de risques</a:t>
            </a:r>
          </a:p>
          <a:p>
            <a:pPr algn="just">
              <a:spcBef>
                <a:spcPts val="0"/>
              </a:spcBef>
              <a:buFont typeface="Wingdings" panose="05000000000000000000" pitchFamily="2" charset="2"/>
              <a:buChar char="Ø"/>
              <a:defRPr/>
            </a:pPr>
            <a:endParaRPr lang="fr-FR" sz="3800" b="1" dirty="0"/>
          </a:p>
          <a:p>
            <a:pPr algn="just">
              <a:spcBef>
                <a:spcPts val="0"/>
              </a:spcBef>
              <a:buFont typeface="Wingdings" panose="05000000000000000000" pitchFamily="2" charset="2"/>
              <a:buChar char="Ø"/>
              <a:defRPr/>
            </a:pPr>
            <a:r>
              <a:rPr lang="fr-FR" sz="3800" b="1" dirty="0"/>
              <a:t> Cadre réglementaire</a:t>
            </a:r>
          </a:p>
          <a:p>
            <a:pPr algn="just">
              <a:spcBef>
                <a:spcPts val="0"/>
              </a:spcBef>
              <a:buFont typeface="Wingdings" panose="05000000000000000000" pitchFamily="2" charset="2"/>
              <a:buChar char="Ø"/>
              <a:defRPr/>
            </a:pPr>
            <a:endParaRPr lang="fr-FR" sz="3800" b="1" dirty="0"/>
          </a:p>
          <a:p>
            <a:pPr algn="just">
              <a:spcBef>
                <a:spcPts val="0"/>
              </a:spcBef>
              <a:buFont typeface="Wingdings" panose="05000000000000000000" pitchFamily="2" charset="2"/>
              <a:buChar char="Ø"/>
              <a:defRPr/>
            </a:pPr>
            <a:r>
              <a:rPr lang="fr-FR" sz="3800" b="1" dirty="0"/>
              <a:t> Démarche de prévention collective</a:t>
            </a:r>
          </a:p>
          <a:p>
            <a:pPr algn="just">
              <a:spcBef>
                <a:spcPts val="0"/>
              </a:spcBef>
              <a:buFont typeface="Wingdings" panose="05000000000000000000" pitchFamily="2" charset="2"/>
              <a:buChar char="Ø"/>
              <a:defRPr/>
            </a:pPr>
            <a:endParaRPr lang="fr-FR" sz="3800" b="1" dirty="0"/>
          </a:p>
          <a:p>
            <a:pPr algn="just">
              <a:spcBef>
                <a:spcPts val="0"/>
              </a:spcBef>
              <a:buFont typeface="Wingdings" panose="05000000000000000000" pitchFamily="2" charset="2"/>
              <a:buChar char="Ø"/>
              <a:defRPr/>
            </a:pPr>
            <a:r>
              <a:rPr lang="fr-FR" sz="3800" b="1" dirty="0"/>
              <a:t> Adresses utiles</a:t>
            </a:r>
          </a:p>
          <a:p>
            <a:pPr algn="just">
              <a:spcBef>
                <a:spcPts val="0"/>
              </a:spcBef>
              <a:buFont typeface="Wingdings" panose="05000000000000000000" pitchFamily="2" charset="2"/>
              <a:buChar char="Ø"/>
              <a:defRPr/>
            </a:pPr>
            <a:endParaRPr lang="fr-FR" sz="2200" b="1" dirty="0"/>
          </a:p>
          <a:p>
            <a:pPr algn="just">
              <a:spcBef>
                <a:spcPts val="0"/>
              </a:spcBef>
              <a:buFont typeface="Wingdings" panose="05000000000000000000" pitchFamily="2" charset="2"/>
              <a:buChar char="Ø"/>
              <a:defRPr/>
            </a:pPr>
            <a:endParaRPr lang="fr-FR" sz="2200" b="1" dirty="0"/>
          </a:p>
          <a:p>
            <a:pPr algn="just">
              <a:spcBef>
                <a:spcPts val="0"/>
              </a:spcBef>
              <a:buFont typeface="Wingdings" panose="05000000000000000000" pitchFamily="2" charset="2"/>
              <a:buChar char="Ø"/>
              <a:defRPr/>
            </a:pPr>
            <a:endParaRPr lang="fr-FR" sz="2200" b="1" dirty="0"/>
          </a:p>
          <a:p>
            <a:pPr algn="just">
              <a:spcBef>
                <a:spcPts val="0"/>
              </a:spcBef>
              <a:buFont typeface="Wingdings" panose="05000000000000000000" pitchFamily="2" charset="2"/>
              <a:buChar char="Ø"/>
              <a:defRPr/>
            </a:pPr>
            <a:endParaRPr lang="fr-FR" sz="2200" b="1" dirty="0"/>
          </a:p>
          <a:p>
            <a:pPr algn="just">
              <a:buFont typeface="Wingdings" panose="05000000000000000000" pitchFamily="2" charset="2"/>
              <a:buChar char="Ø"/>
              <a:defRPr/>
            </a:pPr>
            <a:endParaRPr lang="fr-FR" sz="2200" b="1" dirty="0"/>
          </a:p>
          <a:p>
            <a:pPr algn="just">
              <a:buFont typeface="Wingdings" panose="05000000000000000000" pitchFamily="2" charset="2"/>
              <a:buChar char="Ø"/>
              <a:defRPr/>
            </a:pPr>
            <a:endParaRPr lang="fr-FR" sz="2200" b="1" dirty="0"/>
          </a:p>
        </p:txBody>
      </p:sp>
    </p:spTree>
    <p:extLst>
      <p:ext uri="{BB962C8B-B14F-4D97-AF65-F5344CB8AC3E}">
        <p14:creationId xmlns:p14="http://schemas.microsoft.com/office/powerpoint/2010/main" val="1647990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2" end="2"/>
                                            </p:txEl>
                                          </p:spTgt>
                                        </p:tgtEl>
                                        <p:attrNameLst>
                                          <p:attrName>style.visibility</p:attrName>
                                        </p:attrNameLst>
                                      </p:cBhvr>
                                      <p:to>
                                        <p:strVal val="visible"/>
                                      </p:to>
                                    </p:set>
                                    <p:animEffect transition="in" filter="fade">
                                      <p:cBhvr>
                                        <p:cTn id="10" dur="1000"/>
                                        <p:tgtEl>
                                          <p:spTgt spid="378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animEffect transition="in" filter="fade">
                                      <p:cBhvr>
                                        <p:cTn id="13" dur="1000"/>
                                        <p:tgtEl>
                                          <p:spTgt spid="3789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1">
                                            <p:txEl>
                                              <p:pRg st="6" end="6"/>
                                            </p:txEl>
                                          </p:spTgt>
                                        </p:tgtEl>
                                        <p:attrNameLst>
                                          <p:attrName>style.visibility</p:attrName>
                                        </p:attrNameLst>
                                      </p:cBhvr>
                                      <p:to>
                                        <p:strVal val="visible"/>
                                      </p:to>
                                    </p:set>
                                    <p:animEffect transition="in" filter="fade">
                                      <p:cBhvr>
                                        <p:cTn id="16" dur="1000"/>
                                        <p:tgtEl>
                                          <p:spTgt spid="3789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891">
                                            <p:txEl>
                                              <p:pRg st="8" end="8"/>
                                            </p:txEl>
                                          </p:spTgt>
                                        </p:tgtEl>
                                        <p:attrNameLst>
                                          <p:attrName>style.visibility</p:attrName>
                                        </p:attrNameLst>
                                      </p:cBhvr>
                                      <p:to>
                                        <p:strVal val="visible"/>
                                      </p:to>
                                    </p:set>
                                    <p:animEffect transition="in" filter="fade">
                                      <p:cBhvr>
                                        <p:cTn id="19" dur="1000"/>
                                        <p:tgtEl>
                                          <p:spTgt spid="37891">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891">
                                            <p:txEl>
                                              <p:pRg st="10" end="10"/>
                                            </p:txEl>
                                          </p:spTgt>
                                        </p:tgtEl>
                                        <p:attrNameLst>
                                          <p:attrName>style.visibility</p:attrName>
                                        </p:attrNameLst>
                                      </p:cBhvr>
                                      <p:to>
                                        <p:strVal val="visible"/>
                                      </p:to>
                                    </p:set>
                                    <p:animEffect transition="in" filter="fade">
                                      <p:cBhvr>
                                        <p:cTn id="22" dur="1000"/>
                                        <p:tgtEl>
                                          <p:spTgt spid="37891">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891">
                                            <p:txEl>
                                              <p:pRg st="12" end="12"/>
                                            </p:txEl>
                                          </p:spTgt>
                                        </p:tgtEl>
                                        <p:attrNameLst>
                                          <p:attrName>style.visibility</p:attrName>
                                        </p:attrNameLst>
                                      </p:cBhvr>
                                      <p:to>
                                        <p:strVal val="visible"/>
                                      </p:to>
                                    </p:set>
                                    <p:animEffect transition="in" filter="fade">
                                      <p:cBhvr>
                                        <p:cTn id="25" dur="1000"/>
                                        <p:tgtEl>
                                          <p:spTgt spid="378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873197" y="1883156"/>
            <a:ext cx="8218487" cy="3921125"/>
          </a:xfrm>
          <a:prstGeom prst="rect">
            <a:avLst/>
          </a:prstGeom>
        </p:spPr>
        <p:txBody>
          <a:bodyPr/>
          <a:lstStyle/>
          <a:p>
            <a:pPr marL="342900" indent="-342900" algn="just" eaLnBrk="0" hangingPunct="0">
              <a:spcBef>
                <a:spcPct val="20000"/>
              </a:spcBef>
              <a:buClr>
                <a:schemeClr val="bg2"/>
              </a:buClr>
              <a:buSzPct val="75000"/>
              <a:defRPr/>
            </a:pPr>
            <a:r>
              <a:rPr lang="fr-FR" sz="2800" kern="0" dirty="0"/>
              <a:t>	L’addiction est un problème de santé au travail à la frontière entre vie privée et impératifs de la vie professionnelle, libertés individuelles et contraintes de sécurité.</a:t>
            </a:r>
          </a:p>
        </p:txBody>
      </p:sp>
      <p:sp>
        <p:nvSpPr>
          <p:cNvPr id="4" name="Titre 1"/>
          <p:cNvSpPr txBox="1">
            <a:spLocks/>
          </p:cNvSpPr>
          <p:nvPr/>
        </p:nvSpPr>
        <p:spPr>
          <a:xfrm>
            <a:off x="1981200" y="274638"/>
            <a:ext cx="8229600" cy="1143000"/>
          </a:xfrm>
          <a:prstGeom prst="rect">
            <a:avLst/>
          </a:prstGeom>
        </p:spPr>
        <p:txBody>
          <a:bodyPr>
            <a:normAutofit fontScale="97500"/>
          </a:bodyPr>
          <a:lstStyle/>
          <a:p>
            <a:pPr eaLnBrk="0" hangingPunct="0">
              <a:defRPr/>
            </a:pPr>
            <a:endParaRPr lang="fr-FR" sz="4400" kern="0" dirty="0">
              <a:latin typeface="+mj-lt"/>
              <a:ea typeface="+mj-ea"/>
              <a:cs typeface="+mj-cs"/>
            </a:endParaRPr>
          </a:p>
        </p:txBody>
      </p:sp>
    </p:spTree>
    <p:extLst>
      <p:ext uri="{BB962C8B-B14F-4D97-AF65-F5344CB8AC3E}">
        <p14:creationId xmlns:p14="http://schemas.microsoft.com/office/powerpoint/2010/main" val="997807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895706" y="1066162"/>
            <a:ext cx="8291512" cy="4497387"/>
          </a:xfrm>
          <a:prstGeom prst="rect">
            <a:avLst/>
          </a:prstGeom>
        </p:spPr>
        <p:txBody>
          <a:bodyPr/>
          <a:lstStyle/>
          <a:p>
            <a:pPr marL="342900" indent="-342900" algn="just" eaLnBrk="0" hangingPunct="0">
              <a:spcBef>
                <a:spcPct val="20000"/>
              </a:spcBef>
              <a:buClr>
                <a:srgbClr val="90C226"/>
              </a:buClr>
              <a:buSzPct val="75000"/>
              <a:buFont typeface="Wingdings" pitchFamily="2" charset="2"/>
              <a:buChar char="Ø"/>
              <a:defRPr/>
            </a:pPr>
            <a:r>
              <a:rPr lang="fr-FR" sz="2600" u="sng" kern="0" dirty="0"/>
              <a:t>Responsabilité de l’employeur </a:t>
            </a:r>
            <a:r>
              <a:rPr lang="fr-FR" sz="2600" kern="0" dirty="0"/>
              <a:t>: obligation de protéger la santé de ses salariés dans la limite légale de l’action de l’employeur (respect des libertés individuelles).</a:t>
            </a:r>
          </a:p>
          <a:p>
            <a:pPr marL="342900" indent="-342900" algn="just" eaLnBrk="0" hangingPunct="0">
              <a:spcBef>
                <a:spcPct val="20000"/>
              </a:spcBef>
              <a:buClr>
                <a:srgbClr val="90C226"/>
              </a:buClr>
              <a:buSzPct val="75000"/>
              <a:defRPr/>
            </a:pPr>
            <a:endParaRPr lang="fr-FR" sz="2600" kern="0" dirty="0"/>
          </a:p>
          <a:p>
            <a:pPr marL="342900" indent="-342900" algn="just" eaLnBrk="0" hangingPunct="0">
              <a:spcBef>
                <a:spcPct val="20000"/>
              </a:spcBef>
              <a:buClr>
                <a:srgbClr val="90C226"/>
              </a:buClr>
              <a:buSzPct val="75000"/>
              <a:buFont typeface="Wingdings" pitchFamily="2" charset="2"/>
              <a:buChar char="Ø"/>
              <a:defRPr/>
            </a:pPr>
            <a:r>
              <a:rPr lang="fr-FR" sz="2600" u="sng" kern="0" dirty="0"/>
              <a:t>« Evaluation des risques » </a:t>
            </a:r>
            <a:r>
              <a:rPr lang="fr-FR" sz="2600" kern="0" dirty="0"/>
              <a:t>: identifier des situations de travail favorisant les conduites addictives (retranscrites dans le Document Unique).</a:t>
            </a:r>
          </a:p>
          <a:p>
            <a:pPr marL="342900" indent="-342900" algn="just" eaLnBrk="0" hangingPunct="0">
              <a:spcBef>
                <a:spcPct val="20000"/>
              </a:spcBef>
              <a:buClr>
                <a:srgbClr val="90C226"/>
              </a:buClr>
              <a:buSzPct val="75000"/>
              <a:defRPr/>
            </a:pPr>
            <a:endParaRPr lang="fr-FR" sz="2600" kern="0" dirty="0"/>
          </a:p>
          <a:p>
            <a:pPr marL="342900" indent="-342900" algn="just" eaLnBrk="0" hangingPunct="0">
              <a:spcBef>
                <a:spcPct val="20000"/>
              </a:spcBef>
              <a:buClr>
                <a:srgbClr val="90C226"/>
              </a:buClr>
              <a:buSzPct val="75000"/>
              <a:buFont typeface="Wingdings" pitchFamily="2" charset="2"/>
              <a:buChar char="Ø"/>
              <a:defRPr/>
            </a:pPr>
            <a:r>
              <a:rPr lang="fr-FR" sz="2600" u="sng" kern="0" dirty="0"/>
              <a:t>Responsabilité du salarié </a:t>
            </a:r>
            <a:r>
              <a:rPr lang="fr-FR" sz="2600" kern="0" dirty="0"/>
              <a:t>: prendre soin de sa santé.</a:t>
            </a:r>
          </a:p>
          <a:p>
            <a:pPr marL="342900" indent="-342900" algn="just" eaLnBrk="0" hangingPunct="0">
              <a:spcBef>
                <a:spcPct val="20000"/>
              </a:spcBef>
              <a:buClr>
                <a:srgbClr val="90C226"/>
              </a:buClr>
              <a:buSzPct val="75000"/>
              <a:defRPr/>
            </a:pPr>
            <a:endParaRPr lang="fr-FR" sz="2600" kern="0" dirty="0"/>
          </a:p>
        </p:txBody>
      </p:sp>
    </p:spTree>
    <p:extLst>
      <p:ext uri="{BB962C8B-B14F-4D97-AF65-F5344CB8AC3E}">
        <p14:creationId xmlns:p14="http://schemas.microsoft.com/office/powerpoint/2010/main" val="75860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636213" y="791207"/>
            <a:ext cx="9144000" cy="4568825"/>
          </a:xfrm>
          <a:prstGeom prst="rect">
            <a:avLst/>
          </a:prstGeom>
        </p:spPr>
        <p:txBody>
          <a:bodyPr/>
          <a:lstStyle/>
          <a:p>
            <a:pPr marL="342900" indent="-342900" algn="just" eaLnBrk="0" hangingPunct="0">
              <a:spcBef>
                <a:spcPct val="20000"/>
              </a:spcBef>
              <a:buClr>
                <a:schemeClr val="bg2"/>
              </a:buClr>
              <a:buSzPct val="75000"/>
              <a:defRPr/>
            </a:pPr>
            <a:r>
              <a:rPr lang="fr-FR" sz="2800" kern="0" dirty="0"/>
              <a:t>	</a:t>
            </a:r>
            <a:r>
              <a:rPr lang="fr-FR" sz="2800" u="sng" kern="0" dirty="0"/>
              <a:t>Addictions:</a:t>
            </a:r>
            <a:r>
              <a:rPr lang="fr-FR" sz="2800" kern="0" dirty="0"/>
              <a:t> </a:t>
            </a:r>
          </a:p>
          <a:p>
            <a:pPr marL="342900" indent="-342900" algn="just" eaLnBrk="0" hangingPunct="0">
              <a:spcBef>
                <a:spcPct val="20000"/>
              </a:spcBef>
              <a:buClr>
                <a:schemeClr val="bg2"/>
              </a:buClr>
              <a:buSzPct val="75000"/>
              <a:defRPr/>
            </a:pPr>
            <a:endParaRPr lang="fr-FR" sz="2800" kern="0" dirty="0"/>
          </a:p>
          <a:p>
            <a:pPr marL="1082675" indent="-342900" algn="just" eaLnBrk="0" hangingPunct="0">
              <a:spcBef>
                <a:spcPct val="20000"/>
              </a:spcBef>
              <a:buClr>
                <a:srgbClr val="90C226"/>
              </a:buClr>
              <a:buSzPct val="75000"/>
              <a:buFont typeface="Wingdings" pitchFamily="2" charset="2"/>
              <a:buChar char="Ø"/>
              <a:defRPr/>
            </a:pPr>
            <a:r>
              <a:rPr lang="fr-FR" sz="2800" kern="0" dirty="0"/>
              <a:t> Pas de texte spécifique aux addictions en entreprise.</a:t>
            </a:r>
          </a:p>
          <a:p>
            <a:pPr marL="1082675" indent="-342900" algn="just" eaLnBrk="0" hangingPunct="0">
              <a:spcBef>
                <a:spcPct val="20000"/>
              </a:spcBef>
              <a:buClr>
                <a:srgbClr val="90C226"/>
              </a:buClr>
              <a:buSzPct val="75000"/>
              <a:buFont typeface="Wingdings" pitchFamily="2" charset="2"/>
              <a:buChar char="Ø"/>
              <a:defRPr/>
            </a:pPr>
            <a:r>
              <a:rPr lang="fr-FR" sz="2800" kern="0" dirty="0"/>
              <a:t> Rôle essentiel de conseil du médecin du travail.</a:t>
            </a:r>
          </a:p>
          <a:p>
            <a:pPr marL="1082675" indent="-342900" algn="just" eaLnBrk="0" hangingPunct="0">
              <a:spcBef>
                <a:spcPct val="20000"/>
              </a:spcBef>
              <a:buClr>
                <a:srgbClr val="90C226"/>
              </a:buClr>
              <a:buSzPct val="75000"/>
              <a:buFont typeface="Wingdings" pitchFamily="2" charset="2"/>
              <a:buChar char="Ø"/>
              <a:defRPr/>
            </a:pPr>
            <a:r>
              <a:rPr lang="fr-FR" sz="2800" kern="0" dirty="0"/>
              <a:t> Interdiction du dépistage systématique.</a:t>
            </a:r>
          </a:p>
          <a:p>
            <a:pPr marL="1082675" indent="-342900" algn="just" eaLnBrk="0" hangingPunct="0">
              <a:spcBef>
                <a:spcPct val="20000"/>
              </a:spcBef>
              <a:buClr>
                <a:srgbClr val="90C226"/>
              </a:buClr>
              <a:buSzPct val="75000"/>
              <a:buFont typeface="Wingdings" pitchFamily="2" charset="2"/>
              <a:buChar char="Ø"/>
              <a:defRPr/>
            </a:pPr>
            <a:r>
              <a:rPr lang="fr-FR" sz="2800" kern="0" dirty="0"/>
              <a:t> Règlement intérieur : interdiction d’introduire / consommer des produits illicites.</a:t>
            </a:r>
          </a:p>
        </p:txBody>
      </p:sp>
    </p:spTree>
    <p:extLst>
      <p:ext uri="{BB962C8B-B14F-4D97-AF65-F5344CB8AC3E}">
        <p14:creationId xmlns:p14="http://schemas.microsoft.com/office/powerpoint/2010/main" val="1600725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982379" y="1164018"/>
            <a:ext cx="8218487" cy="4568825"/>
          </a:xfrm>
          <a:prstGeom prst="rect">
            <a:avLst/>
          </a:prstGeom>
        </p:spPr>
        <p:txBody>
          <a:bodyPr/>
          <a:lstStyle/>
          <a:p>
            <a:pPr marL="342900" indent="-342900" algn="just" eaLnBrk="0" hangingPunct="0">
              <a:spcBef>
                <a:spcPct val="20000"/>
              </a:spcBef>
              <a:buClr>
                <a:srgbClr val="90C226"/>
              </a:buClr>
              <a:buSzPct val="75000"/>
              <a:defRPr/>
            </a:pPr>
            <a:r>
              <a:rPr lang="fr-FR" sz="2600" kern="0" dirty="0"/>
              <a:t>	</a:t>
            </a:r>
            <a:r>
              <a:rPr lang="fr-FR" sz="2600" u="sng" kern="0" dirty="0"/>
              <a:t>Alcootest :</a:t>
            </a:r>
          </a:p>
          <a:p>
            <a:pPr marL="342900" indent="-342900" algn="just" eaLnBrk="0" hangingPunct="0">
              <a:spcBef>
                <a:spcPct val="20000"/>
              </a:spcBef>
              <a:buClr>
                <a:srgbClr val="90C226"/>
              </a:buClr>
              <a:buSzPct val="75000"/>
              <a:defRPr/>
            </a:pPr>
            <a:endParaRPr lang="fr-FR" sz="2600" u="sng" kern="0" dirty="0"/>
          </a:p>
          <a:p>
            <a:pPr marL="898525" indent="-342900" algn="just" eaLnBrk="0" hangingPunct="0">
              <a:spcBef>
                <a:spcPct val="20000"/>
              </a:spcBef>
              <a:buClr>
                <a:srgbClr val="90C226"/>
              </a:buClr>
              <a:buSzPct val="75000"/>
              <a:buFont typeface="Wingdings" pitchFamily="2" charset="2"/>
              <a:buChar char="Ø"/>
              <a:defRPr/>
            </a:pPr>
            <a:r>
              <a:rPr lang="fr-FR" sz="2600" kern="0" dirty="0"/>
              <a:t>Quand : pas systématique</a:t>
            </a:r>
          </a:p>
          <a:p>
            <a:pPr marL="898525" indent="-342900" algn="just" eaLnBrk="0" hangingPunct="0">
              <a:spcBef>
                <a:spcPct val="20000"/>
              </a:spcBef>
              <a:buClr>
                <a:srgbClr val="90C226"/>
              </a:buClr>
              <a:buSzPct val="75000"/>
              <a:buFont typeface="Wingdings" pitchFamily="2" charset="2"/>
              <a:buChar char="Ø"/>
              <a:defRPr/>
            </a:pPr>
            <a:r>
              <a:rPr lang="fr-FR" sz="2600" kern="0" dirty="0"/>
              <a:t>Pourquoi : uniquement pour faire cesser une situation dangereuse.</a:t>
            </a:r>
          </a:p>
          <a:p>
            <a:pPr marL="898525" indent="-342900" algn="just" eaLnBrk="0" hangingPunct="0">
              <a:spcBef>
                <a:spcPct val="20000"/>
              </a:spcBef>
              <a:buClr>
                <a:srgbClr val="90C226"/>
              </a:buClr>
              <a:buSzPct val="75000"/>
              <a:buFont typeface="Wingdings" pitchFamily="2" charset="2"/>
              <a:buChar char="Ø"/>
              <a:defRPr/>
            </a:pPr>
            <a:r>
              <a:rPr lang="fr-FR" sz="2600" kern="0" dirty="0"/>
              <a:t>Comment : uniquement dans les conditions décrites par le règlement intérieur de l’entreprise.</a:t>
            </a:r>
          </a:p>
        </p:txBody>
      </p:sp>
    </p:spTree>
    <p:extLst>
      <p:ext uri="{BB962C8B-B14F-4D97-AF65-F5344CB8AC3E}">
        <p14:creationId xmlns:p14="http://schemas.microsoft.com/office/powerpoint/2010/main" val="3129777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2231908" y="2169757"/>
            <a:ext cx="7130456" cy="1873250"/>
          </a:xfrm>
        </p:spPr>
        <p:txBody>
          <a:bodyPr/>
          <a:lstStyle/>
          <a:p>
            <a:pPr algn="ctr">
              <a:defRPr/>
            </a:pPr>
            <a:r>
              <a:rPr lang="fr-FR" sz="3200" b="1" dirty="0">
                <a:solidFill>
                  <a:srgbClr val="90C226"/>
                </a:solidFill>
              </a:rPr>
              <a:t>Démarche de prévention collective</a:t>
            </a:r>
            <a:r>
              <a:rPr lang="fr-FR" sz="2600" b="1" dirty="0">
                <a:solidFill>
                  <a:srgbClr val="90C226"/>
                </a:solidFill>
              </a:rPr>
              <a:t/>
            </a:r>
            <a:br>
              <a:rPr lang="fr-FR" sz="2600" b="1" dirty="0">
                <a:solidFill>
                  <a:srgbClr val="90C226"/>
                </a:solidFill>
              </a:rPr>
            </a:br>
            <a:r>
              <a:rPr lang="fr-FR" sz="2600" b="1" dirty="0">
                <a:solidFill>
                  <a:srgbClr val="90C226"/>
                </a:solidFill>
              </a:rPr>
              <a:t/>
            </a:r>
            <a:br>
              <a:rPr lang="fr-FR" sz="2600" b="1" dirty="0">
                <a:solidFill>
                  <a:srgbClr val="90C226"/>
                </a:solidFill>
              </a:rPr>
            </a:br>
            <a:endParaRPr lang="fr-FR" sz="2600" b="1" dirty="0">
              <a:solidFill>
                <a:srgbClr val="90C226"/>
              </a:solidFill>
            </a:endParaRPr>
          </a:p>
        </p:txBody>
      </p:sp>
      <p:sp>
        <p:nvSpPr>
          <p:cNvPr id="11269" name="Rectangle 14"/>
          <p:cNvSpPr>
            <a:spLocks noChangeArrowheads="1"/>
          </p:cNvSpPr>
          <p:nvPr/>
        </p:nvSpPr>
        <p:spPr bwMode="auto">
          <a:xfrm>
            <a:off x="4283360" y="3546380"/>
            <a:ext cx="1697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b="1" dirty="0">
                <a:solidFill>
                  <a:srgbClr val="90C226"/>
                </a:solidFill>
              </a:rPr>
              <a:t>ED INRS 6147</a:t>
            </a:r>
            <a:endParaRPr lang="fr-FR" altLang="fr-FR" dirty="0">
              <a:solidFill>
                <a:srgbClr val="90C226"/>
              </a:solidFill>
            </a:endParaRPr>
          </a:p>
        </p:txBody>
      </p:sp>
      <p:pic>
        <p:nvPicPr>
          <p:cNvPr id="11270"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999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915017" y="1686566"/>
            <a:ext cx="8569325" cy="4568825"/>
          </a:xfrm>
          <a:prstGeom prst="rect">
            <a:avLst/>
          </a:prstGeom>
        </p:spPr>
        <p:txBody>
          <a:bodyPr>
            <a:normAutofit/>
          </a:bodyPr>
          <a:lstStyle/>
          <a:p>
            <a:pPr marL="342900" indent="-342900" algn="just" eaLnBrk="0" hangingPunct="0">
              <a:spcBef>
                <a:spcPct val="20000"/>
              </a:spcBef>
              <a:buClr>
                <a:schemeClr val="bg2"/>
              </a:buClr>
              <a:buSzPct val="75000"/>
              <a:defRPr/>
            </a:pPr>
            <a:endParaRPr lang="fr-FR" sz="2800" kern="0" dirty="0"/>
          </a:p>
          <a:p>
            <a:pPr marL="342900" indent="-342900" algn="just" eaLnBrk="0" hangingPunct="0">
              <a:spcBef>
                <a:spcPct val="20000"/>
              </a:spcBef>
              <a:buClr>
                <a:schemeClr val="bg2"/>
              </a:buClr>
              <a:buSzPct val="75000"/>
              <a:defRPr/>
            </a:pPr>
            <a:r>
              <a:rPr lang="fr-FR" sz="2800" kern="0" dirty="0"/>
              <a:t>	La réduction des risques passe par l’élaboration d’une démarche de prévention collective associée à la prise en charge de cas individuels.</a:t>
            </a:r>
          </a:p>
        </p:txBody>
      </p:sp>
      <p:sp>
        <p:nvSpPr>
          <p:cNvPr id="4" name="Titre 1"/>
          <p:cNvSpPr txBox="1">
            <a:spLocks/>
          </p:cNvSpPr>
          <p:nvPr/>
        </p:nvSpPr>
        <p:spPr>
          <a:xfrm>
            <a:off x="2279650" y="836614"/>
            <a:ext cx="8064500" cy="706437"/>
          </a:xfrm>
          <a:prstGeom prst="rect">
            <a:avLst/>
          </a:prstGeom>
        </p:spPr>
        <p:txBody>
          <a:bodyPr>
            <a:normAutofit fontScale="97500" lnSpcReduction="10000"/>
          </a:bodyPr>
          <a:lstStyle/>
          <a:p>
            <a:pPr eaLnBrk="0" hangingPunct="0">
              <a:defRPr/>
            </a:pPr>
            <a:endParaRPr lang="fr-FR" sz="4400" kern="0" dirty="0">
              <a:latin typeface="+mj-lt"/>
              <a:ea typeface="+mj-ea"/>
              <a:cs typeface="+mj-cs"/>
            </a:endParaRPr>
          </a:p>
        </p:txBody>
      </p:sp>
    </p:spTree>
    <p:extLst>
      <p:ext uri="{BB962C8B-B14F-4D97-AF65-F5344CB8AC3E}">
        <p14:creationId xmlns:p14="http://schemas.microsoft.com/office/powerpoint/2010/main" val="3490213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950298" y="2060576"/>
            <a:ext cx="8218487" cy="4568825"/>
          </a:xfrm>
          <a:prstGeom prst="rect">
            <a:avLst/>
          </a:prstGeom>
        </p:spPr>
        <p:txBody>
          <a:bodyPr>
            <a:normAutofit/>
          </a:bodyPr>
          <a:lstStyle/>
          <a:p>
            <a:pPr marL="342900" indent="-342900" algn="just" eaLnBrk="0" hangingPunct="0">
              <a:spcBef>
                <a:spcPct val="20000"/>
              </a:spcBef>
              <a:buClr>
                <a:srgbClr val="90C226"/>
              </a:buClr>
              <a:buSzPct val="75000"/>
              <a:defRPr/>
            </a:pPr>
            <a:r>
              <a:rPr lang="fr-FR" sz="2800" kern="0" dirty="0"/>
              <a:t>	La prévention consiste à informer chaque salarié de l’entreprise sur :</a:t>
            </a:r>
          </a:p>
          <a:p>
            <a:pPr marL="342900" indent="-342900" algn="just" eaLnBrk="0" hangingPunct="0">
              <a:spcBef>
                <a:spcPct val="20000"/>
              </a:spcBef>
              <a:buClr>
                <a:srgbClr val="90C226"/>
              </a:buClr>
              <a:buSzPct val="75000"/>
              <a:defRPr/>
            </a:pPr>
            <a:endParaRPr lang="fr-FR" sz="2800" kern="0" dirty="0"/>
          </a:p>
          <a:p>
            <a:pPr marL="990600" indent="-342900" algn="just" eaLnBrk="0" hangingPunct="0">
              <a:spcBef>
                <a:spcPct val="20000"/>
              </a:spcBef>
              <a:buClr>
                <a:srgbClr val="90C226"/>
              </a:buClr>
              <a:buSzPct val="75000"/>
              <a:buFont typeface="Wingdings" pitchFamily="2" charset="2"/>
              <a:buChar char="Ø"/>
              <a:defRPr/>
            </a:pPr>
            <a:r>
              <a:rPr lang="fr-FR" sz="2800" kern="0" dirty="0"/>
              <a:t>Les risques, pour la santé et la sécurité </a:t>
            </a:r>
          </a:p>
          <a:p>
            <a:pPr marL="990600" indent="-342900" algn="just" eaLnBrk="0" hangingPunct="0">
              <a:spcBef>
                <a:spcPct val="20000"/>
              </a:spcBef>
              <a:buClr>
                <a:srgbClr val="90C226"/>
              </a:buClr>
              <a:buSzPct val="75000"/>
              <a:buFont typeface="Wingdings" pitchFamily="2" charset="2"/>
              <a:buChar char="Ø"/>
              <a:defRPr/>
            </a:pPr>
            <a:r>
              <a:rPr lang="fr-FR" sz="2800" kern="0" dirty="0"/>
              <a:t>La réglementation en vigueur</a:t>
            </a:r>
          </a:p>
          <a:p>
            <a:pPr marL="990600" indent="-342900" algn="just" eaLnBrk="0" hangingPunct="0">
              <a:spcBef>
                <a:spcPct val="20000"/>
              </a:spcBef>
              <a:buClr>
                <a:srgbClr val="90C226"/>
              </a:buClr>
              <a:buSzPct val="75000"/>
              <a:buFont typeface="Wingdings" pitchFamily="2" charset="2"/>
              <a:buChar char="Ø"/>
              <a:defRPr/>
            </a:pPr>
            <a:r>
              <a:rPr lang="fr-FR" sz="2800" kern="0" dirty="0"/>
              <a:t>La procédure décrite ci-après</a:t>
            </a:r>
          </a:p>
          <a:p>
            <a:pPr marL="342900" indent="-342900" algn="just" eaLnBrk="0" hangingPunct="0">
              <a:spcBef>
                <a:spcPct val="20000"/>
              </a:spcBef>
              <a:buClr>
                <a:srgbClr val="90C226"/>
              </a:buClr>
              <a:buSzPct val="75000"/>
              <a:defRPr/>
            </a:pPr>
            <a:endParaRPr lang="fr-FR" sz="2800" kern="0" dirty="0"/>
          </a:p>
        </p:txBody>
      </p:sp>
      <p:sp>
        <p:nvSpPr>
          <p:cNvPr id="4" name="Titre 1"/>
          <p:cNvSpPr txBox="1">
            <a:spLocks/>
          </p:cNvSpPr>
          <p:nvPr/>
        </p:nvSpPr>
        <p:spPr>
          <a:xfrm>
            <a:off x="2063750" y="620714"/>
            <a:ext cx="8064500" cy="706437"/>
          </a:xfrm>
          <a:prstGeom prst="rect">
            <a:avLst/>
          </a:prstGeom>
        </p:spPr>
        <p:txBody>
          <a:bodyPr>
            <a:normAutofit fontScale="97500" lnSpcReduction="10000"/>
          </a:bodyPr>
          <a:lstStyle/>
          <a:p>
            <a:pPr algn="just" eaLnBrk="0" hangingPunct="0">
              <a:defRPr/>
            </a:pPr>
            <a:endParaRPr lang="fr-FR" sz="4400" kern="0" dirty="0">
              <a:latin typeface="+mj-lt"/>
              <a:ea typeface="+mj-ea"/>
              <a:cs typeface="+mj-cs"/>
            </a:endParaRPr>
          </a:p>
        </p:txBody>
      </p:sp>
      <p:sp>
        <p:nvSpPr>
          <p:cNvPr id="5" name="Rectangle 2"/>
          <p:cNvSpPr txBox="1">
            <a:spLocks noChangeArrowheads="1"/>
          </p:cNvSpPr>
          <p:nvPr/>
        </p:nvSpPr>
        <p:spPr>
          <a:xfrm>
            <a:off x="950297" y="685800"/>
            <a:ext cx="8507601" cy="1008063"/>
          </a:xfrm>
          <a:prstGeom prst="rect">
            <a:avLst/>
          </a:prstGeom>
        </p:spPr>
        <p:txBody>
          <a:bodyPr/>
          <a:lstStyle/>
          <a:p>
            <a:pPr algn="ctr" eaLnBrk="0" hangingPunct="0">
              <a:defRPr/>
            </a:pPr>
            <a:r>
              <a:rPr lang="fr-FR" sz="2800" b="1" kern="0" dirty="0">
                <a:latin typeface="+mj-lt"/>
                <a:ea typeface="+mj-ea"/>
                <a:cs typeface="+mj-cs"/>
              </a:rPr>
              <a:t>Objectifs des actions de prévention ED INRS 6147</a:t>
            </a:r>
            <a:br>
              <a:rPr lang="fr-FR" sz="2800" b="1" kern="0" dirty="0">
                <a:latin typeface="+mj-lt"/>
                <a:ea typeface="+mj-ea"/>
                <a:cs typeface="+mj-cs"/>
              </a:rPr>
            </a:br>
            <a:r>
              <a:rPr lang="fr-FR" sz="2800" b="1" kern="0" dirty="0">
                <a:latin typeface="+mj-lt"/>
                <a:ea typeface="+mj-ea"/>
                <a:cs typeface="+mj-cs"/>
              </a:rPr>
              <a:t/>
            </a:r>
            <a:br>
              <a:rPr lang="fr-FR" sz="2800" b="1" kern="0" dirty="0">
                <a:latin typeface="+mj-lt"/>
                <a:ea typeface="+mj-ea"/>
                <a:cs typeface="+mj-cs"/>
              </a:rPr>
            </a:br>
            <a:endParaRPr lang="fr-FR" sz="2800" b="1" kern="0" dirty="0">
              <a:latin typeface="+mj-lt"/>
              <a:ea typeface="+mj-ea"/>
              <a:cs typeface="+mj-cs"/>
            </a:endParaRPr>
          </a:p>
        </p:txBody>
      </p:sp>
    </p:spTree>
    <p:extLst>
      <p:ext uri="{BB962C8B-B14F-4D97-AF65-F5344CB8AC3E}">
        <p14:creationId xmlns:p14="http://schemas.microsoft.com/office/powerpoint/2010/main" val="172561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450992" y="1664792"/>
            <a:ext cx="8497888" cy="3992563"/>
          </a:xfrm>
          <a:prstGeom prst="rect">
            <a:avLst/>
          </a:prstGeom>
        </p:spPr>
        <p:txBody>
          <a:bodyPr>
            <a:noAutofit/>
          </a:bodyPr>
          <a:lstStyle/>
          <a:p>
            <a:pPr marL="342900" indent="-342900" algn="just" eaLnBrk="0" hangingPunct="0">
              <a:spcBef>
                <a:spcPct val="20000"/>
              </a:spcBef>
              <a:buClr>
                <a:srgbClr val="90C226"/>
              </a:buClr>
              <a:buSzPct val="75000"/>
              <a:buFont typeface="Wingdings" pitchFamily="2" charset="2"/>
              <a:buChar char="Ø"/>
              <a:defRPr/>
            </a:pPr>
            <a:r>
              <a:rPr lang="fr-FR" sz="2000" b="1" kern="0" dirty="0"/>
              <a:t>Alerte de l’employeur </a:t>
            </a:r>
            <a:r>
              <a:rPr lang="fr-FR" sz="2000" kern="0" dirty="0"/>
              <a:t>: Le rôle de chacun est d’alerter quand une personne est en danger. L’alerte ne doit pas être perçue comme une délation, mais comme un moyen d’éviter un accident ou l’aggravation de la santé du salarié et/ou des tiers.</a:t>
            </a:r>
          </a:p>
          <a:p>
            <a:pPr marL="342900" indent="-342900" algn="just" eaLnBrk="0" hangingPunct="0">
              <a:spcBef>
                <a:spcPct val="20000"/>
              </a:spcBef>
              <a:buClr>
                <a:srgbClr val="90C226"/>
              </a:buClr>
              <a:buSzPct val="75000"/>
              <a:defRPr/>
            </a:pPr>
            <a:endParaRPr lang="fr-FR" sz="1200" kern="0" dirty="0"/>
          </a:p>
          <a:p>
            <a:pPr marL="342900" indent="-342900" algn="just" eaLnBrk="0" hangingPunct="0">
              <a:spcBef>
                <a:spcPct val="20000"/>
              </a:spcBef>
              <a:buClr>
                <a:srgbClr val="90C226"/>
              </a:buClr>
              <a:buSzPct val="75000"/>
              <a:buFont typeface="Wingdings" pitchFamily="2" charset="2"/>
              <a:buChar char="Ø"/>
              <a:defRPr/>
            </a:pPr>
            <a:r>
              <a:rPr lang="fr-FR" sz="2000" b="1" kern="0" dirty="0"/>
              <a:t>Retrait de la personne de toute activité dangereuse</a:t>
            </a:r>
          </a:p>
          <a:p>
            <a:pPr marL="342900" indent="-342900" algn="just" eaLnBrk="0" hangingPunct="0">
              <a:spcBef>
                <a:spcPct val="20000"/>
              </a:spcBef>
              <a:buClr>
                <a:srgbClr val="90C226"/>
              </a:buClr>
              <a:buSzPct val="75000"/>
              <a:defRPr/>
            </a:pPr>
            <a:endParaRPr lang="fr-FR" sz="1200" b="1" kern="0" dirty="0"/>
          </a:p>
          <a:p>
            <a:pPr marL="342900" indent="-342900" algn="just" eaLnBrk="0" hangingPunct="0">
              <a:spcBef>
                <a:spcPct val="20000"/>
              </a:spcBef>
              <a:buClr>
                <a:srgbClr val="90C226"/>
              </a:buClr>
              <a:buSzPct val="75000"/>
              <a:buFont typeface="Wingdings" pitchFamily="2" charset="2"/>
              <a:buChar char="Ø"/>
              <a:defRPr/>
            </a:pPr>
            <a:r>
              <a:rPr lang="fr-FR" sz="2000" b="1" kern="0" dirty="0"/>
              <a:t>Demande d’avis médical </a:t>
            </a:r>
            <a:r>
              <a:rPr lang="fr-FR" sz="2000" kern="0" dirty="0"/>
              <a:t>: un trouble de vigilance (ou un état d’ébriété) peut en effet être dû à un problème de santé (hypoglycémie, accident vasculaire cérébral…) sans rapport avec une consommation de substance psychoactive.</a:t>
            </a:r>
          </a:p>
          <a:p>
            <a:pPr marL="342900" indent="-342900" algn="just" eaLnBrk="0" hangingPunct="0">
              <a:spcBef>
                <a:spcPct val="20000"/>
              </a:spcBef>
              <a:buClr>
                <a:srgbClr val="90C226"/>
              </a:buClr>
              <a:buSzPct val="75000"/>
              <a:defRPr/>
            </a:pPr>
            <a:endParaRPr lang="fr-FR" sz="1200" kern="0" dirty="0"/>
          </a:p>
          <a:p>
            <a:pPr marL="342900" indent="-342900" algn="just" eaLnBrk="0" hangingPunct="0">
              <a:spcBef>
                <a:spcPct val="20000"/>
              </a:spcBef>
              <a:buClr>
                <a:srgbClr val="90C226"/>
              </a:buClr>
              <a:buSzPct val="75000"/>
              <a:buFont typeface="Wingdings" pitchFamily="2" charset="2"/>
              <a:buChar char="Ø"/>
              <a:defRPr/>
            </a:pPr>
            <a:r>
              <a:rPr lang="fr-FR" sz="2000" b="1" kern="0" dirty="0"/>
              <a:t>Respect de la vie privée </a:t>
            </a:r>
            <a:r>
              <a:rPr lang="fr-FR" sz="2000" kern="0" dirty="0"/>
              <a:t>du travailleur et absence de jugement de valeur sur son comportement.</a:t>
            </a:r>
          </a:p>
        </p:txBody>
      </p:sp>
      <p:sp>
        <p:nvSpPr>
          <p:cNvPr id="4" name="Titre 1"/>
          <p:cNvSpPr txBox="1">
            <a:spLocks/>
          </p:cNvSpPr>
          <p:nvPr/>
        </p:nvSpPr>
        <p:spPr>
          <a:xfrm>
            <a:off x="669357" y="385503"/>
            <a:ext cx="8569325" cy="1079500"/>
          </a:xfrm>
          <a:prstGeom prst="rect">
            <a:avLst/>
          </a:prstGeom>
        </p:spPr>
        <p:txBody>
          <a:bodyPr>
            <a:normAutofit/>
          </a:bodyPr>
          <a:lstStyle/>
          <a:p>
            <a:pPr algn="ctr" eaLnBrk="0" hangingPunct="0">
              <a:defRPr/>
            </a:pPr>
            <a:r>
              <a:rPr lang="fr-FR" sz="2500" b="1" kern="0" dirty="0">
                <a:latin typeface="+mj-lt"/>
                <a:ea typeface="+mj-ea"/>
                <a:cs typeface="+mj-cs"/>
              </a:rPr>
              <a:t>Procédure à suivre face à un salarié dans l’incapacité d’assurer son travail en toute sécurité</a:t>
            </a:r>
          </a:p>
        </p:txBody>
      </p:sp>
    </p:spTree>
    <p:extLst>
      <p:ext uri="{BB962C8B-B14F-4D97-AF65-F5344CB8AC3E}">
        <p14:creationId xmlns:p14="http://schemas.microsoft.com/office/powerpoint/2010/main" val="1442440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929717" y="2028731"/>
            <a:ext cx="8218487" cy="4568825"/>
          </a:xfrm>
          <a:prstGeom prst="rect">
            <a:avLst/>
          </a:prstGeom>
        </p:spPr>
        <p:txBody>
          <a:bodyPr>
            <a:normAutofit/>
          </a:bodyPr>
          <a:lstStyle/>
          <a:p>
            <a:pPr marL="342900" indent="-342900" algn="just" eaLnBrk="0" hangingPunct="0">
              <a:spcBef>
                <a:spcPct val="20000"/>
              </a:spcBef>
              <a:buClr>
                <a:srgbClr val="90C226"/>
              </a:buClr>
              <a:buSzPct val="75000"/>
              <a:buFont typeface="Wingdings" pitchFamily="2" charset="2"/>
              <a:buChar char="Ø"/>
              <a:defRPr/>
            </a:pPr>
            <a:r>
              <a:rPr lang="fr-FR" sz="2800" kern="0" dirty="0"/>
              <a:t>Le rôle du service de santé au travail</a:t>
            </a:r>
          </a:p>
          <a:p>
            <a:pPr marL="342900" indent="-342900" algn="just" eaLnBrk="0" hangingPunct="0">
              <a:spcBef>
                <a:spcPct val="20000"/>
              </a:spcBef>
              <a:buClr>
                <a:srgbClr val="90C226"/>
              </a:buClr>
              <a:buSzPct val="75000"/>
              <a:buFont typeface="Wingdings" pitchFamily="2" charset="2"/>
              <a:buChar char="Ø"/>
              <a:defRPr/>
            </a:pPr>
            <a:r>
              <a:rPr lang="fr-FR" sz="2800" kern="0" dirty="0"/>
              <a:t>Le rôle des services sociaux</a:t>
            </a:r>
          </a:p>
          <a:p>
            <a:pPr marL="342900" indent="-342900" algn="just" eaLnBrk="0" hangingPunct="0">
              <a:spcBef>
                <a:spcPct val="20000"/>
              </a:spcBef>
              <a:buClr>
                <a:srgbClr val="90C226"/>
              </a:buClr>
              <a:buSzPct val="75000"/>
              <a:buFont typeface="Wingdings" pitchFamily="2" charset="2"/>
              <a:buChar char="Ø"/>
              <a:defRPr/>
            </a:pPr>
            <a:r>
              <a:rPr lang="fr-FR" sz="2800" kern="0" dirty="0"/>
              <a:t>Le rôle de l’encadrement</a:t>
            </a:r>
          </a:p>
          <a:p>
            <a:pPr marL="342900" indent="-342900" algn="just" eaLnBrk="0" hangingPunct="0">
              <a:spcBef>
                <a:spcPct val="20000"/>
              </a:spcBef>
              <a:buClr>
                <a:srgbClr val="90C226"/>
              </a:buClr>
              <a:buSzPct val="75000"/>
              <a:buFont typeface="Wingdings" pitchFamily="2" charset="2"/>
              <a:buChar char="Ø"/>
              <a:defRPr/>
            </a:pPr>
            <a:r>
              <a:rPr lang="fr-FR" sz="2800" kern="0" dirty="0"/>
              <a:t>Le rôle des représentants du personnel</a:t>
            </a:r>
          </a:p>
          <a:p>
            <a:pPr marL="342900" indent="-342900" algn="just" eaLnBrk="0" hangingPunct="0">
              <a:spcBef>
                <a:spcPct val="20000"/>
              </a:spcBef>
              <a:buClr>
                <a:srgbClr val="90C226"/>
              </a:buClr>
              <a:buSzPct val="75000"/>
              <a:buFont typeface="Wingdings" pitchFamily="2" charset="2"/>
              <a:buChar char="Ø"/>
              <a:defRPr/>
            </a:pPr>
            <a:r>
              <a:rPr lang="fr-FR" sz="2800" kern="0" dirty="0"/>
              <a:t>Les aides possibles en dehors de l’entreprise</a:t>
            </a:r>
          </a:p>
          <a:p>
            <a:pPr marL="342900" indent="-342900" algn="just" eaLnBrk="0" hangingPunct="0">
              <a:spcBef>
                <a:spcPct val="20000"/>
              </a:spcBef>
              <a:buClr>
                <a:srgbClr val="90C226"/>
              </a:buClr>
              <a:buSzPct val="75000"/>
              <a:defRPr/>
            </a:pPr>
            <a:endParaRPr lang="fr-FR" sz="2800" kern="0" dirty="0"/>
          </a:p>
        </p:txBody>
      </p:sp>
      <p:sp>
        <p:nvSpPr>
          <p:cNvPr id="4" name="Titre 1"/>
          <p:cNvSpPr txBox="1">
            <a:spLocks/>
          </p:cNvSpPr>
          <p:nvPr/>
        </p:nvSpPr>
        <p:spPr>
          <a:xfrm>
            <a:off x="808819" y="621447"/>
            <a:ext cx="8460285" cy="706438"/>
          </a:xfrm>
          <a:prstGeom prst="rect">
            <a:avLst/>
          </a:prstGeom>
        </p:spPr>
        <p:txBody>
          <a:bodyPr>
            <a:noAutofit/>
          </a:bodyPr>
          <a:lstStyle/>
          <a:p>
            <a:pPr algn="ctr" eaLnBrk="0" hangingPunct="0">
              <a:defRPr/>
            </a:pPr>
            <a:r>
              <a:rPr lang="fr-FR" sz="2800" b="1" kern="0" dirty="0">
                <a:latin typeface="+mj-lt"/>
                <a:ea typeface="+mj-ea"/>
                <a:cs typeface="+mj-cs"/>
              </a:rPr>
              <a:t>Objectifs des actions de prévention ED INRS 6147 (suite)</a:t>
            </a:r>
          </a:p>
        </p:txBody>
      </p:sp>
    </p:spTree>
    <p:extLst>
      <p:ext uri="{BB962C8B-B14F-4D97-AF65-F5344CB8AC3E}">
        <p14:creationId xmlns:p14="http://schemas.microsoft.com/office/powerpoint/2010/main" val="1625524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noGrp="1"/>
          </p:cNvSpPr>
          <p:nvPr>
            <p:ph type="ctrTitle"/>
          </p:nvPr>
        </p:nvSpPr>
        <p:spPr>
          <a:xfrm>
            <a:off x="2062472" y="2074459"/>
            <a:ext cx="6651625" cy="2209800"/>
          </a:xfrm>
        </p:spPr>
        <p:txBody>
          <a:bodyPr>
            <a:normAutofit/>
          </a:bodyPr>
          <a:lstStyle/>
          <a:p>
            <a:pPr algn="ctr">
              <a:defRPr/>
            </a:pPr>
            <a:r>
              <a:rPr lang="fr-FR" sz="2800" b="1" dirty="0"/>
              <a:t>ADRESSES UTILES ET PARTENAIRES</a:t>
            </a:r>
            <a:br>
              <a:rPr lang="fr-FR" sz="2800" b="1" dirty="0"/>
            </a:br>
            <a:r>
              <a:rPr lang="fr-FR" sz="2800" b="1" dirty="0"/>
              <a:t>des clés pour agir</a:t>
            </a:r>
            <a:br>
              <a:rPr lang="fr-FR" sz="2800" b="1" dirty="0"/>
            </a:br>
            <a:endParaRPr lang="fr-FR" sz="2800" b="1" dirty="0">
              <a:solidFill>
                <a:schemeClr val="accent3"/>
              </a:solidFill>
            </a:endParaRPr>
          </a:p>
        </p:txBody>
      </p:sp>
      <p:pic>
        <p:nvPicPr>
          <p:cNvPr id="12293"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164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ctrTitle"/>
          </p:nvPr>
        </p:nvSpPr>
        <p:spPr>
          <a:xfrm>
            <a:off x="2189091" y="2156346"/>
            <a:ext cx="5486400" cy="1315800"/>
          </a:xfrm>
        </p:spPr>
        <p:txBody>
          <a:bodyPr/>
          <a:lstStyle/>
          <a:p>
            <a:pPr algn="ctr" eaLnBrk="1" hangingPunct="1">
              <a:defRPr/>
            </a:pPr>
            <a:r>
              <a:rPr lang="fr-FR" sz="4400" b="1" dirty="0">
                <a:solidFill>
                  <a:srgbClr val="90C226"/>
                </a:solidFill>
                <a:effectLst>
                  <a:outerShdw blurRad="38100" dist="38100" dir="2700000" algn="tl">
                    <a:srgbClr val="C0C0C0"/>
                  </a:outerShdw>
                </a:effectLst>
              </a:rPr>
              <a:t>Chiffres clés</a:t>
            </a:r>
            <a:r>
              <a:rPr lang="fr-FR" sz="2800" b="1" dirty="0">
                <a:solidFill>
                  <a:srgbClr val="90C226"/>
                </a:solidFill>
                <a:effectLst>
                  <a:outerShdw blurRad="38100" dist="38100" dir="2700000" algn="tl">
                    <a:srgbClr val="C0C0C0"/>
                  </a:outerShdw>
                </a:effectLst>
              </a:rPr>
              <a:t/>
            </a:r>
            <a:br>
              <a:rPr lang="fr-FR" sz="2800" b="1" dirty="0">
                <a:solidFill>
                  <a:srgbClr val="90C226"/>
                </a:solidFill>
                <a:effectLst>
                  <a:outerShdw blurRad="38100" dist="38100" dir="2700000" algn="tl">
                    <a:srgbClr val="C0C0C0"/>
                  </a:outerShdw>
                </a:effectLst>
              </a:rPr>
            </a:br>
            <a:endParaRPr lang="fr-FR" sz="2800" b="1" dirty="0">
              <a:solidFill>
                <a:srgbClr val="90C226"/>
              </a:solidFill>
              <a:effectLst>
                <a:outerShdw blurRad="38100" dist="38100" dir="2700000" algn="tl">
                  <a:srgbClr val="C0C0C0"/>
                </a:outerShdw>
              </a:effectLst>
            </a:endParaRPr>
          </a:p>
        </p:txBody>
      </p:sp>
      <p:pic>
        <p:nvPicPr>
          <p:cNvPr id="2053"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671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45651" y="426447"/>
            <a:ext cx="8639292" cy="576263"/>
          </a:xfrm>
          <a:prstGeom prst="rect">
            <a:avLst/>
          </a:prstGeom>
        </p:spPr>
        <p:txBody>
          <a:bodyPr>
            <a:noAutofit/>
          </a:bodyPr>
          <a:lstStyle/>
          <a:p>
            <a:pPr algn="ctr" eaLnBrk="0" hangingPunct="0">
              <a:defRPr/>
            </a:pPr>
            <a:r>
              <a:rPr lang="fr-FR" sz="3200" b="1" kern="0" dirty="0">
                <a:latin typeface="+mj-lt"/>
                <a:ea typeface="+mj-ea"/>
                <a:cs typeface="+mj-cs"/>
              </a:rPr>
              <a:t>Numéros de téléphone et sites Internet d’information</a:t>
            </a:r>
          </a:p>
        </p:txBody>
      </p:sp>
      <p:sp>
        <p:nvSpPr>
          <p:cNvPr id="4" name="Espace réservé du contenu 2"/>
          <p:cNvSpPr txBox="1">
            <a:spLocks/>
          </p:cNvSpPr>
          <p:nvPr/>
        </p:nvSpPr>
        <p:spPr>
          <a:xfrm>
            <a:off x="748046" y="1741369"/>
            <a:ext cx="8785225" cy="4741863"/>
          </a:xfrm>
          <a:prstGeom prst="rect">
            <a:avLst/>
          </a:prstGeom>
        </p:spPr>
        <p:txBody>
          <a:bodyPr/>
          <a:lstStyle/>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b="1" kern="0" dirty="0">
                <a:solidFill>
                  <a:srgbClr val="000000"/>
                </a:solidFill>
              </a:rPr>
              <a:t>Ecoute alcool </a:t>
            </a:r>
            <a:r>
              <a:rPr lang="fr-FR" sz="2300" kern="0" dirty="0">
                <a:solidFill>
                  <a:srgbClr val="000000"/>
                </a:solidFill>
              </a:rPr>
              <a:t>: 0 811 91 30 </a:t>
            </a:r>
            <a:r>
              <a:rPr lang="fr-FR" sz="2300" kern="0" dirty="0" err="1">
                <a:solidFill>
                  <a:srgbClr val="000000"/>
                </a:solidFill>
              </a:rPr>
              <a:t>30</a:t>
            </a: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1200"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b="1" kern="0" dirty="0">
                <a:solidFill>
                  <a:srgbClr val="000000"/>
                </a:solidFill>
              </a:rPr>
              <a:t>Alcool info service </a:t>
            </a:r>
            <a:r>
              <a:rPr lang="fr-FR" sz="2300" kern="0" dirty="0">
                <a:solidFill>
                  <a:srgbClr val="000000"/>
                </a:solidFill>
              </a:rPr>
              <a:t>: </a:t>
            </a:r>
            <a:r>
              <a:rPr lang="fr-FR" sz="2300" kern="0" dirty="0">
                <a:solidFill>
                  <a:srgbClr val="000000"/>
                </a:solidFill>
                <a:hlinkClick r:id="rId2"/>
              </a:rPr>
              <a:t>www.alcoolinfoservice.fr</a:t>
            </a: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1200"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b="1" kern="0" dirty="0">
                <a:solidFill>
                  <a:srgbClr val="000000"/>
                </a:solidFill>
              </a:rPr>
              <a:t>Drogues info service </a:t>
            </a:r>
            <a:r>
              <a:rPr lang="fr-FR" sz="2300" kern="0" dirty="0">
                <a:solidFill>
                  <a:srgbClr val="000000"/>
                </a:solidFill>
              </a:rPr>
              <a:t>: 0 800 23 13 </a:t>
            </a:r>
            <a:r>
              <a:rPr lang="fr-FR" sz="2300" kern="0" dirty="0" err="1">
                <a:solidFill>
                  <a:srgbClr val="000000"/>
                </a:solidFill>
              </a:rPr>
              <a:t>13</a:t>
            </a: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kern="0" dirty="0">
                <a:solidFill>
                  <a:srgbClr val="000000"/>
                </a:solidFill>
              </a:rPr>
              <a:t>	et </a:t>
            </a:r>
            <a:r>
              <a:rPr lang="fr-FR" sz="2300" kern="0" dirty="0">
                <a:solidFill>
                  <a:srgbClr val="000000"/>
                </a:solidFill>
                <a:hlinkClick r:id="rId3"/>
              </a:rPr>
              <a:t>www.drogues-info-service.fr</a:t>
            </a: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1200"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b="1" kern="0" dirty="0">
                <a:solidFill>
                  <a:srgbClr val="000000"/>
                </a:solidFill>
              </a:rPr>
              <a:t>Ecoute cannabis </a:t>
            </a:r>
            <a:r>
              <a:rPr lang="fr-FR" sz="2300" kern="0" dirty="0">
                <a:solidFill>
                  <a:srgbClr val="000000"/>
                </a:solidFill>
              </a:rPr>
              <a:t>: 0 811 91 20 </a:t>
            </a:r>
            <a:r>
              <a:rPr lang="fr-FR" sz="2300" kern="0" dirty="0" err="1">
                <a:solidFill>
                  <a:srgbClr val="000000"/>
                </a:solidFill>
              </a:rPr>
              <a:t>20</a:t>
            </a: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1400"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b="1" kern="0" dirty="0">
                <a:solidFill>
                  <a:srgbClr val="000000"/>
                </a:solidFill>
              </a:rPr>
              <a:t>Tabac info service </a:t>
            </a:r>
            <a:r>
              <a:rPr lang="fr-FR" sz="2300" kern="0" dirty="0">
                <a:solidFill>
                  <a:srgbClr val="000000"/>
                </a:solidFill>
              </a:rPr>
              <a:t>: 39 89</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1200"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300" b="1" kern="0" dirty="0">
                <a:solidFill>
                  <a:srgbClr val="000000"/>
                </a:solidFill>
              </a:rPr>
              <a:t>Mission interministérielle de lutte contre la drogue et la toxicomanie </a:t>
            </a:r>
            <a:r>
              <a:rPr lang="fr-FR" sz="2300" kern="0" dirty="0">
                <a:solidFill>
                  <a:srgbClr val="000000"/>
                </a:solidFill>
              </a:rPr>
              <a:t>: </a:t>
            </a:r>
            <a:r>
              <a:rPr lang="fr-FR" sz="2300" kern="0" dirty="0">
                <a:solidFill>
                  <a:srgbClr val="000000"/>
                </a:solidFill>
                <a:hlinkClick r:id="rId4"/>
              </a:rPr>
              <a:t>www.drogues.gouv.fr</a:t>
            </a: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300"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300" kern="0" dirty="0">
              <a:solidFill>
                <a:srgbClr val="000000"/>
              </a:solidFill>
            </a:endParaRPr>
          </a:p>
        </p:txBody>
      </p:sp>
    </p:spTree>
    <p:extLst>
      <p:ext uri="{BB962C8B-B14F-4D97-AF65-F5344CB8AC3E}">
        <p14:creationId xmlns:p14="http://schemas.microsoft.com/office/powerpoint/2010/main" val="2137336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992313" y="476250"/>
            <a:ext cx="8229600" cy="1143000"/>
          </a:xfrm>
          <a:prstGeom prst="rect">
            <a:avLst/>
          </a:prstGeom>
        </p:spPr>
        <p:txBody>
          <a:bodyPr>
            <a:normAutofit fontScale="97500"/>
          </a:bodyPr>
          <a:lstStyle/>
          <a:p>
            <a:pPr eaLnBrk="0" hangingPunct="0">
              <a:defRPr/>
            </a:pPr>
            <a:endParaRPr lang="fr-FR" sz="3000" kern="0" dirty="0">
              <a:latin typeface="+mj-lt"/>
              <a:ea typeface="+mj-ea"/>
              <a:cs typeface="+mj-cs"/>
            </a:endParaRPr>
          </a:p>
        </p:txBody>
      </p:sp>
      <p:sp>
        <p:nvSpPr>
          <p:cNvPr id="4" name="Espace réservé du contenu 2"/>
          <p:cNvSpPr txBox="1">
            <a:spLocks/>
          </p:cNvSpPr>
          <p:nvPr/>
        </p:nvSpPr>
        <p:spPr>
          <a:xfrm>
            <a:off x="597920" y="216209"/>
            <a:ext cx="8785225" cy="6237287"/>
          </a:xfrm>
          <a:prstGeom prst="rect">
            <a:avLst/>
          </a:prstGeom>
        </p:spPr>
        <p:txBody>
          <a:bodyPr/>
          <a:lstStyle/>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b="1"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u="sng" kern="0" dirty="0">
                <a:solidFill>
                  <a:srgbClr val="000000"/>
                </a:solidFill>
              </a:rPr>
              <a:t>MTN PREVENTION (service de santé au travail)</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6 rue du Commandant  Rivière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BP 618- 58006 NEVERS Cedex</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Tel : 03 86 71 85 </a:t>
            </a:r>
            <a:r>
              <a:rPr lang="fr-FR" kern="0" dirty="0" err="1">
                <a:solidFill>
                  <a:srgbClr val="000000"/>
                </a:solidFill>
              </a:rPr>
              <a:t>85</a:t>
            </a:r>
            <a:endParaRPr lang="fr-FR"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b="1" u="sng"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u="sng" kern="0" dirty="0">
                <a:solidFill>
                  <a:srgbClr val="000000"/>
                </a:solidFill>
              </a:rPr>
              <a:t>ASSOCIATION NATIONALE DE PREVENTION EN ALCOOLOGIE ET ADDICTOLOGIE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kern="0" dirty="0">
                <a:solidFill>
                  <a:srgbClr val="000000"/>
                </a:solidFill>
              </a:rPr>
              <a:t>	(ANPAA)</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kern="0" dirty="0">
                <a:solidFill>
                  <a:srgbClr val="000000"/>
                </a:solidFill>
              </a:rPr>
              <a:t>	CSAPA Centre de soins, d’accompagnement et de prévention en addictologie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kern="0" dirty="0">
                <a:solidFill>
                  <a:srgbClr val="000000"/>
                </a:solidFill>
              </a:rPr>
              <a:t>	Suivi thérapeutique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15, rue du moulin d’écorce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58000 NEVERS</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Tel : 03.86.61.56.89</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u="sng" kern="0" dirty="0">
                <a:solidFill>
                  <a:srgbClr val="000000"/>
                </a:solidFill>
              </a:rPr>
              <a:t>CENTRE HOSPITALIER DE DECIZE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kern="0" dirty="0">
                <a:solidFill>
                  <a:srgbClr val="000000"/>
                </a:solidFill>
              </a:rPr>
              <a:t>	Consultations, cures de sevrage de 5 à 7 jours de suivi ambulatoire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b="1" kern="0" dirty="0">
                <a:solidFill>
                  <a:srgbClr val="000000"/>
                </a:solidFill>
              </a:rPr>
              <a:t>	Dr AL-CHAAR</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74 route de MOULINS</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58300 DECIZE</a:t>
            </a: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kern="0" dirty="0">
                <a:solidFill>
                  <a:srgbClr val="000000"/>
                </a:solidFill>
              </a:rPr>
              <a:t>	Tel : 03.86.77.78.85</a:t>
            </a:r>
          </a:p>
          <a:p>
            <a:pPr marL="342900" indent="-342900" algn="just" eaLnBrk="0" hangingPunct="0">
              <a:spcBef>
                <a:spcPct val="20000"/>
              </a:spcBef>
              <a:buClr>
                <a:srgbClr val="90C226"/>
              </a:buClr>
              <a:buSzPct val="75000"/>
              <a:buFont typeface="Wingdings" pitchFamily="2" charset="2"/>
              <a:buChar char="n"/>
              <a:defRPr/>
            </a:pPr>
            <a:endParaRPr lang="fr-FR" kern="0" dirty="0"/>
          </a:p>
        </p:txBody>
      </p:sp>
    </p:spTree>
    <p:extLst>
      <p:ext uri="{BB962C8B-B14F-4D97-AF65-F5344CB8AC3E}">
        <p14:creationId xmlns:p14="http://schemas.microsoft.com/office/powerpoint/2010/main" val="3339918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77161" y="603866"/>
            <a:ext cx="8229600" cy="647700"/>
          </a:xfrm>
          <a:prstGeom prst="rect">
            <a:avLst/>
          </a:prstGeom>
        </p:spPr>
        <p:txBody>
          <a:bodyPr>
            <a:normAutofit/>
          </a:bodyPr>
          <a:lstStyle/>
          <a:p>
            <a:pPr algn="ctr" eaLnBrk="0" hangingPunct="0">
              <a:defRPr/>
            </a:pPr>
            <a:r>
              <a:rPr lang="fr-FR" sz="2700" b="1" kern="0" dirty="0">
                <a:latin typeface="+mj-lt"/>
                <a:ea typeface="+mj-ea"/>
                <a:cs typeface="+mj-cs"/>
              </a:rPr>
              <a:t>Bibliographie</a:t>
            </a:r>
          </a:p>
        </p:txBody>
      </p:sp>
      <p:sp>
        <p:nvSpPr>
          <p:cNvPr id="4" name="Espace réservé du contenu 2"/>
          <p:cNvSpPr txBox="1">
            <a:spLocks/>
          </p:cNvSpPr>
          <p:nvPr/>
        </p:nvSpPr>
        <p:spPr>
          <a:xfrm>
            <a:off x="1847850" y="1844676"/>
            <a:ext cx="8229600" cy="4525963"/>
          </a:xfrm>
          <a:prstGeom prst="rect">
            <a:avLst/>
          </a:prstGeom>
        </p:spPr>
        <p:txBody>
          <a:bodyPr>
            <a:normAutofit/>
          </a:bodyPr>
          <a:lstStyle/>
          <a:p>
            <a:pPr marL="342900" indent="-338138"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200" b="1" kern="0" dirty="0">
              <a:solidFill>
                <a:srgbClr val="000000"/>
              </a:solidFill>
            </a:endParaRPr>
          </a:p>
          <a:p>
            <a:pPr marL="342900" indent="-338138" algn="just"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200" b="1" u="sng" kern="0" dirty="0">
                <a:solidFill>
                  <a:srgbClr val="000000"/>
                </a:solidFill>
              </a:rPr>
              <a:t>Guide MILDT </a:t>
            </a:r>
            <a:r>
              <a:rPr lang="fr-FR" sz="2200" b="1" kern="0" dirty="0">
                <a:solidFill>
                  <a:srgbClr val="000000"/>
                </a:solidFill>
              </a:rPr>
              <a:t>: </a:t>
            </a:r>
            <a:r>
              <a:rPr lang="fr-FR" sz="2200" b="1" u="sng" kern="0" dirty="0">
                <a:solidFill>
                  <a:srgbClr val="000000"/>
                </a:solidFill>
                <a:hlinkClick r:id="rId2"/>
              </a:rPr>
              <a:t>www.sstbtp21.fr</a:t>
            </a:r>
            <a:endParaRPr lang="fr-FR" sz="2200" b="1" u="sng" kern="0" dirty="0">
              <a:solidFill>
                <a:srgbClr val="000000"/>
              </a:solidFill>
            </a:endParaRPr>
          </a:p>
          <a:p>
            <a:pPr marL="342900" indent="-338138" algn="just"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200" b="1" u="sng" kern="0" dirty="0">
              <a:solidFill>
                <a:srgbClr val="000000"/>
              </a:solidFill>
            </a:endParaRPr>
          </a:p>
          <a:p>
            <a:pPr marL="342900" indent="-338138"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200" kern="0" dirty="0">
              <a:solidFill>
                <a:srgbClr val="000000"/>
              </a:solidFill>
            </a:endParaRPr>
          </a:p>
          <a:p>
            <a:pPr marL="342900" indent="-338138" eaLnBrk="0" hangingPunct="0">
              <a:lnSpc>
                <a:spcPct val="90000"/>
              </a:lnSpc>
              <a:spcBef>
                <a:spcPts val="425"/>
              </a:spcBef>
              <a:buClr>
                <a:srgbClr val="90C226"/>
              </a:buClr>
              <a:buSzPct val="75000"/>
              <a:buFont typeface="Wingdings" pitchFamily="2" charset="2"/>
              <a:buChar char="Ø"/>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fr-FR" sz="2200" b="1" u="sng" kern="0" dirty="0">
                <a:solidFill>
                  <a:srgbClr val="000000"/>
                </a:solidFill>
              </a:rPr>
              <a:t>ED INRS 6147 </a:t>
            </a:r>
            <a:r>
              <a:rPr lang="fr-FR" sz="2200" b="1" kern="0" dirty="0">
                <a:solidFill>
                  <a:srgbClr val="000000"/>
                </a:solidFill>
              </a:rPr>
              <a:t>: </a:t>
            </a:r>
            <a:r>
              <a:rPr lang="fr-FR" sz="2200" b="1" u="sng" kern="0" dirty="0">
                <a:solidFill>
                  <a:srgbClr val="000000"/>
                </a:solidFill>
                <a:hlinkClick r:id="rId3"/>
              </a:rPr>
              <a:t>www.inrs.fr</a:t>
            </a:r>
            <a:endParaRPr lang="fr-FR" sz="2200" b="1" u="sng" kern="0" dirty="0">
              <a:solidFill>
                <a:srgbClr val="000000"/>
              </a:solidFill>
            </a:endParaRPr>
          </a:p>
          <a:p>
            <a:pPr marL="342900" indent="-338138" eaLnBrk="0" hangingPunct="0">
              <a:lnSpc>
                <a:spcPct val="90000"/>
              </a:lnSpc>
              <a:spcBef>
                <a:spcPts val="425"/>
              </a:spcBef>
              <a:buClr>
                <a:srgbClr val="90C226"/>
              </a:buClr>
              <a:buSzPct val="75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fr-FR" sz="2200" b="1" kern="0" dirty="0">
              <a:solidFill>
                <a:srgbClr val="000000"/>
              </a:solidFill>
            </a:endParaRPr>
          </a:p>
          <a:p>
            <a:pPr marL="342900" indent="-342900" eaLnBrk="0" hangingPunct="0">
              <a:spcBef>
                <a:spcPct val="20000"/>
              </a:spcBef>
              <a:buClr>
                <a:srgbClr val="90C226"/>
              </a:buClr>
              <a:buSzPct val="75000"/>
              <a:defRPr/>
            </a:pPr>
            <a:endParaRPr lang="fr-FR" sz="2200" kern="0" dirty="0"/>
          </a:p>
        </p:txBody>
      </p:sp>
    </p:spTree>
    <p:extLst>
      <p:ext uri="{BB962C8B-B14F-4D97-AF65-F5344CB8AC3E}">
        <p14:creationId xmlns:p14="http://schemas.microsoft.com/office/powerpoint/2010/main" val="2564107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ZoneTexte 16"/>
          <p:cNvSpPr txBox="1">
            <a:spLocks noChangeArrowheads="1"/>
          </p:cNvSpPr>
          <p:nvPr/>
        </p:nvSpPr>
        <p:spPr bwMode="auto">
          <a:xfrm>
            <a:off x="1919289" y="3233739"/>
            <a:ext cx="6408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3600" b="1" dirty="0"/>
              <a:t>Merci de votre attention</a:t>
            </a:r>
          </a:p>
        </p:txBody>
      </p:sp>
      <p:pic>
        <p:nvPicPr>
          <p:cNvPr id="13318"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765175"/>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902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723332" y="429644"/>
            <a:ext cx="8830100" cy="792162"/>
          </a:xfrm>
          <a:prstGeom prst="rect">
            <a:avLst/>
          </a:prstGeom>
        </p:spPr>
        <p:txBody>
          <a:bodyPr/>
          <a:lstStyle/>
          <a:p>
            <a:pPr marL="342900" indent="-342900" algn="just" eaLnBrk="0" hangingPunct="0">
              <a:spcBef>
                <a:spcPct val="20000"/>
              </a:spcBef>
              <a:buClr>
                <a:schemeClr val="bg2"/>
              </a:buClr>
              <a:buSzPct val="75000"/>
              <a:defRPr/>
            </a:pPr>
            <a:r>
              <a:rPr lang="fr-FR" sz="2800" u="sng" kern="0" dirty="0"/>
              <a:t>Consommation régulière en France </a:t>
            </a:r>
            <a:r>
              <a:rPr lang="fr-FR" sz="2400" kern="0" dirty="0"/>
              <a:t>(source OFDT 2007)</a:t>
            </a:r>
          </a:p>
          <a:p>
            <a:pPr marL="342900" indent="-342900" algn="just" eaLnBrk="0" hangingPunct="0">
              <a:spcBef>
                <a:spcPct val="20000"/>
              </a:spcBef>
              <a:buClr>
                <a:schemeClr val="bg2"/>
              </a:buClr>
              <a:buSzPct val="75000"/>
              <a:defRPr/>
            </a:pPr>
            <a:endParaRPr lang="fr-FR" sz="2300" kern="0" dirty="0"/>
          </a:p>
          <a:p>
            <a:pPr marL="342900" indent="-342900" algn="just" eaLnBrk="0" hangingPunct="0">
              <a:spcBef>
                <a:spcPct val="20000"/>
              </a:spcBef>
              <a:buClr>
                <a:schemeClr val="bg2"/>
              </a:buClr>
              <a:buSzPct val="75000"/>
              <a:defRPr/>
            </a:pPr>
            <a:endParaRPr lang="fr-FR" sz="2300" kern="0" dirty="0"/>
          </a:p>
        </p:txBody>
      </p:sp>
      <p:sp>
        <p:nvSpPr>
          <p:cNvPr id="15" name="Espace réservé du contenu 2"/>
          <p:cNvSpPr txBox="1">
            <a:spLocks/>
          </p:cNvSpPr>
          <p:nvPr/>
        </p:nvSpPr>
        <p:spPr>
          <a:xfrm>
            <a:off x="909853" y="1590295"/>
            <a:ext cx="8384272" cy="4537548"/>
          </a:xfrm>
          <a:prstGeom prst="rect">
            <a:avLst/>
          </a:prstGeom>
        </p:spPr>
        <p:txBody>
          <a:bodyPr>
            <a:normAutofit/>
          </a:bodyPr>
          <a:lstStyle/>
          <a:p>
            <a:pPr marL="342900" indent="-342900" algn="just" eaLnBrk="0" hangingPunct="0">
              <a:spcBef>
                <a:spcPct val="20000"/>
              </a:spcBef>
              <a:buClr>
                <a:schemeClr val="bg2"/>
              </a:buClr>
              <a:buSzPct val="75000"/>
              <a:defRPr/>
            </a:pPr>
            <a:r>
              <a:rPr lang="fr-FR" sz="2500" kern="0" dirty="0"/>
              <a:t>	Tous les secteurs sont concernés par les pratiques addictives, y compris ceux disposant de postes de sécurité.</a:t>
            </a:r>
          </a:p>
          <a:p>
            <a:pPr marL="342900" indent="-342900" algn="just" eaLnBrk="0" hangingPunct="0">
              <a:spcBef>
                <a:spcPct val="20000"/>
              </a:spcBef>
              <a:buClr>
                <a:schemeClr val="bg2"/>
              </a:buClr>
              <a:buSzPct val="75000"/>
              <a:defRPr/>
            </a:pPr>
            <a:r>
              <a:rPr lang="fr-FR" sz="2500" kern="0" dirty="0"/>
              <a:t> </a:t>
            </a:r>
          </a:p>
          <a:p>
            <a:pPr marL="342900" indent="-342900" algn="just" eaLnBrk="0" hangingPunct="0">
              <a:spcBef>
                <a:spcPct val="20000"/>
              </a:spcBef>
              <a:buClr>
                <a:schemeClr val="bg2"/>
              </a:buClr>
              <a:buSzPct val="75000"/>
              <a:defRPr/>
            </a:pPr>
            <a:r>
              <a:rPr lang="fr-FR" sz="2500" kern="0" dirty="0"/>
              <a:t>	Les consommations de substances psychoactives dans l’entreprise sont tout d’abord l’alcool : 9.7 millions de personnes, suivis des médicaments psychotropes : </a:t>
            </a:r>
            <a:r>
              <a:rPr lang="fr-FR" sz="2500" kern="0" dirty="0" smtClean="0"/>
              <a:t>     8 </a:t>
            </a:r>
            <a:r>
              <a:rPr lang="fr-FR" sz="2500" kern="0" dirty="0"/>
              <a:t>millions de personnes, puis du cannabis : 1,2 millions de personnes</a:t>
            </a:r>
          </a:p>
          <a:p>
            <a:pPr marL="342900" indent="-342900" algn="just" eaLnBrk="0" hangingPunct="0">
              <a:spcBef>
                <a:spcPct val="20000"/>
              </a:spcBef>
              <a:buClr>
                <a:schemeClr val="bg2"/>
              </a:buClr>
              <a:buSzPct val="75000"/>
              <a:defRPr/>
            </a:pPr>
            <a:endParaRPr lang="fr-FR" sz="2500" kern="0" dirty="0"/>
          </a:p>
        </p:txBody>
      </p:sp>
    </p:spTree>
    <p:extLst>
      <p:ext uri="{BB962C8B-B14F-4D97-AF65-F5344CB8AC3E}">
        <p14:creationId xmlns:p14="http://schemas.microsoft.com/office/powerpoint/2010/main" val="2139073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3792539" y="2276475"/>
            <a:ext cx="6624637" cy="1441450"/>
          </a:xfrm>
        </p:spPr>
        <p:txBody>
          <a:bodyPr/>
          <a:lstStyle/>
          <a:p>
            <a:pPr algn="ctr" eaLnBrk="1" hangingPunct="1">
              <a:defRPr/>
            </a:pPr>
            <a:r>
              <a:rPr lang="fr-FR" sz="2600" b="1" dirty="0">
                <a:solidFill>
                  <a:schemeClr val="bg1"/>
                </a:solidFill>
              </a:rPr>
              <a:t>Pratiques addictives en milieu de travail</a:t>
            </a:r>
            <a:r>
              <a:rPr lang="fr-FR" sz="2600" dirty="0">
                <a:solidFill>
                  <a:schemeClr val="bg1"/>
                </a:solidFill>
                <a:effectLst>
                  <a:outerShdw blurRad="38100" dist="38100" dir="2700000" algn="tl">
                    <a:srgbClr val="C0C0C0"/>
                  </a:outerShdw>
                </a:effectLst>
              </a:rPr>
              <a:t/>
            </a:r>
            <a:br>
              <a:rPr lang="fr-FR" sz="2600" dirty="0">
                <a:solidFill>
                  <a:schemeClr val="bg1"/>
                </a:solidFill>
                <a:effectLst>
                  <a:outerShdw blurRad="38100" dist="38100" dir="2700000" algn="tl">
                    <a:srgbClr val="C0C0C0"/>
                  </a:outerShdw>
                </a:effectLst>
              </a:rPr>
            </a:br>
            <a:endParaRPr lang="fr-FR" sz="2600" dirty="0">
              <a:solidFill>
                <a:schemeClr val="bg1"/>
              </a:solidFill>
              <a:effectLst>
                <a:outerShdw blurRad="38100" dist="38100" dir="2700000" algn="tl">
                  <a:srgbClr val="C0C0C0"/>
                </a:outerShdw>
              </a:effectLst>
            </a:endParaRPr>
          </a:p>
        </p:txBody>
      </p:sp>
      <p:pic>
        <p:nvPicPr>
          <p:cNvPr id="4101"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a:xfrm>
            <a:off x="1919289" y="3060025"/>
            <a:ext cx="6927613" cy="1315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r-FR" sz="4400" b="1" dirty="0" smtClean="0">
                <a:solidFill>
                  <a:srgbClr val="90C226"/>
                </a:solidFill>
                <a:effectLst>
                  <a:outerShdw blurRad="38100" dist="38100" dir="2700000" algn="tl">
                    <a:srgbClr val="C0C0C0"/>
                  </a:outerShdw>
                </a:effectLst>
              </a:rPr>
              <a:t>Les pratiques addictives en milieu de travail</a:t>
            </a:r>
            <a:r>
              <a:rPr lang="fr-FR" sz="2800" b="1" dirty="0" smtClean="0">
                <a:solidFill>
                  <a:srgbClr val="90C226"/>
                </a:solidFill>
                <a:effectLst>
                  <a:outerShdw blurRad="38100" dist="38100" dir="2700000" algn="tl">
                    <a:srgbClr val="C0C0C0"/>
                  </a:outerShdw>
                </a:effectLst>
              </a:rPr>
              <a:t/>
            </a:r>
            <a:br>
              <a:rPr lang="fr-FR" sz="2800" b="1" dirty="0" smtClean="0">
                <a:solidFill>
                  <a:srgbClr val="90C226"/>
                </a:solidFill>
                <a:effectLst>
                  <a:outerShdw blurRad="38100" dist="38100" dir="2700000" algn="tl">
                    <a:srgbClr val="C0C0C0"/>
                  </a:outerShdw>
                </a:effectLst>
              </a:rPr>
            </a:br>
            <a:endParaRPr lang="fr-FR" sz="2800" b="1" dirty="0">
              <a:solidFill>
                <a:srgbClr val="90C226"/>
              </a:solidFill>
              <a:effectLst>
                <a:outerShdw blurRad="38100" dist="38100" dir="2700000" algn="tl">
                  <a:srgbClr val="C0C0C0"/>
                </a:outerShdw>
              </a:effectLst>
            </a:endParaRPr>
          </a:p>
        </p:txBody>
      </p:sp>
    </p:spTree>
    <p:extLst>
      <p:ext uri="{BB962C8B-B14F-4D97-AF65-F5344CB8AC3E}">
        <p14:creationId xmlns:p14="http://schemas.microsoft.com/office/powerpoint/2010/main" val="2573686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1774826" y="1125538"/>
            <a:ext cx="85693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cs typeface="Arial" panose="020B0604020202020204" pitchFamily="34" charset="0"/>
              </a:defRPr>
            </a:lvl9pPr>
          </a:lstStyle>
          <a:p>
            <a:pPr algn="just" eaLnBrk="1" hangingPunct="1">
              <a:spcAft>
                <a:spcPts val="1413"/>
              </a:spcAft>
            </a:pPr>
            <a:endParaRPr lang="fr-FR" altLang="fr-FR" sz="2800" b="1">
              <a:solidFill>
                <a:srgbClr val="000000"/>
              </a:solidFill>
            </a:endParaRPr>
          </a:p>
          <a:p>
            <a:pPr algn="just" eaLnBrk="1" hangingPunct="1">
              <a:spcAft>
                <a:spcPts val="1413"/>
              </a:spcAft>
            </a:pPr>
            <a:endParaRPr lang="fr-FR" altLang="fr-FR" sz="2800" b="1">
              <a:solidFill>
                <a:srgbClr val="000000"/>
              </a:solidFill>
            </a:endParaRPr>
          </a:p>
          <a:p>
            <a:pPr algn="just" eaLnBrk="1" hangingPunct="1">
              <a:spcAft>
                <a:spcPts val="1413"/>
              </a:spcAft>
            </a:pPr>
            <a:endParaRPr lang="fr-FR" altLang="fr-FR" sz="2800" b="1">
              <a:solidFill>
                <a:srgbClr val="000000"/>
              </a:solidFill>
            </a:endParaRPr>
          </a:p>
          <a:p>
            <a:pPr algn="just" eaLnBrk="1" hangingPunct="1">
              <a:spcAft>
                <a:spcPts val="1413"/>
              </a:spcAft>
            </a:pPr>
            <a:endParaRPr lang="fr-FR" altLang="fr-FR" sz="2800">
              <a:solidFill>
                <a:srgbClr val="000000"/>
              </a:solidFill>
            </a:endParaRPr>
          </a:p>
          <a:p>
            <a:pPr algn="just" eaLnBrk="1" hangingPunct="1">
              <a:spcAft>
                <a:spcPts val="1413"/>
              </a:spcAft>
            </a:pPr>
            <a:endParaRPr lang="fr-FR" altLang="fr-FR" sz="2800">
              <a:solidFill>
                <a:srgbClr val="000000"/>
              </a:solidFill>
            </a:endParaRPr>
          </a:p>
        </p:txBody>
      </p:sp>
      <p:sp>
        <p:nvSpPr>
          <p:cNvPr id="5125" name="ZoneTexte 13"/>
          <p:cNvSpPr txBox="1">
            <a:spLocks noChangeArrowheads="1"/>
          </p:cNvSpPr>
          <p:nvPr/>
        </p:nvSpPr>
        <p:spPr bwMode="auto">
          <a:xfrm>
            <a:off x="1774825" y="517526"/>
            <a:ext cx="6192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800" b="1" dirty="0"/>
              <a:t>Pratiques addictives</a:t>
            </a:r>
          </a:p>
        </p:txBody>
      </p:sp>
      <p:sp>
        <p:nvSpPr>
          <p:cNvPr id="5126" name="ZoneTexte 14"/>
          <p:cNvSpPr txBox="1">
            <a:spLocks noChangeArrowheads="1"/>
          </p:cNvSpPr>
          <p:nvPr/>
        </p:nvSpPr>
        <p:spPr bwMode="auto">
          <a:xfrm>
            <a:off x="874073" y="1370807"/>
            <a:ext cx="86423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buClr>
                <a:srgbClr val="90C226"/>
              </a:buClr>
              <a:buFont typeface="Wingdings" panose="05000000000000000000" pitchFamily="2" charset="2"/>
              <a:buChar char="Ø"/>
            </a:pPr>
            <a:r>
              <a:rPr lang="fr-FR" altLang="fr-FR" sz="2600" b="1" dirty="0" smtClean="0"/>
              <a:t>Usage </a:t>
            </a:r>
            <a:r>
              <a:rPr lang="fr-FR" altLang="fr-FR" sz="2600" b="1" dirty="0"/>
              <a:t>(usage simple) </a:t>
            </a:r>
            <a:r>
              <a:rPr lang="fr-FR" altLang="fr-FR" sz="2600" dirty="0"/>
              <a:t>– consommation sans dommage induit (santé, social…), mais potentiellement à risque</a:t>
            </a:r>
          </a:p>
          <a:p>
            <a:pPr marL="457200" indent="-457200" algn="just" eaLnBrk="1" hangingPunct="1">
              <a:buClr>
                <a:srgbClr val="90C226"/>
              </a:buClr>
              <a:buFont typeface="Wingdings" panose="05000000000000000000" pitchFamily="2" charset="2"/>
              <a:buChar char="Ø"/>
            </a:pPr>
            <a:endParaRPr lang="fr-FR" altLang="fr-FR" sz="2600" dirty="0"/>
          </a:p>
          <a:p>
            <a:pPr marL="457200" indent="-457200" algn="just" eaLnBrk="1" hangingPunct="1">
              <a:buClr>
                <a:srgbClr val="90C226"/>
              </a:buClr>
              <a:buFont typeface="Wingdings" panose="05000000000000000000" pitchFamily="2" charset="2"/>
              <a:buChar char="Ø"/>
            </a:pPr>
            <a:r>
              <a:rPr lang="fr-FR" altLang="fr-FR" sz="2600" b="1" dirty="0" smtClean="0"/>
              <a:t>Usage </a:t>
            </a:r>
            <a:r>
              <a:rPr lang="fr-FR" altLang="fr-FR" sz="2600" b="1" dirty="0"/>
              <a:t>nocif (abus) </a:t>
            </a:r>
            <a:r>
              <a:rPr lang="fr-FR" altLang="fr-FR" sz="2600" dirty="0"/>
              <a:t>– consommation répétée induisant des dommages : santé, problèmes familiaux et/ou financiers, problèmes professionnels, accidents…</a:t>
            </a:r>
          </a:p>
          <a:p>
            <a:pPr marL="457200" indent="-457200" algn="just" eaLnBrk="1" hangingPunct="1">
              <a:buClr>
                <a:srgbClr val="90C226"/>
              </a:buClr>
              <a:buFont typeface="Wingdings" panose="05000000000000000000" pitchFamily="2" charset="2"/>
              <a:buChar char="Ø"/>
            </a:pPr>
            <a:endParaRPr lang="fr-FR" altLang="fr-FR" sz="2600" dirty="0"/>
          </a:p>
          <a:p>
            <a:pPr marL="457200" indent="-457200" algn="just" eaLnBrk="1" hangingPunct="1">
              <a:buClr>
                <a:srgbClr val="90C226"/>
              </a:buClr>
              <a:buFont typeface="Wingdings" panose="05000000000000000000" pitchFamily="2" charset="2"/>
              <a:buChar char="Ø"/>
            </a:pPr>
            <a:r>
              <a:rPr lang="fr-FR" altLang="fr-FR" sz="2600" b="1" dirty="0" smtClean="0"/>
              <a:t>Dépendance</a:t>
            </a:r>
            <a:r>
              <a:rPr lang="fr-FR" altLang="fr-FR" sz="2600" dirty="0" smtClean="0"/>
              <a:t> </a:t>
            </a:r>
            <a:r>
              <a:rPr lang="fr-FR" altLang="fr-FR" sz="2600" dirty="0"/>
              <a:t>– impossibilité de maîtriser un comportement de consommation malgré la connaissance des conséquences négatives</a:t>
            </a:r>
          </a:p>
        </p:txBody>
      </p:sp>
    </p:spTree>
    <p:extLst>
      <p:ext uri="{BB962C8B-B14F-4D97-AF65-F5344CB8AC3E}">
        <p14:creationId xmlns:p14="http://schemas.microsoft.com/office/powerpoint/2010/main" val="3261797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2141160" y="2412952"/>
            <a:ext cx="6624637" cy="1913388"/>
          </a:xfrm>
        </p:spPr>
        <p:txBody>
          <a:bodyPr/>
          <a:lstStyle/>
          <a:p>
            <a:pPr algn="ctr" eaLnBrk="1" hangingPunct="1">
              <a:defRPr/>
            </a:pPr>
            <a:r>
              <a:rPr lang="fr-FR" sz="3200" b="1" dirty="0"/>
              <a:t>Qu’est-ce qu’une addiction?</a:t>
            </a:r>
            <a:br>
              <a:rPr lang="fr-FR" sz="3200" b="1" dirty="0"/>
            </a:br>
            <a:r>
              <a:rPr lang="fr-FR" sz="3200" b="1" dirty="0">
                <a:solidFill>
                  <a:schemeClr val="bg1"/>
                </a:solidFill>
                <a:effectLst>
                  <a:outerShdw blurRad="38100" dist="38100" dir="2700000" algn="tl">
                    <a:srgbClr val="C0C0C0"/>
                  </a:outerShdw>
                </a:effectLst>
              </a:rPr>
              <a:t/>
            </a:r>
            <a:br>
              <a:rPr lang="fr-FR" sz="3200" b="1" dirty="0">
                <a:solidFill>
                  <a:schemeClr val="bg1"/>
                </a:solidFill>
                <a:effectLst>
                  <a:outerShdw blurRad="38100" dist="38100" dir="2700000" algn="tl">
                    <a:srgbClr val="C0C0C0"/>
                  </a:outerShdw>
                </a:effectLst>
              </a:rPr>
            </a:br>
            <a:endParaRPr lang="fr-FR" sz="3200" b="1" dirty="0">
              <a:solidFill>
                <a:schemeClr val="bg1"/>
              </a:solidFill>
              <a:effectLst>
                <a:outerShdw blurRad="38100" dist="38100" dir="2700000" algn="tl">
                  <a:srgbClr val="C0C0C0"/>
                </a:outerShdw>
              </a:effectLst>
            </a:endParaRPr>
          </a:p>
        </p:txBody>
      </p:sp>
      <p:pic>
        <p:nvPicPr>
          <p:cNvPr id="6149"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919289" y="260350"/>
            <a:ext cx="226853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15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
          <p:cNvSpPr txBox="1">
            <a:spLocks/>
          </p:cNvSpPr>
          <p:nvPr/>
        </p:nvSpPr>
        <p:spPr>
          <a:xfrm>
            <a:off x="1992313" y="476251"/>
            <a:ext cx="8229600" cy="720725"/>
          </a:xfrm>
          <a:prstGeom prst="rect">
            <a:avLst/>
          </a:prstGeom>
        </p:spPr>
        <p:txBody>
          <a:bodyPr/>
          <a:lstStyle/>
          <a:p>
            <a:pPr algn="ctr" eaLnBrk="0" hangingPunct="0">
              <a:defRPr/>
            </a:pPr>
            <a:endParaRPr lang="fr-FR" sz="3500" kern="0" dirty="0">
              <a:latin typeface="+mj-lt"/>
              <a:ea typeface="+mj-ea"/>
              <a:cs typeface="+mj-cs"/>
            </a:endParaRPr>
          </a:p>
        </p:txBody>
      </p:sp>
      <p:sp>
        <p:nvSpPr>
          <p:cNvPr id="7173" name="ZoneTexte 14"/>
          <p:cNvSpPr txBox="1">
            <a:spLocks noChangeArrowheads="1"/>
          </p:cNvSpPr>
          <p:nvPr/>
        </p:nvSpPr>
        <p:spPr bwMode="auto">
          <a:xfrm>
            <a:off x="983255" y="873529"/>
            <a:ext cx="801062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buClr>
                <a:srgbClr val="90C226"/>
              </a:buClr>
              <a:buFont typeface="Wingdings" panose="05000000000000000000" pitchFamily="2" charset="2"/>
              <a:buChar char="Ø"/>
            </a:pPr>
            <a:r>
              <a:rPr lang="fr-FR" altLang="fr-FR" sz="2600" u="sng" dirty="0"/>
              <a:t>Définition</a:t>
            </a:r>
            <a:r>
              <a:rPr lang="fr-FR" altLang="fr-FR" sz="2600" dirty="0"/>
              <a:t> : </a:t>
            </a:r>
          </a:p>
          <a:p>
            <a:pPr algn="just" eaLnBrk="1" hangingPunct="1"/>
            <a:endParaRPr lang="fr-FR" altLang="fr-FR" sz="2600" dirty="0"/>
          </a:p>
          <a:p>
            <a:pPr marL="444500" algn="just" eaLnBrk="1" hangingPunct="1"/>
            <a:r>
              <a:rPr lang="fr-FR" altLang="fr-FR" sz="2600" dirty="0"/>
              <a:t>L’addiction se caractérise par la dépendance, c’est-à-dire l’impossibilité répétée de contrôler un comportement.</a:t>
            </a:r>
          </a:p>
          <a:p>
            <a:pPr marL="444500" algn="just" eaLnBrk="1" hangingPunct="1"/>
            <a:endParaRPr lang="fr-FR" altLang="fr-FR" sz="2600" dirty="0"/>
          </a:p>
          <a:p>
            <a:pPr marL="444500" algn="just" eaLnBrk="1" hangingPunct="1"/>
            <a:r>
              <a:rPr lang="fr-FR" altLang="fr-FR" sz="2600" dirty="0"/>
              <a:t>Ce comportement est poursuivi en dépit de la motivation et des efforts du sujet ainsi que de la connaissance des conséquences négatives qu’une addiction entraîne</a:t>
            </a:r>
          </a:p>
        </p:txBody>
      </p:sp>
    </p:spTree>
    <p:extLst>
      <p:ext uri="{BB962C8B-B14F-4D97-AF65-F5344CB8AC3E}">
        <p14:creationId xmlns:p14="http://schemas.microsoft.com/office/powerpoint/2010/main" val="2200715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895706" y="2119953"/>
            <a:ext cx="8229600" cy="4525963"/>
          </a:xfrm>
          <a:prstGeom prst="rect">
            <a:avLst/>
          </a:prstGeom>
        </p:spPr>
        <p:txBody>
          <a:bodyPr>
            <a:normAutofit/>
          </a:bodyPr>
          <a:lstStyle/>
          <a:p>
            <a:pPr marL="342900" indent="-342900" algn="just" eaLnBrk="0" hangingPunct="0">
              <a:spcBef>
                <a:spcPct val="20000"/>
              </a:spcBef>
              <a:buClr>
                <a:schemeClr val="bg2"/>
              </a:buClr>
              <a:buSzPct val="75000"/>
              <a:defRPr/>
            </a:pPr>
            <a:r>
              <a:rPr lang="fr-FR" sz="2500" kern="0" dirty="0"/>
              <a:t>	Les causes des comportements addictifs peuvent être d’ordre psychologique et social.</a:t>
            </a:r>
          </a:p>
          <a:p>
            <a:pPr marL="342900" indent="-342900" algn="just" eaLnBrk="0" hangingPunct="0">
              <a:spcBef>
                <a:spcPct val="20000"/>
              </a:spcBef>
              <a:buClr>
                <a:schemeClr val="bg2"/>
              </a:buClr>
              <a:buSzPct val="75000"/>
              <a:defRPr/>
            </a:pPr>
            <a:endParaRPr lang="fr-FR" sz="2500" kern="0" dirty="0"/>
          </a:p>
          <a:p>
            <a:pPr marL="342900" indent="-342900" algn="just" eaLnBrk="0" hangingPunct="0">
              <a:spcBef>
                <a:spcPct val="20000"/>
              </a:spcBef>
              <a:buClr>
                <a:schemeClr val="bg2"/>
              </a:buClr>
              <a:buSzPct val="75000"/>
              <a:defRPr/>
            </a:pPr>
            <a:r>
              <a:rPr lang="fr-FR" sz="2500" kern="0" dirty="0"/>
              <a:t>	Les salariés ont parfois recours à des substances ou des comportements addictogènes pour faire face à des situations de travail difficiles. </a:t>
            </a:r>
          </a:p>
          <a:p>
            <a:pPr marL="342900" indent="-342900" algn="just" eaLnBrk="0" hangingPunct="0">
              <a:spcBef>
                <a:spcPct val="20000"/>
              </a:spcBef>
              <a:buClr>
                <a:schemeClr val="bg2"/>
              </a:buClr>
              <a:buSzPct val="75000"/>
              <a:defRPr/>
            </a:pPr>
            <a:endParaRPr lang="fr-FR" sz="2500" kern="0" dirty="0"/>
          </a:p>
          <a:p>
            <a:pPr marL="342900" indent="-342900" algn="just" eaLnBrk="0" hangingPunct="0">
              <a:spcBef>
                <a:spcPct val="20000"/>
              </a:spcBef>
              <a:buClr>
                <a:schemeClr val="bg2"/>
              </a:buClr>
              <a:buSzPct val="75000"/>
              <a:defRPr/>
            </a:pPr>
            <a:r>
              <a:rPr lang="fr-FR" sz="2500" kern="0" dirty="0"/>
              <a:t>   </a:t>
            </a:r>
          </a:p>
        </p:txBody>
      </p:sp>
      <p:sp>
        <p:nvSpPr>
          <p:cNvPr id="16" name="Titre 1"/>
          <p:cNvSpPr txBox="1">
            <a:spLocks/>
          </p:cNvSpPr>
          <p:nvPr/>
        </p:nvSpPr>
        <p:spPr>
          <a:xfrm>
            <a:off x="504707" y="637559"/>
            <a:ext cx="8229600" cy="1143000"/>
          </a:xfrm>
          <a:prstGeom prst="rect">
            <a:avLst/>
          </a:prstGeom>
        </p:spPr>
        <p:txBody>
          <a:bodyPr/>
          <a:lstStyle/>
          <a:p>
            <a:pPr algn="ctr" eaLnBrk="0" hangingPunct="0">
              <a:defRPr/>
            </a:pPr>
            <a:r>
              <a:rPr lang="fr-FR" sz="2800" b="1" kern="0" dirty="0">
                <a:latin typeface="+mj-lt"/>
                <a:ea typeface="+mj-ea"/>
                <a:cs typeface="+mj-cs"/>
              </a:rPr>
              <a:t>Les causes</a:t>
            </a:r>
          </a:p>
        </p:txBody>
      </p:sp>
    </p:spTree>
    <p:extLst>
      <p:ext uri="{BB962C8B-B14F-4D97-AF65-F5344CB8AC3E}">
        <p14:creationId xmlns:p14="http://schemas.microsoft.com/office/powerpoint/2010/main" val="3010265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Personnalisé 5">
      <a:dk1>
        <a:sysClr val="windowText" lastClr="000000"/>
      </a:dk1>
      <a:lt1>
        <a:sysClr val="window" lastClr="FFFFFF"/>
      </a:lt1>
      <a:dk2>
        <a:srgbClr val="2C3C43"/>
      </a:dk2>
      <a:lt2>
        <a:srgbClr val="EBEBEB"/>
      </a:lt2>
      <a:accent1>
        <a:srgbClr val="90C226"/>
      </a:accent1>
      <a:accent2>
        <a:srgbClr val="004173"/>
      </a:accent2>
      <a:accent3>
        <a:srgbClr val="0070C0"/>
      </a:accent3>
      <a:accent4>
        <a:srgbClr val="E76618"/>
      </a:accent4>
      <a:accent5>
        <a:srgbClr val="C42F1A"/>
      </a:accent5>
      <a:accent6>
        <a:srgbClr val="918655"/>
      </a:accent6>
      <a:hlink>
        <a:srgbClr val="004173"/>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1396A2-55D5-4C22-8E54-95899A97601C}"/>
</file>

<file path=customXml/itemProps2.xml><?xml version="1.0" encoding="utf-8"?>
<ds:datastoreItem xmlns:ds="http://schemas.openxmlformats.org/officeDocument/2006/customXml" ds:itemID="{9A94DE9B-DF2A-4E03-8DDE-ABDCA2F5189A}"/>
</file>

<file path=docProps/app.xml><?xml version="1.0" encoding="utf-8"?>
<Properties xmlns="http://schemas.openxmlformats.org/officeDocument/2006/extended-properties" xmlns:vt="http://schemas.openxmlformats.org/officeDocument/2006/docPropsVTypes">
  <Template>Facet</Template>
  <TotalTime>180</TotalTime>
  <Words>685</Words>
  <Application>Microsoft Office PowerPoint</Application>
  <PresentationFormat>Grand écran</PresentationFormat>
  <Paragraphs>196</Paragraphs>
  <Slides>33</Slides>
  <Notes>17</Notes>
  <HiddenSlides>0</HiddenSlides>
  <MMClips>0</MMClips>
  <ScaleCrop>false</ScaleCrop>
  <HeadingPairs>
    <vt:vector size="8" baseType="variant">
      <vt:variant>
        <vt:lpstr>Polices utilisées</vt:lpstr>
      </vt:variant>
      <vt:variant>
        <vt:i4>8</vt:i4>
      </vt:variant>
      <vt:variant>
        <vt:lpstr>Thème</vt:lpstr>
      </vt:variant>
      <vt:variant>
        <vt:i4>9</vt:i4>
      </vt:variant>
      <vt:variant>
        <vt:lpstr>Serveurs OLE incorporés</vt:lpstr>
      </vt:variant>
      <vt:variant>
        <vt:i4>1</vt:i4>
      </vt:variant>
      <vt:variant>
        <vt:lpstr>Titres des diapositives</vt:lpstr>
      </vt:variant>
      <vt:variant>
        <vt:i4>33</vt:i4>
      </vt:variant>
    </vt:vector>
  </HeadingPairs>
  <TitlesOfParts>
    <vt:vector size="51" baseType="lpstr">
      <vt:lpstr>Arial Unicode MS</vt:lpstr>
      <vt:lpstr>Arial</vt:lpstr>
      <vt:lpstr>Calibri</vt:lpstr>
      <vt:lpstr>Calibri Light</vt:lpstr>
      <vt:lpstr>Times New Roman</vt:lpstr>
      <vt:lpstr>Trebuchet MS</vt:lpstr>
      <vt:lpstr>Wingdings</vt:lpstr>
      <vt:lpstr>Wingdings 3</vt:lpstr>
      <vt:lpstr>Facette</vt:lpstr>
      <vt:lpstr>7_Conception personnalisée</vt:lpstr>
      <vt:lpstr>5_Conception personnalisée</vt:lpstr>
      <vt:lpstr>6_Conception personnalisée</vt:lpstr>
      <vt:lpstr>4_Conception personnalisée</vt:lpstr>
      <vt:lpstr>3_Conception personnalisée</vt:lpstr>
      <vt:lpstr>2_Conception personnalisée</vt:lpstr>
      <vt:lpstr>1_Conception personnalisée</vt:lpstr>
      <vt:lpstr>Conception personnalisée</vt:lpstr>
      <vt:lpstr>Picture</vt:lpstr>
      <vt:lpstr>LES ADDICTIONS EN ENTREPRISE LES COMPRENDRE ET LES PREVENIR </vt:lpstr>
      <vt:lpstr>Les addictions en entreprise</vt:lpstr>
      <vt:lpstr>Chiffres clés </vt:lpstr>
      <vt:lpstr>Présentation PowerPoint</vt:lpstr>
      <vt:lpstr>Pratiques addictives en milieu de travail </vt:lpstr>
      <vt:lpstr>Présentation PowerPoint</vt:lpstr>
      <vt:lpstr>Qu’est-ce qu’une addiction?  </vt:lpstr>
      <vt:lpstr>Présentation PowerPoint</vt:lpstr>
      <vt:lpstr>Présentation PowerPoint</vt:lpstr>
      <vt:lpstr>Facteurs de risques  Source : guide mildt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CADRE REGLEMENTAIRE responsabilités et éthique</vt:lpstr>
      <vt:lpstr>Présentation PowerPoint</vt:lpstr>
      <vt:lpstr>Présentation PowerPoint</vt:lpstr>
      <vt:lpstr>Présentation PowerPoint</vt:lpstr>
      <vt:lpstr>Présentation PowerPoint</vt:lpstr>
      <vt:lpstr>Démarche de prévention collective  </vt:lpstr>
      <vt:lpstr>Présentation PowerPoint</vt:lpstr>
      <vt:lpstr>Présentation PowerPoint</vt:lpstr>
      <vt:lpstr>Présentation PowerPoint</vt:lpstr>
      <vt:lpstr>Présentation PowerPoint</vt:lpstr>
      <vt:lpstr>ADRESSES UTILES ET PARTENAIRES des clés pour agir </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  MTN-Prévention</dc:title>
  <dc:creator>Flore Taillard</dc:creator>
  <cp:lastModifiedBy>Michèle Kupiecki</cp:lastModifiedBy>
  <cp:revision>25</cp:revision>
  <dcterms:created xsi:type="dcterms:W3CDTF">2015-06-12T11:54:42Z</dcterms:created>
  <dcterms:modified xsi:type="dcterms:W3CDTF">2016-04-20T14:01:11Z</dcterms:modified>
</cp:coreProperties>
</file>