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6459" r:id="rId2"/>
    <p:sldId id="6460" r:id="rId3"/>
    <p:sldId id="410" r:id="rId4"/>
    <p:sldId id="409" r:id="rId5"/>
    <p:sldId id="2145707618" r:id="rId6"/>
    <p:sldId id="269" r:id="rId7"/>
    <p:sldId id="275" r:id="rId8"/>
    <p:sldId id="265" r:id="rId9"/>
    <p:sldId id="2145707554" r:id="rId10"/>
    <p:sldId id="2145707556" r:id="rId11"/>
    <p:sldId id="2145707555" r:id="rId12"/>
    <p:sldId id="2145707557" r:id="rId13"/>
    <p:sldId id="276" r:id="rId14"/>
    <p:sldId id="2145707617" r:id="rId15"/>
    <p:sldId id="261" r:id="rId16"/>
    <p:sldId id="277" r:id="rId17"/>
    <p:sldId id="2145707609" r:id="rId18"/>
    <p:sldId id="2145707616" r:id="rId19"/>
    <p:sldId id="2145707610"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85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D10BA-1C83-444F-AD32-7D5A4F2AD2F3}" type="datetimeFigureOut">
              <a:rPr lang="fr-FR" smtClean="0"/>
              <a:t>24/06/2024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56D4F-7E72-4449-876C-388914F53E49}" type="slidenum">
              <a:rPr lang="fr-FR" smtClean="0"/>
              <a:t>‹N°›</a:t>
            </a:fld>
            <a:endParaRPr lang="fr-FR"/>
          </a:p>
        </p:txBody>
      </p:sp>
    </p:spTree>
    <p:extLst>
      <p:ext uri="{BB962C8B-B14F-4D97-AF65-F5344CB8AC3E}">
        <p14:creationId xmlns:p14="http://schemas.microsoft.com/office/powerpoint/2010/main" val="1730970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D632E84-5CF5-254F-B970-B456EC3E0BBC}" type="slidenum">
              <a:rPr lang="fr-FR" smtClean="0"/>
              <a:t>3</a:t>
            </a:fld>
            <a:endParaRPr lang="fr-FR"/>
          </a:p>
        </p:txBody>
      </p:sp>
    </p:spTree>
    <p:extLst>
      <p:ext uri="{BB962C8B-B14F-4D97-AF65-F5344CB8AC3E}">
        <p14:creationId xmlns:p14="http://schemas.microsoft.com/office/powerpoint/2010/main" val="659645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a:extLst>
              <a:ext uri="{FF2B5EF4-FFF2-40B4-BE49-F238E27FC236}">
                <a16:creationId xmlns:a16="http://schemas.microsoft.com/office/drawing/2014/main" id="{56ABD73D-89B6-FC1B-3FD5-98A13ECC39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notes 2">
            <a:extLst>
              <a:ext uri="{FF2B5EF4-FFF2-40B4-BE49-F238E27FC236}">
                <a16:creationId xmlns:a16="http://schemas.microsoft.com/office/drawing/2014/main" id="{5CF9CECF-2BBD-A74C-393C-42F2EDCEA1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27652" name="Espace réservé du numéro de diapositive 3">
            <a:extLst>
              <a:ext uri="{FF2B5EF4-FFF2-40B4-BE49-F238E27FC236}">
                <a16:creationId xmlns:a16="http://schemas.microsoft.com/office/drawing/2014/main" id="{F05FAD02-36D7-5022-F6DB-2B147B8A1D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B959FC8-3C12-46DE-9608-0FD5DC98FA2E}" type="slidenum">
              <a:rPr lang="fr-FR" altLang="fr-FR" smtClean="0">
                <a:latin typeface="Calibri" panose="020F0502020204030204" pitchFamily="34" charset="0"/>
              </a:rPr>
              <a:pPr/>
              <a:t>8</a:t>
            </a:fld>
            <a:endParaRPr lang="fr-FR" altLang="fr-FR">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a:extLst>
              <a:ext uri="{FF2B5EF4-FFF2-40B4-BE49-F238E27FC236}">
                <a16:creationId xmlns:a16="http://schemas.microsoft.com/office/drawing/2014/main" id="{B4850BB5-2D0E-46A0-2716-FA68FBF13B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notes 2">
            <a:extLst>
              <a:ext uri="{FF2B5EF4-FFF2-40B4-BE49-F238E27FC236}">
                <a16:creationId xmlns:a16="http://schemas.microsoft.com/office/drawing/2014/main" id="{CBE66B49-206B-380C-D0E3-3DBD6739A3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29700" name="Espace réservé du numéro de diapositive 3">
            <a:extLst>
              <a:ext uri="{FF2B5EF4-FFF2-40B4-BE49-F238E27FC236}">
                <a16:creationId xmlns:a16="http://schemas.microsoft.com/office/drawing/2014/main" id="{824578E2-0D4A-4183-ECA1-2BDA208BEF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A162719-4121-40E3-A54B-32F239C3E080}" type="slidenum">
              <a:rPr lang="fr-FR" altLang="fr-FR" smtClean="0">
                <a:latin typeface="Calibri" panose="020F0502020204030204" pitchFamily="34" charset="0"/>
              </a:rPr>
              <a:pPr/>
              <a:t>9</a:t>
            </a:fld>
            <a:endParaRPr lang="fr-FR" altLang="fr-FR">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a:extLst>
              <a:ext uri="{FF2B5EF4-FFF2-40B4-BE49-F238E27FC236}">
                <a16:creationId xmlns:a16="http://schemas.microsoft.com/office/drawing/2014/main" id="{C7FBDC43-9FB7-B153-9228-1CD0E79D72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notes 2">
            <a:extLst>
              <a:ext uri="{FF2B5EF4-FFF2-40B4-BE49-F238E27FC236}">
                <a16:creationId xmlns:a16="http://schemas.microsoft.com/office/drawing/2014/main" id="{7A9442CE-267A-028E-2103-C642C2B60A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31748" name="Espace réservé du numéro de diapositive 3">
            <a:extLst>
              <a:ext uri="{FF2B5EF4-FFF2-40B4-BE49-F238E27FC236}">
                <a16:creationId xmlns:a16="http://schemas.microsoft.com/office/drawing/2014/main" id="{C45C9EFD-F465-C76F-3000-D427DF33B5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0A18B59-6F4F-46D2-9CE3-83854E8525D3}" type="slidenum">
              <a:rPr lang="fr-FR" altLang="fr-FR" smtClean="0">
                <a:latin typeface="Calibri" panose="020F0502020204030204" pitchFamily="34" charset="0"/>
              </a:rPr>
              <a:pPr/>
              <a:t>10</a:t>
            </a:fld>
            <a:endParaRPr lang="fr-FR" altLang="fr-FR">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a:extLst>
              <a:ext uri="{FF2B5EF4-FFF2-40B4-BE49-F238E27FC236}">
                <a16:creationId xmlns:a16="http://schemas.microsoft.com/office/drawing/2014/main" id="{0AB3C7B8-1743-9B05-F2A4-1F4B9B5BC9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notes 2">
            <a:extLst>
              <a:ext uri="{FF2B5EF4-FFF2-40B4-BE49-F238E27FC236}">
                <a16:creationId xmlns:a16="http://schemas.microsoft.com/office/drawing/2014/main" id="{C46B8D55-54E2-ED32-195D-D32ACDA158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33796" name="Espace réservé du numéro de diapositive 3">
            <a:extLst>
              <a:ext uri="{FF2B5EF4-FFF2-40B4-BE49-F238E27FC236}">
                <a16:creationId xmlns:a16="http://schemas.microsoft.com/office/drawing/2014/main" id="{2A821527-6F0C-7FB5-DBEF-F0A0856147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559BFCD-530E-479A-86EA-1C11989F9855}" type="slidenum">
              <a:rPr lang="fr-FR" altLang="fr-FR" smtClean="0">
                <a:latin typeface="Calibri" panose="020F0502020204030204" pitchFamily="34" charset="0"/>
              </a:rPr>
              <a:pPr/>
              <a:t>11</a:t>
            </a:fld>
            <a:endParaRPr lang="fr-FR" altLang="fr-FR">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a:extLst>
              <a:ext uri="{FF2B5EF4-FFF2-40B4-BE49-F238E27FC236}">
                <a16:creationId xmlns:a16="http://schemas.microsoft.com/office/drawing/2014/main" id="{56ABD73D-89B6-FC1B-3FD5-98A13ECC39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notes 2">
            <a:extLst>
              <a:ext uri="{FF2B5EF4-FFF2-40B4-BE49-F238E27FC236}">
                <a16:creationId xmlns:a16="http://schemas.microsoft.com/office/drawing/2014/main" id="{5CF9CECF-2BBD-A74C-393C-42F2EDCEA1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27652" name="Espace réservé du numéro de diapositive 3">
            <a:extLst>
              <a:ext uri="{FF2B5EF4-FFF2-40B4-BE49-F238E27FC236}">
                <a16:creationId xmlns:a16="http://schemas.microsoft.com/office/drawing/2014/main" id="{F05FAD02-36D7-5022-F6DB-2B147B8A1D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B959FC8-3C12-46DE-9608-0FD5DC98FA2E}" type="slidenum">
              <a:rPr lang="fr-FR" altLang="fr-FR" smtClean="0">
                <a:latin typeface="Calibri" panose="020F0502020204030204" pitchFamily="34" charset="0"/>
              </a:rPr>
              <a:pPr/>
              <a:t>12</a:t>
            </a:fld>
            <a:endParaRPr lang="fr-FR" altLang="fr-FR">
              <a:latin typeface="Calibri" panose="020F0502020204030204" pitchFamily="34" charset="0"/>
            </a:endParaRPr>
          </a:p>
        </p:txBody>
      </p:sp>
    </p:spTree>
    <p:extLst>
      <p:ext uri="{BB962C8B-B14F-4D97-AF65-F5344CB8AC3E}">
        <p14:creationId xmlns:p14="http://schemas.microsoft.com/office/powerpoint/2010/main" val="1895873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Cependant une question doit rester posée avant de s’engager vers un nouveau projet de contribution à la santé publique  : </a:t>
            </a:r>
          </a:p>
          <a:p>
            <a:r>
              <a:rPr lang="fr-FR" dirty="0"/>
              <a:t>agissons-nous sur le déterminant travail . Si oui, nous sommes dans notre rôle spécifique et principale, </a:t>
            </a:r>
          </a:p>
          <a:p>
            <a:r>
              <a:rPr lang="fr-FR" dirty="0"/>
              <a:t>si Non : notre action favorise-t-elle le maintien en emploi et si oui, quelle priorité donnons-nous à cette action par rapport à toutes les actions que nous avons à mettre en œuvre pour répondre à nos missions, à l’offre socle et à la certification demandés par les partenaires sociaux,</a:t>
            </a:r>
          </a:p>
          <a:p>
            <a:endParaRPr lang="fr-FR" dirty="0"/>
          </a:p>
          <a:p>
            <a:pPr marL="0" indent="0">
              <a:buFont typeface="Wingdings" panose="05000000000000000000" pitchFamily="2" charset="2"/>
              <a:buNone/>
            </a:pPr>
            <a:r>
              <a:rPr lang="fr-FR" dirty="0"/>
              <a:t>En tenant avant tout, compte </a:t>
            </a:r>
          </a:p>
          <a:p>
            <a:pPr marL="171450" indent="-171450">
              <a:buFont typeface="Wingdings" panose="05000000000000000000" pitchFamily="2" charset="2"/>
              <a:buChar char="q"/>
            </a:pPr>
            <a:r>
              <a:rPr lang="fr-FR" dirty="0"/>
              <a:t>du diagnostic territorial, </a:t>
            </a:r>
          </a:p>
          <a:p>
            <a:pPr marL="171450" indent="-171450">
              <a:buFont typeface="Wingdings" panose="05000000000000000000" pitchFamily="2" charset="2"/>
              <a:buChar char="q"/>
            </a:pPr>
            <a:r>
              <a:rPr lang="fr-FR" dirty="0"/>
              <a:t>de la médecine basée sur les preuves</a:t>
            </a:r>
          </a:p>
          <a:p>
            <a:pPr marL="628650" lvl="1" indent="-171450">
              <a:buFont typeface="Wingdings" panose="05000000000000000000" pitchFamily="2" charset="2"/>
              <a:buChar char="q"/>
            </a:pPr>
            <a:r>
              <a:rPr lang="fr-FR" dirty="0"/>
              <a:t>Et pas de la dernière mode</a:t>
            </a:r>
          </a:p>
          <a:p>
            <a:pPr marL="628650" lvl="1" indent="-171450">
              <a:buFont typeface="Wingdings" panose="05000000000000000000" pitchFamily="2" charset="2"/>
              <a:buChar char="q"/>
            </a:pPr>
            <a:r>
              <a:rPr lang="fr-FR" dirty="0"/>
              <a:t>De l’événement de société repris sur les réseaux sociaux</a:t>
            </a:r>
          </a:p>
          <a:p>
            <a:pPr marL="628650" lvl="1" indent="-171450">
              <a:buFont typeface="Wingdings" panose="05000000000000000000" pitchFamily="2" charset="2"/>
              <a:buChar char="q"/>
            </a:pPr>
            <a:r>
              <a:rPr lang="fr-FR" dirty="0"/>
              <a:t>pas de son propre intérêt en fonction de ces compétences; </a:t>
            </a:r>
          </a:p>
          <a:p>
            <a:pPr marL="171450" indent="-171450">
              <a:buFont typeface="Wingdings" panose="05000000000000000000" pitchFamily="2" charset="2"/>
              <a:buChar char="q"/>
            </a:pPr>
            <a:r>
              <a:rPr lang="fr-FR" dirty="0"/>
              <a:t>À moyens NON ILLIMITES </a:t>
            </a:r>
          </a:p>
          <a:p>
            <a:pPr marL="171450" indent="-171450">
              <a:buFont typeface="Wingdings" panose="05000000000000000000" pitchFamily="2" charset="2"/>
              <a:buChar char="q"/>
            </a:pPr>
            <a:endParaRPr lang="fr-FR" dirty="0"/>
          </a:p>
          <a:p>
            <a:endParaRPr lang="fr-FR" dirty="0"/>
          </a:p>
          <a:p>
            <a:r>
              <a:rPr lang="fr-FR" dirty="0"/>
              <a:t>Et donc nous participons par l’offre socle à la santé publique et inutile de proposer des offres complémentaires pour tenir ce rôle. </a:t>
            </a:r>
          </a:p>
          <a:p>
            <a:endParaRPr lang="fr-FR" dirty="0"/>
          </a:p>
          <a:p>
            <a:r>
              <a:rPr lang="fr-FR" dirty="0"/>
              <a:t>La Loi n’a pas demandé de réaliser toutes les actions que la médecine libérale ou hospitalière ne fait pas alors qu’elles lui reviennent. </a:t>
            </a:r>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AE46B-BCE6-4200-BB07-3438DC5D4D86}"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32881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FC4A737-FEDA-4DA5-B12D-AEFC4A2B5FE3}" type="slidenum">
              <a:rPr lang="fr-FR" smtClean="0"/>
              <a:t>17</a:t>
            </a:fld>
            <a:endParaRPr lang="fr-FR"/>
          </a:p>
        </p:txBody>
      </p:sp>
    </p:spTree>
    <p:extLst>
      <p:ext uri="{BB962C8B-B14F-4D97-AF65-F5344CB8AC3E}">
        <p14:creationId xmlns:p14="http://schemas.microsoft.com/office/powerpoint/2010/main" val="215898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31E5CA-C43A-8276-77ED-6029DFE4322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28E73E5-7657-0728-5B23-5B1DDA120B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8A7B349-EA60-71D9-DCFF-90BD851BE1A6}"/>
              </a:ext>
            </a:extLst>
          </p:cNvPr>
          <p:cNvSpPr>
            <a:spLocks noGrp="1"/>
          </p:cNvSpPr>
          <p:nvPr>
            <p:ph type="dt" sz="half" idx="10"/>
          </p:nvPr>
        </p:nvSpPr>
        <p:spPr/>
        <p:txBody>
          <a:bodyPr/>
          <a:lstStyle/>
          <a:p>
            <a:fld id="{1B374853-49C2-4A28-88FF-FF28DA78AC94}" type="datetimeFigureOut">
              <a:rPr lang="fr-FR" smtClean="0"/>
              <a:t>24/06/2024</a:t>
            </a:fld>
            <a:endParaRPr lang="fr-FR"/>
          </a:p>
        </p:txBody>
      </p:sp>
      <p:sp>
        <p:nvSpPr>
          <p:cNvPr id="5" name="Espace réservé du pied de page 4">
            <a:extLst>
              <a:ext uri="{FF2B5EF4-FFF2-40B4-BE49-F238E27FC236}">
                <a16:creationId xmlns:a16="http://schemas.microsoft.com/office/drawing/2014/main" id="{839521A8-2318-ECE0-C5D0-BEBE184E80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D174167-BC75-6CA2-EF33-5776DE664AC7}"/>
              </a:ext>
            </a:extLst>
          </p:cNvPr>
          <p:cNvSpPr>
            <a:spLocks noGrp="1"/>
          </p:cNvSpPr>
          <p:nvPr>
            <p:ph type="sldNum" sz="quarter" idx="12"/>
          </p:nvPr>
        </p:nvSpPr>
        <p:spPr/>
        <p:txBody>
          <a:bodyPr/>
          <a:lstStyle/>
          <a:p>
            <a:fld id="{ED4DD286-AE03-4071-B898-0AFD04BDC342}" type="slidenum">
              <a:rPr lang="fr-FR" smtClean="0"/>
              <a:t>‹N°›</a:t>
            </a:fld>
            <a:endParaRPr lang="fr-FR"/>
          </a:p>
        </p:txBody>
      </p:sp>
    </p:spTree>
    <p:extLst>
      <p:ext uri="{BB962C8B-B14F-4D97-AF65-F5344CB8AC3E}">
        <p14:creationId xmlns:p14="http://schemas.microsoft.com/office/powerpoint/2010/main" val="292684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4975DC-8543-4203-7BE3-E6619722AB0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63FD811-1D59-FA97-6489-FB42AF1BD49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B3F233A-51B1-3E34-3C34-52B29EB3DB31}"/>
              </a:ext>
            </a:extLst>
          </p:cNvPr>
          <p:cNvSpPr>
            <a:spLocks noGrp="1"/>
          </p:cNvSpPr>
          <p:nvPr>
            <p:ph type="dt" sz="half" idx="10"/>
          </p:nvPr>
        </p:nvSpPr>
        <p:spPr/>
        <p:txBody>
          <a:bodyPr/>
          <a:lstStyle/>
          <a:p>
            <a:fld id="{1B374853-49C2-4A28-88FF-FF28DA78AC94}" type="datetimeFigureOut">
              <a:rPr lang="fr-FR" smtClean="0"/>
              <a:t>24/06/2024</a:t>
            </a:fld>
            <a:endParaRPr lang="fr-FR"/>
          </a:p>
        </p:txBody>
      </p:sp>
      <p:sp>
        <p:nvSpPr>
          <p:cNvPr id="5" name="Espace réservé du pied de page 4">
            <a:extLst>
              <a:ext uri="{FF2B5EF4-FFF2-40B4-BE49-F238E27FC236}">
                <a16:creationId xmlns:a16="http://schemas.microsoft.com/office/drawing/2014/main" id="{FB63837D-267D-28A0-587F-658F7EF0B21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77CF8A-05BB-FD2E-0580-7BF870A3A45B}"/>
              </a:ext>
            </a:extLst>
          </p:cNvPr>
          <p:cNvSpPr>
            <a:spLocks noGrp="1"/>
          </p:cNvSpPr>
          <p:nvPr>
            <p:ph type="sldNum" sz="quarter" idx="12"/>
          </p:nvPr>
        </p:nvSpPr>
        <p:spPr/>
        <p:txBody>
          <a:bodyPr/>
          <a:lstStyle/>
          <a:p>
            <a:fld id="{ED4DD286-AE03-4071-B898-0AFD04BDC342}" type="slidenum">
              <a:rPr lang="fr-FR" smtClean="0"/>
              <a:t>‹N°›</a:t>
            </a:fld>
            <a:endParaRPr lang="fr-FR"/>
          </a:p>
        </p:txBody>
      </p:sp>
    </p:spTree>
    <p:extLst>
      <p:ext uri="{BB962C8B-B14F-4D97-AF65-F5344CB8AC3E}">
        <p14:creationId xmlns:p14="http://schemas.microsoft.com/office/powerpoint/2010/main" val="2060334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3A15E93-6C10-2DDC-805E-0C70E069AEE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A38C54A-0A73-FF2C-7C15-8AAE6F746D2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14F1AF7-EE8D-E49D-5736-F3A8C028F508}"/>
              </a:ext>
            </a:extLst>
          </p:cNvPr>
          <p:cNvSpPr>
            <a:spLocks noGrp="1"/>
          </p:cNvSpPr>
          <p:nvPr>
            <p:ph type="dt" sz="half" idx="10"/>
          </p:nvPr>
        </p:nvSpPr>
        <p:spPr/>
        <p:txBody>
          <a:bodyPr/>
          <a:lstStyle/>
          <a:p>
            <a:fld id="{1B374853-49C2-4A28-88FF-FF28DA78AC94}" type="datetimeFigureOut">
              <a:rPr lang="fr-FR" smtClean="0"/>
              <a:t>24/06/2024</a:t>
            </a:fld>
            <a:endParaRPr lang="fr-FR"/>
          </a:p>
        </p:txBody>
      </p:sp>
      <p:sp>
        <p:nvSpPr>
          <p:cNvPr id="5" name="Espace réservé du pied de page 4">
            <a:extLst>
              <a:ext uri="{FF2B5EF4-FFF2-40B4-BE49-F238E27FC236}">
                <a16:creationId xmlns:a16="http://schemas.microsoft.com/office/drawing/2014/main" id="{2BF4200F-CB31-73A7-3A45-0514A09519E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85C687-80C6-A440-D77C-6FB9E2F74C1D}"/>
              </a:ext>
            </a:extLst>
          </p:cNvPr>
          <p:cNvSpPr>
            <a:spLocks noGrp="1"/>
          </p:cNvSpPr>
          <p:nvPr>
            <p:ph type="sldNum" sz="quarter" idx="12"/>
          </p:nvPr>
        </p:nvSpPr>
        <p:spPr/>
        <p:txBody>
          <a:bodyPr/>
          <a:lstStyle/>
          <a:p>
            <a:fld id="{ED4DD286-AE03-4071-B898-0AFD04BDC342}" type="slidenum">
              <a:rPr lang="fr-FR" smtClean="0"/>
              <a:t>‹N°›</a:t>
            </a:fld>
            <a:endParaRPr lang="fr-FR"/>
          </a:p>
        </p:txBody>
      </p:sp>
    </p:spTree>
    <p:extLst>
      <p:ext uri="{BB962C8B-B14F-4D97-AF65-F5344CB8AC3E}">
        <p14:creationId xmlns:p14="http://schemas.microsoft.com/office/powerpoint/2010/main" val="291460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de partie">
    <p:spTree>
      <p:nvGrpSpPr>
        <p:cNvPr id="1" name=""/>
        <p:cNvGrpSpPr/>
        <p:nvPr/>
      </p:nvGrpSpPr>
      <p:grpSpPr>
        <a:xfrm>
          <a:off x="0" y="0"/>
          <a:ext cx="0" cy="0"/>
          <a:chOff x="0" y="0"/>
          <a:chExt cx="0" cy="0"/>
        </a:xfrm>
      </p:grpSpPr>
      <p:sp>
        <p:nvSpPr>
          <p:cNvPr id="8" name="Rectangle 7"/>
          <p:cNvSpPr/>
          <p:nvPr userDrawn="1"/>
        </p:nvSpPr>
        <p:spPr bwMode="auto">
          <a:xfrm>
            <a:off x="0"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sp>
        <p:nvSpPr>
          <p:cNvPr id="3" name="Espace réservé du texte 2"/>
          <p:cNvSpPr>
            <a:spLocks noGrp="1"/>
          </p:cNvSpPr>
          <p:nvPr>
            <p:ph type="body" sz="quarter" idx="10" hasCustomPrompt="1"/>
          </p:nvPr>
        </p:nvSpPr>
        <p:spPr>
          <a:xfrm>
            <a:off x="2339101" y="2799683"/>
            <a:ext cx="7510271" cy="525463"/>
          </a:xfrm>
          <a:prstGeom prst="rect">
            <a:avLst/>
          </a:prstGeom>
        </p:spPr>
        <p:txBody>
          <a:bodyPr/>
          <a:lstStyle>
            <a:lvl1pPr marL="0" indent="0" algn="ctr">
              <a:buNone/>
              <a:defRPr sz="3600" b="1">
                <a:solidFill>
                  <a:schemeClr val="bg1"/>
                </a:solidFill>
              </a:defRPr>
            </a:lvl1pPr>
          </a:lstStyle>
          <a:p>
            <a:r>
              <a:rPr lang="fr-FR">
                <a:solidFill>
                  <a:schemeClr val="bg2"/>
                </a:solidFill>
                <a:latin typeface="Montserrat" charset="0"/>
                <a:ea typeface="Montserrat" charset="0"/>
                <a:cs typeface="Montserrat" charset="0"/>
              </a:rPr>
              <a:t>TITRE DE LA PARTIE</a:t>
            </a:r>
          </a:p>
        </p:txBody>
      </p:sp>
      <p:sp>
        <p:nvSpPr>
          <p:cNvPr id="5" name="Espace réservé du texte 4"/>
          <p:cNvSpPr>
            <a:spLocks noGrp="1"/>
          </p:cNvSpPr>
          <p:nvPr>
            <p:ph type="body" sz="quarter" idx="11" hasCustomPrompt="1"/>
          </p:nvPr>
        </p:nvSpPr>
        <p:spPr>
          <a:xfrm>
            <a:off x="3590131" y="3511550"/>
            <a:ext cx="5011738" cy="633413"/>
          </a:xfrm>
          <a:prstGeom prst="rect">
            <a:avLst/>
          </a:prstGeom>
        </p:spPr>
        <p:txBody>
          <a:bodyPr/>
          <a:lstStyle>
            <a:lvl1pPr marL="0" indent="0" algn="ctr">
              <a:buNone/>
              <a:defRPr sz="2400">
                <a:solidFill>
                  <a:schemeClr val="bg1"/>
                </a:solidFill>
              </a:defRPr>
            </a:lvl1pPr>
          </a:lstStyle>
          <a:p>
            <a:r>
              <a:rPr lang="fr-FR">
                <a:solidFill>
                  <a:schemeClr val="bg1"/>
                </a:solidFill>
                <a:latin typeface="Montserrat" charset="0"/>
                <a:ea typeface="Montserrat" charset="0"/>
                <a:cs typeface="Montserrat" charset="0"/>
              </a:rPr>
              <a:t>Sous-titre de la partie</a:t>
            </a:r>
          </a:p>
        </p:txBody>
      </p:sp>
    </p:spTree>
    <p:extLst>
      <p:ext uri="{BB962C8B-B14F-4D97-AF65-F5344CB8AC3E}">
        <p14:creationId xmlns:p14="http://schemas.microsoft.com/office/powerpoint/2010/main" val="2543731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ge couverture - option 1">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a:xfrm>
            <a:off x="6420475" y="6356349"/>
            <a:ext cx="4114800" cy="365125"/>
          </a:xfrm>
          <a:prstGeom prst="rect">
            <a:avLst/>
          </a:prstGeom>
        </p:spPr>
        <p:txBody>
          <a:bodyPr/>
          <a:lstStyle/>
          <a:p>
            <a:r>
              <a:rPr lang="fr-FR" dirty="0"/>
              <a:t>Présanse </a:t>
            </a:r>
            <a:r>
              <a:rPr lang="mr-IN" dirty="0"/>
              <a:t>–</a:t>
            </a:r>
            <a:r>
              <a:rPr lang="fr-FR" dirty="0"/>
              <a:t> Masque Powerpoint / JJ.MM.AAAA</a:t>
            </a:r>
          </a:p>
        </p:txBody>
      </p:sp>
      <p:sp>
        <p:nvSpPr>
          <p:cNvPr id="4" name="Espace réservé du numéro de diapositive 3"/>
          <p:cNvSpPr>
            <a:spLocks noGrp="1"/>
          </p:cNvSpPr>
          <p:nvPr>
            <p:ph type="sldNum" sz="quarter" idx="11"/>
          </p:nvPr>
        </p:nvSpPr>
        <p:spPr>
          <a:xfrm>
            <a:off x="261049" y="6356349"/>
            <a:ext cx="2743200" cy="365125"/>
          </a:xfrm>
          <a:prstGeom prst="rect">
            <a:avLst/>
          </a:prstGeom>
        </p:spPr>
        <p:txBody>
          <a:bodyPr/>
          <a:lstStyle/>
          <a:p>
            <a:fld id="{443935BB-9C05-C34E-BF02-B47196A5F45A}" type="slidenum">
              <a:rPr lang="fr-FR" smtClean="0"/>
              <a:pPr/>
              <a:t>‹N°›</a:t>
            </a:fld>
            <a:endParaRPr lang="fr-FR" dirty="0"/>
          </a:p>
        </p:txBody>
      </p:sp>
      <p:sp>
        <p:nvSpPr>
          <p:cNvPr id="5" name="Rectangle 4"/>
          <p:cNvSpPr/>
          <p:nvPr userDrawn="1"/>
        </p:nvSpPr>
        <p:spPr bwMode="auto">
          <a:xfrm>
            <a:off x="-3524" y="18079"/>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dirty="0"/>
          </a:p>
        </p:txBody>
      </p:sp>
      <p:pic>
        <p:nvPicPr>
          <p:cNvPr id="6" name="Image 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11495" y="-11902"/>
            <a:ext cx="12411457" cy="227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1379" y="549681"/>
            <a:ext cx="3249678" cy="106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Espace réservé du texte 18"/>
          <p:cNvSpPr>
            <a:spLocks noGrp="1"/>
          </p:cNvSpPr>
          <p:nvPr>
            <p:ph type="body" sz="quarter" idx="13" hasCustomPrompt="1"/>
          </p:nvPr>
        </p:nvSpPr>
        <p:spPr>
          <a:xfrm>
            <a:off x="2841446" y="4370091"/>
            <a:ext cx="6505575" cy="425450"/>
          </a:xfrm>
          <a:prstGeom prst="rect">
            <a:avLst/>
          </a:prstGeom>
        </p:spPr>
        <p:txBody>
          <a:bodyPr/>
          <a:lstStyle>
            <a:lvl1pPr marL="0" indent="0" algn="ctr">
              <a:buNone/>
              <a:defRPr sz="2400">
                <a:ln>
                  <a:noFill/>
                </a:ln>
                <a:solidFill>
                  <a:schemeClr val="bg1"/>
                </a:solidFill>
              </a:defRPr>
            </a:lvl1pPr>
          </a:lstStyle>
          <a:p>
            <a:r>
              <a:rPr lang="fr-FR" dirty="0">
                <a:solidFill>
                  <a:schemeClr val="bg2"/>
                </a:solidFill>
                <a:latin typeface="Montserrat" charset="0"/>
                <a:ea typeface="Montserrat" charset="0"/>
                <a:cs typeface="Montserrat" charset="0"/>
              </a:rPr>
              <a:t>Sous-titre de la présentation</a:t>
            </a:r>
          </a:p>
        </p:txBody>
      </p:sp>
      <p:sp>
        <p:nvSpPr>
          <p:cNvPr id="21" name="Espace réservé du texte 20"/>
          <p:cNvSpPr>
            <a:spLocks noGrp="1"/>
          </p:cNvSpPr>
          <p:nvPr>
            <p:ph type="body" sz="quarter" idx="14" hasCustomPrompt="1"/>
          </p:nvPr>
        </p:nvSpPr>
        <p:spPr>
          <a:xfrm>
            <a:off x="3022600" y="3376613"/>
            <a:ext cx="6146800" cy="830262"/>
          </a:xfrm>
          <a:prstGeom prst="rect">
            <a:avLst/>
          </a:prstGeom>
        </p:spPr>
        <p:txBody>
          <a:bodyPr/>
          <a:lstStyle>
            <a:lvl1pPr marL="0" indent="0" algn="ctr">
              <a:buNone/>
              <a:defRPr sz="3200" b="1">
                <a:ln>
                  <a:noFill/>
                </a:ln>
                <a:solidFill>
                  <a:schemeClr val="bg1"/>
                </a:solidFill>
                <a:latin typeface="Montserrat" charset="0"/>
                <a:ea typeface="Montserrat" charset="0"/>
                <a:cs typeface="Montserrat" charset="0"/>
              </a:defRPr>
            </a:lvl1pPr>
          </a:lstStyle>
          <a:p>
            <a:pPr lvl="0"/>
            <a:r>
              <a:rPr lang="fr-FR" dirty="0"/>
              <a:t>TITRE DE LA PRÉSENTATION</a:t>
            </a:r>
          </a:p>
        </p:txBody>
      </p:sp>
      <p:sp>
        <p:nvSpPr>
          <p:cNvPr id="23" name="Espace réservé du texte 22"/>
          <p:cNvSpPr>
            <a:spLocks noGrp="1"/>
          </p:cNvSpPr>
          <p:nvPr>
            <p:ph type="body" sz="quarter" idx="15" hasCustomPrompt="1"/>
          </p:nvPr>
        </p:nvSpPr>
        <p:spPr>
          <a:xfrm>
            <a:off x="2495239" y="6087532"/>
            <a:ext cx="6933005" cy="809625"/>
          </a:xfrm>
          <a:prstGeom prst="rect">
            <a:avLst/>
          </a:prstGeom>
        </p:spPr>
        <p:txBody>
          <a:bodyPr/>
          <a:lstStyle>
            <a:lvl1pPr marL="0" indent="0" algn="ctr">
              <a:buNone/>
              <a:defRPr sz="1800" baseline="0">
                <a:solidFill>
                  <a:schemeClr val="bg1"/>
                </a:solidFill>
              </a:defRPr>
            </a:lvl1pPr>
          </a:lstStyle>
          <a:p>
            <a:r>
              <a:rPr lang="fr-FR" dirty="0">
                <a:solidFill>
                  <a:schemeClr val="bg2"/>
                </a:solidFill>
                <a:latin typeface="Montserrat" charset="0"/>
                <a:ea typeface="Montserrat" charset="0"/>
                <a:cs typeface="Montserrat" charset="0"/>
              </a:rPr>
              <a:t>Responsable : Prénom Nom, Fonction / JJ.MM.AAAA</a:t>
            </a:r>
          </a:p>
          <a:p>
            <a:r>
              <a:rPr lang="fr-FR" dirty="0" err="1">
                <a:solidFill>
                  <a:schemeClr val="bg2"/>
                </a:solidFill>
                <a:latin typeface="Montserrat" charset="0"/>
                <a:ea typeface="Montserrat" charset="0"/>
                <a:cs typeface="Montserrat" charset="0"/>
              </a:rPr>
              <a:t>www.presanse.fr</a:t>
            </a:r>
            <a:endParaRPr lang="fr-FR" dirty="0">
              <a:solidFill>
                <a:schemeClr val="bg2"/>
              </a:solidFill>
              <a:latin typeface="Montserrat" charset="0"/>
              <a:ea typeface="Montserrat" charset="0"/>
              <a:cs typeface="Montserrat" charset="0"/>
            </a:endParaRPr>
          </a:p>
        </p:txBody>
      </p:sp>
    </p:spTree>
    <p:extLst>
      <p:ext uri="{BB962C8B-B14F-4D97-AF65-F5344CB8AC3E}">
        <p14:creationId xmlns:p14="http://schemas.microsoft.com/office/powerpoint/2010/main" val="519393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age contenu 1 lig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9AE2E-9217-CAFA-998E-A4F48E99D60C}"/>
              </a:ext>
            </a:extLst>
          </p:cNvPr>
          <p:cNvSpPr/>
          <p:nvPr userDrawn="1"/>
        </p:nvSpPr>
        <p:spPr>
          <a:xfrm>
            <a:off x="942975" y="976313"/>
            <a:ext cx="1471613" cy="60325"/>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 name="Arc 2">
            <a:extLst>
              <a:ext uri="{FF2B5EF4-FFF2-40B4-BE49-F238E27FC236}">
                <a16:creationId xmlns:a16="http://schemas.microsoft.com/office/drawing/2014/main" id="{D558088E-79ED-BBB5-A0EA-34FBB2D06160}"/>
              </a:ext>
            </a:extLst>
          </p:cNvPr>
          <p:cNvSpPr/>
          <p:nvPr userDrawn="1"/>
        </p:nvSpPr>
        <p:spPr>
          <a:xfrm>
            <a:off x="-4040188" y="-1924050"/>
            <a:ext cx="4868863" cy="10980738"/>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p>
        </p:txBody>
      </p:sp>
      <p:sp>
        <p:nvSpPr>
          <p:cNvPr id="5" name="Espace réservé du texte 3"/>
          <p:cNvSpPr>
            <a:spLocks noGrp="1"/>
          </p:cNvSpPr>
          <p:nvPr>
            <p:ph type="body" sz="quarter" idx="10"/>
          </p:nvPr>
        </p:nvSpPr>
        <p:spPr>
          <a:xfrm>
            <a:off x="828446" y="396069"/>
            <a:ext cx="10536466" cy="563301"/>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Montserrat" charset="0"/>
                <a:ea typeface="Montserrat" charset="0"/>
                <a:cs typeface="Montserrat" charset="0"/>
              </a:defRPr>
            </a:lvl1pPr>
          </a:lstStyle>
          <a:p>
            <a:pPr lvl="0"/>
            <a:r>
              <a:rPr lang="fr-FR"/>
              <a:t>Cliquez pour modifier les styles du texte du masque</a:t>
            </a:r>
          </a:p>
        </p:txBody>
      </p:sp>
      <p:sp>
        <p:nvSpPr>
          <p:cNvPr id="6" name="Espace réservé du texte 5"/>
          <p:cNvSpPr>
            <a:spLocks noGrp="1"/>
          </p:cNvSpPr>
          <p:nvPr>
            <p:ph type="body" sz="quarter" idx="11"/>
          </p:nvPr>
        </p:nvSpPr>
        <p:spPr>
          <a:xfrm>
            <a:off x="1678897" y="1503683"/>
            <a:ext cx="9686015" cy="4450022"/>
          </a:xfrm>
          <a:prstGeom prst="rect">
            <a:avLst/>
          </a:prstGeom>
        </p:spPr>
        <p:txBody>
          <a:bodyPr/>
          <a:lstStyle>
            <a:lvl1pPr marL="228600" indent="-228600">
              <a:buSzPct val="125000"/>
              <a:buFont typeface="Wingdings" charset="2"/>
              <a:buChar char="§"/>
              <a:defRPr sz="2000">
                <a:solidFill>
                  <a:schemeClr val="tx1"/>
                </a:solidFill>
              </a:defRPr>
            </a:lvl1pPr>
            <a:lvl2pPr marL="685800" indent="-228600">
              <a:buFont typeface="Wingdings" charset="2"/>
              <a:buChar char="§"/>
              <a:defRPr>
                <a:solidFill>
                  <a:schemeClr val="tx1"/>
                </a:solidFill>
              </a:defRPr>
            </a:lvl2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u texte 49"/>
          <p:cNvSpPr>
            <a:spLocks noGrp="1"/>
          </p:cNvSpPr>
          <p:nvPr>
            <p:ph type="body" sz="quarter" idx="23"/>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pPr lvl="0"/>
            <a:r>
              <a:rPr lang="fr-FR"/>
              <a:t>Cliquez pour modifier les styles du texte du masque</a:t>
            </a:r>
          </a:p>
        </p:txBody>
      </p:sp>
      <p:sp>
        <p:nvSpPr>
          <p:cNvPr id="8" name="Espace réservé du texte 49"/>
          <p:cNvSpPr>
            <a:spLocks noGrp="1"/>
          </p:cNvSpPr>
          <p:nvPr>
            <p:ph type="body" sz="quarter" idx="24"/>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pPr lvl="0"/>
            <a:r>
              <a:rPr lang="fr-FR"/>
              <a:t>Cliquez pour modifier les styles du texte du masque</a:t>
            </a:r>
          </a:p>
        </p:txBody>
      </p:sp>
      <p:sp>
        <p:nvSpPr>
          <p:cNvPr id="4" name="Espace réservé du numéro de diapositive 5">
            <a:extLst>
              <a:ext uri="{FF2B5EF4-FFF2-40B4-BE49-F238E27FC236}">
                <a16:creationId xmlns:a16="http://schemas.microsoft.com/office/drawing/2014/main" id="{AA461609-0AF1-5AFD-FB70-3923233733F1}"/>
              </a:ext>
            </a:extLst>
          </p:cNvPr>
          <p:cNvSpPr>
            <a:spLocks noGrp="1"/>
          </p:cNvSpPr>
          <p:nvPr>
            <p:ph type="sldNum" sz="quarter" idx="25"/>
          </p:nvPr>
        </p:nvSpPr>
        <p:spPr>
          <a:xfrm>
            <a:off x="4589463" y="6356350"/>
            <a:ext cx="27432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999999"/>
                </a:solidFill>
                <a:latin typeface="Helvetica" pitchFamily="34" charset="0"/>
                <a:cs typeface="Helvetica" pitchFamily="34" charset="0"/>
              </a:defRPr>
            </a:lvl1pPr>
          </a:lstStyle>
          <a:p>
            <a:pPr>
              <a:defRPr/>
            </a:pPr>
            <a:fld id="{4CE82364-5A6D-4E6B-A4D6-71D672082FC1}" type="slidenum">
              <a:rPr lang="fr-FR" altLang="fr-FR"/>
              <a:pPr>
                <a:defRPr/>
              </a:pPr>
              <a:t>‹N°›</a:t>
            </a:fld>
            <a:endParaRPr lang="fr-FR" altLang="fr-FR"/>
          </a:p>
        </p:txBody>
      </p:sp>
    </p:spTree>
    <p:extLst>
      <p:ext uri="{BB962C8B-B14F-4D97-AF65-F5344CB8AC3E}">
        <p14:creationId xmlns:p14="http://schemas.microsoft.com/office/powerpoint/2010/main" val="1493149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12" name="Rectangle 11"/>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pied de page 4"/>
          <p:cNvSpPr>
            <a:spLocks noGrp="1"/>
          </p:cNvSpPr>
          <p:nvPr>
            <p:ph type="ftr" sz="quarter" idx="3"/>
          </p:nvPr>
        </p:nvSpPr>
        <p:spPr>
          <a:xfrm>
            <a:off x="7884887" y="6356349"/>
            <a:ext cx="4114800" cy="365125"/>
          </a:xfrm>
          <a:prstGeom prst="rect">
            <a:avLst/>
          </a:prstGeom>
        </p:spPr>
        <p:txBody>
          <a:bodyPr vert="horz" lIns="91440" tIns="45720" rIns="91440" bIns="45720" rtlCol="0" anchor="ctr"/>
          <a:lstStyle>
            <a:lvl1pPr algn="r">
              <a:defRPr sz="1200">
                <a:solidFill>
                  <a:schemeClr val="tx1">
                    <a:tint val="75000"/>
                  </a:schemeClr>
                </a:solidFill>
                <a:latin typeface="Helvetica" charset="0"/>
                <a:ea typeface="Helvetica" charset="0"/>
                <a:cs typeface="Helvetica" charset="0"/>
              </a:defRPr>
            </a:lvl1pPr>
          </a:lstStyle>
          <a:p>
            <a:r>
              <a:rPr lang="fr-FR" dirty="0" err="1"/>
              <a:t>Présanse</a:t>
            </a:r>
            <a:r>
              <a:rPr lang="fr-FR" dirty="0"/>
              <a:t> </a:t>
            </a:r>
            <a:r>
              <a:rPr lang="mr-IN" dirty="0"/>
              <a:t>–</a:t>
            </a:r>
            <a:r>
              <a:rPr lang="fr-FR" dirty="0"/>
              <a:t> Masque Powerpoint / JJ.MM.AAAA</a:t>
            </a:r>
          </a:p>
        </p:txBody>
      </p:sp>
      <p:sp>
        <p:nvSpPr>
          <p:cNvPr id="16"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Helvetica" charset="0"/>
                <a:ea typeface="Helvetica" charset="0"/>
                <a:cs typeface="Helvetica" charset="0"/>
              </a:defRPr>
            </a:lvl1pPr>
          </a:lstStyle>
          <a:p>
            <a:fld id="{443935BB-9C05-C34E-BF02-B47196A5F45A}" type="slidenum">
              <a:rPr lang="fr-FR" smtClean="0"/>
              <a:pPr/>
              <a:t>‹N°›</a:t>
            </a:fld>
            <a:endParaRPr lang="fr-FR" dirty="0"/>
          </a:p>
        </p:txBody>
      </p:sp>
      <p:sp>
        <p:nvSpPr>
          <p:cNvPr id="10" name="Arc 9"/>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Montserrat" charset="0"/>
                <a:ea typeface="Montserrat" charset="0"/>
                <a:cs typeface="Montserrat" charset="0"/>
              </a:defRPr>
            </a:lvl1pPr>
          </a:lstStyle>
          <a:p>
            <a:pPr lvl="0"/>
            <a:r>
              <a:rPr lang="fr-FR" dirty="0"/>
              <a:t>Titre de la page contenu</a:t>
            </a:r>
          </a:p>
        </p:txBody>
      </p:sp>
      <p:sp>
        <p:nvSpPr>
          <p:cNvPr id="6" name="Espace réservé du texte 5"/>
          <p:cNvSpPr>
            <a:spLocks noGrp="1"/>
          </p:cNvSpPr>
          <p:nvPr>
            <p:ph type="body" sz="quarter" idx="11" hasCustomPrompt="1"/>
          </p:nvPr>
        </p:nvSpPr>
        <p:spPr>
          <a:xfrm>
            <a:off x="1678897" y="1516063"/>
            <a:ext cx="9686015" cy="4636543"/>
          </a:xfrm>
          <a:prstGeom prst="rect">
            <a:avLst/>
          </a:prstGeom>
        </p:spPr>
        <p:txBody>
          <a:bodyPr/>
          <a:lstStyle>
            <a:lvl1pPr>
              <a:defRPr sz="2000">
                <a:solidFill>
                  <a:schemeClr val="tx1"/>
                </a:solidFill>
              </a:defRPr>
            </a:lvl1pPr>
            <a:lvl2pPr>
              <a:defRPr>
                <a:solidFill>
                  <a:schemeClr val="tx1"/>
                </a:solidFill>
              </a:defRPr>
            </a:lvl2pPr>
          </a:lstStyle>
          <a:p>
            <a:pPr marL="342900" indent="-342900">
              <a:buClr>
                <a:srgbClr val="029EE3"/>
              </a:buClr>
              <a:buFont typeface="Wingdings" charset="2"/>
              <a:buChar char="§"/>
            </a:pPr>
            <a:r>
              <a:rPr lang="fr-FR" b="1" dirty="0" err="1">
                <a:solidFill>
                  <a:srgbClr val="565555"/>
                </a:solidFill>
                <a:latin typeface="Montserrat" charset="0"/>
                <a:ea typeface="Montserrat" charset="0"/>
                <a:cs typeface="Montserrat" charset="0"/>
              </a:rPr>
              <a:t>Lorem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ipsum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cuiusdam</a:t>
            </a:r>
            <a:r>
              <a:rPr lang="fr-FR" b="1" dirty="0">
                <a:solidFill>
                  <a:srgbClr val="565555"/>
                </a:solidFill>
                <a:latin typeface="Montserrat" charset="0"/>
                <a:ea typeface="Montserrat" charset="0"/>
                <a:cs typeface="Montserrat" charset="0"/>
              </a:rPr>
              <a:t> missa</a:t>
            </a:r>
          </a:p>
          <a:p>
            <a:pPr marL="742950" lvl="1" indent="-285750">
              <a:spcBef>
                <a:spcPts val="1000"/>
              </a:spcBef>
              <a:buClr>
                <a:srgbClr val="029EE3"/>
              </a:buClr>
              <a:buFont typeface="Wingdings" charset="2"/>
              <a:buChar char="§"/>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742950" lvl="1" indent="-285750">
              <a:buClr>
                <a:srgbClr val="029EE3"/>
              </a:buClr>
              <a:buFont typeface="Wingdings" charset="2"/>
              <a:buChar char="§"/>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742950" lvl="1" indent="-285750">
              <a:buClr>
                <a:srgbClr val="029EE3"/>
              </a:buClr>
              <a:buFont typeface="Wingdings" charset="2"/>
              <a:buChar char="§"/>
            </a:pPr>
            <a:endParaRPr lang="fr-FR" sz="1600" dirty="0">
              <a:solidFill>
                <a:srgbClr val="565555"/>
              </a:solidFill>
              <a:latin typeface="Helvetica" charset="0"/>
              <a:ea typeface="Helvetica" charset="0"/>
              <a:cs typeface="Helvetica" charset="0"/>
            </a:endParaRPr>
          </a:p>
          <a:p>
            <a:pPr marL="342900" indent="-342900">
              <a:buClr>
                <a:srgbClr val="029EE3"/>
              </a:buClr>
              <a:buFont typeface="Wingdings" charset="2"/>
              <a:buChar char="§"/>
            </a:pPr>
            <a:r>
              <a:rPr lang="fr-FR" b="1" dirty="0" err="1">
                <a:solidFill>
                  <a:srgbClr val="565555"/>
                </a:solidFill>
                <a:latin typeface="Montserrat" charset="0"/>
                <a:ea typeface="Montserrat" charset="0"/>
                <a:cs typeface="Montserrat" charset="0"/>
              </a:rPr>
              <a:t>Lorem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ipsum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cuiusdam</a:t>
            </a:r>
            <a:r>
              <a:rPr lang="fr-FR" b="1" dirty="0">
                <a:solidFill>
                  <a:srgbClr val="565555"/>
                </a:solidFill>
                <a:latin typeface="Montserrat" charset="0"/>
                <a:ea typeface="Montserrat" charset="0"/>
                <a:cs typeface="Montserrat" charset="0"/>
              </a:rPr>
              <a:t> missa</a:t>
            </a:r>
          </a:p>
          <a:p>
            <a:pPr marL="800100" lvl="1" indent="-342900">
              <a:spcBef>
                <a:spcPts val="1000"/>
              </a:spcBef>
              <a:buClr>
                <a:srgbClr val="029EE3"/>
              </a:buClr>
              <a:buFont typeface="+mj-lt"/>
              <a:buAutoNum type="arabicPeriod"/>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800100" lvl="1" indent="-342900">
              <a:buClr>
                <a:srgbClr val="029EE3"/>
              </a:buClr>
              <a:buFont typeface="+mj-lt"/>
              <a:buAutoNum type="arabicPeriod"/>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800100" lvl="1" indent="-342900">
              <a:buClr>
                <a:srgbClr val="029EE3"/>
              </a:buClr>
              <a:buFont typeface="+mj-lt"/>
              <a:buAutoNum type="arabicPeriod"/>
            </a:pPr>
            <a:endParaRPr lang="fr-FR" sz="1600" dirty="0">
              <a:solidFill>
                <a:srgbClr val="565555"/>
              </a:solidFill>
              <a:latin typeface="Helvetica" charset="0"/>
              <a:ea typeface="Helvetica" charset="0"/>
              <a:cs typeface="Helvetica" charset="0"/>
            </a:endParaRPr>
          </a:p>
          <a:p>
            <a:pPr marL="342900" indent="-342900">
              <a:buClr>
                <a:srgbClr val="029EE3"/>
              </a:buClr>
              <a:buFont typeface="Wingdings" charset="2"/>
              <a:buChar char="§"/>
            </a:pPr>
            <a:r>
              <a:rPr lang="fr-FR" b="1" dirty="0" err="1">
                <a:solidFill>
                  <a:srgbClr val="565555"/>
                </a:solidFill>
                <a:latin typeface="Montserrat" charset="0"/>
                <a:ea typeface="Montserrat" charset="0"/>
                <a:cs typeface="Montserrat" charset="0"/>
              </a:rPr>
              <a:t>Lorem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ipsum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cuiusdam</a:t>
            </a:r>
            <a:r>
              <a:rPr lang="fr-FR" b="1" dirty="0">
                <a:solidFill>
                  <a:srgbClr val="565555"/>
                </a:solidFill>
                <a:latin typeface="Montserrat" charset="0"/>
                <a:ea typeface="Montserrat" charset="0"/>
                <a:cs typeface="Montserrat" charset="0"/>
              </a:rPr>
              <a:t> missa</a:t>
            </a:r>
          </a:p>
          <a:p>
            <a:pPr lvl="1">
              <a:spcBef>
                <a:spcPts val="1000"/>
              </a:spcBef>
              <a:buClr>
                <a:srgbClr val="029EE3"/>
              </a:buClr>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742950" lvl="1" indent="-285750">
              <a:buClr>
                <a:srgbClr val="029EE3"/>
              </a:buClr>
              <a:buFont typeface="Wingdings" charset="2"/>
              <a:buChar char="§"/>
            </a:pPr>
            <a:endParaRPr lang="fr-FR" sz="1600" dirty="0">
              <a:solidFill>
                <a:srgbClr val="565555"/>
              </a:solidFill>
              <a:latin typeface="Helvetica" charset="0"/>
              <a:ea typeface="Helvetica" charset="0"/>
              <a:cs typeface="Helvetica" charset="0"/>
            </a:endParaRPr>
          </a:p>
          <a:p>
            <a:pPr marL="742950" lvl="1" indent="-285750">
              <a:buClr>
                <a:srgbClr val="029EE3"/>
              </a:buClr>
              <a:buFont typeface="Wingdings" charset="2"/>
              <a:buChar char="§"/>
            </a:pPr>
            <a:endParaRPr lang="fr-FR" dirty="0">
              <a:solidFill>
                <a:srgbClr val="565555"/>
              </a:solidFill>
              <a:latin typeface="Helvetica" charset="0"/>
              <a:ea typeface="Helvetica" charset="0"/>
              <a:cs typeface="Helvetica" charset="0"/>
            </a:endParaRPr>
          </a:p>
          <a:p>
            <a:pPr marL="285750" indent="-285750">
              <a:buClr>
                <a:srgbClr val="029EE3"/>
              </a:buClr>
              <a:buFont typeface="Wingdings" charset="2"/>
              <a:buChar char="§"/>
            </a:pPr>
            <a:endParaRPr lang="fr-FR" dirty="0">
              <a:solidFill>
                <a:srgbClr val="565555"/>
              </a:solidFill>
              <a:latin typeface="Helvetica" charset="0"/>
              <a:ea typeface="Helvetica" charset="0"/>
              <a:cs typeface="Helvetica" charset="0"/>
            </a:endParaRPr>
          </a:p>
        </p:txBody>
      </p:sp>
    </p:spTree>
    <p:extLst>
      <p:ext uri="{BB962C8B-B14F-4D97-AF65-F5344CB8AC3E}">
        <p14:creationId xmlns:p14="http://schemas.microsoft.com/office/powerpoint/2010/main" val="23086432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99BF6E-D02C-14B4-7534-482D2DF3CE0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3DE94C8-B40A-A072-6426-EA72276241A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B08A95C-3BCA-FC8C-62ED-F2963343D2C9}"/>
              </a:ext>
            </a:extLst>
          </p:cNvPr>
          <p:cNvSpPr>
            <a:spLocks noGrp="1"/>
          </p:cNvSpPr>
          <p:nvPr>
            <p:ph type="dt" sz="half" idx="10"/>
          </p:nvPr>
        </p:nvSpPr>
        <p:spPr/>
        <p:txBody>
          <a:bodyPr/>
          <a:lstStyle/>
          <a:p>
            <a:fld id="{1B374853-49C2-4A28-88FF-FF28DA78AC94}" type="datetimeFigureOut">
              <a:rPr lang="fr-FR" smtClean="0"/>
              <a:t>24/06/2024</a:t>
            </a:fld>
            <a:endParaRPr lang="fr-FR"/>
          </a:p>
        </p:txBody>
      </p:sp>
      <p:sp>
        <p:nvSpPr>
          <p:cNvPr id="5" name="Espace réservé du pied de page 4">
            <a:extLst>
              <a:ext uri="{FF2B5EF4-FFF2-40B4-BE49-F238E27FC236}">
                <a16:creationId xmlns:a16="http://schemas.microsoft.com/office/drawing/2014/main" id="{843058F1-6DFE-8602-E698-0DEB8312D8F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C10953A-6577-B920-29E0-84F349FA48C8}"/>
              </a:ext>
            </a:extLst>
          </p:cNvPr>
          <p:cNvSpPr>
            <a:spLocks noGrp="1"/>
          </p:cNvSpPr>
          <p:nvPr>
            <p:ph type="sldNum" sz="quarter" idx="12"/>
          </p:nvPr>
        </p:nvSpPr>
        <p:spPr/>
        <p:txBody>
          <a:bodyPr/>
          <a:lstStyle/>
          <a:p>
            <a:fld id="{ED4DD286-AE03-4071-B898-0AFD04BDC342}" type="slidenum">
              <a:rPr lang="fr-FR" smtClean="0"/>
              <a:t>‹N°›</a:t>
            </a:fld>
            <a:endParaRPr lang="fr-FR"/>
          </a:p>
        </p:txBody>
      </p:sp>
    </p:spTree>
    <p:extLst>
      <p:ext uri="{BB962C8B-B14F-4D97-AF65-F5344CB8AC3E}">
        <p14:creationId xmlns:p14="http://schemas.microsoft.com/office/powerpoint/2010/main" val="3039856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FCEDC4-A221-C7F8-C33E-D5D33B8F5F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3BDC750-D4B1-39ED-EB4A-5C417D1205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69DC580-7D04-47E5-0679-ECCC1F70B5E4}"/>
              </a:ext>
            </a:extLst>
          </p:cNvPr>
          <p:cNvSpPr>
            <a:spLocks noGrp="1"/>
          </p:cNvSpPr>
          <p:nvPr>
            <p:ph type="dt" sz="half" idx="10"/>
          </p:nvPr>
        </p:nvSpPr>
        <p:spPr/>
        <p:txBody>
          <a:bodyPr/>
          <a:lstStyle/>
          <a:p>
            <a:fld id="{1B374853-49C2-4A28-88FF-FF28DA78AC94}" type="datetimeFigureOut">
              <a:rPr lang="fr-FR" smtClean="0"/>
              <a:t>24/06/2024</a:t>
            </a:fld>
            <a:endParaRPr lang="fr-FR"/>
          </a:p>
        </p:txBody>
      </p:sp>
      <p:sp>
        <p:nvSpPr>
          <p:cNvPr id="5" name="Espace réservé du pied de page 4">
            <a:extLst>
              <a:ext uri="{FF2B5EF4-FFF2-40B4-BE49-F238E27FC236}">
                <a16:creationId xmlns:a16="http://schemas.microsoft.com/office/drawing/2014/main" id="{7A07015D-0B7A-2157-EC7D-5EDD733556B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56B57D-72DB-E364-2F27-CF04D24D9403}"/>
              </a:ext>
            </a:extLst>
          </p:cNvPr>
          <p:cNvSpPr>
            <a:spLocks noGrp="1"/>
          </p:cNvSpPr>
          <p:nvPr>
            <p:ph type="sldNum" sz="quarter" idx="12"/>
          </p:nvPr>
        </p:nvSpPr>
        <p:spPr/>
        <p:txBody>
          <a:bodyPr/>
          <a:lstStyle/>
          <a:p>
            <a:fld id="{ED4DD286-AE03-4071-B898-0AFD04BDC342}" type="slidenum">
              <a:rPr lang="fr-FR" smtClean="0"/>
              <a:t>‹N°›</a:t>
            </a:fld>
            <a:endParaRPr lang="fr-FR"/>
          </a:p>
        </p:txBody>
      </p:sp>
    </p:spTree>
    <p:extLst>
      <p:ext uri="{BB962C8B-B14F-4D97-AF65-F5344CB8AC3E}">
        <p14:creationId xmlns:p14="http://schemas.microsoft.com/office/powerpoint/2010/main" val="30894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8D1AA9-188A-6DBC-3107-070B334B9CF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F1CF979-8C2A-5723-1ED0-0934FDA1FAB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69EE0C5-A39C-C925-94B8-CE2C42B989A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FAD2B03-E0C4-2114-CF94-93E82F055856}"/>
              </a:ext>
            </a:extLst>
          </p:cNvPr>
          <p:cNvSpPr>
            <a:spLocks noGrp="1"/>
          </p:cNvSpPr>
          <p:nvPr>
            <p:ph type="dt" sz="half" idx="10"/>
          </p:nvPr>
        </p:nvSpPr>
        <p:spPr/>
        <p:txBody>
          <a:bodyPr/>
          <a:lstStyle/>
          <a:p>
            <a:fld id="{1B374853-49C2-4A28-88FF-FF28DA78AC94}" type="datetimeFigureOut">
              <a:rPr lang="fr-FR" smtClean="0"/>
              <a:t>24/06/2024</a:t>
            </a:fld>
            <a:endParaRPr lang="fr-FR"/>
          </a:p>
        </p:txBody>
      </p:sp>
      <p:sp>
        <p:nvSpPr>
          <p:cNvPr id="6" name="Espace réservé du pied de page 5">
            <a:extLst>
              <a:ext uri="{FF2B5EF4-FFF2-40B4-BE49-F238E27FC236}">
                <a16:creationId xmlns:a16="http://schemas.microsoft.com/office/drawing/2014/main" id="{37AE5F9E-2B0C-3B76-0B3D-6C4E2F8FB91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B646277-878E-8D8C-2AE9-85662B5C4D3C}"/>
              </a:ext>
            </a:extLst>
          </p:cNvPr>
          <p:cNvSpPr>
            <a:spLocks noGrp="1"/>
          </p:cNvSpPr>
          <p:nvPr>
            <p:ph type="sldNum" sz="quarter" idx="12"/>
          </p:nvPr>
        </p:nvSpPr>
        <p:spPr/>
        <p:txBody>
          <a:bodyPr/>
          <a:lstStyle/>
          <a:p>
            <a:fld id="{ED4DD286-AE03-4071-B898-0AFD04BDC342}" type="slidenum">
              <a:rPr lang="fr-FR" smtClean="0"/>
              <a:t>‹N°›</a:t>
            </a:fld>
            <a:endParaRPr lang="fr-FR"/>
          </a:p>
        </p:txBody>
      </p:sp>
    </p:spTree>
    <p:extLst>
      <p:ext uri="{BB962C8B-B14F-4D97-AF65-F5344CB8AC3E}">
        <p14:creationId xmlns:p14="http://schemas.microsoft.com/office/powerpoint/2010/main" val="1453026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585B4-E119-589F-2EB3-CCDEC27D545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505D7CE-7CB0-AE8D-D3D5-31210B732D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73117C6-BF36-E8CC-8C0F-618B7F765EA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B823710-3CCD-E9DF-1F69-9132015C8E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917FBC1-0971-C41E-641A-244136226A9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E888B1E-B102-3D11-9B4A-C5F279E80DB6}"/>
              </a:ext>
            </a:extLst>
          </p:cNvPr>
          <p:cNvSpPr>
            <a:spLocks noGrp="1"/>
          </p:cNvSpPr>
          <p:nvPr>
            <p:ph type="dt" sz="half" idx="10"/>
          </p:nvPr>
        </p:nvSpPr>
        <p:spPr/>
        <p:txBody>
          <a:bodyPr/>
          <a:lstStyle/>
          <a:p>
            <a:fld id="{1B374853-49C2-4A28-88FF-FF28DA78AC94}" type="datetimeFigureOut">
              <a:rPr lang="fr-FR" smtClean="0"/>
              <a:t>24/06/2024</a:t>
            </a:fld>
            <a:endParaRPr lang="fr-FR"/>
          </a:p>
        </p:txBody>
      </p:sp>
      <p:sp>
        <p:nvSpPr>
          <p:cNvPr id="8" name="Espace réservé du pied de page 7">
            <a:extLst>
              <a:ext uri="{FF2B5EF4-FFF2-40B4-BE49-F238E27FC236}">
                <a16:creationId xmlns:a16="http://schemas.microsoft.com/office/drawing/2014/main" id="{CB83303E-7C35-9E3A-3B69-596D667FBB8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5678982-8B46-43E9-8071-A4B2747BB00E}"/>
              </a:ext>
            </a:extLst>
          </p:cNvPr>
          <p:cNvSpPr>
            <a:spLocks noGrp="1"/>
          </p:cNvSpPr>
          <p:nvPr>
            <p:ph type="sldNum" sz="quarter" idx="12"/>
          </p:nvPr>
        </p:nvSpPr>
        <p:spPr/>
        <p:txBody>
          <a:bodyPr/>
          <a:lstStyle/>
          <a:p>
            <a:fld id="{ED4DD286-AE03-4071-B898-0AFD04BDC342}" type="slidenum">
              <a:rPr lang="fr-FR" smtClean="0"/>
              <a:t>‹N°›</a:t>
            </a:fld>
            <a:endParaRPr lang="fr-FR"/>
          </a:p>
        </p:txBody>
      </p:sp>
    </p:spTree>
    <p:extLst>
      <p:ext uri="{BB962C8B-B14F-4D97-AF65-F5344CB8AC3E}">
        <p14:creationId xmlns:p14="http://schemas.microsoft.com/office/powerpoint/2010/main" val="4115495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0CEAEB-5173-2C8C-F9B1-22835790D6E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3A95ED2-740C-A476-AD2E-9B50163FE371}"/>
              </a:ext>
            </a:extLst>
          </p:cNvPr>
          <p:cNvSpPr>
            <a:spLocks noGrp="1"/>
          </p:cNvSpPr>
          <p:nvPr>
            <p:ph type="dt" sz="half" idx="10"/>
          </p:nvPr>
        </p:nvSpPr>
        <p:spPr/>
        <p:txBody>
          <a:bodyPr/>
          <a:lstStyle/>
          <a:p>
            <a:fld id="{1B374853-49C2-4A28-88FF-FF28DA78AC94}" type="datetimeFigureOut">
              <a:rPr lang="fr-FR" smtClean="0"/>
              <a:t>24/06/2024</a:t>
            </a:fld>
            <a:endParaRPr lang="fr-FR"/>
          </a:p>
        </p:txBody>
      </p:sp>
      <p:sp>
        <p:nvSpPr>
          <p:cNvPr id="4" name="Espace réservé du pied de page 3">
            <a:extLst>
              <a:ext uri="{FF2B5EF4-FFF2-40B4-BE49-F238E27FC236}">
                <a16:creationId xmlns:a16="http://schemas.microsoft.com/office/drawing/2014/main" id="{8B49C795-5638-9ACD-84AB-AD1DB631E16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9DDEC36-5FCF-E600-C48D-F1AFCE72A7FF}"/>
              </a:ext>
            </a:extLst>
          </p:cNvPr>
          <p:cNvSpPr>
            <a:spLocks noGrp="1"/>
          </p:cNvSpPr>
          <p:nvPr>
            <p:ph type="sldNum" sz="quarter" idx="12"/>
          </p:nvPr>
        </p:nvSpPr>
        <p:spPr/>
        <p:txBody>
          <a:bodyPr/>
          <a:lstStyle/>
          <a:p>
            <a:fld id="{ED4DD286-AE03-4071-B898-0AFD04BDC342}" type="slidenum">
              <a:rPr lang="fr-FR" smtClean="0"/>
              <a:t>‹N°›</a:t>
            </a:fld>
            <a:endParaRPr lang="fr-FR"/>
          </a:p>
        </p:txBody>
      </p:sp>
    </p:spTree>
    <p:extLst>
      <p:ext uri="{BB962C8B-B14F-4D97-AF65-F5344CB8AC3E}">
        <p14:creationId xmlns:p14="http://schemas.microsoft.com/office/powerpoint/2010/main" val="60704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9630261-E289-F60D-8387-FC7BED14A58B}"/>
              </a:ext>
            </a:extLst>
          </p:cNvPr>
          <p:cNvSpPr>
            <a:spLocks noGrp="1"/>
          </p:cNvSpPr>
          <p:nvPr>
            <p:ph type="dt" sz="half" idx="10"/>
          </p:nvPr>
        </p:nvSpPr>
        <p:spPr/>
        <p:txBody>
          <a:bodyPr/>
          <a:lstStyle/>
          <a:p>
            <a:fld id="{1B374853-49C2-4A28-88FF-FF28DA78AC94}" type="datetimeFigureOut">
              <a:rPr lang="fr-FR" smtClean="0"/>
              <a:t>24/06/2024</a:t>
            </a:fld>
            <a:endParaRPr lang="fr-FR"/>
          </a:p>
        </p:txBody>
      </p:sp>
      <p:sp>
        <p:nvSpPr>
          <p:cNvPr id="3" name="Espace réservé du pied de page 2">
            <a:extLst>
              <a:ext uri="{FF2B5EF4-FFF2-40B4-BE49-F238E27FC236}">
                <a16:creationId xmlns:a16="http://schemas.microsoft.com/office/drawing/2014/main" id="{EC4ECBEF-094A-E029-96B6-E84C9514EB4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A593CF6-97BC-8096-97E1-103F27849D0F}"/>
              </a:ext>
            </a:extLst>
          </p:cNvPr>
          <p:cNvSpPr>
            <a:spLocks noGrp="1"/>
          </p:cNvSpPr>
          <p:nvPr>
            <p:ph type="sldNum" sz="quarter" idx="12"/>
          </p:nvPr>
        </p:nvSpPr>
        <p:spPr/>
        <p:txBody>
          <a:bodyPr/>
          <a:lstStyle/>
          <a:p>
            <a:fld id="{ED4DD286-AE03-4071-B898-0AFD04BDC342}" type="slidenum">
              <a:rPr lang="fr-FR" smtClean="0"/>
              <a:t>‹N°›</a:t>
            </a:fld>
            <a:endParaRPr lang="fr-FR"/>
          </a:p>
        </p:txBody>
      </p:sp>
    </p:spTree>
    <p:extLst>
      <p:ext uri="{BB962C8B-B14F-4D97-AF65-F5344CB8AC3E}">
        <p14:creationId xmlns:p14="http://schemas.microsoft.com/office/powerpoint/2010/main" val="3706203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F06395-DE93-DF46-0B50-88E11567911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2E7B1A7-1A46-B1AA-6105-50CC9A5586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BAF0AF0-7E49-12B6-0522-5822A63417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A15653B-3E36-89A9-8FF6-1BCC6BDF9749}"/>
              </a:ext>
            </a:extLst>
          </p:cNvPr>
          <p:cNvSpPr>
            <a:spLocks noGrp="1"/>
          </p:cNvSpPr>
          <p:nvPr>
            <p:ph type="dt" sz="half" idx="10"/>
          </p:nvPr>
        </p:nvSpPr>
        <p:spPr/>
        <p:txBody>
          <a:bodyPr/>
          <a:lstStyle/>
          <a:p>
            <a:fld id="{1B374853-49C2-4A28-88FF-FF28DA78AC94}" type="datetimeFigureOut">
              <a:rPr lang="fr-FR" smtClean="0"/>
              <a:t>24/06/2024</a:t>
            </a:fld>
            <a:endParaRPr lang="fr-FR"/>
          </a:p>
        </p:txBody>
      </p:sp>
      <p:sp>
        <p:nvSpPr>
          <p:cNvPr id="6" name="Espace réservé du pied de page 5">
            <a:extLst>
              <a:ext uri="{FF2B5EF4-FFF2-40B4-BE49-F238E27FC236}">
                <a16:creationId xmlns:a16="http://schemas.microsoft.com/office/drawing/2014/main" id="{72459476-9626-8BD1-7E9F-FAB7C4928D4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D5F3E13-80ED-42C1-C336-C41C9AAE9537}"/>
              </a:ext>
            </a:extLst>
          </p:cNvPr>
          <p:cNvSpPr>
            <a:spLocks noGrp="1"/>
          </p:cNvSpPr>
          <p:nvPr>
            <p:ph type="sldNum" sz="quarter" idx="12"/>
          </p:nvPr>
        </p:nvSpPr>
        <p:spPr/>
        <p:txBody>
          <a:bodyPr/>
          <a:lstStyle/>
          <a:p>
            <a:fld id="{ED4DD286-AE03-4071-B898-0AFD04BDC342}" type="slidenum">
              <a:rPr lang="fr-FR" smtClean="0"/>
              <a:t>‹N°›</a:t>
            </a:fld>
            <a:endParaRPr lang="fr-FR"/>
          </a:p>
        </p:txBody>
      </p:sp>
    </p:spTree>
    <p:extLst>
      <p:ext uri="{BB962C8B-B14F-4D97-AF65-F5344CB8AC3E}">
        <p14:creationId xmlns:p14="http://schemas.microsoft.com/office/powerpoint/2010/main" val="3439959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EB4E1-C517-B9B5-9764-62722ADF5CD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B7A8C82-FAE1-AC75-6D11-D206B8CA17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D31AC8F-1581-2011-B647-222356FA17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F2B1E76-7A34-E7F9-2B6F-E4AFFBF80C71}"/>
              </a:ext>
            </a:extLst>
          </p:cNvPr>
          <p:cNvSpPr>
            <a:spLocks noGrp="1"/>
          </p:cNvSpPr>
          <p:nvPr>
            <p:ph type="dt" sz="half" idx="10"/>
          </p:nvPr>
        </p:nvSpPr>
        <p:spPr/>
        <p:txBody>
          <a:bodyPr/>
          <a:lstStyle/>
          <a:p>
            <a:fld id="{1B374853-49C2-4A28-88FF-FF28DA78AC94}" type="datetimeFigureOut">
              <a:rPr lang="fr-FR" smtClean="0"/>
              <a:t>24/06/2024</a:t>
            </a:fld>
            <a:endParaRPr lang="fr-FR"/>
          </a:p>
        </p:txBody>
      </p:sp>
      <p:sp>
        <p:nvSpPr>
          <p:cNvPr id="6" name="Espace réservé du pied de page 5">
            <a:extLst>
              <a:ext uri="{FF2B5EF4-FFF2-40B4-BE49-F238E27FC236}">
                <a16:creationId xmlns:a16="http://schemas.microsoft.com/office/drawing/2014/main" id="{3E16D78A-F456-7A64-8A99-5E9BAA06548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4D8F68F-471E-6AB4-99D3-97D13E1927BD}"/>
              </a:ext>
            </a:extLst>
          </p:cNvPr>
          <p:cNvSpPr>
            <a:spLocks noGrp="1"/>
          </p:cNvSpPr>
          <p:nvPr>
            <p:ph type="sldNum" sz="quarter" idx="12"/>
          </p:nvPr>
        </p:nvSpPr>
        <p:spPr/>
        <p:txBody>
          <a:bodyPr/>
          <a:lstStyle/>
          <a:p>
            <a:fld id="{ED4DD286-AE03-4071-B898-0AFD04BDC342}" type="slidenum">
              <a:rPr lang="fr-FR" smtClean="0"/>
              <a:t>‹N°›</a:t>
            </a:fld>
            <a:endParaRPr lang="fr-FR"/>
          </a:p>
        </p:txBody>
      </p:sp>
    </p:spTree>
    <p:extLst>
      <p:ext uri="{BB962C8B-B14F-4D97-AF65-F5344CB8AC3E}">
        <p14:creationId xmlns:p14="http://schemas.microsoft.com/office/powerpoint/2010/main" val="1655426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C5CE643-8F38-0B2D-2F2F-5E19A39A9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AE31283-4E46-5A8E-D466-DFC5143064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4B6EB1C-93B0-9183-7E2D-5C32B9D551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374853-49C2-4A28-88FF-FF28DA78AC94}" type="datetimeFigureOut">
              <a:rPr lang="fr-FR" smtClean="0"/>
              <a:t>24/06/2024</a:t>
            </a:fld>
            <a:endParaRPr lang="fr-FR"/>
          </a:p>
        </p:txBody>
      </p:sp>
      <p:sp>
        <p:nvSpPr>
          <p:cNvPr id="5" name="Espace réservé du pied de page 4">
            <a:extLst>
              <a:ext uri="{FF2B5EF4-FFF2-40B4-BE49-F238E27FC236}">
                <a16:creationId xmlns:a16="http://schemas.microsoft.com/office/drawing/2014/main" id="{D4CD9D41-B115-44C4-48DA-E31CF57699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3800E48-D06B-8E56-E652-5EEA2F31AE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4DD286-AE03-4071-B898-0AFD04BDC342}" type="slidenum">
              <a:rPr lang="fr-FR" smtClean="0"/>
              <a:t>‹N°›</a:t>
            </a:fld>
            <a:endParaRPr lang="fr-FR"/>
          </a:p>
        </p:txBody>
      </p:sp>
    </p:spTree>
    <p:extLst>
      <p:ext uri="{BB962C8B-B14F-4D97-AF65-F5344CB8AC3E}">
        <p14:creationId xmlns:p14="http://schemas.microsoft.com/office/powerpoint/2010/main" val="1985418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s://cdonline.articque.com/share/display/1d4d72a98292c8573f753ad612b3add8ac947f27" TargetMode="External"/><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931550" y="2577420"/>
            <a:ext cx="8328899" cy="1026848"/>
          </a:xfrm>
        </p:spPr>
        <p:txBody>
          <a:bodyPr>
            <a:noAutofit/>
          </a:bodyPr>
          <a:lstStyle/>
          <a:p>
            <a:r>
              <a:rPr lang="fr-FR" sz="4000" b="1" dirty="0">
                <a:solidFill>
                  <a:schemeClr val="bg1"/>
                </a:solidFill>
              </a:rPr>
              <a:t>Commission d’étude</a:t>
            </a:r>
          </a:p>
          <a:p>
            <a:endParaRPr lang="fr-FR" sz="4000" dirty="0">
              <a:effectLst/>
            </a:endParaRPr>
          </a:p>
          <a:p>
            <a:endParaRPr lang="fr-FR" sz="4000" b="1" dirty="0">
              <a:solidFill>
                <a:schemeClr val="bg1"/>
              </a:solidFill>
              <a:effectLst/>
            </a:endParaRPr>
          </a:p>
        </p:txBody>
      </p:sp>
    </p:spTree>
    <p:extLst>
      <p:ext uri="{BB962C8B-B14F-4D97-AF65-F5344CB8AC3E}">
        <p14:creationId xmlns:p14="http://schemas.microsoft.com/office/powerpoint/2010/main" val="377945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texte 1">
            <a:extLst>
              <a:ext uri="{FF2B5EF4-FFF2-40B4-BE49-F238E27FC236}">
                <a16:creationId xmlns:a16="http://schemas.microsoft.com/office/drawing/2014/main" id="{9863A332-15E3-DC80-C1D7-E8604C2C807B}"/>
              </a:ext>
            </a:extLst>
          </p:cNvPr>
          <p:cNvSpPr>
            <a:spLocks noGrp="1" noChangeArrowheads="1"/>
          </p:cNvSpPr>
          <p:nvPr>
            <p:ph type="body" sz="quarter" idx="10"/>
          </p:nvPr>
        </p:nvSpPr>
        <p:spPr bwMode="auto">
          <a:xfrm>
            <a:off x="828675" y="395288"/>
            <a:ext cx="10536238" cy="563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defTabSz="554038" eaLnBrk="1" hangingPunct="1">
              <a:spcBef>
                <a:spcPct val="0"/>
              </a:spcBef>
              <a:spcAft>
                <a:spcPct val="0"/>
              </a:spcAft>
            </a:pPr>
            <a:r>
              <a:rPr lang="fr-FR" altLang="fr-FR">
                <a:latin typeface="Montserrat" panose="00000500000000000000" pitchFamily="50" charset="0"/>
                <a:ea typeface="ＭＳ Ｐゴシック" panose="020B0600070205080204" pitchFamily="34" charset="-128"/>
              </a:rPr>
              <a:t>PAE – affectations des lauréats de gré à gré </a:t>
            </a:r>
          </a:p>
        </p:txBody>
      </p:sp>
      <p:sp>
        <p:nvSpPr>
          <p:cNvPr id="30723" name="Espace réservé du texte 2">
            <a:extLst>
              <a:ext uri="{FF2B5EF4-FFF2-40B4-BE49-F238E27FC236}">
                <a16:creationId xmlns:a16="http://schemas.microsoft.com/office/drawing/2014/main" id="{02E105B2-C2DE-F1AD-9520-C95EB418F8B5}"/>
              </a:ext>
            </a:extLst>
          </p:cNvPr>
          <p:cNvSpPr>
            <a:spLocks noGrp="1" noChangeArrowheads="1"/>
          </p:cNvSpPr>
          <p:nvPr>
            <p:ph type="body" sz="quarter" idx="11"/>
          </p:nvPr>
        </p:nvSpPr>
        <p:spPr bwMode="auto">
          <a:xfrm>
            <a:off x="1679575" y="1503363"/>
            <a:ext cx="9685338" cy="4783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1" hangingPunct="1">
              <a:buFont typeface="Wingdings" panose="05000000000000000000" pitchFamily="2" charset="2"/>
              <a:buChar char="§"/>
            </a:pPr>
            <a:r>
              <a:rPr lang="fr-FR" altLang="fr-FR"/>
              <a:t>Décret n° 2024-433 du 14 mai 2024 relatif à la procédure d'affectation des lauréats des épreuves de vérification des connaissances et à la suppression du rang de classement et Arrêté du même jour</a:t>
            </a:r>
          </a:p>
          <a:p>
            <a:pPr algn="just" eaLnBrk="1" hangingPunct="1">
              <a:buFont typeface="Wingdings" panose="05000000000000000000" pitchFamily="2" charset="2"/>
              <a:buChar char="§"/>
            </a:pPr>
            <a:endParaRPr lang="fr-FR" altLang="fr-FR"/>
          </a:p>
          <a:p>
            <a:pPr algn="just" eaLnBrk="1" hangingPunct="1">
              <a:buFont typeface="Wingdings" panose="05000000000000000000" pitchFamily="2" charset="2"/>
              <a:buChar char="§"/>
            </a:pPr>
            <a:r>
              <a:rPr lang="fr-FR" altLang="fr-FR"/>
              <a:t>Ces textes modifient les modalités de </a:t>
            </a:r>
            <a:r>
              <a:rPr lang="fr-FR" altLang="fr-FR" b="1"/>
              <a:t>l’affectation des lauréats </a:t>
            </a:r>
            <a:r>
              <a:rPr lang="fr-FR" altLang="fr-FR"/>
              <a:t>au sein des structures où réaliser leur parcours de consolidation. </a:t>
            </a:r>
          </a:p>
          <a:p>
            <a:pPr algn="just" eaLnBrk="1" hangingPunct="1">
              <a:buFont typeface="Wingdings" panose="05000000000000000000" pitchFamily="2" charset="2"/>
              <a:buNone/>
            </a:pPr>
            <a:r>
              <a:rPr lang="fr-FR" altLang="fr-FR"/>
              <a:t>Ainsi, après avoir organisé un choix laissé au lauréat en fonction de son classement, c’est finalement librement que le lauréat pourra candidater auprès de toutes les structures listées. Après leur audition, ce sont les structures qui informeront le CNG des lauréats retenus. Ce recrutement au </a:t>
            </a:r>
            <a:r>
              <a:rPr lang="fr-FR" altLang="fr-FR" b="1"/>
              <a:t>gré à gré</a:t>
            </a:r>
            <a:r>
              <a:rPr lang="fr-FR" altLang="fr-FR"/>
              <a:t>, existant antérieurement, sera donc à nouveau effectif pour les futurs lauréats de la session 2024 à venir.</a:t>
            </a:r>
          </a:p>
          <a:p>
            <a:pPr algn="just" eaLnBrk="1" hangingPunct="1">
              <a:buFont typeface="Wingdings" panose="05000000000000000000" pitchFamily="2" charset="2"/>
              <a:buNone/>
            </a:pPr>
            <a:endParaRPr lang="fr-FR" altLang="fr-FR"/>
          </a:p>
          <a:p>
            <a:pPr algn="just" eaLnBrk="1" hangingPunct="1">
              <a:buFont typeface="Wingdings" panose="05000000000000000000" pitchFamily="2" charset="2"/>
              <a:buChar char="§"/>
            </a:pPr>
            <a:r>
              <a:rPr lang="fr-FR" altLang="fr-FR"/>
              <a:t>Cette modification ne dispense en tout cas pas les SPSTI agréés pour l’accueil des internes de se faire recenser auprès des ARS pour figurer sur la liste maintenue.</a:t>
            </a:r>
          </a:p>
          <a:p>
            <a:pPr eaLnBrk="1" hangingPunct="1">
              <a:buFont typeface="Wingdings" panose="05000000000000000000" pitchFamily="2" charset="2"/>
              <a:buChar char="§"/>
            </a:pPr>
            <a:endParaRPr lang="fr-FR" altLang="fr-FR" sz="1800">
              <a:latin typeface="Aptos" panose="020B0004020202020204" pitchFamily="34" charset="0"/>
            </a:endParaRPr>
          </a:p>
          <a:p>
            <a:pPr eaLnBrk="1" hangingPunct="1">
              <a:buFont typeface="Wingdings" panose="05000000000000000000" pitchFamily="2" charset="2"/>
              <a:buChar char="§"/>
            </a:pPr>
            <a:endParaRPr lang="fr-FR" altLang="fr-FR"/>
          </a:p>
        </p:txBody>
      </p:sp>
      <p:sp>
        <p:nvSpPr>
          <p:cNvPr id="30724" name="Espace réservé du texte 3">
            <a:extLst>
              <a:ext uri="{FF2B5EF4-FFF2-40B4-BE49-F238E27FC236}">
                <a16:creationId xmlns:a16="http://schemas.microsoft.com/office/drawing/2014/main" id="{A559BEEF-9B8B-B9BC-4444-2A066E600548}"/>
              </a:ext>
            </a:extLst>
          </p:cNvPr>
          <p:cNvSpPr>
            <a:spLocks noGrp="1" noChangeArrowheads="1"/>
          </p:cNvSpPr>
          <p:nvPr>
            <p:ph type="body" sz="quarter" idx="23"/>
          </p:nvPr>
        </p:nvSpPr>
        <p:spPr bwMode="auto">
          <a:xfrm>
            <a:off x="7212013" y="6497638"/>
            <a:ext cx="3322637"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eaLnBrk="1" hangingPunct="1"/>
            <a:endParaRPr lang="fr-FR" altLang="fr-FR"/>
          </a:p>
        </p:txBody>
      </p:sp>
      <p:sp>
        <p:nvSpPr>
          <p:cNvPr id="30725" name="Espace réservé du texte 4">
            <a:extLst>
              <a:ext uri="{FF2B5EF4-FFF2-40B4-BE49-F238E27FC236}">
                <a16:creationId xmlns:a16="http://schemas.microsoft.com/office/drawing/2014/main" id="{4F707CCA-58F8-C458-C957-E6E613A36F62}"/>
              </a:ext>
            </a:extLst>
          </p:cNvPr>
          <p:cNvSpPr>
            <a:spLocks noGrp="1" noChangeArrowheads="1"/>
          </p:cNvSpPr>
          <p:nvPr>
            <p:ph type="body" sz="quarter" idx="24"/>
          </p:nvPr>
        </p:nvSpPr>
        <p:spPr bwMode="auto">
          <a:xfrm>
            <a:off x="546100" y="6497638"/>
            <a:ext cx="332105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eaLnBrk="1" hangingPunct="1"/>
            <a:endParaRPr lang="fr-FR" alt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texte 1">
            <a:extLst>
              <a:ext uri="{FF2B5EF4-FFF2-40B4-BE49-F238E27FC236}">
                <a16:creationId xmlns:a16="http://schemas.microsoft.com/office/drawing/2014/main" id="{146D64E3-1F0B-8D15-50CA-709A1CBC67CD}"/>
              </a:ext>
            </a:extLst>
          </p:cNvPr>
          <p:cNvSpPr>
            <a:spLocks noGrp="1" noChangeArrowheads="1"/>
          </p:cNvSpPr>
          <p:nvPr>
            <p:ph type="body" sz="quarter" idx="10"/>
          </p:nvPr>
        </p:nvSpPr>
        <p:spPr bwMode="auto">
          <a:xfrm>
            <a:off x="828675" y="395288"/>
            <a:ext cx="10536238" cy="563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defTabSz="554038" eaLnBrk="1" hangingPunct="1">
              <a:spcBef>
                <a:spcPct val="0"/>
              </a:spcBef>
              <a:spcAft>
                <a:spcPct val="0"/>
              </a:spcAft>
            </a:pPr>
            <a:r>
              <a:rPr lang="fr-FR" altLang="fr-FR">
                <a:latin typeface="Montserrat" panose="00000500000000000000" pitchFamily="50" charset="0"/>
                <a:ea typeface="ＭＳ Ｐゴシック" panose="020B0600070205080204" pitchFamily="34" charset="-128"/>
              </a:rPr>
              <a:t>Point – Médispace / GST</a:t>
            </a:r>
          </a:p>
        </p:txBody>
      </p:sp>
      <p:sp>
        <p:nvSpPr>
          <p:cNvPr id="32771" name="Espace réservé du texte 2">
            <a:extLst>
              <a:ext uri="{FF2B5EF4-FFF2-40B4-BE49-F238E27FC236}">
                <a16:creationId xmlns:a16="http://schemas.microsoft.com/office/drawing/2014/main" id="{B7EA8FC5-F972-E55A-A177-B0FE846C1D69}"/>
              </a:ext>
            </a:extLst>
          </p:cNvPr>
          <p:cNvSpPr>
            <a:spLocks noGrp="1" noChangeArrowheads="1"/>
          </p:cNvSpPr>
          <p:nvPr>
            <p:ph type="body" sz="quarter" idx="11"/>
          </p:nvPr>
        </p:nvSpPr>
        <p:spPr bwMode="auto">
          <a:xfrm>
            <a:off x="1679575" y="1503363"/>
            <a:ext cx="9685338" cy="444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anose="05000000000000000000" pitchFamily="2" charset="2"/>
              <a:buChar char="§"/>
            </a:pPr>
            <a:endParaRPr lang="fr-FR" altLang="fr-FR"/>
          </a:p>
          <a:p>
            <a:pPr algn="just" eaLnBrk="1" hangingPunct="1">
              <a:buFont typeface="Wingdings" panose="05000000000000000000" pitchFamily="2" charset="2"/>
              <a:buChar char="§"/>
            </a:pPr>
            <a:endParaRPr lang="fr-FR" altLang="fr-FR"/>
          </a:p>
          <a:p>
            <a:pPr algn="just" eaLnBrk="1" hangingPunct="1">
              <a:buFont typeface="Wingdings" panose="05000000000000000000" pitchFamily="2" charset="2"/>
              <a:buChar char="§"/>
            </a:pPr>
            <a:r>
              <a:rPr lang="fr-FR" altLang="fr-FR"/>
              <a:t>Instruction toujours en cours.</a:t>
            </a:r>
          </a:p>
          <a:p>
            <a:pPr algn="just" eaLnBrk="1" hangingPunct="1">
              <a:buFont typeface="Wingdings" panose="05000000000000000000" pitchFamily="2" charset="2"/>
              <a:buChar char="§"/>
            </a:pPr>
            <a:endParaRPr lang="fr-FR" altLang="fr-FR"/>
          </a:p>
          <a:p>
            <a:pPr algn="just" eaLnBrk="1" hangingPunct="1">
              <a:buFont typeface="Wingdings" panose="05000000000000000000" pitchFamily="2" charset="2"/>
              <a:buChar char="§"/>
            </a:pPr>
            <a:endParaRPr lang="fr-FR" altLang="fr-FR"/>
          </a:p>
          <a:p>
            <a:pPr algn="just" eaLnBrk="1" hangingPunct="1">
              <a:buFont typeface="Wingdings" panose="05000000000000000000" pitchFamily="2" charset="2"/>
              <a:buChar char="§"/>
            </a:pPr>
            <a:r>
              <a:rPr lang="fr-FR" altLang="fr-FR">
                <a:solidFill>
                  <a:srgbClr val="201F1E"/>
                </a:solidFill>
              </a:rPr>
              <a:t>Jugement du Tribunal Administratif de Toulon du 2 mai 2024 : refus de délivrer une attestation d’agrément implicite.</a:t>
            </a:r>
            <a:endParaRPr lang="fr-FR" altLang="fr-FR"/>
          </a:p>
        </p:txBody>
      </p:sp>
      <p:sp>
        <p:nvSpPr>
          <p:cNvPr id="32772" name="Espace réservé du texte 3">
            <a:extLst>
              <a:ext uri="{FF2B5EF4-FFF2-40B4-BE49-F238E27FC236}">
                <a16:creationId xmlns:a16="http://schemas.microsoft.com/office/drawing/2014/main" id="{10A9B793-C969-CFA1-5B27-9ADAF3CD0E8B}"/>
              </a:ext>
            </a:extLst>
          </p:cNvPr>
          <p:cNvSpPr>
            <a:spLocks noGrp="1" noChangeArrowheads="1"/>
          </p:cNvSpPr>
          <p:nvPr>
            <p:ph type="body" sz="quarter" idx="23"/>
          </p:nvPr>
        </p:nvSpPr>
        <p:spPr bwMode="auto">
          <a:xfrm>
            <a:off x="7212013" y="6497638"/>
            <a:ext cx="3322637"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eaLnBrk="1" hangingPunct="1"/>
            <a:endParaRPr lang="fr-FR" altLang="fr-FR"/>
          </a:p>
        </p:txBody>
      </p:sp>
      <p:sp>
        <p:nvSpPr>
          <p:cNvPr id="32773" name="Espace réservé du texte 4">
            <a:extLst>
              <a:ext uri="{FF2B5EF4-FFF2-40B4-BE49-F238E27FC236}">
                <a16:creationId xmlns:a16="http://schemas.microsoft.com/office/drawing/2014/main" id="{2CF190FE-7E3C-5332-6FC9-A67F6E64FDF8}"/>
              </a:ext>
            </a:extLst>
          </p:cNvPr>
          <p:cNvSpPr>
            <a:spLocks noGrp="1" noChangeArrowheads="1"/>
          </p:cNvSpPr>
          <p:nvPr>
            <p:ph type="body" sz="quarter" idx="24"/>
          </p:nvPr>
        </p:nvSpPr>
        <p:spPr bwMode="auto">
          <a:xfrm>
            <a:off x="546100" y="6497638"/>
            <a:ext cx="332105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eaLnBrk="1" hangingPunct="1"/>
            <a:endParaRPr lang="fr-FR" alt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texte 1">
            <a:extLst>
              <a:ext uri="{FF2B5EF4-FFF2-40B4-BE49-F238E27FC236}">
                <a16:creationId xmlns:a16="http://schemas.microsoft.com/office/drawing/2014/main" id="{34AD6E52-7808-1A8B-E4EB-D5FCDCA29AF3}"/>
              </a:ext>
            </a:extLst>
          </p:cNvPr>
          <p:cNvSpPr>
            <a:spLocks noGrp="1"/>
          </p:cNvSpPr>
          <p:nvPr>
            <p:ph type="body" sz="quarter" idx="13"/>
          </p:nvPr>
        </p:nvSpPr>
        <p:spPr bwMode="auto">
          <a:xfrm>
            <a:off x="2841625" y="4370388"/>
            <a:ext cx="6505575" cy="425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fr-FR" altLang="fr-FR" b="1"/>
          </a:p>
        </p:txBody>
      </p:sp>
      <p:sp>
        <p:nvSpPr>
          <p:cNvPr id="26627" name="Espace réservé du texte 2">
            <a:extLst>
              <a:ext uri="{FF2B5EF4-FFF2-40B4-BE49-F238E27FC236}">
                <a16:creationId xmlns:a16="http://schemas.microsoft.com/office/drawing/2014/main" id="{390C6D5C-E806-A33C-4205-80362BCFBC8D}"/>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eaLnBrk="1" hangingPunct="1"/>
            <a:r>
              <a:rPr lang="fr-FR" altLang="fr-FR" dirty="0">
                <a:latin typeface="Montserrat" panose="00000500000000000000" pitchFamily="50" charset="0"/>
                <a:ea typeface="ＭＳ Ｐゴシック" panose="020B0600070205080204" pitchFamily="34" charset="-128"/>
              </a:rPr>
              <a:t>Actualités médico-techniques</a:t>
            </a:r>
          </a:p>
          <a:p>
            <a:pPr eaLnBrk="1" hangingPunct="1"/>
            <a:endParaRPr lang="fr-FR" altLang="fr-FR" dirty="0">
              <a:latin typeface="Montserrat" panose="00000500000000000000" pitchFamily="50" charset="0"/>
              <a:ea typeface="ＭＳ Ｐゴシック" panose="020B0600070205080204" pitchFamily="34" charset="-128"/>
            </a:endParaRPr>
          </a:p>
        </p:txBody>
      </p:sp>
    </p:spTree>
    <p:extLst>
      <p:ext uri="{BB962C8B-B14F-4D97-AF65-F5344CB8AC3E}">
        <p14:creationId xmlns:p14="http://schemas.microsoft.com/office/powerpoint/2010/main" val="3243510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B63F27B-2B43-88A4-A044-A03C7A2FA05E}"/>
              </a:ext>
            </a:extLst>
          </p:cNvPr>
          <p:cNvSpPr/>
          <p:nvPr/>
        </p:nvSpPr>
        <p:spPr>
          <a:xfrm>
            <a:off x="1054708" y="4388465"/>
            <a:ext cx="3279775" cy="1756018"/>
          </a:xfrm>
          <a:prstGeom prst="rect">
            <a:avLst/>
          </a:prstGeom>
          <a:solidFill>
            <a:schemeClr val="bg1"/>
          </a:solid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002060"/>
                </a:solidFill>
                <a:latin typeface="Arial" panose="020B0604020202020204" pitchFamily="34" charset="0"/>
                <a:cs typeface="Arial" panose="020B0604020202020204" pitchFamily="34" charset="0"/>
              </a:rPr>
              <a:t>     </a:t>
            </a:r>
            <a:r>
              <a:rPr lang="fr-FR" sz="1600" dirty="0">
                <a:solidFill>
                  <a:srgbClr val="FF0000"/>
                </a:solidFill>
                <a:latin typeface="Arial" panose="020B0604020202020204" pitchFamily="34" charset="0"/>
                <a:cs typeface="Arial" panose="020B0604020202020204" pitchFamily="34" charset="0"/>
              </a:rPr>
              <a:t>  </a:t>
            </a:r>
            <a:r>
              <a:rPr lang="fr-FR" sz="1600" dirty="0">
                <a:solidFill>
                  <a:srgbClr val="002060"/>
                </a:solidFill>
                <a:latin typeface="Arial" panose="020B0604020202020204" pitchFamily="34" charset="0"/>
                <a:cs typeface="Arial" panose="020B0604020202020204" pitchFamily="34" charset="0"/>
              </a:rPr>
              <a:t>     </a:t>
            </a:r>
            <a:r>
              <a:rPr lang="fr-FR" sz="1600" dirty="0" err="1">
                <a:solidFill>
                  <a:srgbClr val="002060"/>
                </a:solidFill>
                <a:latin typeface="Arial" panose="020B0604020202020204" pitchFamily="34" charset="0"/>
                <a:cs typeface="Arial" panose="020B0604020202020204" pitchFamily="34" charset="0"/>
              </a:rPr>
              <a:t>Pré-requis</a:t>
            </a:r>
            <a:r>
              <a:rPr lang="fr-FR" sz="1600" dirty="0">
                <a:solidFill>
                  <a:srgbClr val="002060"/>
                </a:solidFill>
                <a:latin typeface="Arial" panose="020B0604020202020204" pitchFamily="34" charset="0"/>
                <a:cs typeface="Arial" panose="020B0604020202020204" pitchFamily="34" charset="0"/>
              </a:rPr>
              <a:t> pour les SPSTI </a:t>
            </a:r>
          </a:p>
          <a:p>
            <a:pPr algn="ctr"/>
            <a:endParaRPr lang="fr-FR" sz="1300" dirty="0">
              <a:solidFill>
                <a:srgbClr val="00B0F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dirty="0">
                <a:solidFill>
                  <a:srgbClr val="002060"/>
                </a:solidFill>
                <a:latin typeface="Arial" panose="020B0604020202020204" pitchFamily="34" charset="0"/>
                <a:cs typeface="Arial" panose="020B0604020202020204" pitchFamily="34" charset="0"/>
              </a:rPr>
              <a:t>Intégrer la CIM 11 </a:t>
            </a:r>
          </a:p>
          <a:p>
            <a:pPr marL="285750" indent="-285750">
              <a:buFont typeface="Arial" panose="020B0604020202020204" pitchFamily="34" charset="0"/>
              <a:buChar char="•"/>
            </a:pPr>
            <a:r>
              <a:rPr lang="fr-FR" sz="1400" dirty="0">
                <a:solidFill>
                  <a:srgbClr val="002060"/>
                </a:solidFill>
                <a:latin typeface="Arial" panose="020B0604020202020204" pitchFamily="34" charset="0"/>
                <a:cs typeface="Arial" panose="020B0604020202020204" pitchFamily="34" charset="0"/>
              </a:rPr>
              <a:t>Informer en salle d’attente les salariés de l’utilisation de certaines données  </a:t>
            </a:r>
          </a:p>
        </p:txBody>
      </p:sp>
      <p:sp>
        <p:nvSpPr>
          <p:cNvPr id="25" name="Flèche : droite 24">
            <a:extLst>
              <a:ext uri="{FF2B5EF4-FFF2-40B4-BE49-F238E27FC236}">
                <a16:creationId xmlns:a16="http://schemas.microsoft.com/office/drawing/2014/main" id="{34DDA118-B7C6-0CBC-8AA5-2461554A4DC3}"/>
              </a:ext>
            </a:extLst>
          </p:cNvPr>
          <p:cNvSpPr/>
          <p:nvPr/>
        </p:nvSpPr>
        <p:spPr>
          <a:xfrm>
            <a:off x="874048" y="2686345"/>
            <a:ext cx="5221952" cy="646330"/>
          </a:xfrm>
          <a:prstGeom prst="rightArrow">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atin typeface="Arial" panose="020B0604020202020204" pitchFamily="34" charset="0"/>
                <a:cs typeface="Arial" panose="020B0604020202020204" pitchFamily="34" charset="0"/>
              </a:rPr>
              <a:t>Etude monocentrique </a:t>
            </a:r>
          </a:p>
        </p:txBody>
      </p:sp>
      <p:sp>
        <p:nvSpPr>
          <p:cNvPr id="26" name="Rectangle 25">
            <a:extLst>
              <a:ext uri="{FF2B5EF4-FFF2-40B4-BE49-F238E27FC236}">
                <a16:creationId xmlns:a16="http://schemas.microsoft.com/office/drawing/2014/main" id="{2F7A2D66-D426-766A-CE4D-9CA4D78EDBFD}"/>
              </a:ext>
            </a:extLst>
          </p:cNvPr>
          <p:cNvSpPr/>
          <p:nvPr/>
        </p:nvSpPr>
        <p:spPr>
          <a:xfrm>
            <a:off x="1278003" y="2132545"/>
            <a:ext cx="592471" cy="400110"/>
          </a:xfrm>
          <a:prstGeom prst="rect">
            <a:avLst/>
          </a:prstGeom>
        </p:spPr>
        <p:txBody>
          <a:bodyPr wrap="none" rIns="0" anchor="ctr">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F39C11"/>
                </a:solidFill>
                <a:effectLst/>
                <a:uLnTx/>
                <a:uFillTx/>
                <a:latin typeface="Open Sans" panose="020B0606030504020204" pitchFamily="34" charset="0"/>
                <a:ea typeface="Open Sans" panose="020B0606030504020204" pitchFamily="34" charset="0"/>
                <a:cs typeface="Open Sans" panose="020B0606030504020204" pitchFamily="34" charset="0"/>
              </a:rPr>
              <a:t>Juin</a:t>
            </a:r>
            <a:endParaRPr kumimoji="0" lang="en-US" sz="2000" b="0" i="0" u="none" strike="noStrike" kern="0" cap="none" spc="0" normalizeH="0" baseline="0" noProof="0" dirty="0">
              <a:ln>
                <a:noFill/>
              </a:ln>
              <a:solidFill>
                <a:srgbClr val="F39C11"/>
              </a:solidFill>
              <a:effectLst/>
              <a:uLnTx/>
              <a:uFillTx/>
              <a:latin typeface="Calibri" panose="020F0502020204030204"/>
              <a:ea typeface="+mn-ea"/>
              <a:cs typeface="+mn-cs"/>
            </a:endParaRPr>
          </a:p>
        </p:txBody>
      </p:sp>
      <p:grpSp>
        <p:nvGrpSpPr>
          <p:cNvPr id="27" name="Group 91">
            <a:extLst>
              <a:ext uri="{FF2B5EF4-FFF2-40B4-BE49-F238E27FC236}">
                <a16:creationId xmlns:a16="http://schemas.microsoft.com/office/drawing/2014/main" id="{9506E38A-1097-19F1-E24C-126697505D8D}"/>
              </a:ext>
            </a:extLst>
          </p:cNvPr>
          <p:cNvGrpSpPr/>
          <p:nvPr/>
        </p:nvGrpSpPr>
        <p:grpSpPr>
          <a:xfrm>
            <a:off x="5395808" y="2435463"/>
            <a:ext cx="770132" cy="576134"/>
            <a:chOff x="1534352" y="1860142"/>
            <a:chExt cx="927364" cy="3860542"/>
          </a:xfrm>
        </p:grpSpPr>
        <p:sp>
          <p:nvSpPr>
            <p:cNvPr id="28" name="Oval 92">
              <a:extLst>
                <a:ext uri="{FF2B5EF4-FFF2-40B4-BE49-F238E27FC236}">
                  <a16:creationId xmlns:a16="http://schemas.microsoft.com/office/drawing/2014/main" id="{85173920-1C4D-41ED-3443-77ED17DDC2B8}"/>
                </a:ext>
              </a:extLst>
            </p:cNvPr>
            <p:cNvSpPr/>
            <p:nvPr/>
          </p:nvSpPr>
          <p:spPr>
            <a:xfrm>
              <a:off x="2342844" y="5601812"/>
              <a:ext cx="118872" cy="118872"/>
            </a:xfrm>
            <a:prstGeom prst="ellipse">
              <a:avLst/>
            </a:prstGeom>
            <a:solidFill>
              <a:sysClr val="window" lastClr="FFFFFF"/>
            </a:solidFill>
            <a:ln w="12700" cap="flat" cmpd="sng" algn="ctr">
              <a:solidFill>
                <a:srgbClr val="F39C11"/>
              </a:solidFill>
              <a:prstDash val="solid"/>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9C11"/>
                </a:solidFill>
                <a:effectLst/>
                <a:uLnTx/>
                <a:uFillTx/>
                <a:latin typeface="Calibri"/>
                <a:ea typeface="+mn-ea"/>
                <a:cs typeface="+mn-cs"/>
              </a:endParaRPr>
            </a:p>
          </p:txBody>
        </p:sp>
        <p:cxnSp>
          <p:nvCxnSpPr>
            <p:cNvPr id="29" name="Straight Connector 93">
              <a:extLst>
                <a:ext uri="{FF2B5EF4-FFF2-40B4-BE49-F238E27FC236}">
                  <a16:creationId xmlns:a16="http://schemas.microsoft.com/office/drawing/2014/main" id="{05325A87-51B2-C48A-0C44-F8342D06E946}"/>
                </a:ext>
              </a:extLst>
            </p:cNvPr>
            <p:cNvCxnSpPr/>
            <p:nvPr/>
          </p:nvCxnSpPr>
          <p:spPr>
            <a:xfrm>
              <a:off x="2402280" y="1860142"/>
              <a:ext cx="0" cy="3741670"/>
            </a:xfrm>
            <a:prstGeom prst="line">
              <a:avLst/>
            </a:prstGeom>
            <a:noFill/>
            <a:ln w="9525" cap="flat" cmpd="sng" algn="ctr">
              <a:solidFill>
                <a:srgbClr val="F39C11"/>
              </a:solidFill>
              <a:prstDash val="solid"/>
            </a:ln>
            <a:effectLst/>
          </p:spPr>
        </p:cxnSp>
        <p:cxnSp>
          <p:nvCxnSpPr>
            <p:cNvPr id="30" name="Straight Connector 94">
              <a:extLst>
                <a:ext uri="{FF2B5EF4-FFF2-40B4-BE49-F238E27FC236}">
                  <a16:creationId xmlns:a16="http://schemas.microsoft.com/office/drawing/2014/main" id="{4E54184B-6F3C-C37F-951D-757481C434AD}"/>
                </a:ext>
              </a:extLst>
            </p:cNvPr>
            <p:cNvCxnSpPr/>
            <p:nvPr/>
          </p:nvCxnSpPr>
          <p:spPr>
            <a:xfrm>
              <a:off x="1534352" y="1860142"/>
              <a:ext cx="867928" cy="0"/>
            </a:xfrm>
            <a:prstGeom prst="line">
              <a:avLst/>
            </a:prstGeom>
            <a:noFill/>
            <a:ln w="57150" cap="flat" cmpd="sng" algn="ctr">
              <a:solidFill>
                <a:srgbClr val="F39C11"/>
              </a:solidFill>
              <a:prstDash val="solid"/>
            </a:ln>
            <a:effectLst/>
          </p:spPr>
        </p:cxnSp>
      </p:grpSp>
      <p:sp>
        <p:nvSpPr>
          <p:cNvPr id="31" name="Rectangle 30">
            <a:extLst>
              <a:ext uri="{FF2B5EF4-FFF2-40B4-BE49-F238E27FC236}">
                <a16:creationId xmlns:a16="http://schemas.microsoft.com/office/drawing/2014/main" id="{478970DF-23FE-C8C2-4122-BBDBFDF2D6CC}"/>
              </a:ext>
            </a:extLst>
          </p:cNvPr>
          <p:cNvSpPr/>
          <p:nvPr/>
        </p:nvSpPr>
        <p:spPr>
          <a:xfrm>
            <a:off x="10325511" y="3824142"/>
            <a:ext cx="1400383" cy="400110"/>
          </a:xfrm>
          <a:prstGeom prst="rect">
            <a:avLst/>
          </a:prstGeom>
        </p:spPr>
        <p:txBody>
          <a:bodyPr wrap="none" rIns="0" anchor="ctr">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F39C11"/>
                </a:solidFill>
                <a:effectLst/>
                <a:uLnTx/>
                <a:uFillTx/>
                <a:latin typeface="Open Sans" panose="020B0606030504020204" pitchFamily="34" charset="0"/>
                <a:ea typeface="Open Sans" panose="020B0606030504020204" pitchFamily="34" charset="0"/>
                <a:cs typeface="Open Sans" panose="020B0606030504020204" pitchFamily="34" charset="0"/>
              </a:rPr>
              <a:t>Décembre</a:t>
            </a:r>
            <a:endParaRPr kumimoji="0" lang="en-US" sz="2000" b="0" i="0" u="none" strike="noStrike" kern="0" cap="none" spc="0" normalizeH="0" baseline="0" noProof="0" dirty="0">
              <a:ln>
                <a:noFill/>
              </a:ln>
              <a:solidFill>
                <a:srgbClr val="F39C11"/>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810A0475-ABAF-C487-2AFE-60A823C85854}"/>
              </a:ext>
            </a:extLst>
          </p:cNvPr>
          <p:cNvSpPr/>
          <p:nvPr/>
        </p:nvSpPr>
        <p:spPr>
          <a:xfrm>
            <a:off x="670191" y="2119392"/>
            <a:ext cx="1683434" cy="864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grpSp>
        <p:nvGrpSpPr>
          <p:cNvPr id="39" name="Group 53">
            <a:extLst>
              <a:ext uri="{FF2B5EF4-FFF2-40B4-BE49-F238E27FC236}">
                <a16:creationId xmlns:a16="http://schemas.microsoft.com/office/drawing/2014/main" id="{96E1081F-5AA7-8ED1-8246-0421420798F9}"/>
              </a:ext>
            </a:extLst>
          </p:cNvPr>
          <p:cNvGrpSpPr/>
          <p:nvPr/>
        </p:nvGrpSpPr>
        <p:grpSpPr>
          <a:xfrm>
            <a:off x="1079315" y="1055254"/>
            <a:ext cx="1066839" cy="1125909"/>
            <a:chOff x="7423151" y="2651124"/>
            <a:chExt cx="3390751" cy="3802211"/>
          </a:xfrm>
          <a:effectLst>
            <a:outerShdw blurRad="127000" dir="13500000" sy="23000" kx="1200000" algn="br" rotWithShape="0">
              <a:prstClr val="black">
                <a:alpha val="15000"/>
              </a:prstClr>
            </a:outerShdw>
          </a:effectLst>
        </p:grpSpPr>
        <p:sp>
          <p:nvSpPr>
            <p:cNvPr id="40" name="Freeform 1004">
              <a:extLst>
                <a:ext uri="{FF2B5EF4-FFF2-40B4-BE49-F238E27FC236}">
                  <a16:creationId xmlns:a16="http://schemas.microsoft.com/office/drawing/2014/main" id="{68DF9D99-C357-B318-D472-57AA404C26E5}"/>
                </a:ext>
              </a:extLst>
            </p:cNvPr>
            <p:cNvSpPr>
              <a:spLocks/>
            </p:cNvSpPr>
            <p:nvPr/>
          </p:nvSpPr>
          <p:spPr bwMode="auto">
            <a:xfrm>
              <a:off x="7423151" y="2651124"/>
              <a:ext cx="3390751"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654"/>
                </a:solidFill>
                <a:effectLst/>
                <a:uLnTx/>
                <a:uFillTx/>
                <a:latin typeface="Calibri" panose="020F0502020204030204"/>
                <a:ea typeface="+mn-ea"/>
                <a:cs typeface="+mn-cs"/>
              </a:endParaRPr>
            </a:p>
          </p:txBody>
        </p:sp>
        <p:sp>
          <p:nvSpPr>
            <p:cNvPr id="42" name="Freeform 1006">
              <a:extLst>
                <a:ext uri="{FF2B5EF4-FFF2-40B4-BE49-F238E27FC236}">
                  <a16:creationId xmlns:a16="http://schemas.microsoft.com/office/drawing/2014/main" id="{3DEBFF0D-BAC3-F1E3-CD31-96A682A7B50D}"/>
                </a:ext>
              </a:extLst>
            </p:cNvPr>
            <p:cNvSpPr>
              <a:spLocks/>
            </p:cNvSpPr>
            <p:nvPr/>
          </p:nvSpPr>
          <p:spPr bwMode="auto">
            <a:xfrm>
              <a:off x="7482201" y="2904606"/>
              <a:ext cx="3240881" cy="22892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39C11"/>
                  </a:solidFill>
                  <a:effectLst/>
                  <a:uLnTx/>
                  <a:uFillTx/>
                  <a:latin typeface="Arial" panose="020B0604020202020204" pitchFamily="34" charset="0"/>
                  <a:ea typeface="Open Sans" panose="020B0606030504020204" pitchFamily="34" charset="0"/>
                  <a:cs typeface="Arial" panose="020B0604020202020204" pitchFamily="34" charset="0"/>
                </a:rPr>
                <a:t>2024</a:t>
              </a:r>
            </a:p>
          </p:txBody>
        </p:sp>
      </p:grpSp>
      <p:grpSp>
        <p:nvGrpSpPr>
          <p:cNvPr id="53" name="Group 57">
            <a:extLst>
              <a:ext uri="{FF2B5EF4-FFF2-40B4-BE49-F238E27FC236}">
                <a16:creationId xmlns:a16="http://schemas.microsoft.com/office/drawing/2014/main" id="{A91A2689-5377-02ED-1DA8-F3F2DF6D9B88}"/>
              </a:ext>
            </a:extLst>
          </p:cNvPr>
          <p:cNvGrpSpPr/>
          <p:nvPr/>
        </p:nvGrpSpPr>
        <p:grpSpPr>
          <a:xfrm>
            <a:off x="10473780" y="2653359"/>
            <a:ext cx="1103844" cy="1216681"/>
            <a:chOff x="8336125" y="2651124"/>
            <a:chExt cx="2788290" cy="3802211"/>
          </a:xfrm>
          <a:effectLst>
            <a:outerShdw blurRad="127000" dir="13500000" sy="23000" kx="1200000" algn="br" rotWithShape="0">
              <a:prstClr val="black">
                <a:alpha val="15000"/>
              </a:prstClr>
            </a:outerShdw>
          </a:effectLst>
        </p:grpSpPr>
        <p:sp>
          <p:nvSpPr>
            <p:cNvPr id="54" name="Freeform 1004">
              <a:extLst>
                <a:ext uri="{FF2B5EF4-FFF2-40B4-BE49-F238E27FC236}">
                  <a16:creationId xmlns:a16="http://schemas.microsoft.com/office/drawing/2014/main" id="{40C3FE32-56BB-3918-DE59-E9FDB80F6522}"/>
                </a:ext>
              </a:extLst>
            </p:cNvPr>
            <p:cNvSpPr>
              <a:spLocks/>
            </p:cNvSpPr>
            <p:nvPr/>
          </p:nvSpPr>
          <p:spPr bwMode="auto">
            <a:xfrm>
              <a:off x="8336125" y="2651124"/>
              <a:ext cx="2788290"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654"/>
                </a:solidFill>
                <a:effectLst/>
                <a:uLnTx/>
                <a:uFillTx/>
                <a:latin typeface="Calibri" panose="020F0502020204030204"/>
                <a:ea typeface="+mn-ea"/>
                <a:cs typeface="+mn-cs"/>
              </a:endParaRPr>
            </a:p>
          </p:txBody>
        </p:sp>
        <p:sp>
          <p:nvSpPr>
            <p:cNvPr id="55" name="Freeform 1005">
              <a:extLst>
                <a:ext uri="{FF2B5EF4-FFF2-40B4-BE49-F238E27FC236}">
                  <a16:creationId xmlns:a16="http://schemas.microsoft.com/office/drawing/2014/main" id="{5821E184-FAFF-C9FE-42D4-2AF9F03EB4A9}"/>
                </a:ext>
              </a:extLst>
            </p:cNvPr>
            <p:cNvSpPr>
              <a:spLocks/>
            </p:cNvSpPr>
            <p:nvPr/>
          </p:nvSpPr>
          <p:spPr bwMode="auto">
            <a:xfrm>
              <a:off x="9725700" y="2651124"/>
              <a:ext cx="1394145" cy="3802211"/>
            </a:xfrm>
            <a:custGeom>
              <a:avLst/>
              <a:gdLst>
                <a:gd name="T0" fmla="*/ 0 w 704"/>
                <a:gd name="T1" fmla="*/ 0 h 1921"/>
                <a:gd name="T2" fmla="*/ 37 w 704"/>
                <a:gd name="T3" fmla="*/ 1 h 1921"/>
                <a:gd name="T4" fmla="*/ 108 w 704"/>
                <a:gd name="T5" fmla="*/ 8 h 1921"/>
                <a:gd name="T6" fmla="*/ 177 w 704"/>
                <a:gd name="T7" fmla="*/ 22 h 1921"/>
                <a:gd name="T8" fmla="*/ 243 w 704"/>
                <a:gd name="T9" fmla="*/ 43 h 1921"/>
                <a:gd name="T10" fmla="*/ 306 w 704"/>
                <a:gd name="T11" fmla="*/ 70 h 1921"/>
                <a:gd name="T12" fmla="*/ 366 w 704"/>
                <a:gd name="T13" fmla="*/ 102 h 1921"/>
                <a:gd name="T14" fmla="*/ 422 w 704"/>
                <a:gd name="T15" fmla="*/ 140 h 1921"/>
                <a:gd name="T16" fmla="*/ 474 w 704"/>
                <a:gd name="T17" fmla="*/ 183 h 1921"/>
                <a:gd name="T18" fmla="*/ 522 w 704"/>
                <a:gd name="T19" fmla="*/ 230 h 1921"/>
                <a:gd name="T20" fmla="*/ 564 w 704"/>
                <a:gd name="T21" fmla="*/ 282 h 1921"/>
                <a:gd name="T22" fmla="*/ 603 w 704"/>
                <a:gd name="T23" fmla="*/ 339 h 1921"/>
                <a:gd name="T24" fmla="*/ 636 w 704"/>
                <a:gd name="T25" fmla="*/ 399 h 1921"/>
                <a:gd name="T26" fmla="*/ 662 w 704"/>
                <a:gd name="T27" fmla="*/ 461 h 1921"/>
                <a:gd name="T28" fmla="*/ 682 w 704"/>
                <a:gd name="T29" fmla="*/ 529 h 1921"/>
                <a:gd name="T30" fmla="*/ 697 w 704"/>
                <a:gd name="T31" fmla="*/ 597 h 1921"/>
                <a:gd name="T32" fmla="*/ 704 w 704"/>
                <a:gd name="T33" fmla="*/ 667 h 1921"/>
                <a:gd name="T34" fmla="*/ 704 w 704"/>
                <a:gd name="T35" fmla="*/ 704 h 1921"/>
                <a:gd name="T36" fmla="*/ 704 w 704"/>
                <a:gd name="T37" fmla="*/ 757 h 1921"/>
                <a:gd name="T38" fmla="*/ 694 w 704"/>
                <a:gd name="T39" fmla="*/ 860 h 1921"/>
                <a:gd name="T40" fmla="*/ 675 w 704"/>
                <a:gd name="T41" fmla="*/ 964 h 1921"/>
                <a:gd name="T42" fmla="*/ 646 w 704"/>
                <a:gd name="T43" fmla="*/ 1065 h 1921"/>
                <a:gd name="T44" fmla="*/ 611 w 704"/>
                <a:gd name="T45" fmla="*/ 1164 h 1921"/>
                <a:gd name="T46" fmla="*/ 570 w 704"/>
                <a:gd name="T47" fmla="*/ 1260 h 1921"/>
                <a:gd name="T48" fmla="*/ 498 w 704"/>
                <a:gd name="T49" fmla="*/ 1396 h 1921"/>
                <a:gd name="T50" fmla="*/ 389 w 704"/>
                <a:gd name="T51" fmla="*/ 1562 h 1921"/>
                <a:gd name="T52" fmla="*/ 273 w 704"/>
                <a:gd name="T53" fmla="*/ 1703 h 1921"/>
                <a:gd name="T54" fmla="*/ 156 w 704"/>
                <a:gd name="T55" fmla="*/ 1817 h 1921"/>
                <a:gd name="T56" fmla="*/ 74 w 704"/>
                <a:gd name="T57" fmla="*/ 1879 h 1921"/>
                <a:gd name="T58" fmla="*/ 24 w 704"/>
                <a:gd name="T59" fmla="*/ 1909 h 1921"/>
                <a:gd name="T60" fmla="*/ 0 w 704"/>
                <a:gd name="T61" fmla="*/ 1921 h 1921"/>
                <a:gd name="T62" fmla="*/ 0 w 704"/>
                <a:gd name="T63" fmla="*/ 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4" h="1921">
                  <a:moveTo>
                    <a:pt x="0" y="0"/>
                  </a:moveTo>
                  <a:lnTo>
                    <a:pt x="37" y="1"/>
                  </a:lnTo>
                  <a:lnTo>
                    <a:pt x="108" y="8"/>
                  </a:lnTo>
                  <a:lnTo>
                    <a:pt x="177" y="22"/>
                  </a:lnTo>
                  <a:lnTo>
                    <a:pt x="243" y="43"/>
                  </a:lnTo>
                  <a:lnTo>
                    <a:pt x="306" y="70"/>
                  </a:lnTo>
                  <a:lnTo>
                    <a:pt x="366" y="102"/>
                  </a:lnTo>
                  <a:lnTo>
                    <a:pt x="422" y="140"/>
                  </a:lnTo>
                  <a:lnTo>
                    <a:pt x="474" y="183"/>
                  </a:lnTo>
                  <a:lnTo>
                    <a:pt x="522" y="230"/>
                  </a:lnTo>
                  <a:lnTo>
                    <a:pt x="564" y="282"/>
                  </a:lnTo>
                  <a:lnTo>
                    <a:pt x="603" y="339"/>
                  </a:lnTo>
                  <a:lnTo>
                    <a:pt x="636" y="399"/>
                  </a:lnTo>
                  <a:lnTo>
                    <a:pt x="662" y="461"/>
                  </a:lnTo>
                  <a:lnTo>
                    <a:pt x="682" y="529"/>
                  </a:lnTo>
                  <a:lnTo>
                    <a:pt x="697" y="597"/>
                  </a:lnTo>
                  <a:lnTo>
                    <a:pt x="704" y="667"/>
                  </a:lnTo>
                  <a:lnTo>
                    <a:pt x="704" y="704"/>
                  </a:lnTo>
                  <a:lnTo>
                    <a:pt x="704" y="757"/>
                  </a:lnTo>
                  <a:lnTo>
                    <a:pt x="694" y="860"/>
                  </a:lnTo>
                  <a:lnTo>
                    <a:pt x="675" y="964"/>
                  </a:lnTo>
                  <a:lnTo>
                    <a:pt x="646" y="1065"/>
                  </a:lnTo>
                  <a:lnTo>
                    <a:pt x="611" y="1164"/>
                  </a:lnTo>
                  <a:lnTo>
                    <a:pt x="570" y="1260"/>
                  </a:lnTo>
                  <a:lnTo>
                    <a:pt x="498" y="1396"/>
                  </a:lnTo>
                  <a:lnTo>
                    <a:pt x="389" y="1562"/>
                  </a:lnTo>
                  <a:lnTo>
                    <a:pt x="273" y="1703"/>
                  </a:lnTo>
                  <a:lnTo>
                    <a:pt x="156" y="1817"/>
                  </a:lnTo>
                  <a:lnTo>
                    <a:pt x="74" y="1879"/>
                  </a:lnTo>
                  <a:lnTo>
                    <a:pt x="24" y="1909"/>
                  </a:lnTo>
                  <a:lnTo>
                    <a:pt x="0" y="1921"/>
                  </a:lnTo>
                  <a:lnTo>
                    <a:pt x="0" y="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654"/>
                </a:solidFill>
                <a:effectLst/>
                <a:uLnTx/>
                <a:uFillTx/>
                <a:latin typeface="Calibri" panose="020F0502020204030204"/>
                <a:ea typeface="+mn-ea"/>
                <a:cs typeface="+mn-cs"/>
              </a:endParaRPr>
            </a:p>
          </p:txBody>
        </p:sp>
        <p:sp>
          <p:nvSpPr>
            <p:cNvPr id="56" name="Freeform 1006">
              <a:extLst>
                <a:ext uri="{FF2B5EF4-FFF2-40B4-BE49-F238E27FC236}">
                  <a16:creationId xmlns:a16="http://schemas.microsoft.com/office/drawing/2014/main" id="{724D3DC7-CA18-A59C-3F67-06D2ABF4B698}"/>
                </a:ext>
              </a:extLst>
            </p:cNvPr>
            <p:cNvSpPr>
              <a:spLocks/>
            </p:cNvSpPr>
            <p:nvPr/>
          </p:nvSpPr>
          <p:spPr bwMode="auto">
            <a:xfrm>
              <a:off x="8434564" y="2904605"/>
              <a:ext cx="2556471" cy="2289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4"/>
                  </a:solidFill>
                  <a:latin typeface="Arial" panose="020B0604020202020204" pitchFamily="34" charset="0"/>
                  <a:ea typeface="Open Sans" panose="020B0606030504020204" pitchFamily="34" charset="0"/>
                  <a:cs typeface="Arial" panose="020B0604020202020204" pitchFamily="34" charset="0"/>
                </a:rPr>
                <a:t>2025</a:t>
              </a:r>
              <a:endParaRPr kumimoji="0" lang="en-US" sz="2400" b="1" i="0" u="none" strike="noStrike" kern="1200" cap="none" spc="0" normalizeH="0" baseline="0" noProof="0" dirty="0">
                <a:ln>
                  <a:noFill/>
                </a:ln>
                <a:solidFill>
                  <a:srgbClr val="2D3E50"/>
                </a:solidFill>
                <a:effectLst/>
                <a:uLnTx/>
                <a:uFillTx/>
                <a:latin typeface="Arial" panose="020B0604020202020204" pitchFamily="34" charset="0"/>
                <a:ea typeface="Open Sans" panose="020B0606030504020204" pitchFamily="34" charset="0"/>
                <a:cs typeface="Arial" panose="020B0604020202020204" pitchFamily="34" charset="0"/>
              </a:endParaRPr>
            </a:p>
          </p:txBody>
        </p:sp>
      </p:grpSp>
      <p:sp>
        <p:nvSpPr>
          <p:cNvPr id="74" name="Espace réservé du texte 1">
            <a:extLst>
              <a:ext uri="{FF2B5EF4-FFF2-40B4-BE49-F238E27FC236}">
                <a16:creationId xmlns:a16="http://schemas.microsoft.com/office/drawing/2014/main" id="{98551F4D-EF02-7A50-5905-F2B4E5DAC761}"/>
              </a:ext>
            </a:extLst>
          </p:cNvPr>
          <p:cNvSpPr>
            <a:spLocks noGrp="1"/>
          </p:cNvSpPr>
          <p:nvPr>
            <p:ph type="body" sz="quarter" idx="10"/>
          </p:nvPr>
        </p:nvSpPr>
        <p:spPr>
          <a:xfrm>
            <a:off x="828445" y="396069"/>
            <a:ext cx="10534879" cy="612775"/>
          </a:xfrm>
        </p:spPr>
        <p:txBody>
          <a:bodyPr/>
          <a:lstStyle/>
          <a:p>
            <a:r>
              <a:rPr lang="fr-FR" dirty="0"/>
              <a:t>Construction d’un IRDP – Calendrier de réalisation</a:t>
            </a:r>
          </a:p>
        </p:txBody>
      </p:sp>
      <p:sp>
        <p:nvSpPr>
          <p:cNvPr id="2" name="Freeform 1005">
            <a:extLst>
              <a:ext uri="{FF2B5EF4-FFF2-40B4-BE49-F238E27FC236}">
                <a16:creationId xmlns:a16="http://schemas.microsoft.com/office/drawing/2014/main" id="{C741C50D-5188-08FD-F662-0516A351A8C4}"/>
              </a:ext>
            </a:extLst>
          </p:cNvPr>
          <p:cNvSpPr>
            <a:spLocks/>
          </p:cNvSpPr>
          <p:nvPr/>
        </p:nvSpPr>
        <p:spPr bwMode="auto">
          <a:xfrm>
            <a:off x="7343775" y="561416"/>
            <a:ext cx="561436" cy="1216681"/>
          </a:xfrm>
          <a:custGeom>
            <a:avLst/>
            <a:gdLst>
              <a:gd name="T0" fmla="*/ 0 w 704"/>
              <a:gd name="T1" fmla="*/ 0 h 1921"/>
              <a:gd name="T2" fmla="*/ 37 w 704"/>
              <a:gd name="T3" fmla="*/ 1 h 1921"/>
              <a:gd name="T4" fmla="*/ 108 w 704"/>
              <a:gd name="T5" fmla="*/ 8 h 1921"/>
              <a:gd name="T6" fmla="*/ 177 w 704"/>
              <a:gd name="T7" fmla="*/ 22 h 1921"/>
              <a:gd name="T8" fmla="*/ 243 w 704"/>
              <a:gd name="T9" fmla="*/ 43 h 1921"/>
              <a:gd name="T10" fmla="*/ 306 w 704"/>
              <a:gd name="T11" fmla="*/ 70 h 1921"/>
              <a:gd name="T12" fmla="*/ 366 w 704"/>
              <a:gd name="T13" fmla="*/ 102 h 1921"/>
              <a:gd name="T14" fmla="*/ 422 w 704"/>
              <a:gd name="T15" fmla="*/ 140 h 1921"/>
              <a:gd name="T16" fmla="*/ 474 w 704"/>
              <a:gd name="T17" fmla="*/ 183 h 1921"/>
              <a:gd name="T18" fmla="*/ 522 w 704"/>
              <a:gd name="T19" fmla="*/ 230 h 1921"/>
              <a:gd name="T20" fmla="*/ 564 w 704"/>
              <a:gd name="T21" fmla="*/ 282 h 1921"/>
              <a:gd name="T22" fmla="*/ 603 w 704"/>
              <a:gd name="T23" fmla="*/ 339 h 1921"/>
              <a:gd name="T24" fmla="*/ 636 w 704"/>
              <a:gd name="T25" fmla="*/ 399 h 1921"/>
              <a:gd name="T26" fmla="*/ 662 w 704"/>
              <a:gd name="T27" fmla="*/ 461 h 1921"/>
              <a:gd name="T28" fmla="*/ 682 w 704"/>
              <a:gd name="T29" fmla="*/ 529 h 1921"/>
              <a:gd name="T30" fmla="*/ 697 w 704"/>
              <a:gd name="T31" fmla="*/ 597 h 1921"/>
              <a:gd name="T32" fmla="*/ 704 w 704"/>
              <a:gd name="T33" fmla="*/ 667 h 1921"/>
              <a:gd name="T34" fmla="*/ 704 w 704"/>
              <a:gd name="T35" fmla="*/ 704 h 1921"/>
              <a:gd name="T36" fmla="*/ 704 w 704"/>
              <a:gd name="T37" fmla="*/ 757 h 1921"/>
              <a:gd name="T38" fmla="*/ 694 w 704"/>
              <a:gd name="T39" fmla="*/ 860 h 1921"/>
              <a:gd name="T40" fmla="*/ 675 w 704"/>
              <a:gd name="T41" fmla="*/ 964 h 1921"/>
              <a:gd name="T42" fmla="*/ 646 w 704"/>
              <a:gd name="T43" fmla="*/ 1065 h 1921"/>
              <a:gd name="T44" fmla="*/ 611 w 704"/>
              <a:gd name="T45" fmla="*/ 1164 h 1921"/>
              <a:gd name="T46" fmla="*/ 570 w 704"/>
              <a:gd name="T47" fmla="*/ 1260 h 1921"/>
              <a:gd name="T48" fmla="*/ 498 w 704"/>
              <a:gd name="T49" fmla="*/ 1396 h 1921"/>
              <a:gd name="T50" fmla="*/ 389 w 704"/>
              <a:gd name="T51" fmla="*/ 1562 h 1921"/>
              <a:gd name="T52" fmla="*/ 273 w 704"/>
              <a:gd name="T53" fmla="*/ 1703 h 1921"/>
              <a:gd name="T54" fmla="*/ 156 w 704"/>
              <a:gd name="T55" fmla="*/ 1817 h 1921"/>
              <a:gd name="T56" fmla="*/ 74 w 704"/>
              <a:gd name="T57" fmla="*/ 1879 h 1921"/>
              <a:gd name="T58" fmla="*/ 24 w 704"/>
              <a:gd name="T59" fmla="*/ 1909 h 1921"/>
              <a:gd name="T60" fmla="*/ 0 w 704"/>
              <a:gd name="T61" fmla="*/ 1921 h 1921"/>
              <a:gd name="T62" fmla="*/ 0 w 704"/>
              <a:gd name="T63" fmla="*/ 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4" h="1921">
                <a:moveTo>
                  <a:pt x="0" y="0"/>
                </a:moveTo>
                <a:lnTo>
                  <a:pt x="37" y="1"/>
                </a:lnTo>
                <a:lnTo>
                  <a:pt x="108" y="8"/>
                </a:lnTo>
                <a:lnTo>
                  <a:pt x="177" y="22"/>
                </a:lnTo>
                <a:lnTo>
                  <a:pt x="243" y="43"/>
                </a:lnTo>
                <a:lnTo>
                  <a:pt x="306" y="70"/>
                </a:lnTo>
                <a:lnTo>
                  <a:pt x="366" y="102"/>
                </a:lnTo>
                <a:lnTo>
                  <a:pt x="422" y="140"/>
                </a:lnTo>
                <a:lnTo>
                  <a:pt x="474" y="183"/>
                </a:lnTo>
                <a:lnTo>
                  <a:pt x="522" y="230"/>
                </a:lnTo>
                <a:lnTo>
                  <a:pt x="564" y="282"/>
                </a:lnTo>
                <a:lnTo>
                  <a:pt x="603" y="339"/>
                </a:lnTo>
                <a:lnTo>
                  <a:pt x="636" y="399"/>
                </a:lnTo>
                <a:lnTo>
                  <a:pt x="662" y="461"/>
                </a:lnTo>
                <a:lnTo>
                  <a:pt x="682" y="529"/>
                </a:lnTo>
                <a:lnTo>
                  <a:pt x="697" y="597"/>
                </a:lnTo>
                <a:lnTo>
                  <a:pt x="704" y="667"/>
                </a:lnTo>
                <a:lnTo>
                  <a:pt x="704" y="704"/>
                </a:lnTo>
                <a:lnTo>
                  <a:pt x="704" y="757"/>
                </a:lnTo>
                <a:lnTo>
                  <a:pt x="694" y="860"/>
                </a:lnTo>
                <a:lnTo>
                  <a:pt x="675" y="964"/>
                </a:lnTo>
                <a:lnTo>
                  <a:pt x="646" y="1065"/>
                </a:lnTo>
                <a:lnTo>
                  <a:pt x="611" y="1164"/>
                </a:lnTo>
                <a:lnTo>
                  <a:pt x="570" y="1260"/>
                </a:lnTo>
                <a:lnTo>
                  <a:pt x="498" y="1396"/>
                </a:lnTo>
                <a:lnTo>
                  <a:pt x="389" y="1562"/>
                </a:lnTo>
                <a:lnTo>
                  <a:pt x="273" y="1703"/>
                </a:lnTo>
                <a:lnTo>
                  <a:pt x="156" y="1817"/>
                </a:lnTo>
                <a:lnTo>
                  <a:pt x="74" y="1879"/>
                </a:lnTo>
                <a:lnTo>
                  <a:pt x="24" y="1909"/>
                </a:lnTo>
                <a:lnTo>
                  <a:pt x="0" y="1921"/>
                </a:lnTo>
                <a:lnTo>
                  <a:pt x="0" y="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654"/>
              </a:solidFill>
              <a:effectLst/>
              <a:uLnTx/>
              <a:uFillTx/>
              <a:latin typeface="Calibri" panose="020F0502020204030204"/>
              <a:ea typeface="+mn-ea"/>
              <a:cs typeface="+mn-cs"/>
            </a:endParaRPr>
          </a:p>
        </p:txBody>
      </p:sp>
      <p:sp>
        <p:nvSpPr>
          <p:cNvPr id="5" name="Flèche : droite 4">
            <a:extLst>
              <a:ext uri="{FF2B5EF4-FFF2-40B4-BE49-F238E27FC236}">
                <a16:creationId xmlns:a16="http://schemas.microsoft.com/office/drawing/2014/main" id="{97AEF182-DBB3-C6A7-793E-7931DA51F517}"/>
              </a:ext>
            </a:extLst>
          </p:cNvPr>
          <p:cNvSpPr/>
          <p:nvPr/>
        </p:nvSpPr>
        <p:spPr>
          <a:xfrm>
            <a:off x="4542946" y="4480591"/>
            <a:ext cx="6973557" cy="646330"/>
          </a:xfrm>
          <a:prstGeom prst="rightArrow">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atin typeface="Arial" panose="020B0604020202020204" pitchFamily="34" charset="0"/>
                <a:cs typeface="Arial" panose="020B0604020202020204" pitchFamily="34" charset="0"/>
              </a:rPr>
              <a:t>Etude multicentrique</a:t>
            </a:r>
          </a:p>
        </p:txBody>
      </p:sp>
      <p:grpSp>
        <p:nvGrpSpPr>
          <p:cNvPr id="67" name="Group 91">
            <a:extLst>
              <a:ext uri="{FF2B5EF4-FFF2-40B4-BE49-F238E27FC236}">
                <a16:creationId xmlns:a16="http://schemas.microsoft.com/office/drawing/2014/main" id="{0E2E05DB-659A-2673-7128-D851A270E2EA}"/>
              </a:ext>
            </a:extLst>
          </p:cNvPr>
          <p:cNvGrpSpPr/>
          <p:nvPr/>
        </p:nvGrpSpPr>
        <p:grpSpPr>
          <a:xfrm>
            <a:off x="10781890" y="4227622"/>
            <a:ext cx="770132" cy="576134"/>
            <a:chOff x="1534352" y="1860142"/>
            <a:chExt cx="927364" cy="3860542"/>
          </a:xfrm>
        </p:grpSpPr>
        <p:sp>
          <p:nvSpPr>
            <p:cNvPr id="68" name="Oval 92">
              <a:extLst>
                <a:ext uri="{FF2B5EF4-FFF2-40B4-BE49-F238E27FC236}">
                  <a16:creationId xmlns:a16="http://schemas.microsoft.com/office/drawing/2014/main" id="{06BCCBE2-9F0F-3263-6CFD-7A538515C388}"/>
                </a:ext>
              </a:extLst>
            </p:cNvPr>
            <p:cNvSpPr/>
            <p:nvPr/>
          </p:nvSpPr>
          <p:spPr>
            <a:xfrm>
              <a:off x="2342844" y="5601812"/>
              <a:ext cx="118872" cy="118872"/>
            </a:xfrm>
            <a:prstGeom prst="ellipse">
              <a:avLst/>
            </a:prstGeom>
            <a:solidFill>
              <a:sysClr val="window" lastClr="FFFFFF"/>
            </a:solidFill>
            <a:ln w="12700" cap="flat" cmpd="sng" algn="ctr">
              <a:solidFill>
                <a:srgbClr val="F39C11"/>
              </a:solidFill>
              <a:prstDash val="solid"/>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9C11"/>
                </a:solidFill>
                <a:effectLst/>
                <a:uLnTx/>
                <a:uFillTx/>
                <a:latin typeface="Calibri"/>
                <a:ea typeface="+mn-ea"/>
                <a:cs typeface="+mn-cs"/>
              </a:endParaRPr>
            </a:p>
          </p:txBody>
        </p:sp>
        <p:cxnSp>
          <p:nvCxnSpPr>
            <p:cNvPr id="69" name="Straight Connector 93">
              <a:extLst>
                <a:ext uri="{FF2B5EF4-FFF2-40B4-BE49-F238E27FC236}">
                  <a16:creationId xmlns:a16="http://schemas.microsoft.com/office/drawing/2014/main" id="{F4A4A5D7-9281-F57F-024D-289BC3E9E957}"/>
                </a:ext>
              </a:extLst>
            </p:cNvPr>
            <p:cNvCxnSpPr/>
            <p:nvPr/>
          </p:nvCxnSpPr>
          <p:spPr>
            <a:xfrm>
              <a:off x="2402280" y="1860142"/>
              <a:ext cx="0" cy="3741670"/>
            </a:xfrm>
            <a:prstGeom prst="line">
              <a:avLst/>
            </a:prstGeom>
            <a:noFill/>
            <a:ln w="9525" cap="flat" cmpd="sng" algn="ctr">
              <a:solidFill>
                <a:srgbClr val="F39C11"/>
              </a:solidFill>
              <a:prstDash val="solid"/>
            </a:ln>
            <a:effectLst/>
          </p:spPr>
        </p:cxnSp>
        <p:cxnSp>
          <p:nvCxnSpPr>
            <p:cNvPr id="70" name="Straight Connector 94">
              <a:extLst>
                <a:ext uri="{FF2B5EF4-FFF2-40B4-BE49-F238E27FC236}">
                  <a16:creationId xmlns:a16="http://schemas.microsoft.com/office/drawing/2014/main" id="{1A9D0247-2082-D83C-8DA3-FF3055BEA04E}"/>
                </a:ext>
              </a:extLst>
            </p:cNvPr>
            <p:cNvCxnSpPr/>
            <p:nvPr/>
          </p:nvCxnSpPr>
          <p:spPr>
            <a:xfrm>
              <a:off x="1534352" y="1860142"/>
              <a:ext cx="867928" cy="0"/>
            </a:xfrm>
            <a:prstGeom prst="line">
              <a:avLst/>
            </a:prstGeom>
            <a:noFill/>
            <a:ln w="57150" cap="flat" cmpd="sng" algn="ctr">
              <a:solidFill>
                <a:srgbClr val="F39C11"/>
              </a:solidFill>
              <a:prstDash val="solid"/>
            </a:ln>
            <a:effectLst/>
          </p:spPr>
        </p:cxnSp>
      </p:grpSp>
      <p:sp>
        <p:nvSpPr>
          <p:cNvPr id="71" name="Rectangular Callout 4">
            <a:extLst>
              <a:ext uri="{FF2B5EF4-FFF2-40B4-BE49-F238E27FC236}">
                <a16:creationId xmlns:a16="http://schemas.microsoft.com/office/drawing/2014/main" id="{5018660D-C4AA-482E-FBE4-1A4311A553FE}"/>
              </a:ext>
            </a:extLst>
          </p:cNvPr>
          <p:cNvSpPr/>
          <p:nvPr/>
        </p:nvSpPr>
        <p:spPr>
          <a:xfrm>
            <a:off x="6096000" y="3404167"/>
            <a:ext cx="1333506" cy="735721"/>
          </a:xfrm>
          <a:prstGeom prst="wedgeRectCallout">
            <a:avLst>
              <a:gd name="adj1" fmla="val -50116"/>
              <a:gd name="adj2" fmla="val -102947"/>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1</a:t>
            </a:r>
            <a:r>
              <a:rPr kumimoji="0" lang="en-US" sz="1400" b="1" i="0" u="none" strike="noStrike" kern="1200" cap="none" spc="0" normalizeH="0" baseline="3000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er</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 IRDP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err="1">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livr</a:t>
            </a:r>
            <a:r>
              <a:rPr lang="en-US" sz="1300" dirty="0">
                <a:solidFill>
                  <a:srgbClr val="000000"/>
                </a:solidFill>
                <a:latin typeface="Arial" panose="020B0604020202020204" pitchFamily="34" charset="0"/>
                <a:ea typeface="Open Sans" panose="020B0606030504020204" pitchFamily="34" charset="0"/>
                <a:cs typeface="Arial" panose="020B0604020202020204" pitchFamily="34" charset="0"/>
              </a:rPr>
              <a:t>é</a:t>
            </a: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 au SPSTI et aux </a:t>
            </a:r>
            <a:r>
              <a:rPr kumimoji="0" lang="en-US" sz="1300" b="0" i="0" u="none" strike="noStrike" kern="1200" cap="none" spc="0" normalizeH="0" baseline="0" noProof="0" dirty="0" err="1">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éditeurs</a:t>
            </a:r>
            <a:endPar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72" name="Rectangular Callout 4">
            <a:extLst>
              <a:ext uri="{FF2B5EF4-FFF2-40B4-BE49-F238E27FC236}">
                <a16:creationId xmlns:a16="http://schemas.microsoft.com/office/drawing/2014/main" id="{3BC625B0-468C-AB4D-09BA-BD164D2C5E49}"/>
              </a:ext>
            </a:extLst>
          </p:cNvPr>
          <p:cNvSpPr/>
          <p:nvPr/>
        </p:nvSpPr>
        <p:spPr>
          <a:xfrm>
            <a:off x="10244118" y="5440410"/>
            <a:ext cx="1333506" cy="646330"/>
          </a:xfrm>
          <a:prstGeom prst="wedgeRectCallout">
            <a:avLst>
              <a:gd name="adj1" fmla="val 45598"/>
              <a:gd name="adj2" fmla="val -149844"/>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IRDP </a:t>
            </a:r>
            <a:r>
              <a:rPr kumimoji="0" lang="en-US" sz="1400" b="1" i="0" u="none" strike="noStrike" kern="1200" cap="none" spc="0" normalizeH="0" baseline="0" noProof="0" dirty="0" err="1">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consolidé</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endParaRPr>
          </a:p>
        </p:txBody>
      </p:sp>
      <p:pic>
        <p:nvPicPr>
          <p:cNvPr id="76" name="Graphique 75" descr="Avertissement contour">
            <a:extLst>
              <a:ext uri="{FF2B5EF4-FFF2-40B4-BE49-F238E27FC236}">
                <a16:creationId xmlns:a16="http://schemas.microsoft.com/office/drawing/2014/main" id="{36015D3D-C1B9-B2CE-4AB7-8843A5BC85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29637" y="4445634"/>
            <a:ext cx="564542" cy="564542"/>
          </a:xfrm>
          <a:prstGeom prst="rect">
            <a:avLst/>
          </a:prstGeom>
        </p:spPr>
      </p:pic>
      <p:grpSp>
        <p:nvGrpSpPr>
          <p:cNvPr id="79" name="Group 53">
            <a:extLst>
              <a:ext uri="{FF2B5EF4-FFF2-40B4-BE49-F238E27FC236}">
                <a16:creationId xmlns:a16="http://schemas.microsoft.com/office/drawing/2014/main" id="{F2300C48-11A0-1FD5-20E6-8CB458D312E1}"/>
              </a:ext>
            </a:extLst>
          </p:cNvPr>
          <p:cNvGrpSpPr/>
          <p:nvPr/>
        </p:nvGrpSpPr>
        <p:grpSpPr>
          <a:xfrm>
            <a:off x="5291932" y="1055254"/>
            <a:ext cx="1066839" cy="1125909"/>
            <a:chOff x="7423151" y="2651124"/>
            <a:chExt cx="3390751" cy="3802211"/>
          </a:xfrm>
          <a:effectLst>
            <a:outerShdw blurRad="127000" dir="13500000" sy="23000" kx="1200000" algn="br" rotWithShape="0">
              <a:prstClr val="black">
                <a:alpha val="15000"/>
              </a:prstClr>
            </a:outerShdw>
          </a:effectLst>
        </p:grpSpPr>
        <p:sp>
          <p:nvSpPr>
            <p:cNvPr id="80" name="Freeform 1004">
              <a:extLst>
                <a:ext uri="{FF2B5EF4-FFF2-40B4-BE49-F238E27FC236}">
                  <a16:creationId xmlns:a16="http://schemas.microsoft.com/office/drawing/2014/main" id="{1858177B-C985-336F-05C0-A465E29DF9F9}"/>
                </a:ext>
              </a:extLst>
            </p:cNvPr>
            <p:cNvSpPr>
              <a:spLocks/>
            </p:cNvSpPr>
            <p:nvPr/>
          </p:nvSpPr>
          <p:spPr bwMode="auto">
            <a:xfrm>
              <a:off x="7423151" y="2651124"/>
              <a:ext cx="3390751"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654"/>
                </a:solidFill>
                <a:effectLst/>
                <a:uLnTx/>
                <a:uFillTx/>
                <a:latin typeface="Calibri" panose="020F0502020204030204"/>
                <a:ea typeface="+mn-ea"/>
                <a:cs typeface="+mn-cs"/>
              </a:endParaRPr>
            </a:p>
          </p:txBody>
        </p:sp>
        <p:sp>
          <p:nvSpPr>
            <p:cNvPr id="81" name="Freeform 1006">
              <a:extLst>
                <a:ext uri="{FF2B5EF4-FFF2-40B4-BE49-F238E27FC236}">
                  <a16:creationId xmlns:a16="http://schemas.microsoft.com/office/drawing/2014/main" id="{AD0214F8-14C7-C0F1-6923-2DD2033ACEB3}"/>
                </a:ext>
              </a:extLst>
            </p:cNvPr>
            <p:cNvSpPr>
              <a:spLocks/>
            </p:cNvSpPr>
            <p:nvPr/>
          </p:nvSpPr>
          <p:spPr bwMode="auto">
            <a:xfrm>
              <a:off x="7482201" y="2904606"/>
              <a:ext cx="3240881" cy="22892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39C11"/>
                  </a:solidFill>
                  <a:effectLst/>
                  <a:uLnTx/>
                  <a:uFillTx/>
                  <a:latin typeface="Arial" panose="020B0604020202020204" pitchFamily="34" charset="0"/>
                  <a:ea typeface="Open Sans" panose="020B0606030504020204" pitchFamily="34" charset="0"/>
                  <a:cs typeface="Arial" panose="020B0604020202020204" pitchFamily="34" charset="0"/>
                </a:rPr>
                <a:t>2024</a:t>
              </a:r>
            </a:p>
          </p:txBody>
        </p:sp>
      </p:grpSp>
      <p:sp>
        <p:nvSpPr>
          <p:cNvPr id="82" name="Rectangle 81">
            <a:extLst>
              <a:ext uri="{FF2B5EF4-FFF2-40B4-BE49-F238E27FC236}">
                <a16:creationId xmlns:a16="http://schemas.microsoft.com/office/drawing/2014/main" id="{EECA96C9-BCCE-4799-EDE9-F5BB23ABC050}"/>
              </a:ext>
            </a:extLst>
          </p:cNvPr>
          <p:cNvSpPr/>
          <p:nvPr/>
        </p:nvSpPr>
        <p:spPr>
          <a:xfrm>
            <a:off x="5106582" y="2056345"/>
            <a:ext cx="1400383" cy="400110"/>
          </a:xfrm>
          <a:prstGeom prst="rect">
            <a:avLst/>
          </a:prstGeom>
        </p:spPr>
        <p:txBody>
          <a:bodyPr wrap="none" rIns="0" anchor="ctr">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2000" b="1" kern="0" dirty="0">
                <a:solidFill>
                  <a:srgbClr val="F39C11"/>
                </a:solidFill>
                <a:latin typeface="Open Sans" panose="020B0606030504020204" pitchFamily="34" charset="0"/>
                <a:ea typeface="Open Sans" panose="020B0606030504020204" pitchFamily="34" charset="0"/>
                <a:cs typeface="Open Sans" panose="020B0606030504020204" pitchFamily="34" charset="0"/>
              </a:rPr>
              <a:t>D</a:t>
            </a:r>
            <a:r>
              <a:rPr kumimoji="0" lang="en-US" sz="2000" b="1" i="0" u="none" strike="noStrike" kern="0" cap="none" spc="0" normalizeH="0" baseline="0" noProof="0" dirty="0" err="1">
                <a:ln>
                  <a:noFill/>
                </a:ln>
                <a:solidFill>
                  <a:srgbClr val="F39C11"/>
                </a:solidFill>
                <a:effectLst/>
                <a:uLnTx/>
                <a:uFillTx/>
                <a:latin typeface="Open Sans" panose="020B0606030504020204" pitchFamily="34" charset="0"/>
                <a:ea typeface="Open Sans" panose="020B0606030504020204" pitchFamily="34" charset="0"/>
                <a:cs typeface="Open Sans" panose="020B0606030504020204" pitchFamily="34" charset="0"/>
              </a:rPr>
              <a:t>écembre</a:t>
            </a:r>
            <a:endParaRPr kumimoji="0" lang="en-US" sz="2000" b="0" i="0" u="none" strike="noStrike" kern="0" cap="none" spc="0" normalizeH="0" baseline="0" noProof="0" dirty="0">
              <a:ln>
                <a:noFill/>
              </a:ln>
              <a:solidFill>
                <a:srgbClr val="F39C11"/>
              </a:solidFill>
              <a:effectLst/>
              <a:uLnTx/>
              <a:uFillTx/>
              <a:latin typeface="Calibri" panose="020F0502020204030204"/>
              <a:ea typeface="+mn-ea"/>
              <a:cs typeface="+mn-cs"/>
            </a:endParaRPr>
          </a:p>
        </p:txBody>
      </p:sp>
      <p:grpSp>
        <p:nvGrpSpPr>
          <p:cNvPr id="83" name="Group 91">
            <a:extLst>
              <a:ext uri="{FF2B5EF4-FFF2-40B4-BE49-F238E27FC236}">
                <a16:creationId xmlns:a16="http://schemas.microsoft.com/office/drawing/2014/main" id="{5170F335-BF17-A69E-1DAB-C4965066B4FE}"/>
              </a:ext>
            </a:extLst>
          </p:cNvPr>
          <p:cNvGrpSpPr/>
          <p:nvPr/>
        </p:nvGrpSpPr>
        <p:grpSpPr>
          <a:xfrm>
            <a:off x="1447362" y="2530854"/>
            <a:ext cx="395036" cy="480743"/>
            <a:chOff x="1534352" y="1860142"/>
            <a:chExt cx="927364" cy="3860542"/>
          </a:xfrm>
        </p:grpSpPr>
        <p:sp>
          <p:nvSpPr>
            <p:cNvPr id="84" name="Oval 92">
              <a:extLst>
                <a:ext uri="{FF2B5EF4-FFF2-40B4-BE49-F238E27FC236}">
                  <a16:creationId xmlns:a16="http://schemas.microsoft.com/office/drawing/2014/main" id="{41DA7E2F-9991-5273-EF8A-65DF1FF65BF0}"/>
                </a:ext>
              </a:extLst>
            </p:cNvPr>
            <p:cNvSpPr/>
            <p:nvPr/>
          </p:nvSpPr>
          <p:spPr>
            <a:xfrm>
              <a:off x="2342844" y="5601812"/>
              <a:ext cx="118872" cy="118872"/>
            </a:xfrm>
            <a:prstGeom prst="ellipse">
              <a:avLst/>
            </a:prstGeom>
            <a:solidFill>
              <a:sysClr val="window" lastClr="FFFFFF"/>
            </a:solidFill>
            <a:ln w="12700" cap="flat" cmpd="sng" algn="ctr">
              <a:solidFill>
                <a:srgbClr val="F39C11"/>
              </a:solidFill>
              <a:prstDash val="solid"/>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9C11"/>
                </a:solidFill>
                <a:effectLst/>
                <a:uLnTx/>
                <a:uFillTx/>
                <a:latin typeface="Calibri"/>
                <a:ea typeface="+mn-ea"/>
                <a:cs typeface="+mn-cs"/>
              </a:endParaRPr>
            </a:p>
          </p:txBody>
        </p:sp>
        <p:cxnSp>
          <p:nvCxnSpPr>
            <p:cNvPr id="85" name="Straight Connector 93">
              <a:extLst>
                <a:ext uri="{FF2B5EF4-FFF2-40B4-BE49-F238E27FC236}">
                  <a16:creationId xmlns:a16="http://schemas.microsoft.com/office/drawing/2014/main" id="{BAA7AB8D-9212-E2D2-868C-2FAA08505C48}"/>
                </a:ext>
              </a:extLst>
            </p:cNvPr>
            <p:cNvCxnSpPr/>
            <p:nvPr/>
          </p:nvCxnSpPr>
          <p:spPr>
            <a:xfrm>
              <a:off x="2402280" y="1860142"/>
              <a:ext cx="0" cy="3741670"/>
            </a:xfrm>
            <a:prstGeom prst="line">
              <a:avLst/>
            </a:prstGeom>
            <a:noFill/>
            <a:ln w="9525" cap="flat" cmpd="sng" algn="ctr">
              <a:solidFill>
                <a:srgbClr val="F39C11"/>
              </a:solidFill>
              <a:prstDash val="solid"/>
            </a:ln>
            <a:effectLst/>
          </p:spPr>
        </p:cxnSp>
        <p:cxnSp>
          <p:nvCxnSpPr>
            <p:cNvPr id="86" name="Straight Connector 94">
              <a:extLst>
                <a:ext uri="{FF2B5EF4-FFF2-40B4-BE49-F238E27FC236}">
                  <a16:creationId xmlns:a16="http://schemas.microsoft.com/office/drawing/2014/main" id="{72911270-A1A9-42B7-3F58-AA8CD6C66237}"/>
                </a:ext>
              </a:extLst>
            </p:cNvPr>
            <p:cNvCxnSpPr/>
            <p:nvPr/>
          </p:nvCxnSpPr>
          <p:spPr>
            <a:xfrm>
              <a:off x="1534352" y="1860142"/>
              <a:ext cx="867928" cy="0"/>
            </a:xfrm>
            <a:prstGeom prst="line">
              <a:avLst/>
            </a:prstGeom>
            <a:noFill/>
            <a:ln w="57150" cap="flat" cmpd="sng" algn="ctr">
              <a:solidFill>
                <a:srgbClr val="F39C11"/>
              </a:solidFill>
              <a:prstDash val="solid"/>
            </a:ln>
            <a:effectLst/>
          </p:spPr>
        </p:cxnSp>
      </p:grpSp>
    </p:spTree>
    <p:extLst>
      <p:ext uri="{BB962C8B-B14F-4D97-AF65-F5344CB8AC3E}">
        <p14:creationId xmlns:p14="http://schemas.microsoft.com/office/powerpoint/2010/main" val="3699468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30418-386E-E76A-34EE-302B91A98E9D}"/>
            </a:ext>
          </a:extLst>
        </p:cNvPr>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74830DF1-A096-8FEC-66E6-8B7E6EE00ECA}"/>
              </a:ext>
            </a:extLst>
          </p:cNvPr>
          <p:cNvSpPr>
            <a:spLocks noGrp="1"/>
          </p:cNvSpPr>
          <p:nvPr>
            <p:ph type="sldNum" sz="quarter" idx="25"/>
          </p:nvPr>
        </p:nvSpPr>
        <p:spPr>
          <a:xfrm>
            <a:off x="4589463" y="6356350"/>
            <a:ext cx="2743200" cy="365125"/>
          </a:xfrm>
          <a:prstGeom prst="rect">
            <a:avLst/>
          </a:prstGeom>
        </p:spPr>
        <p:txBody>
          <a:bodyPr vert="horz" lIns="91440" tIns="45720" rIns="91440" bIns="45720" rtlCol="0" anchor="ctr"/>
          <a:lstStyle>
            <a:defPPr>
              <a:defRPr lang="fr-FR"/>
            </a:defPPr>
            <a:lvl1pPr marL="0" algn="ctr" defTabSz="914400" rtl="0" eaLnBrk="1" fontAlgn="auto" latinLnBrk="0" hangingPunct="1">
              <a:spcBef>
                <a:spcPts val="0"/>
              </a:spcBef>
              <a:spcAft>
                <a:spcPts val="0"/>
              </a:spcAft>
              <a:defRPr sz="1200" kern="1200">
                <a:solidFill>
                  <a:srgbClr val="555654">
                    <a:tint val="75000"/>
                  </a:srgb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3F10855-CA05-470F-B76E-90D0A31E7B90}" type="slidenum">
              <a:rPr kumimoji="0" lang="fr-FR" sz="1200" b="0" i="0" u="none" strike="noStrike" kern="1200" cap="none" spc="0" normalizeH="0" baseline="0" noProof="0" smtClean="0">
                <a:ln>
                  <a:noFill/>
                </a:ln>
                <a:solidFill>
                  <a:srgbClr val="555654">
                    <a:tint val="75000"/>
                  </a:srgbClr>
                </a:solidFill>
                <a:effectLst/>
                <a:uLnTx/>
                <a:uFillTx/>
                <a:latin typeface="Helvetica" charset="0"/>
                <a:cs typeface="Helvetica"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srgbClr val="555654">
                  <a:tint val="75000"/>
                </a:srgbClr>
              </a:solidFill>
              <a:effectLst/>
              <a:uLnTx/>
              <a:uFillTx/>
              <a:latin typeface="Helvetica" charset="0"/>
              <a:cs typeface="Helvetica" charset="0"/>
            </a:endParaRPr>
          </a:p>
        </p:txBody>
      </p:sp>
      <p:sp>
        <p:nvSpPr>
          <p:cNvPr id="7" name="Espace réservé du texte 4">
            <a:extLst>
              <a:ext uri="{FF2B5EF4-FFF2-40B4-BE49-F238E27FC236}">
                <a16:creationId xmlns:a16="http://schemas.microsoft.com/office/drawing/2014/main" id="{5A8104C5-621E-12E0-9A7F-DC6DDE52CAA8}"/>
              </a:ext>
            </a:extLst>
          </p:cNvPr>
          <p:cNvSpPr txBox="1">
            <a:spLocks/>
          </p:cNvSpPr>
          <p:nvPr/>
        </p:nvSpPr>
        <p:spPr>
          <a:xfrm>
            <a:off x="6939529" y="6498018"/>
            <a:ext cx="3849316" cy="190756"/>
          </a:xfrm>
          <a:prstGeom prst="rect">
            <a:avLst/>
          </a:prstGeom>
        </p:spPr>
        <p:txBody>
          <a:bodyPr/>
          <a:lstStyle>
            <a:lvl1pPr marL="0" indent="0" algn="r" defTabSz="914400" rtl="0" eaLnBrk="1" latinLnBrk="0" hangingPunct="1">
              <a:lnSpc>
                <a:spcPct val="90000"/>
              </a:lnSpc>
              <a:spcBef>
                <a:spcPts val="1000"/>
              </a:spcBef>
              <a:buFontTx/>
              <a:buNone/>
              <a:defRPr sz="1200" kern="1200">
                <a:solidFill>
                  <a:srgbClr val="5655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fr-FR" sz="1200" b="0" i="0" u="none" strike="noStrike" kern="1200" cap="none" spc="0" normalizeH="0" baseline="0" noProof="0" dirty="0">
                <a:ln>
                  <a:noFill/>
                </a:ln>
                <a:solidFill>
                  <a:srgbClr val="565555"/>
                </a:solidFill>
                <a:effectLst/>
                <a:uLnTx/>
                <a:uFillTx/>
                <a:latin typeface="Calibri" panose="020F0502020204030204"/>
                <a:ea typeface="+mn-ea"/>
                <a:cs typeface="+mn-cs"/>
              </a:rPr>
              <a:t>Journée d'étude – Jeudi 20 juin 2024 </a:t>
            </a:r>
          </a:p>
        </p:txBody>
      </p:sp>
      <p:sp>
        <p:nvSpPr>
          <p:cNvPr id="9" name="Espace réservé du texte 1">
            <a:extLst>
              <a:ext uri="{FF2B5EF4-FFF2-40B4-BE49-F238E27FC236}">
                <a16:creationId xmlns:a16="http://schemas.microsoft.com/office/drawing/2014/main" id="{6135CBFD-F586-340C-738D-A2A0818C61AC}"/>
              </a:ext>
            </a:extLst>
          </p:cNvPr>
          <p:cNvSpPr txBox="1">
            <a:spLocks/>
          </p:cNvSpPr>
          <p:nvPr/>
        </p:nvSpPr>
        <p:spPr bwMode="auto">
          <a:xfrm>
            <a:off x="828675" y="91090"/>
            <a:ext cx="11363325" cy="563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554400" rtl="0" eaLnBrk="0" fontAlgn="base" hangingPunct="0">
              <a:lnSpc>
                <a:spcPct val="100000"/>
              </a:lnSpc>
              <a:spcBef>
                <a:spcPts val="0"/>
              </a:spcBef>
              <a:spcAft>
                <a:spcPts val="0"/>
              </a:spcAft>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554038"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400" b="1" i="0" u="none" strike="noStrike" kern="1200" cap="none" spc="0" normalizeH="0" baseline="0" noProof="0" dirty="0">
                <a:ln>
                  <a:noFill/>
                </a:ln>
                <a:solidFill>
                  <a:srgbClr val="019EE3"/>
                </a:solidFill>
                <a:effectLst/>
                <a:uLnTx/>
                <a:uFillTx/>
                <a:latin typeface="Arial  "/>
                <a:ea typeface="Montserrat" panose="00000500000000000000" pitchFamily="50" charset="0"/>
                <a:cs typeface="Montserrat" panose="00000500000000000000" pitchFamily="50" charset="0"/>
              </a:rPr>
              <a:t>Congrès National de Médecine et de Santé au travail 2024 </a:t>
            </a:r>
          </a:p>
          <a:p>
            <a:pPr marL="0" marR="0" lvl="0" indent="0" algn="l" defTabSz="554038" rtl="0" eaLnBrk="0" fontAlgn="base" latinLnBrk="0" hangingPunct="0">
              <a:lnSpc>
                <a:spcPct val="100000"/>
              </a:lnSpc>
              <a:spcBef>
                <a:spcPct val="0"/>
              </a:spcBef>
              <a:spcAft>
                <a:spcPct val="0"/>
              </a:spcAft>
              <a:buClrTx/>
              <a:buSzTx/>
              <a:buFont typeface="Arial" panose="020B0604020202020204" pitchFamily="34" charset="0"/>
              <a:buNone/>
              <a:tabLst/>
              <a:defRPr/>
            </a:pPr>
            <a:r>
              <a:rPr lang="fr-FR" altLang="fr-FR" sz="2400" dirty="0">
                <a:latin typeface="Arial  "/>
                <a:ea typeface="Montserrat" panose="00000500000000000000" pitchFamily="50" charset="0"/>
                <a:cs typeface="Montserrat" panose="00000500000000000000" pitchFamily="50" charset="0"/>
              </a:rPr>
              <a:t>Intervention sur la contribution des SPSTI à la santé publique </a:t>
            </a:r>
            <a:endParaRPr kumimoji="0" lang="fr-FR" altLang="fr-FR" sz="2400" b="0" i="0" u="none" strike="noStrike" kern="1200" cap="none" spc="0" normalizeH="0" baseline="0" noProof="0" dirty="0">
              <a:ln>
                <a:noFill/>
              </a:ln>
              <a:solidFill>
                <a:srgbClr val="019EE3"/>
              </a:solidFill>
              <a:effectLst/>
              <a:uLnTx/>
              <a:uFillTx/>
              <a:latin typeface="Arial  "/>
              <a:ea typeface="Montserrat" panose="00000500000000000000" pitchFamily="50" charset="0"/>
              <a:cs typeface="Montserrat" panose="00000500000000000000" pitchFamily="50" charset="0"/>
            </a:endParaRPr>
          </a:p>
        </p:txBody>
      </p:sp>
      <p:sp>
        <p:nvSpPr>
          <p:cNvPr id="2" name="Rectangle 1">
            <a:extLst>
              <a:ext uri="{FF2B5EF4-FFF2-40B4-BE49-F238E27FC236}">
                <a16:creationId xmlns:a16="http://schemas.microsoft.com/office/drawing/2014/main" id="{08F4DCF3-CDA3-01A3-85FB-3AFA1E57B4A3}"/>
              </a:ext>
            </a:extLst>
          </p:cNvPr>
          <p:cNvSpPr/>
          <p:nvPr/>
        </p:nvSpPr>
        <p:spPr>
          <a:xfrm>
            <a:off x="1261225" y="1172737"/>
            <a:ext cx="9669549" cy="507104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00614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numéro de diapositive 18">
            <a:extLst>
              <a:ext uri="{FF2B5EF4-FFF2-40B4-BE49-F238E27FC236}">
                <a16:creationId xmlns:a16="http://schemas.microsoft.com/office/drawing/2014/main" id="{4CA297FA-C5AB-A144-969C-E0D9F36431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A8053B-E659-0540-9B56-CEF971A1A13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0BF179E-9061-D4F9-0E4D-671F5B767F86}"/>
              </a:ext>
            </a:extLst>
          </p:cNvPr>
          <p:cNvSpPr/>
          <p:nvPr/>
        </p:nvSpPr>
        <p:spPr>
          <a:xfrm>
            <a:off x="2666418" y="1901389"/>
            <a:ext cx="5784919" cy="5286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rPr>
              <a:t>Agissons-nous sur le déterminant travail ? </a:t>
            </a:r>
          </a:p>
        </p:txBody>
      </p:sp>
      <p:sp>
        <p:nvSpPr>
          <p:cNvPr id="8" name="Rectangle 7">
            <a:extLst>
              <a:ext uri="{FF2B5EF4-FFF2-40B4-BE49-F238E27FC236}">
                <a16:creationId xmlns:a16="http://schemas.microsoft.com/office/drawing/2014/main" id="{901022B3-27D8-2B0C-BB28-B6B00A1949A2}"/>
              </a:ext>
            </a:extLst>
          </p:cNvPr>
          <p:cNvSpPr/>
          <p:nvPr/>
        </p:nvSpPr>
        <p:spPr>
          <a:xfrm>
            <a:off x="5542388" y="2335434"/>
            <a:ext cx="54000" cy="30883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87E5669F-5F91-076E-1969-7F76A0E87555}"/>
              </a:ext>
            </a:extLst>
          </p:cNvPr>
          <p:cNvSpPr/>
          <p:nvPr/>
        </p:nvSpPr>
        <p:spPr>
          <a:xfrm rot="5400000">
            <a:off x="7162388" y="997264"/>
            <a:ext cx="54000" cy="3240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ED0BA63-3FEC-7BD9-62CD-BAC83A3FC5B8}"/>
              </a:ext>
            </a:extLst>
          </p:cNvPr>
          <p:cNvSpPr/>
          <p:nvPr/>
        </p:nvSpPr>
        <p:spPr>
          <a:xfrm>
            <a:off x="1938892" y="2879593"/>
            <a:ext cx="780991" cy="5286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00B050"/>
                </a:solidFill>
                <a:effectLst/>
                <a:uLnTx/>
                <a:uFillTx/>
                <a:latin typeface="Calibri" panose="020F0502020204030204"/>
                <a:ea typeface="+mn-ea"/>
                <a:cs typeface="+mn-cs"/>
              </a:rPr>
              <a:t>oui</a:t>
            </a: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4" name="Flèche : bas 13">
            <a:extLst>
              <a:ext uri="{FF2B5EF4-FFF2-40B4-BE49-F238E27FC236}">
                <a16:creationId xmlns:a16="http://schemas.microsoft.com/office/drawing/2014/main" id="{C4A63A94-4C5B-0A82-0296-60C097AB38C2}"/>
              </a:ext>
            </a:extLst>
          </p:cNvPr>
          <p:cNvSpPr/>
          <p:nvPr/>
        </p:nvSpPr>
        <p:spPr>
          <a:xfrm>
            <a:off x="2266388" y="2591671"/>
            <a:ext cx="126000" cy="46800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lèche : bas 14">
            <a:extLst>
              <a:ext uri="{FF2B5EF4-FFF2-40B4-BE49-F238E27FC236}">
                <a16:creationId xmlns:a16="http://schemas.microsoft.com/office/drawing/2014/main" id="{E20C7909-FC91-DABC-6BAB-B89D600A0C47}"/>
              </a:ext>
            </a:extLst>
          </p:cNvPr>
          <p:cNvSpPr/>
          <p:nvPr/>
        </p:nvSpPr>
        <p:spPr>
          <a:xfrm>
            <a:off x="8746388" y="2583720"/>
            <a:ext cx="126000" cy="46800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9936452-9BF9-79FC-F161-EFDFBBFDC7A1}"/>
              </a:ext>
            </a:extLst>
          </p:cNvPr>
          <p:cNvSpPr/>
          <p:nvPr/>
        </p:nvSpPr>
        <p:spPr>
          <a:xfrm>
            <a:off x="8418892" y="2890103"/>
            <a:ext cx="780991" cy="5286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F0000"/>
                </a:solidFill>
                <a:effectLst/>
                <a:uLnTx/>
                <a:uFillTx/>
                <a:latin typeface="Calibri" panose="020F0502020204030204"/>
                <a:ea typeface="+mn-ea"/>
                <a:cs typeface="+mn-cs"/>
              </a:rPr>
              <a:t>non</a:t>
            </a:r>
            <a:r>
              <a:rPr kumimoji="0" lang="fr-FR" sz="2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7" name="Rectangle 16">
            <a:extLst>
              <a:ext uri="{FF2B5EF4-FFF2-40B4-BE49-F238E27FC236}">
                <a16:creationId xmlns:a16="http://schemas.microsoft.com/office/drawing/2014/main" id="{D0E69A42-5C48-1CCD-FD20-4EC9BF3F5071}"/>
              </a:ext>
            </a:extLst>
          </p:cNvPr>
          <p:cNvSpPr/>
          <p:nvPr/>
        </p:nvSpPr>
        <p:spPr>
          <a:xfrm>
            <a:off x="6126112" y="3633484"/>
            <a:ext cx="5347720" cy="8213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rPr>
              <a:t>Notre action préserve-t-elle un état de santé compatible avec le maintien en emploi ?  </a:t>
            </a:r>
          </a:p>
        </p:txBody>
      </p:sp>
      <p:sp>
        <p:nvSpPr>
          <p:cNvPr id="18" name="Rectangle 17">
            <a:extLst>
              <a:ext uri="{FF2B5EF4-FFF2-40B4-BE49-F238E27FC236}">
                <a16:creationId xmlns:a16="http://schemas.microsoft.com/office/drawing/2014/main" id="{408B3347-EF64-2BC1-C73D-C8C9BA98BFF4}"/>
              </a:ext>
            </a:extLst>
          </p:cNvPr>
          <p:cNvSpPr/>
          <p:nvPr/>
        </p:nvSpPr>
        <p:spPr>
          <a:xfrm>
            <a:off x="82504" y="3446368"/>
            <a:ext cx="4508262" cy="8213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rPr>
              <a:t>Dans notre rôle</a:t>
            </a:r>
          </a:p>
        </p:txBody>
      </p:sp>
      <p:sp>
        <p:nvSpPr>
          <p:cNvPr id="20" name="Flèche : bas 19">
            <a:extLst>
              <a:ext uri="{FF2B5EF4-FFF2-40B4-BE49-F238E27FC236}">
                <a16:creationId xmlns:a16="http://schemas.microsoft.com/office/drawing/2014/main" id="{8F87E9FE-6FFA-7AC8-55F7-7C22057C0A9D}"/>
              </a:ext>
            </a:extLst>
          </p:cNvPr>
          <p:cNvSpPr/>
          <p:nvPr/>
        </p:nvSpPr>
        <p:spPr>
          <a:xfrm>
            <a:off x="2266387" y="3284533"/>
            <a:ext cx="126000" cy="46800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431DEB46-A381-3E1D-B47D-AEE1BE4001D6}"/>
              </a:ext>
            </a:extLst>
          </p:cNvPr>
          <p:cNvSpPr/>
          <p:nvPr/>
        </p:nvSpPr>
        <p:spPr>
          <a:xfrm>
            <a:off x="3785653" y="5847367"/>
            <a:ext cx="6480000" cy="8954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rPr>
              <a:t>Quelle priorité donnons-nous à cette action par rapport à toutes les actions que avons à mettre en œuvre, du fait ou en lien avec le travail ?  </a:t>
            </a:r>
          </a:p>
        </p:txBody>
      </p:sp>
      <p:sp>
        <p:nvSpPr>
          <p:cNvPr id="22" name="Flèche : bas 21">
            <a:extLst>
              <a:ext uri="{FF2B5EF4-FFF2-40B4-BE49-F238E27FC236}">
                <a16:creationId xmlns:a16="http://schemas.microsoft.com/office/drawing/2014/main" id="{B5AAFE1E-4540-E3A3-5B50-A12CEDD8801A}"/>
              </a:ext>
            </a:extLst>
          </p:cNvPr>
          <p:cNvSpPr/>
          <p:nvPr/>
        </p:nvSpPr>
        <p:spPr>
          <a:xfrm>
            <a:off x="8740251" y="3287250"/>
            <a:ext cx="126000" cy="46800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C766400-138C-5625-CEEC-F0FB451AFE0A}"/>
              </a:ext>
            </a:extLst>
          </p:cNvPr>
          <p:cNvSpPr/>
          <p:nvPr/>
        </p:nvSpPr>
        <p:spPr>
          <a:xfrm>
            <a:off x="8772972" y="4388317"/>
            <a:ext cx="54000" cy="30883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2CCF254C-B79C-4A67-FCCE-79944B01FEFF}"/>
              </a:ext>
            </a:extLst>
          </p:cNvPr>
          <p:cNvSpPr/>
          <p:nvPr/>
        </p:nvSpPr>
        <p:spPr>
          <a:xfrm rot="5400000">
            <a:off x="8785036" y="2898176"/>
            <a:ext cx="54000" cy="3600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lèche : bas 24">
            <a:extLst>
              <a:ext uri="{FF2B5EF4-FFF2-40B4-BE49-F238E27FC236}">
                <a16:creationId xmlns:a16="http://schemas.microsoft.com/office/drawing/2014/main" id="{E7A19746-34F7-24B0-7170-485455D2872C}"/>
              </a:ext>
            </a:extLst>
          </p:cNvPr>
          <p:cNvSpPr/>
          <p:nvPr/>
        </p:nvSpPr>
        <p:spPr>
          <a:xfrm>
            <a:off x="10545928" y="4671176"/>
            <a:ext cx="126000" cy="46800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lèche : bas 25">
            <a:extLst>
              <a:ext uri="{FF2B5EF4-FFF2-40B4-BE49-F238E27FC236}">
                <a16:creationId xmlns:a16="http://schemas.microsoft.com/office/drawing/2014/main" id="{5D4E40CA-CC4A-F851-87A9-AC8101A915F1}"/>
              </a:ext>
            </a:extLst>
          </p:cNvPr>
          <p:cNvSpPr/>
          <p:nvPr/>
        </p:nvSpPr>
        <p:spPr>
          <a:xfrm>
            <a:off x="6973164" y="4678529"/>
            <a:ext cx="126000" cy="46800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625BA0A4-41CF-21A8-5CFB-16067C8F30C0}"/>
              </a:ext>
            </a:extLst>
          </p:cNvPr>
          <p:cNvSpPr/>
          <p:nvPr/>
        </p:nvSpPr>
        <p:spPr>
          <a:xfrm>
            <a:off x="10207922" y="4987154"/>
            <a:ext cx="780991" cy="5286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F0000"/>
                </a:solidFill>
                <a:effectLst/>
                <a:uLnTx/>
                <a:uFillTx/>
                <a:latin typeface="Calibri" panose="020F0502020204030204"/>
                <a:ea typeface="+mn-ea"/>
                <a:cs typeface="+mn-cs"/>
              </a:rPr>
              <a:t>non  </a:t>
            </a:r>
          </a:p>
        </p:txBody>
      </p:sp>
      <p:sp>
        <p:nvSpPr>
          <p:cNvPr id="29" name="Rectangle 28">
            <a:extLst>
              <a:ext uri="{FF2B5EF4-FFF2-40B4-BE49-F238E27FC236}">
                <a16:creationId xmlns:a16="http://schemas.microsoft.com/office/drawing/2014/main" id="{3D80903E-7B4C-6C24-4C06-E615E619EABE}"/>
              </a:ext>
            </a:extLst>
          </p:cNvPr>
          <p:cNvSpPr/>
          <p:nvPr/>
        </p:nvSpPr>
        <p:spPr>
          <a:xfrm>
            <a:off x="6645668" y="4987154"/>
            <a:ext cx="780991" cy="5286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00B050"/>
                </a:solidFill>
                <a:effectLst/>
                <a:uLnTx/>
                <a:uFillTx/>
                <a:latin typeface="Calibri" panose="020F0502020204030204"/>
                <a:ea typeface="+mn-ea"/>
                <a:cs typeface="+mn-cs"/>
              </a:rPr>
              <a:t>oui</a:t>
            </a:r>
          </a:p>
        </p:txBody>
      </p:sp>
      <p:sp>
        <p:nvSpPr>
          <p:cNvPr id="30" name="Flèche : bas 29">
            <a:extLst>
              <a:ext uri="{FF2B5EF4-FFF2-40B4-BE49-F238E27FC236}">
                <a16:creationId xmlns:a16="http://schemas.microsoft.com/office/drawing/2014/main" id="{921EC1E4-5AED-CE79-95FF-5DFCCB5923C5}"/>
              </a:ext>
            </a:extLst>
          </p:cNvPr>
          <p:cNvSpPr/>
          <p:nvPr/>
        </p:nvSpPr>
        <p:spPr>
          <a:xfrm>
            <a:off x="6973163" y="5423214"/>
            <a:ext cx="126000" cy="46800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FEC4E5A3-AFD4-2D69-6E0F-62C9A1202B5E}"/>
              </a:ext>
            </a:extLst>
          </p:cNvPr>
          <p:cNvSpPr/>
          <p:nvPr/>
        </p:nvSpPr>
        <p:spPr>
          <a:xfrm rot="5400000">
            <a:off x="3904388" y="1004662"/>
            <a:ext cx="54000" cy="3240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Étoile : 24 branches 2">
            <a:extLst>
              <a:ext uri="{FF2B5EF4-FFF2-40B4-BE49-F238E27FC236}">
                <a16:creationId xmlns:a16="http://schemas.microsoft.com/office/drawing/2014/main" id="{EBFB6C40-3513-6C95-AB03-8FDDA8D81E30}"/>
              </a:ext>
            </a:extLst>
          </p:cNvPr>
          <p:cNvSpPr/>
          <p:nvPr/>
        </p:nvSpPr>
        <p:spPr>
          <a:xfrm rot="21098717">
            <a:off x="262415" y="5483716"/>
            <a:ext cx="3484438" cy="1077886"/>
          </a:xfrm>
          <a:prstGeom prst="star24">
            <a:avLst>
              <a:gd name="adj" fmla="val 42206"/>
            </a:avLst>
          </a:prstGeom>
          <a:solidFill>
            <a:schemeClr val="accent4"/>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200" b="1" i="0" u="none" strike="noStrike" kern="1200" cap="none" spc="0" normalizeH="0" baseline="0" noProof="0" dirty="0">
                <a:ln>
                  <a:noFill/>
                </a:ln>
                <a:solidFill>
                  <a:prstClr val="black"/>
                </a:solidFill>
                <a:effectLst/>
                <a:uLnTx/>
                <a:uFillTx/>
                <a:latin typeface="Calibri" panose="020F0502020204030204"/>
                <a:ea typeface="+mn-ea"/>
                <a:cs typeface="+mn-cs"/>
              </a:rPr>
              <a:t>Science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200" b="1" i="0" u="none" strike="noStrike" kern="1200" cap="none" spc="0" normalizeH="0" baseline="0" noProof="0" dirty="0">
                <a:ln>
                  <a:noFill/>
                </a:ln>
                <a:solidFill>
                  <a:prstClr val="black"/>
                </a:solidFill>
                <a:effectLst/>
                <a:uLnTx/>
                <a:uFillTx/>
                <a:latin typeface="Calibri" panose="020F0502020204030204"/>
                <a:ea typeface="+mn-ea"/>
                <a:cs typeface="+mn-cs"/>
              </a:rPr>
              <a:t>dont médecine </a:t>
            </a:r>
          </a:p>
        </p:txBody>
      </p:sp>
    </p:spTree>
    <p:extLst>
      <p:ext uri="{BB962C8B-B14F-4D97-AF65-F5344CB8AC3E}">
        <p14:creationId xmlns:p14="http://schemas.microsoft.com/office/powerpoint/2010/main" val="354646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Effect transition="in" filter="fade">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p:bldP spid="14" grpId="0" animBg="1"/>
      <p:bldP spid="15" grpId="0" animBg="1"/>
      <p:bldP spid="16" grpId="0"/>
      <p:bldP spid="17" grpId="0" animBg="1"/>
      <p:bldP spid="18" grpId="0" animBg="1"/>
      <p:bldP spid="20" grpId="0" animBg="1"/>
      <p:bldP spid="21" grpId="0" animBg="1"/>
      <p:bldP spid="22" grpId="0" animBg="1"/>
      <p:bldP spid="23" grpId="0" animBg="1"/>
      <p:bldP spid="24" grpId="0" animBg="1"/>
      <p:bldP spid="25" grpId="0" animBg="1"/>
      <p:bldP spid="26" grpId="0" animBg="1"/>
      <p:bldP spid="28" grpId="0"/>
      <p:bldP spid="29" grpId="0"/>
      <p:bldP spid="30" grpId="0" animBg="1"/>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8F433AC-20BE-63BB-2265-1FFCA77D58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A8053B-E659-0540-9B56-CEF971A1A13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10C74E8B-FF13-982E-A718-ED557D517B64}"/>
              </a:ext>
            </a:extLst>
          </p:cNvPr>
          <p:cNvSpPr/>
          <p:nvPr/>
        </p:nvSpPr>
        <p:spPr>
          <a:xfrm>
            <a:off x="365764" y="2541401"/>
            <a:ext cx="4546771" cy="1734207"/>
          </a:xfrm>
          <a:prstGeom prst="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B050"/>
                </a:solidFill>
                <a:effectLst/>
                <a:uLnTx/>
                <a:uFillTx/>
                <a:latin typeface="Calibri" panose="020F0502020204030204"/>
                <a:ea typeface="+mn-ea"/>
                <a:cs typeface="+mn-cs"/>
              </a:rPr>
              <a:t>OUI</a:t>
            </a: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rPr>
              <a:t>les SPST contribuent beaucoup à la santé publique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33B0C16-BBAB-16F7-71C4-34B2E0CCE97D}"/>
              </a:ext>
            </a:extLst>
          </p:cNvPr>
          <p:cNvSpPr/>
          <p:nvPr/>
        </p:nvSpPr>
        <p:spPr>
          <a:xfrm>
            <a:off x="5462230" y="2541402"/>
            <a:ext cx="6418667" cy="800888"/>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MAIS</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pas avant d’agir sur le déterminant travail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EAC4458-9E0E-96FD-1240-33317009AFF6}"/>
              </a:ext>
            </a:extLst>
          </p:cNvPr>
          <p:cNvSpPr/>
          <p:nvPr/>
        </p:nvSpPr>
        <p:spPr>
          <a:xfrm>
            <a:off x="5462229" y="3474720"/>
            <a:ext cx="6418667" cy="800888"/>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MAIS</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pas au lieu d’agir sur le déterminant travail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F06F8B5-183B-BFE1-6DA6-95D56AF8DA50}"/>
              </a:ext>
            </a:extLst>
          </p:cNvPr>
          <p:cNvSpPr/>
          <p:nvPr/>
        </p:nvSpPr>
        <p:spPr>
          <a:xfrm>
            <a:off x="1766791" y="4748794"/>
            <a:ext cx="8658418" cy="1285416"/>
          </a:xfrm>
          <a:prstGeom prst="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000" b="1" i="0" u="none" strike="noStrike" kern="1200" cap="none" spc="0" normalizeH="0" baseline="0" noProof="0" dirty="0">
                <a:ln>
                  <a:noFill/>
                </a:ln>
                <a:solidFill>
                  <a:prstClr val="black"/>
                </a:solidFill>
                <a:effectLst/>
                <a:uLnTx/>
                <a:uFillTx/>
                <a:latin typeface="Calibri" panose="020F0502020204030204"/>
                <a:ea typeface="+mn-ea"/>
                <a:cs typeface="+mn-cs"/>
              </a:rPr>
              <a:t> Car personne ne sait conseiller pour préserver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000" b="1" i="0" u="none" strike="noStrike" kern="1200" cap="none" spc="0" normalizeH="0" baseline="0" noProof="0" dirty="0">
                <a:ln>
                  <a:noFill/>
                </a:ln>
                <a:solidFill>
                  <a:prstClr val="black"/>
                </a:solidFill>
                <a:effectLst/>
                <a:uLnTx/>
                <a:uFillTx/>
                <a:latin typeface="Calibri" panose="020F0502020204030204"/>
                <a:ea typeface="+mn-ea"/>
                <a:cs typeface="+mn-cs"/>
              </a:rPr>
              <a:t>la santé du fait du travail mieux que vous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263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30418-386E-E76A-34EE-302B91A98E9D}"/>
            </a:ext>
          </a:extLst>
        </p:cNvPr>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74830DF1-A096-8FEC-66E6-8B7E6EE00ECA}"/>
              </a:ext>
            </a:extLst>
          </p:cNvPr>
          <p:cNvSpPr>
            <a:spLocks noGrp="1"/>
          </p:cNvSpPr>
          <p:nvPr>
            <p:ph type="sldNum" sz="quarter" idx="25"/>
          </p:nvPr>
        </p:nvSpPr>
        <p:spPr>
          <a:xfrm>
            <a:off x="4589463" y="6356350"/>
            <a:ext cx="2743200" cy="365125"/>
          </a:xfrm>
          <a:prstGeom prst="rect">
            <a:avLst/>
          </a:prstGeom>
        </p:spPr>
        <p:txBody>
          <a:bodyPr vert="horz" lIns="91440" tIns="45720" rIns="91440" bIns="45720" rtlCol="0" anchor="ctr"/>
          <a:lstStyle>
            <a:defPPr>
              <a:defRPr lang="fr-FR"/>
            </a:defPPr>
            <a:lvl1pPr marL="0" algn="ctr" defTabSz="914400" rtl="0" eaLnBrk="1" fontAlgn="auto" latinLnBrk="0" hangingPunct="1">
              <a:spcBef>
                <a:spcPts val="0"/>
              </a:spcBef>
              <a:spcAft>
                <a:spcPts val="0"/>
              </a:spcAft>
              <a:defRPr sz="1200" kern="1200">
                <a:solidFill>
                  <a:srgbClr val="555654">
                    <a:tint val="75000"/>
                  </a:srgb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3F10855-CA05-470F-B76E-90D0A31E7B90}" type="slidenum">
              <a:rPr kumimoji="0" lang="fr-FR" sz="1200" b="0" i="0" u="none" strike="noStrike" kern="1200" cap="none" spc="0" normalizeH="0" baseline="0" noProof="0" smtClean="0">
                <a:ln>
                  <a:noFill/>
                </a:ln>
                <a:solidFill>
                  <a:srgbClr val="555654">
                    <a:tint val="75000"/>
                  </a:srgbClr>
                </a:solidFill>
                <a:effectLst/>
                <a:uLnTx/>
                <a:uFillTx/>
                <a:latin typeface="Helvetica" charset="0"/>
                <a:cs typeface="Helvetica"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a:noFill/>
              </a:ln>
              <a:solidFill>
                <a:srgbClr val="555654">
                  <a:tint val="75000"/>
                </a:srgbClr>
              </a:solidFill>
              <a:effectLst/>
              <a:uLnTx/>
              <a:uFillTx/>
              <a:latin typeface="Helvetica" charset="0"/>
              <a:cs typeface="Helvetica" charset="0"/>
            </a:endParaRPr>
          </a:p>
        </p:txBody>
      </p:sp>
      <p:sp>
        <p:nvSpPr>
          <p:cNvPr id="7" name="Espace réservé du texte 4">
            <a:extLst>
              <a:ext uri="{FF2B5EF4-FFF2-40B4-BE49-F238E27FC236}">
                <a16:creationId xmlns:a16="http://schemas.microsoft.com/office/drawing/2014/main" id="{5A8104C5-621E-12E0-9A7F-DC6DDE52CAA8}"/>
              </a:ext>
            </a:extLst>
          </p:cNvPr>
          <p:cNvSpPr txBox="1">
            <a:spLocks/>
          </p:cNvSpPr>
          <p:nvPr/>
        </p:nvSpPr>
        <p:spPr>
          <a:xfrm>
            <a:off x="6939529" y="6498018"/>
            <a:ext cx="3849316" cy="190756"/>
          </a:xfrm>
          <a:prstGeom prst="rect">
            <a:avLst/>
          </a:prstGeom>
        </p:spPr>
        <p:txBody>
          <a:bodyPr/>
          <a:lstStyle>
            <a:lvl1pPr marL="0" indent="0" algn="r" defTabSz="914400" rtl="0" eaLnBrk="1" latinLnBrk="0" hangingPunct="1">
              <a:lnSpc>
                <a:spcPct val="90000"/>
              </a:lnSpc>
              <a:spcBef>
                <a:spcPts val="1000"/>
              </a:spcBef>
              <a:buFontTx/>
              <a:buNone/>
              <a:defRPr sz="1200" kern="1200">
                <a:solidFill>
                  <a:srgbClr val="5655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fr-FR" sz="1200" b="0" i="0" u="none" strike="noStrike" kern="1200" cap="none" spc="0" normalizeH="0" baseline="0" noProof="0" dirty="0">
                <a:ln>
                  <a:noFill/>
                </a:ln>
                <a:solidFill>
                  <a:srgbClr val="565555"/>
                </a:solidFill>
                <a:effectLst/>
                <a:uLnTx/>
                <a:uFillTx/>
                <a:latin typeface="Calibri" panose="020F0502020204030204"/>
                <a:ea typeface="+mn-ea"/>
                <a:cs typeface="+mn-cs"/>
              </a:rPr>
              <a:t>Journée d'étude – Jeudi 20 juin 2024 </a:t>
            </a:r>
          </a:p>
        </p:txBody>
      </p:sp>
      <p:sp>
        <p:nvSpPr>
          <p:cNvPr id="2" name="Espace réservé du texte 1">
            <a:extLst>
              <a:ext uri="{FF2B5EF4-FFF2-40B4-BE49-F238E27FC236}">
                <a16:creationId xmlns:a16="http://schemas.microsoft.com/office/drawing/2014/main" id="{C9DF7EC2-AF63-733A-BA8D-E02FE1A3CD2D}"/>
              </a:ext>
            </a:extLst>
          </p:cNvPr>
          <p:cNvSpPr txBox="1">
            <a:spLocks/>
          </p:cNvSpPr>
          <p:nvPr/>
        </p:nvSpPr>
        <p:spPr bwMode="auto">
          <a:xfrm>
            <a:off x="828675" y="91090"/>
            <a:ext cx="11363325" cy="563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554400" rtl="0" eaLnBrk="0" fontAlgn="base" hangingPunct="0">
              <a:lnSpc>
                <a:spcPct val="100000"/>
              </a:lnSpc>
              <a:spcBef>
                <a:spcPts val="0"/>
              </a:spcBef>
              <a:spcAft>
                <a:spcPts val="0"/>
              </a:spcAft>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554038"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400" b="1" i="0" u="none" strike="noStrike" kern="1200" cap="none" spc="0" normalizeH="0" baseline="0" noProof="0" dirty="0">
                <a:ln>
                  <a:noFill/>
                </a:ln>
                <a:solidFill>
                  <a:srgbClr val="019EE3"/>
                </a:solidFill>
                <a:effectLst/>
                <a:uLnTx/>
                <a:uFillTx/>
                <a:latin typeface="Arial  "/>
                <a:ea typeface="Montserrat" panose="00000500000000000000" pitchFamily="50" charset="0"/>
                <a:cs typeface="Montserrat" panose="00000500000000000000" pitchFamily="50" charset="0"/>
              </a:rPr>
              <a:t>Réseau des médecins-relais des SPSTI </a:t>
            </a:r>
          </a:p>
          <a:p>
            <a:pPr marL="0" marR="0" lvl="0" indent="0" algn="l" defTabSz="554038" rtl="0" eaLnBrk="0" fontAlgn="base" latinLnBrk="0" hangingPunct="0">
              <a:lnSpc>
                <a:spcPct val="100000"/>
              </a:lnSpc>
              <a:spcBef>
                <a:spcPct val="0"/>
              </a:spcBef>
              <a:spcAft>
                <a:spcPct val="0"/>
              </a:spcAft>
              <a:buClrTx/>
              <a:buSzTx/>
              <a:buFont typeface="Arial" panose="020B0604020202020204" pitchFamily="34" charset="0"/>
              <a:buNone/>
              <a:tabLst/>
              <a:defRPr/>
            </a:pPr>
            <a:r>
              <a:rPr lang="fr-FR" altLang="fr-FR" sz="2400" dirty="0">
                <a:latin typeface="Arial  "/>
                <a:ea typeface="Montserrat" panose="00000500000000000000" pitchFamily="50" charset="0"/>
                <a:cs typeface="Montserrat" panose="00000500000000000000" pitchFamily="50" charset="0"/>
              </a:rPr>
              <a:t>Nouvelle journée d’information, en visioconférences, le 26 juin 2024 </a:t>
            </a:r>
            <a:endParaRPr kumimoji="0" lang="fr-FR" altLang="fr-FR" sz="2400" b="0" i="0" u="none" strike="noStrike" kern="1200" cap="none" spc="0" normalizeH="0" baseline="0" noProof="0" dirty="0">
              <a:ln>
                <a:noFill/>
              </a:ln>
              <a:solidFill>
                <a:srgbClr val="019EE3"/>
              </a:solidFill>
              <a:effectLst/>
              <a:uLnTx/>
              <a:uFillTx/>
              <a:latin typeface="Arial  "/>
              <a:ea typeface="Montserrat" panose="00000500000000000000" pitchFamily="50" charset="0"/>
              <a:cs typeface="Montserrat" panose="00000500000000000000" pitchFamily="50" charset="0"/>
            </a:endParaRPr>
          </a:p>
        </p:txBody>
      </p:sp>
      <p:sp>
        <p:nvSpPr>
          <p:cNvPr id="9" name="Rectangle 8">
            <a:extLst>
              <a:ext uri="{FF2B5EF4-FFF2-40B4-BE49-F238E27FC236}">
                <a16:creationId xmlns:a16="http://schemas.microsoft.com/office/drawing/2014/main" id="{81EEC76F-9A11-2679-DCD2-CAED4E0D45F0}"/>
              </a:ext>
            </a:extLst>
          </p:cNvPr>
          <p:cNvSpPr/>
          <p:nvPr/>
        </p:nvSpPr>
        <p:spPr>
          <a:xfrm>
            <a:off x="998792" y="1187111"/>
            <a:ext cx="10194415" cy="501048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14143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30418-386E-E76A-34EE-302B91A98E9D}"/>
            </a:ext>
          </a:extLst>
        </p:cNvPr>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74830DF1-A096-8FEC-66E6-8B7E6EE00ECA}"/>
              </a:ext>
            </a:extLst>
          </p:cNvPr>
          <p:cNvSpPr>
            <a:spLocks noGrp="1"/>
          </p:cNvSpPr>
          <p:nvPr>
            <p:ph type="sldNum" sz="quarter" idx="25"/>
          </p:nvPr>
        </p:nvSpPr>
        <p:spPr>
          <a:xfrm>
            <a:off x="4589463" y="6356350"/>
            <a:ext cx="2743200" cy="365125"/>
          </a:xfrm>
          <a:prstGeom prst="rect">
            <a:avLst/>
          </a:prstGeom>
        </p:spPr>
        <p:txBody>
          <a:bodyPr vert="horz" lIns="91440" tIns="45720" rIns="91440" bIns="45720" rtlCol="0" anchor="ctr"/>
          <a:lstStyle>
            <a:defPPr>
              <a:defRPr lang="fr-FR"/>
            </a:defPPr>
            <a:lvl1pPr marL="0" algn="ctr" defTabSz="914400" rtl="0" eaLnBrk="1" fontAlgn="auto" latinLnBrk="0" hangingPunct="1">
              <a:spcBef>
                <a:spcPts val="0"/>
              </a:spcBef>
              <a:spcAft>
                <a:spcPts val="0"/>
              </a:spcAft>
              <a:defRPr sz="1200" kern="1200">
                <a:solidFill>
                  <a:srgbClr val="555654">
                    <a:tint val="75000"/>
                  </a:srgb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3F10855-CA05-470F-B76E-90D0A31E7B90}" type="slidenum">
              <a:rPr kumimoji="0" lang="fr-FR" sz="1200" b="0" i="0" u="none" strike="noStrike" kern="1200" cap="none" spc="0" normalizeH="0" baseline="0" noProof="0" smtClean="0">
                <a:ln>
                  <a:noFill/>
                </a:ln>
                <a:solidFill>
                  <a:srgbClr val="555654">
                    <a:tint val="75000"/>
                  </a:srgbClr>
                </a:solidFill>
                <a:effectLst/>
                <a:uLnTx/>
                <a:uFillTx/>
                <a:latin typeface="Helvetica" charset="0"/>
                <a:cs typeface="Helvetica"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srgbClr val="555654">
                  <a:tint val="75000"/>
                </a:srgbClr>
              </a:solidFill>
              <a:effectLst/>
              <a:uLnTx/>
              <a:uFillTx/>
              <a:latin typeface="Helvetica" charset="0"/>
              <a:cs typeface="Helvetica" charset="0"/>
            </a:endParaRPr>
          </a:p>
        </p:txBody>
      </p:sp>
      <p:sp>
        <p:nvSpPr>
          <p:cNvPr id="7" name="Espace réservé du texte 4">
            <a:extLst>
              <a:ext uri="{FF2B5EF4-FFF2-40B4-BE49-F238E27FC236}">
                <a16:creationId xmlns:a16="http://schemas.microsoft.com/office/drawing/2014/main" id="{5A8104C5-621E-12E0-9A7F-DC6DDE52CAA8}"/>
              </a:ext>
            </a:extLst>
          </p:cNvPr>
          <p:cNvSpPr txBox="1">
            <a:spLocks/>
          </p:cNvSpPr>
          <p:nvPr/>
        </p:nvSpPr>
        <p:spPr>
          <a:xfrm>
            <a:off x="6939529" y="6498018"/>
            <a:ext cx="3849316" cy="190756"/>
          </a:xfrm>
          <a:prstGeom prst="rect">
            <a:avLst/>
          </a:prstGeom>
        </p:spPr>
        <p:txBody>
          <a:bodyPr/>
          <a:lstStyle>
            <a:lvl1pPr marL="0" indent="0" algn="r" defTabSz="914400" rtl="0" eaLnBrk="1" latinLnBrk="0" hangingPunct="1">
              <a:lnSpc>
                <a:spcPct val="90000"/>
              </a:lnSpc>
              <a:spcBef>
                <a:spcPts val="1000"/>
              </a:spcBef>
              <a:buFontTx/>
              <a:buNone/>
              <a:defRPr sz="1200" kern="1200">
                <a:solidFill>
                  <a:srgbClr val="5655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fr-FR" sz="1200" b="0" i="0" u="none" strike="noStrike" kern="1200" cap="none" spc="0" normalizeH="0" baseline="0" noProof="0" dirty="0">
                <a:ln>
                  <a:noFill/>
                </a:ln>
                <a:solidFill>
                  <a:srgbClr val="565555"/>
                </a:solidFill>
                <a:effectLst/>
                <a:uLnTx/>
                <a:uFillTx/>
                <a:latin typeface="Calibri" panose="020F0502020204030204"/>
                <a:ea typeface="+mn-ea"/>
                <a:cs typeface="+mn-cs"/>
              </a:rPr>
              <a:t>Journée d'étude – Jeudi 20 juin 2024 </a:t>
            </a:r>
          </a:p>
        </p:txBody>
      </p:sp>
      <p:sp>
        <p:nvSpPr>
          <p:cNvPr id="2" name="Espace réservé du texte 1">
            <a:extLst>
              <a:ext uri="{FF2B5EF4-FFF2-40B4-BE49-F238E27FC236}">
                <a16:creationId xmlns:a16="http://schemas.microsoft.com/office/drawing/2014/main" id="{C9DF7EC2-AF63-733A-BA8D-E02FE1A3CD2D}"/>
              </a:ext>
            </a:extLst>
          </p:cNvPr>
          <p:cNvSpPr txBox="1">
            <a:spLocks/>
          </p:cNvSpPr>
          <p:nvPr/>
        </p:nvSpPr>
        <p:spPr bwMode="auto">
          <a:xfrm>
            <a:off x="828675" y="91090"/>
            <a:ext cx="11363325" cy="563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554400" rtl="0" eaLnBrk="0" fontAlgn="base" hangingPunct="0">
              <a:lnSpc>
                <a:spcPct val="100000"/>
              </a:lnSpc>
              <a:spcBef>
                <a:spcPts val="0"/>
              </a:spcBef>
              <a:spcAft>
                <a:spcPts val="0"/>
              </a:spcAft>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554038"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400" b="1" i="0" u="none" strike="noStrike" kern="1200" cap="none" spc="0" normalizeH="0" baseline="0" noProof="0" dirty="0">
                <a:ln>
                  <a:noFill/>
                </a:ln>
                <a:solidFill>
                  <a:srgbClr val="019EE3"/>
                </a:solidFill>
                <a:effectLst/>
                <a:uLnTx/>
                <a:uFillTx/>
                <a:latin typeface="Arial  "/>
                <a:ea typeface="Montserrat" panose="00000500000000000000" pitchFamily="50" charset="0"/>
                <a:cs typeface="Montserrat" panose="00000500000000000000" pitchFamily="50" charset="0"/>
              </a:rPr>
              <a:t>Groupe Prévention des conduites addictives </a:t>
            </a:r>
          </a:p>
          <a:p>
            <a:pPr marL="0" marR="0" lvl="0" indent="0" algn="l" defTabSz="554038" rtl="0" eaLnBrk="0" fontAlgn="base" latinLnBrk="0" hangingPunct="0">
              <a:lnSpc>
                <a:spcPct val="100000"/>
              </a:lnSpc>
              <a:spcBef>
                <a:spcPct val="0"/>
              </a:spcBef>
              <a:spcAft>
                <a:spcPct val="0"/>
              </a:spcAft>
              <a:buClrTx/>
              <a:buSzTx/>
              <a:buFont typeface="Arial" panose="020B0604020202020204" pitchFamily="34" charset="0"/>
              <a:buNone/>
              <a:tabLst/>
              <a:defRPr/>
            </a:pPr>
            <a:r>
              <a:rPr lang="fr-FR" altLang="fr-FR" sz="2400" dirty="0">
                <a:latin typeface="Arial  "/>
                <a:ea typeface="Montserrat" panose="00000500000000000000" pitchFamily="50" charset="0"/>
                <a:cs typeface="Montserrat" panose="00000500000000000000" pitchFamily="50" charset="0"/>
              </a:rPr>
              <a:t>Livrables mis à disposition et replay du webinaire de présentation </a:t>
            </a:r>
            <a:endParaRPr kumimoji="0" lang="fr-FR" altLang="fr-FR" sz="2400" b="0" i="0" u="none" strike="noStrike" kern="1200" cap="none" spc="0" normalizeH="0" baseline="0" noProof="0" dirty="0">
              <a:ln>
                <a:noFill/>
              </a:ln>
              <a:solidFill>
                <a:srgbClr val="019EE3"/>
              </a:solidFill>
              <a:effectLst/>
              <a:uLnTx/>
              <a:uFillTx/>
              <a:latin typeface="Arial  "/>
              <a:ea typeface="Montserrat" panose="00000500000000000000" pitchFamily="50" charset="0"/>
              <a:cs typeface="Montserrat" panose="00000500000000000000" pitchFamily="50" charset="0"/>
            </a:endParaRPr>
          </a:p>
        </p:txBody>
      </p:sp>
      <p:sp>
        <p:nvSpPr>
          <p:cNvPr id="5" name="Rectangle 4">
            <a:extLst>
              <a:ext uri="{FF2B5EF4-FFF2-40B4-BE49-F238E27FC236}">
                <a16:creationId xmlns:a16="http://schemas.microsoft.com/office/drawing/2014/main" id="{C6A71379-87D6-42BF-03F8-7BF4537BAC89}"/>
              </a:ext>
            </a:extLst>
          </p:cNvPr>
          <p:cNvSpPr/>
          <p:nvPr/>
        </p:nvSpPr>
        <p:spPr>
          <a:xfrm>
            <a:off x="8889125" y="1377940"/>
            <a:ext cx="3142641" cy="4680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2">
            <a:extLst>
              <a:ext uri="{FF2B5EF4-FFF2-40B4-BE49-F238E27FC236}">
                <a16:creationId xmlns:a16="http://schemas.microsoft.com/office/drawing/2014/main" id="{94B38C59-18AD-E6E4-F145-50D2BE6F8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796695" y="1387176"/>
            <a:ext cx="2996045" cy="4680000"/>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D06CD762-048C-F4BA-4854-E32D11CD6B6B}"/>
              </a:ext>
            </a:extLst>
          </p:cNvPr>
          <p:cNvSpPr/>
          <p:nvPr/>
        </p:nvSpPr>
        <p:spPr>
          <a:xfrm>
            <a:off x="133396" y="2202962"/>
            <a:ext cx="5540076" cy="3218927"/>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23858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30418-386E-E76A-34EE-302B91A98E9D}"/>
            </a:ext>
          </a:extLst>
        </p:cNvPr>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74830DF1-A096-8FEC-66E6-8B7E6EE00ECA}"/>
              </a:ext>
            </a:extLst>
          </p:cNvPr>
          <p:cNvSpPr>
            <a:spLocks noGrp="1"/>
          </p:cNvSpPr>
          <p:nvPr>
            <p:ph type="sldNum" sz="quarter" idx="25"/>
          </p:nvPr>
        </p:nvSpPr>
        <p:spPr>
          <a:xfrm>
            <a:off x="4589463" y="6356350"/>
            <a:ext cx="2743200" cy="365125"/>
          </a:xfrm>
          <a:prstGeom prst="rect">
            <a:avLst/>
          </a:prstGeom>
        </p:spPr>
        <p:txBody>
          <a:bodyPr vert="horz" lIns="91440" tIns="45720" rIns="91440" bIns="45720" rtlCol="0" anchor="ctr"/>
          <a:lstStyle>
            <a:defPPr>
              <a:defRPr lang="fr-FR"/>
            </a:defPPr>
            <a:lvl1pPr marL="0" algn="ctr" defTabSz="914400" rtl="0" eaLnBrk="1" fontAlgn="auto" latinLnBrk="0" hangingPunct="1">
              <a:spcBef>
                <a:spcPts val="0"/>
              </a:spcBef>
              <a:spcAft>
                <a:spcPts val="0"/>
              </a:spcAft>
              <a:defRPr sz="1200" kern="1200">
                <a:solidFill>
                  <a:srgbClr val="555654">
                    <a:tint val="75000"/>
                  </a:srgb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3F10855-CA05-470F-B76E-90D0A31E7B90}" type="slidenum">
              <a:rPr kumimoji="0" lang="fr-FR" sz="1200" b="0" i="0" u="none" strike="noStrike" kern="1200" cap="none" spc="0" normalizeH="0" baseline="0" noProof="0" smtClean="0">
                <a:ln>
                  <a:noFill/>
                </a:ln>
                <a:solidFill>
                  <a:srgbClr val="555654">
                    <a:tint val="75000"/>
                  </a:srgbClr>
                </a:solidFill>
                <a:effectLst/>
                <a:uLnTx/>
                <a:uFillTx/>
                <a:latin typeface="Helvetica" charset="0"/>
                <a:cs typeface="Helvetica"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srgbClr val="555654">
                  <a:tint val="75000"/>
                </a:srgbClr>
              </a:solidFill>
              <a:effectLst/>
              <a:uLnTx/>
              <a:uFillTx/>
              <a:latin typeface="Helvetica" charset="0"/>
              <a:cs typeface="Helvetica" charset="0"/>
            </a:endParaRPr>
          </a:p>
        </p:txBody>
      </p:sp>
      <p:sp>
        <p:nvSpPr>
          <p:cNvPr id="7" name="Espace réservé du texte 4">
            <a:extLst>
              <a:ext uri="{FF2B5EF4-FFF2-40B4-BE49-F238E27FC236}">
                <a16:creationId xmlns:a16="http://schemas.microsoft.com/office/drawing/2014/main" id="{5A8104C5-621E-12E0-9A7F-DC6DDE52CAA8}"/>
              </a:ext>
            </a:extLst>
          </p:cNvPr>
          <p:cNvSpPr txBox="1">
            <a:spLocks/>
          </p:cNvSpPr>
          <p:nvPr/>
        </p:nvSpPr>
        <p:spPr>
          <a:xfrm>
            <a:off x="6939529" y="6498018"/>
            <a:ext cx="3849316" cy="190756"/>
          </a:xfrm>
          <a:prstGeom prst="rect">
            <a:avLst/>
          </a:prstGeom>
        </p:spPr>
        <p:txBody>
          <a:bodyPr/>
          <a:lstStyle>
            <a:lvl1pPr marL="0" indent="0" algn="r" defTabSz="914400" rtl="0" eaLnBrk="1" latinLnBrk="0" hangingPunct="1">
              <a:lnSpc>
                <a:spcPct val="90000"/>
              </a:lnSpc>
              <a:spcBef>
                <a:spcPts val="1000"/>
              </a:spcBef>
              <a:buFontTx/>
              <a:buNone/>
              <a:defRPr sz="1200" kern="1200">
                <a:solidFill>
                  <a:srgbClr val="5655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fr-FR" sz="1200" b="0" i="0" u="none" strike="noStrike" kern="1200" cap="none" spc="0" normalizeH="0" baseline="0" noProof="0" dirty="0">
                <a:ln>
                  <a:noFill/>
                </a:ln>
                <a:solidFill>
                  <a:srgbClr val="565555"/>
                </a:solidFill>
                <a:effectLst/>
                <a:uLnTx/>
                <a:uFillTx/>
                <a:latin typeface="Calibri" panose="020F0502020204030204"/>
                <a:ea typeface="+mn-ea"/>
                <a:cs typeface="+mn-cs"/>
              </a:rPr>
              <a:t>Journée d'étude – Jeudi 20 juin 2024 </a:t>
            </a:r>
          </a:p>
        </p:txBody>
      </p:sp>
      <p:sp>
        <p:nvSpPr>
          <p:cNvPr id="2" name="Espace réservé du texte 1">
            <a:extLst>
              <a:ext uri="{FF2B5EF4-FFF2-40B4-BE49-F238E27FC236}">
                <a16:creationId xmlns:a16="http://schemas.microsoft.com/office/drawing/2014/main" id="{8A205A36-1A13-6F77-1553-88288ECD762E}"/>
              </a:ext>
            </a:extLst>
          </p:cNvPr>
          <p:cNvSpPr txBox="1">
            <a:spLocks/>
          </p:cNvSpPr>
          <p:nvPr/>
        </p:nvSpPr>
        <p:spPr bwMode="auto">
          <a:xfrm>
            <a:off x="828675" y="91090"/>
            <a:ext cx="11363325" cy="563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554400" rtl="0" eaLnBrk="0" fontAlgn="base" hangingPunct="0">
              <a:lnSpc>
                <a:spcPct val="100000"/>
              </a:lnSpc>
              <a:spcBef>
                <a:spcPts val="0"/>
              </a:spcBef>
              <a:spcAft>
                <a:spcPts val="0"/>
              </a:spcAft>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554038"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400" b="1" i="0" u="none" strike="noStrike" kern="1200" cap="none" spc="0" normalizeH="0" baseline="0" noProof="0" dirty="0">
                <a:ln>
                  <a:noFill/>
                </a:ln>
                <a:solidFill>
                  <a:srgbClr val="019EE3"/>
                </a:solidFill>
                <a:effectLst/>
                <a:uLnTx/>
                <a:uFillTx/>
                <a:latin typeface="Arial  "/>
                <a:ea typeface="Montserrat" panose="00000500000000000000" pitchFamily="50" charset="0"/>
                <a:cs typeface="Montserrat" panose="00000500000000000000" pitchFamily="50" charset="0"/>
              </a:rPr>
              <a:t>Journées Santé Travail </a:t>
            </a:r>
          </a:p>
          <a:p>
            <a:pPr marL="0" marR="0" lvl="0" indent="0" algn="l" defTabSz="554038"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400" b="0" i="0" u="none" strike="noStrike" kern="1200" cap="none" spc="0" normalizeH="0" baseline="0" noProof="0" dirty="0">
                <a:ln>
                  <a:noFill/>
                </a:ln>
                <a:solidFill>
                  <a:srgbClr val="019EE3"/>
                </a:solidFill>
                <a:effectLst/>
                <a:uLnTx/>
                <a:uFillTx/>
                <a:latin typeface="Arial  "/>
                <a:ea typeface="Montserrat" panose="00000500000000000000" pitchFamily="50" charset="0"/>
                <a:cs typeface="Montserrat" panose="00000500000000000000" pitchFamily="50" charset="0"/>
              </a:rPr>
              <a:t>Dates et thème de l’édition 2024 </a:t>
            </a:r>
          </a:p>
        </p:txBody>
      </p:sp>
      <p:sp>
        <p:nvSpPr>
          <p:cNvPr id="3" name="Rectangle 2">
            <a:extLst>
              <a:ext uri="{FF2B5EF4-FFF2-40B4-BE49-F238E27FC236}">
                <a16:creationId xmlns:a16="http://schemas.microsoft.com/office/drawing/2014/main" id="{3E22100B-7FDC-FD7B-7B88-BB79B03C023C}"/>
              </a:ext>
            </a:extLst>
          </p:cNvPr>
          <p:cNvSpPr/>
          <p:nvPr/>
        </p:nvSpPr>
        <p:spPr>
          <a:xfrm>
            <a:off x="1314104" y="1129171"/>
            <a:ext cx="9474741" cy="5208707"/>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2342841-D5F1-13F9-A62A-4CE4BCCA1787}"/>
              </a:ext>
            </a:extLst>
          </p:cNvPr>
          <p:cNvSpPr/>
          <p:nvPr/>
        </p:nvSpPr>
        <p:spPr>
          <a:xfrm>
            <a:off x="1403927" y="4433453"/>
            <a:ext cx="9273309" cy="11637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400" b="1" i="1" u="none" strike="noStrike" kern="1200" cap="none" spc="0" normalizeH="0" baseline="0" noProof="0" dirty="0">
                <a:ln>
                  <a:noFill/>
                </a:ln>
                <a:solidFill>
                  <a:srgbClr val="00B0F0"/>
                </a:solidFill>
                <a:effectLst/>
                <a:uLnTx/>
                <a:uFillTx/>
                <a:latin typeface="Montserrat" panose="00000500000000000000" pitchFamily="50" charset="0"/>
                <a:ea typeface="+mn-ea"/>
                <a:cs typeface="+mn-cs"/>
              </a:rPr>
              <a:t>Évolutions des pratiques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1" u="none" strike="noStrike" kern="1200" cap="none" spc="0" normalizeH="0" baseline="0" noProof="0" dirty="0">
                <a:ln>
                  <a:noFill/>
                </a:ln>
                <a:solidFill>
                  <a:srgbClr val="00B0F0"/>
                </a:solidFill>
                <a:effectLst/>
                <a:uLnTx/>
                <a:uFillTx/>
                <a:latin typeface="Montserrat" panose="00000500000000000000" pitchFamily="50" charset="0"/>
                <a:ea typeface="+mn-ea"/>
                <a:cs typeface="+mn-cs"/>
              </a:rPr>
              <a:t>De la prise en charge individuelle à l’intensification            et la généralisation de la prévention primaire pour tous </a:t>
            </a:r>
          </a:p>
        </p:txBody>
      </p:sp>
    </p:spTree>
    <p:extLst>
      <p:ext uri="{BB962C8B-B14F-4D97-AF65-F5344CB8AC3E}">
        <p14:creationId xmlns:p14="http://schemas.microsoft.com/office/powerpoint/2010/main" val="2600467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7302FC1-B985-B60A-96F6-5BBCAB623F36}"/>
              </a:ext>
            </a:extLst>
          </p:cNvPr>
          <p:cNvSpPr>
            <a:spLocks noGrp="1"/>
          </p:cNvSpPr>
          <p:nvPr>
            <p:ph type="body" sz="quarter" idx="14"/>
          </p:nvPr>
        </p:nvSpPr>
        <p:spPr/>
        <p:txBody>
          <a:bodyPr>
            <a:normAutofit/>
          </a:bodyPr>
          <a:lstStyle/>
          <a:p>
            <a:r>
              <a:rPr lang="fr-FR" sz="3600" dirty="0"/>
              <a:t>Point POA</a:t>
            </a:r>
          </a:p>
        </p:txBody>
      </p:sp>
      <p:sp>
        <p:nvSpPr>
          <p:cNvPr id="4" name="Espace réservé du texte 3">
            <a:extLst>
              <a:ext uri="{FF2B5EF4-FFF2-40B4-BE49-F238E27FC236}">
                <a16:creationId xmlns:a16="http://schemas.microsoft.com/office/drawing/2014/main" id="{FCE8338D-38BD-2DF7-A4B2-2FC855857613}"/>
              </a:ext>
            </a:extLst>
          </p:cNvPr>
          <p:cNvSpPr>
            <a:spLocks noGrp="1"/>
          </p:cNvSpPr>
          <p:nvPr>
            <p:ph type="body" sz="quarter" idx="15"/>
          </p:nvPr>
        </p:nvSpPr>
        <p:spPr/>
        <p:txBody>
          <a:bodyPr/>
          <a:lstStyle/>
          <a:p>
            <a:endParaRPr lang="fr-FR" dirty="0"/>
          </a:p>
        </p:txBody>
      </p:sp>
      <p:sp>
        <p:nvSpPr>
          <p:cNvPr id="6" name="Espace réservé du texte 5">
            <a:extLst>
              <a:ext uri="{FF2B5EF4-FFF2-40B4-BE49-F238E27FC236}">
                <a16:creationId xmlns:a16="http://schemas.microsoft.com/office/drawing/2014/main" id="{9DCCA2B3-B0A3-5505-AAAA-A1E52A263014}"/>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1801292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76AE7-DCEC-7300-0462-A6BB594EFAB1}"/>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230ED187-4FC6-A4A7-C223-1CAFAE3C21FF}"/>
              </a:ext>
            </a:extLst>
          </p:cNvPr>
          <p:cNvSpPr/>
          <p:nvPr/>
        </p:nvSpPr>
        <p:spPr>
          <a:xfrm>
            <a:off x="7568826" y="2398740"/>
            <a:ext cx="3457762" cy="781126"/>
          </a:xfrm>
          <a:prstGeom prst="rect">
            <a:avLst/>
          </a:prstGeom>
          <a:solidFill>
            <a:srgbClr val="0E3F92"/>
          </a:solidFill>
          <a:ln>
            <a:solidFill>
              <a:srgbClr val="029E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Espace réservé du texte 1">
            <a:extLst>
              <a:ext uri="{FF2B5EF4-FFF2-40B4-BE49-F238E27FC236}">
                <a16:creationId xmlns:a16="http://schemas.microsoft.com/office/drawing/2014/main" id="{918DCEB1-6342-C642-B1DF-870BD948C78B}"/>
              </a:ext>
            </a:extLst>
          </p:cNvPr>
          <p:cNvSpPr>
            <a:spLocks noGrp="1"/>
          </p:cNvSpPr>
          <p:nvPr>
            <p:ph type="body" sz="quarter" idx="10"/>
          </p:nvPr>
        </p:nvSpPr>
        <p:spPr/>
        <p:txBody>
          <a:bodyPr>
            <a:normAutofit lnSpcReduction="10000"/>
          </a:bodyPr>
          <a:lstStyle/>
          <a:p>
            <a:r>
              <a:rPr lang="fr-FR" dirty="0">
                <a:latin typeface="Montserrat" panose="00000500000000000000" pitchFamily="2" charset="0"/>
              </a:rPr>
              <a:t>                    – chiffres clés au 19 juin 2024</a:t>
            </a:r>
          </a:p>
        </p:txBody>
      </p:sp>
      <p:sp>
        <p:nvSpPr>
          <p:cNvPr id="7" name="ZoneTexte 6">
            <a:extLst>
              <a:ext uri="{FF2B5EF4-FFF2-40B4-BE49-F238E27FC236}">
                <a16:creationId xmlns:a16="http://schemas.microsoft.com/office/drawing/2014/main" id="{54A01E5A-A186-250F-CE52-9B65EDBF0C04}"/>
              </a:ext>
            </a:extLst>
          </p:cNvPr>
          <p:cNvSpPr txBox="1"/>
          <p:nvPr/>
        </p:nvSpPr>
        <p:spPr>
          <a:xfrm>
            <a:off x="7544733" y="2398740"/>
            <a:ext cx="4334070" cy="369332"/>
          </a:xfrm>
          <a:prstGeom prst="rect">
            <a:avLst/>
          </a:prstGeom>
          <a:noFill/>
        </p:spPr>
        <p:txBody>
          <a:bodyPr wrap="square" rtlCol="0">
            <a:spAutoFit/>
          </a:bodyPr>
          <a:lstStyle/>
          <a:p>
            <a:r>
              <a:rPr lang="fr-FR" b="1">
                <a:solidFill>
                  <a:schemeClr val="bg1"/>
                </a:solidFill>
                <a:latin typeface="Aptos" panose="020B0004020202020204" pitchFamily="34" charset="0"/>
              </a:rPr>
              <a:t>23</a:t>
            </a:r>
            <a:r>
              <a:rPr lang="fr-FR">
                <a:solidFill>
                  <a:schemeClr val="bg1"/>
                </a:solidFill>
                <a:latin typeface="Aptos" panose="020B0004020202020204" pitchFamily="34" charset="0"/>
              </a:rPr>
              <a:t> référents désignés (</a:t>
            </a:r>
            <a:r>
              <a:rPr lang="fr-FR" b="1">
                <a:solidFill>
                  <a:schemeClr val="bg1"/>
                </a:solidFill>
                <a:latin typeface="Aptos" panose="020B0004020202020204" pitchFamily="34" charset="0"/>
              </a:rPr>
              <a:t>11</a:t>
            </a:r>
            <a:r>
              <a:rPr lang="fr-FR">
                <a:solidFill>
                  <a:schemeClr val="bg1"/>
                </a:solidFill>
                <a:latin typeface="Aptos" panose="020B0004020202020204" pitchFamily="34" charset="0"/>
              </a:rPr>
              <a:t> régions)</a:t>
            </a:r>
          </a:p>
        </p:txBody>
      </p:sp>
      <p:sp>
        <p:nvSpPr>
          <p:cNvPr id="8" name="ZoneTexte 7">
            <a:extLst>
              <a:ext uri="{FF2B5EF4-FFF2-40B4-BE49-F238E27FC236}">
                <a16:creationId xmlns:a16="http://schemas.microsoft.com/office/drawing/2014/main" id="{FE9E0573-0DC6-DD8C-6700-05F26FF9B221}"/>
              </a:ext>
            </a:extLst>
          </p:cNvPr>
          <p:cNvSpPr txBox="1"/>
          <p:nvPr/>
        </p:nvSpPr>
        <p:spPr>
          <a:xfrm>
            <a:off x="9010769" y="2768072"/>
            <a:ext cx="3825777" cy="369332"/>
          </a:xfrm>
          <a:prstGeom prst="rect">
            <a:avLst/>
          </a:prstGeom>
          <a:noFill/>
        </p:spPr>
        <p:txBody>
          <a:bodyPr wrap="square" rtlCol="0">
            <a:spAutoFit/>
          </a:bodyPr>
          <a:lstStyle/>
          <a:p>
            <a:r>
              <a:rPr lang="fr-FR" b="1" dirty="0">
                <a:solidFill>
                  <a:schemeClr val="bg1"/>
                </a:solidFill>
                <a:latin typeface="Aptos" panose="020B0004020202020204" pitchFamily="34" charset="0"/>
              </a:rPr>
              <a:t>19</a:t>
            </a:r>
            <a:r>
              <a:rPr lang="fr-FR" dirty="0">
                <a:solidFill>
                  <a:schemeClr val="bg1"/>
                </a:solidFill>
                <a:latin typeface="Aptos" panose="020B0004020202020204" pitchFamily="34" charset="0"/>
              </a:rPr>
              <a:t> référents formés</a:t>
            </a:r>
          </a:p>
        </p:txBody>
      </p:sp>
      <p:sp>
        <p:nvSpPr>
          <p:cNvPr id="9" name="ZoneTexte 8">
            <a:extLst>
              <a:ext uri="{FF2B5EF4-FFF2-40B4-BE49-F238E27FC236}">
                <a16:creationId xmlns:a16="http://schemas.microsoft.com/office/drawing/2014/main" id="{8E576D13-085A-A66A-D70A-983F101BCF1D}"/>
              </a:ext>
            </a:extLst>
          </p:cNvPr>
          <p:cNvSpPr txBox="1"/>
          <p:nvPr/>
        </p:nvSpPr>
        <p:spPr>
          <a:xfrm>
            <a:off x="7568825" y="6162714"/>
            <a:ext cx="4505442" cy="369332"/>
          </a:xfrm>
          <a:prstGeom prst="rect">
            <a:avLst/>
          </a:prstGeom>
          <a:noFill/>
        </p:spPr>
        <p:txBody>
          <a:bodyPr wrap="square" rtlCol="0">
            <a:spAutoFit/>
          </a:bodyPr>
          <a:lstStyle/>
          <a:p>
            <a:r>
              <a:rPr lang="fr-FR" b="1" dirty="0">
                <a:latin typeface="Aptos" panose="020B0004020202020204" pitchFamily="34" charset="0"/>
              </a:rPr>
              <a:t>3</a:t>
            </a:r>
            <a:r>
              <a:rPr lang="fr-FR" dirty="0">
                <a:latin typeface="Aptos" panose="020B0004020202020204" pitchFamily="34" charset="0"/>
              </a:rPr>
              <a:t> webinaires de formation réalisés</a:t>
            </a:r>
          </a:p>
        </p:txBody>
      </p:sp>
      <p:sp>
        <p:nvSpPr>
          <p:cNvPr id="4" name="ZoneTexte 3">
            <a:extLst>
              <a:ext uri="{FF2B5EF4-FFF2-40B4-BE49-F238E27FC236}">
                <a16:creationId xmlns:a16="http://schemas.microsoft.com/office/drawing/2014/main" id="{6DD7D4D1-EDDE-E2A4-778B-92ECB0B247F4}"/>
              </a:ext>
            </a:extLst>
          </p:cNvPr>
          <p:cNvSpPr txBox="1"/>
          <p:nvPr/>
        </p:nvSpPr>
        <p:spPr>
          <a:xfrm>
            <a:off x="3649160" y="1551775"/>
            <a:ext cx="3558463" cy="584775"/>
          </a:xfrm>
          <a:prstGeom prst="rect">
            <a:avLst/>
          </a:prstGeom>
          <a:noFill/>
        </p:spPr>
        <p:txBody>
          <a:bodyPr wrap="square" rtlCol="0">
            <a:spAutoFit/>
          </a:bodyPr>
          <a:lstStyle/>
          <a:p>
            <a:r>
              <a:rPr lang="fr-FR" sz="3200" b="1" dirty="0">
                <a:latin typeface="Aptos" panose="020B0004020202020204" pitchFamily="34" charset="0"/>
              </a:rPr>
              <a:t>526</a:t>
            </a:r>
            <a:r>
              <a:rPr lang="fr-FR" sz="3200" dirty="0">
                <a:latin typeface="Aptos" panose="020B0004020202020204" pitchFamily="34" charset="0"/>
              </a:rPr>
              <a:t> comptes actifs</a:t>
            </a:r>
          </a:p>
        </p:txBody>
      </p:sp>
      <p:sp>
        <p:nvSpPr>
          <p:cNvPr id="5" name="ZoneTexte 4">
            <a:extLst>
              <a:ext uri="{FF2B5EF4-FFF2-40B4-BE49-F238E27FC236}">
                <a16:creationId xmlns:a16="http://schemas.microsoft.com/office/drawing/2014/main" id="{5D68651A-FAD7-296A-466B-B75FA661A8BB}"/>
              </a:ext>
            </a:extLst>
          </p:cNvPr>
          <p:cNvSpPr txBox="1"/>
          <p:nvPr/>
        </p:nvSpPr>
        <p:spPr>
          <a:xfrm>
            <a:off x="1800188" y="3678134"/>
            <a:ext cx="7774117" cy="369332"/>
          </a:xfrm>
          <a:prstGeom prst="rect">
            <a:avLst/>
          </a:prstGeom>
          <a:noFill/>
        </p:spPr>
        <p:txBody>
          <a:bodyPr wrap="square" rtlCol="0">
            <a:spAutoFit/>
          </a:bodyPr>
          <a:lstStyle/>
          <a:p>
            <a:r>
              <a:rPr lang="fr-FR" b="1" dirty="0">
                <a:latin typeface="Aptos" panose="020B0004020202020204" pitchFamily="34" charset="0"/>
              </a:rPr>
              <a:t>45</a:t>
            </a:r>
            <a:r>
              <a:rPr lang="fr-FR" dirty="0">
                <a:latin typeface="Aptos" panose="020B0004020202020204" pitchFamily="34" charset="0"/>
              </a:rPr>
              <a:t> procédures et autres éléments - </a:t>
            </a:r>
            <a:r>
              <a:rPr lang="fr-FR" b="1" dirty="0">
                <a:latin typeface="Aptos" panose="020B0004020202020204" pitchFamily="34" charset="0"/>
              </a:rPr>
              <a:t>5 régions </a:t>
            </a:r>
          </a:p>
        </p:txBody>
      </p:sp>
      <p:sp>
        <p:nvSpPr>
          <p:cNvPr id="11" name="ZoneTexte 10">
            <a:extLst>
              <a:ext uri="{FF2B5EF4-FFF2-40B4-BE49-F238E27FC236}">
                <a16:creationId xmlns:a16="http://schemas.microsoft.com/office/drawing/2014/main" id="{609FA75C-69C3-E627-377C-0E8D54C2CC44}"/>
              </a:ext>
            </a:extLst>
          </p:cNvPr>
          <p:cNvSpPr txBox="1"/>
          <p:nvPr/>
        </p:nvSpPr>
        <p:spPr>
          <a:xfrm>
            <a:off x="1793203" y="4470860"/>
            <a:ext cx="4861249" cy="369332"/>
          </a:xfrm>
          <a:prstGeom prst="rect">
            <a:avLst/>
          </a:prstGeom>
          <a:noFill/>
        </p:spPr>
        <p:txBody>
          <a:bodyPr wrap="square" rtlCol="0">
            <a:spAutoFit/>
          </a:bodyPr>
          <a:lstStyle/>
          <a:p>
            <a:r>
              <a:rPr lang="fr-FR" b="1">
                <a:latin typeface="Aptos" panose="020B0004020202020204" pitchFamily="34" charset="0"/>
              </a:rPr>
              <a:t>12</a:t>
            </a:r>
            <a:r>
              <a:rPr lang="fr-FR">
                <a:latin typeface="Aptos" panose="020B0004020202020204" pitchFamily="34" charset="0"/>
              </a:rPr>
              <a:t> fiches solutions</a:t>
            </a:r>
          </a:p>
        </p:txBody>
      </p:sp>
      <p:pic>
        <p:nvPicPr>
          <p:cNvPr id="15" name="Image 14" descr="Une image contenant Graphique, capture d’écran, graphisme&#10;&#10;Description générée automatiquement">
            <a:extLst>
              <a:ext uri="{FF2B5EF4-FFF2-40B4-BE49-F238E27FC236}">
                <a16:creationId xmlns:a16="http://schemas.microsoft.com/office/drawing/2014/main" id="{BC3FC9C5-8BDB-3AF0-3767-AABB6918FC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448" y="219161"/>
            <a:ext cx="2383654" cy="869947"/>
          </a:xfrm>
          <a:prstGeom prst="rect">
            <a:avLst/>
          </a:prstGeom>
        </p:spPr>
      </p:pic>
      <p:sp>
        <p:nvSpPr>
          <p:cNvPr id="3" name="ZoneTexte 2">
            <a:extLst>
              <a:ext uri="{FF2B5EF4-FFF2-40B4-BE49-F238E27FC236}">
                <a16:creationId xmlns:a16="http://schemas.microsoft.com/office/drawing/2014/main" id="{A50409DB-A6F9-EADF-67FE-0E3D10D396BE}"/>
              </a:ext>
            </a:extLst>
          </p:cNvPr>
          <p:cNvSpPr txBox="1"/>
          <p:nvPr/>
        </p:nvSpPr>
        <p:spPr>
          <a:xfrm>
            <a:off x="1802507" y="4920424"/>
            <a:ext cx="7462185" cy="369332"/>
          </a:xfrm>
          <a:prstGeom prst="rect">
            <a:avLst/>
          </a:prstGeom>
          <a:noFill/>
        </p:spPr>
        <p:txBody>
          <a:bodyPr wrap="square" rtlCol="0">
            <a:spAutoFit/>
          </a:bodyPr>
          <a:lstStyle/>
          <a:p>
            <a:r>
              <a:rPr lang="fr-FR" b="1">
                <a:latin typeface="Aptos" panose="020B0004020202020204" pitchFamily="34" charset="0"/>
              </a:rPr>
              <a:t>Les livrables de la COI et des fiches de l’offre socle</a:t>
            </a:r>
          </a:p>
        </p:txBody>
      </p:sp>
      <p:sp>
        <p:nvSpPr>
          <p:cNvPr id="6" name="ZoneTexte 5">
            <a:extLst>
              <a:ext uri="{FF2B5EF4-FFF2-40B4-BE49-F238E27FC236}">
                <a16:creationId xmlns:a16="http://schemas.microsoft.com/office/drawing/2014/main" id="{DE25D050-F202-137E-7893-9A4EAE82CA50}"/>
              </a:ext>
            </a:extLst>
          </p:cNvPr>
          <p:cNvSpPr txBox="1"/>
          <p:nvPr/>
        </p:nvSpPr>
        <p:spPr>
          <a:xfrm>
            <a:off x="1802507" y="5327006"/>
            <a:ext cx="5766318" cy="369332"/>
          </a:xfrm>
          <a:prstGeom prst="rect">
            <a:avLst/>
          </a:prstGeom>
          <a:noFill/>
        </p:spPr>
        <p:txBody>
          <a:bodyPr wrap="square" rtlCol="0">
            <a:spAutoFit/>
          </a:bodyPr>
          <a:lstStyle/>
          <a:p>
            <a:r>
              <a:rPr lang="fr-FR">
                <a:latin typeface="Aptos" panose="020B0004020202020204" pitchFamily="34" charset="0"/>
              </a:rPr>
              <a:t>Un kit de communication ARA </a:t>
            </a:r>
            <a:r>
              <a:rPr lang="fr-FR" b="1">
                <a:latin typeface="Aptos" panose="020B0004020202020204" pitchFamily="34" charset="0"/>
              </a:rPr>
              <a:t>pré reprise</a:t>
            </a:r>
          </a:p>
        </p:txBody>
      </p:sp>
      <p:sp>
        <p:nvSpPr>
          <p:cNvPr id="12" name="ZoneTexte 11">
            <a:extLst>
              <a:ext uri="{FF2B5EF4-FFF2-40B4-BE49-F238E27FC236}">
                <a16:creationId xmlns:a16="http://schemas.microsoft.com/office/drawing/2014/main" id="{94388F36-E859-9FD8-2572-0E89885D5BB5}"/>
              </a:ext>
            </a:extLst>
          </p:cNvPr>
          <p:cNvSpPr txBox="1"/>
          <p:nvPr/>
        </p:nvSpPr>
        <p:spPr>
          <a:xfrm>
            <a:off x="1009103" y="2937016"/>
            <a:ext cx="3825777" cy="369332"/>
          </a:xfrm>
          <a:prstGeom prst="rect">
            <a:avLst/>
          </a:prstGeom>
          <a:noFill/>
        </p:spPr>
        <p:txBody>
          <a:bodyPr wrap="square" rtlCol="0">
            <a:spAutoFit/>
          </a:bodyPr>
          <a:lstStyle/>
          <a:p>
            <a:r>
              <a:rPr lang="fr-FR">
                <a:solidFill>
                  <a:srgbClr val="029EE3"/>
                </a:solidFill>
                <a:latin typeface="Aptos" panose="020B0004020202020204" pitchFamily="34" charset="0"/>
              </a:rPr>
              <a:t>Éléments mis en ligne :</a:t>
            </a:r>
          </a:p>
        </p:txBody>
      </p:sp>
      <p:sp>
        <p:nvSpPr>
          <p:cNvPr id="13" name="ZoneTexte 12">
            <a:extLst>
              <a:ext uri="{FF2B5EF4-FFF2-40B4-BE49-F238E27FC236}">
                <a16:creationId xmlns:a16="http://schemas.microsoft.com/office/drawing/2014/main" id="{6C5BFFBF-F35C-2C10-C5ED-7F5DBBA78A84}"/>
              </a:ext>
            </a:extLst>
          </p:cNvPr>
          <p:cNvSpPr txBox="1"/>
          <p:nvPr/>
        </p:nvSpPr>
        <p:spPr>
          <a:xfrm>
            <a:off x="1800189" y="3349330"/>
            <a:ext cx="5095463" cy="369332"/>
          </a:xfrm>
          <a:prstGeom prst="rect">
            <a:avLst/>
          </a:prstGeom>
          <a:noFill/>
        </p:spPr>
        <p:txBody>
          <a:bodyPr wrap="square" rtlCol="0">
            <a:spAutoFit/>
          </a:bodyPr>
          <a:lstStyle/>
          <a:p>
            <a:r>
              <a:rPr lang="fr-FR">
                <a:solidFill>
                  <a:srgbClr val="0E3F92"/>
                </a:solidFill>
                <a:latin typeface="Aptos" panose="020B0004020202020204" pitchFamily="34" charset="0"/>
              </a:rPr>
              <a:t>Espace Qualité et Certification</a:t>
            </a:r>
          </a:p>
        </p:txBody>
      </p:sp>
      <p:sp>
        <p:nvSpPr>
          <p:cNvPr id="14" name="ZoneTexte 13">
            <a:extLst>
              <a:ext uri="{FF2B5EF4-FFF2-40B4-BE49-F238E27FC236}">
                <a16:creationId xmlns:a16="http://schemas.microsoft.com/office/drawing/2014/main" id="{7287F843-C6C7-0BA4-C1D5-DD3939A5177C}"/>
              </a:ext>
            </a:extLst>
          </p:cNvPr>
          <p:cNvSpPr txBox="1"/>
          <p:nvPr/>
        </p:nvSpPr>
        <p:spPr>
          <a:xfrm>
            <a:off x="1793202" y="4179306"/>
            <a:ext cx="5095463" cy="369332"/>
          </a:xfrm>
          <a:prstGeom prst="rect">
            <a:avLst/>
          </a:prstGeom>
          <a:noFill/>
        </p:spPr>
        <p:txBody>
          <a:bodyPr wrap="square" rtlCol="0">
            <a:spAutoFit/>
          </a:bodyPr>
          <a:lstStyle/>
          <a:p>
            <a:r>
              <a:rPr lang="fr-FR">
                <a:solidFill>
                  <a:srgbClr val="0E3F92"/>
                </a:solidFill>
                <a:latin typeface="Aptos" panose="020B0004020202020204" pitchFamily="34" charset="0"/>
              </a:rPr>
              <a:t>Espaces de l’offre socle</a:t>
            </a:r>
          </a:p>
        </p:txBody>
      </p:sp>
    </p:spTree>
    <p:extLst>
      <p:ext uri="{BB962C8B-B14F-4D97-AF65-F5344CB8AC3E}">
        <p14:creationId xmlns:p14="http://schemas.microsoft.com/office/powerpoint/2010/main" val="4063280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9868D91-3A30-5D79-76AA-450A7DD86A30}"/>
              </a:ext>
            </a:extLst>
          </p:cNvPr>
          <p:cNvSpPr>
            <a:spLocks noGrp="1"/>
          </p:cNvSpPr>
          <p:nvPr>
            <p:ph type="body" sz="quarter" idx="10"/>
          </p:nvPr>
        </p:nvSpPr>
        <p:spPr>
          <a:xfrm>
            <a:off x="3004457" y="396071"/>
            <a:ext cx="8360455" cy="563301"/>
          </a:xfrm>
        </p:spPr>
        <p:txBody>
          <a:bodyPr>
            <a:normAutofit lnSpcReduction="10000"/>
          </a:bodyPr>
          <a:lstStyle/>
          <a:p>
            <a:r>
              <a:rPr lang="fr-FR" dirty="0"/>
              <a:t>- Statistiques espace Qualité &amp; Certif </a:t>
            </a:r>
          </a:p>
        </p:txBody>
      </p:sp>
      <p:sp>
        <p:nvSpPr>
          <p:cNvPr id="4" name="Espace réservé du texte 3">
            <a:extLst>
              <a:ext uri="{FF2B5EF4-FFF2-40B4-BE49-F238E27FC236}">
                <a16:creationId xmlns:a16="http://schemas.microsoft.com/office/drawing/2014/main" id="{B013CBC2-5F29-855A-CC6F-ED43038E2705}"/>
              </a:ext>
            </a:extLst>
          </p:cNvPr>
          <p:cNvSpPr>
            <a:spLocks noGrp="1"/>
          </p:cNvSpPr>
          <p:nvPr>
            <p:ph type="body" sz="quarter" idx="24"/>
          </p:nvPr>
        </p:nvSpPr>
        <p:spPr/>
        <p:txBody>
          <a:bodyPr>
            <a:normAutofit fontScale="55000" lnSpcReduction="20000"/>
          </a:bodyPr>
          <a:lstStyle/>
          <a:p>
            <a:endParaRPr lang="fr-FR"/>
          </a:p>
        </p:txBody>
      </p:sp>
      <p:sp>
        <p:nvSpPr>
          <p:cNvPr id="5" name="Espace réservé du texte 4">
            <a:extLst>
              <a:ext uri="{FF2B5EF4-FFF2-40B4-BE49-F238E27FC236}">
                <a16:creationId xmlns:a16="http://schemas.microsoft.com/office/drawing/2014/main" id="{9288D02F-A380-6CE1-5EFF-C433CE2DCA93}"/>
              </a:ext>
            </a:extLst>
          </p:cNvPr>
          <p:cNvSpPr>
            <a:spLocks noGrp="1"/>
          </p:cNvSpPr>
          <p:nvPr>
            <p:ph type="body" sz="quarter" idx="23"/>
          </p:nvPr>
        </p:nvSpPr>
        <p:spPr/>
        <p:txBody>
          <a:bodyPr>
            <a:normAutofit fontScale="70000" lnSpcReduction="20000"/>
          </a:bodyPr>
          <a:lstStyle/>
          <a:p>
            <a:endParaRPr lang="fr-FR"/>
          </a:p>
        </p:txBody>
      </p:sp>
      <p:pic>
        <p:nvPicPr>
          <p:cNvPr id="6" name="Image 5" descr="Une image contenant Graphique, capture d’écran, graphisme&#10;&#10;Description générée automatiquement">
            <a:extLst>
              <a:ext uri="{FF2B5EF4-FFF2-40B4-BE49-F238E27FC236}">
                <a16:creationId xmlns:a16="http://schemas.microsoft.com/office/drawing/2014/main" id="{C00A4A66-D918-A19E-50F0-198776296A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48" y="219161"/>
            <a:ext cx="2383654" cy="869947"/>
          </a:xfrm>
          <a:prstGeom prst="rect">
            <a:avLst/>
          </a:prstGeom>
        </p:spPr>
      </p:pic>
      <p:pic>
        <p:nvPicPr>
          <p:cNvPr id="8" name="Image 7">
            <a:extLst>
              <a:ext uri="{FF2B5EF4-FFF2-40B4-BE49-F238E27FC236}">
                <a16:creationId xmlns:a16="http://schemas.microsoft.com/office/drawing/2014/main" id="{D8A5F414-B6D0-85E2-FE87-F83A87FABD65}"/>
              </a:ext>
            </a:extLst>
          </p:cNvPr>
          <p:cNvPicPr>
            <a:picLocks noChangeAspect="1"/>
          </p:cNvPicPr>
          <p:nvPr/>
        </p:nvPicPr>
        <p:blipFill>
          <a:blip r:embed="rId3"/>
          <a:stretch>
            <a:fillRect/>
          </a:stretch>
        </p:blipFill>
        <p:spPr>
          <a:xfrm>
            <a:off x="0" y="1488116"/>
            <a:ext cx="12192000" cy="5369884"/>
          </a:xfrm>
          <a:prstGeom prst="rect">
            <a:avLst/>
          </a:prstGeom>
        </p:spPr>
      </p:pic>
    </p:spTree>
    <p:extLst>
      <p:ext uri="{BB962C8B-B14F-4D97-AF65-F5344CB8AC3E}">
        <p14:creationId xmlns:p14="http://schemas.microsoft.com/office/powerpoint/2010/main" val="3715547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7302FC1-B985-B60A-96F6-5BBCAB623F36}"/>
              </a:ext>
            </a:extLst>
          </p:cNvPr>
          <p:cNvSpPr>
            <a:spLocks noGrp="1"/>
          </p:cNvSpPr>
          <p:nvPr>
            <p:ph type="body" sz="quarter" idx="14"/>
          </p:nvPr>
        </p:nvSpPr>
        <p:spPr/>
        <p:txBody>
          <a:bodyPr>
            <a:normAutofit/>
          </a:bodyPr>
          <a:lstStyle/>
          <a:p>
            <a:r>
              <a:rPr lang="fr-FR" sz="3600" dirty="0"/>
              <a:t>Agréments des SPSTI</a:t>
            </a:r>
          </a:p>
        </p:txBody>
      </p:sp>
      <p:sp>
        <p:nvSpPr>
          <p:cNvPr id="4" name="Espace réservé du texte 3">
            <a:extLst>
              <a:ext uri="{FF2B5EF4-FFF2-40B4-BE49-F238E27FC236}">
                <a16:creationId xmlns:a16="http://schemas.microsoft.com/office/drawing/2014/main" id="{FCE8338D-38BD-2DF7-A4B2-2FC855857613}"/>
              </a:ext>
            </a:extLst>
          </p:cNvPr>
          <p:cNvSpPr>
            <a:spLocks noGrp="1"/>
          </p:cNvSpPr>
          <p:nvPr>
            <p:ph type="body" sz="quarter" idx="15"/>
          </p:nvPr>
        </p:nvSpPr>
        <p:spPr/>
        <p:txBody>
          <a:bodyPr/>
          <a:lstStyle/>
          <a:p>
            <a:endParaRPr lang="fr-FR" dirty="0"/>
          </a:p>
        </p:txBody>
      </p:sp>
      <p:sp>
        <p:nvSpPr>
          <p:cNvPr id="6" name="Espace réservé du texte 5">
            <a:extLst>
              <a:ext uri="{FF2B5EF4-FFF2-40B4-BE49-F238E27FC236}">
                <a16:creationId xmlns:a16="http://schemas.microsoft.com/office/drawing/2014/main" id="{9DCCA2B3-B0A3-5505-AAAA-A1E52A263014}"/>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731141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6" y="396069"/>
            <a:ext cx="10536466" cy="612775"/>
          </a:xfrm>
        </p:spPr>
        <p:txBody>
          <a:bodyPr/>
          <a:lstStyle/>
          <a:p>
            <a:r>
              <a:rPr lang="fr-FR" sz="2000" dirty="0">
                <a:solidFill>
                  <a:srgbClr val="00B0F0"/>
                </a:solidFill>
                <a:latin typeface="Calibri" panose="020F0502020204030204"/>
              </a:rPr>
              <a:t>Mise à jour de la cartographie des agréments des SPSTI pour le secteur interprofessionnel </a:t>
            </a:r>
            <a:endParaRPr lang="fr-FR" sz="2000" dirty="0"/>
          </a:p>
        </p:txBody>
      </p:sp>
      <p:sp>
        <p:nvSpPr>
          <p:cNvPr id="3" name="Espace réservé du texte 2"/>
          <p:cNvSpPr>
            <a:spLocks noGrp="1"/>
          </p:cNvSpPr>
          <p:nvPr>
            <p:ph type="body" sz="quarter" idx="11"/>
          </p:nvPr>
        </p:nvSpPr>
        <p:spPr/>
        <p:txBody>
          <a:bodyPr/>
          <a:lstStyle/>
          <a:p>
            <a:pPr marL="457200" lvl="1" indent="0">
              <a:buClr>
                <a:srgbClr val="029EE3"/>
              </a:buClr>
              <a:buNone/>
            </a:pPr>
            <a:endParaRPr lang="fr-FR" sz="1600" dirty="0">
              <a:solidFill>
                <a:srgbClr val="565555"/>
              </a:solidFill>
              <a:latin typeface="Helvetica" charset="0"/>
              <a:ea typeface="Helvetica" charset="0"/>
              <a:cs typeface="Helvetica" charset="0"/>
            </a:endParaRPr>
          </a:p>
          <a:p>
            <a:pPr marL="742950" lvl="1" indent="-285750">
              <a:buClr>
                <a:srgbClr val="029EE3"/>
              </a:buClr>
              <a:buFont typeface="Wingdings" charset="2"/>
              <a:buChar char="§"/>
            </a:pPr>
            <a:endParaRPr lang="fr-FR" dirty="0">
              <a:solidFill>
                <a:srgbClr val="565555"/>
              </a:solidFill>
              <a:latin typeface="Helvetica" charset="0"/>
              <a:ea typeface="Helvetica" charset="0"/>
              <a:cs typeface="Helvetica" charset="0"/>
            </a:endParaRPr>
          </a:p>
          <a:p>
            <a:pPr marL="285750" indent="-285750">
              <a:buClr>
                <a:srgbClr val="029EE3"/>
              </a:buClr>
              <a:buFont typeface="Wingdings" charset="2"/>
              <a:buChar char="§"/>
            </a:pPr>
            <a:endParaRPr lang="fr-FR" dirty="0">
              <a:solidFill>
                <a:srgbClr val="565555"/>
              </a:solidFill>
              <a:latin typeface="Helvetica" charset="0"/>
              <a:ea typeface="Helvetica" charset="0"/>
              <a:cs typeface="Helvetica" charset="0"/>
            </a:endParaRPr>
          </a:p>
          <a:p>
            <a:endParaRPr lang="fr-FR" dirty="0"/>
          </a:p>
        </p:txBody>
      </p:sp>
      <p:pic>
        <p:nvPicPr>
          <p:cNvPr id="5" name="Image 4" descr="Une image contenant carte, texte&#10;&#10;Description générée automatiquement">
            <a:extLst>
              <a:ext uri="{FF2B5EF4-FFF2-40B4-BE49-F238E27FC236}">
                <a16:creationId xmlns:a16="http://schemas.microsoft.com/office/drawing/2014/main" id="{41C65A10-1E73-378A-5FF0-8C736A392E8C}"/>
              </a:ext>
            </a:extLst>
          </p:cNvPr>
          <p:cNvPicPr>
            <a:picLocks noChangeAspect="1"/>
          </p:cNvPicPr>
          <p:nvPr/>
        </p:nvPicPr>
        <p:blipFill>
          <a:blip r:embed="rId2"/>
          <a:stretch>
            <a:fillRect/>
          </a:stretch>
        </p:blipFill>
        <p:spPr>
          <a:xfrm>
            <a:off x="3321123" y="1121525"/>
            <a:ext cx="4917904" cy="4791317"/>
          </a:xfrm>
          <a:prstGeom prst="rect">
            <a:avLst/>
          </a:prstGeom>
        </p:spPr>
      </p:pic>
      <p:pic>
        <p:nvPicPr>
          <p:cNvPr id="7" name="Image 6" descr="Une image contenant dessin, croquis, carte, texte&#10;&#10;Description générée automatiquement">
            <a:extLst>
              <a:ext uri="{FF2B5EF4-FFF2-40B4-BE49-F238E27FC236}">
                <a16:creationId xmlns:a16="http://schemas.microsoft.com/office/drawing/2014/main" id="{ABBC1928-51F2-859D-32B1-3A5BD15833B6}"/>
              </a:ext>
            </a:extLst>
          </p:cNvPr>
          <p:cNvPicPr>
            <a:picLocks noChangeAspect="1"/>
          </p:cNvPicPr>
          <p:nvPr/>
        </p:nvPicPr>
        <p:blipFill>
          <a:blip r:embed="rId3"/>
          <a:stretch>
            <a:fillRect/>
          </a:stretch>
        </p:blipFill>
        <p:spPr>
          <a:xfrm>
            <a:off x="8056432" y="5460207"/>
            <a:ext cx="682215" cy="1013387"/>
          </a:xfrm>
          <a:prstGeom prst="rect">
            <a:avLst/>
          </a:prstGeom>
        </p:spPr>
      </p:pic>
      <p:pic>
        <p:nvPicPr>
          <p:cNvPr id="9" name="Image 8" descr="Une image contenant dessin, Dessin d’enfant, dessin humoristique, art&#10;&#10;Description générée automatiquement">
            <a:extLst>
              <a:ext uri="{FF2B5EF4-FFF2-40B4-BE49-F238E27FC236}">
                <a16:creationId xmlns:a16="http://schemas.microsoft.com/office/drawing/2014/main" id="{25AE7426-1C9B-D8EE-1399-7473769B3022}"/>
              </a:ext>
            </a:extLst>
          </p:cNvPr>
          <p:cNvPicPr>
            <a:picLocks noChangeAspect="1"/>
          </p:cNvPicPr>
          <p:nvPr/>
        </p:nvPicPr>
        <p:blipFill>
          <a:blip r:embed="rId4"/>
          <a:stretch>
            <a:fillRect/>
          </a:stretch>
        </p:blipFill>
        <p:spPr>
          <a:xfrm>
            <a:off x="1994329" y="2005902"/>
            <a:ext cx="1328059" cy="2965999"/>
          </a:xfrm>
          <a:prstGeom prst="rect">
            <a:avLst/>
          </a:prstGeom>
        </p:spPr>
      </p:pic>
    </p:spTree>
    <p:extLst>
      <p:ext uri="{BB962C8B-B14F-4D97-AF65-F5344CB8AC3E}">
        <p14:creationId xmlns:p14="http://schemas.microsoft.com/office/powerpoint/2010/main" val="435564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6" y="396069"/>
            <a:ext cx="10536466" cy="612775"/>
          </a:xfrm>
        </p:spPr>
        <p:txBody>
          <a:bodyPr/>
          <a:lstStyle/>
          <a:p>
            <a:r>
              <a:rPr lang="fr-FR" sz="2000" dirty="0">
                <a:solidFill>
                  <a:srgbClr val="00B0F0"/>
                </a:solidFill>
                <a:latin typeface="Calibri" panose="020F0502020204030204"/>
              </a:rPr>
              <a:t>Mise à jour de la cartographie des agréments des SPSTI pour le secteur interprofessionnel </a:t>
            </a:r>
            <a:endParaRPr lang="fr-FR" sz="2000" dirty="0"/>
          </a:p>
        </p:txBody>
      </p:sp>
      <p:sp>
        <p:nvSpPr>
          <p:cNvPr id="3" name="Espace réservé du texte 2"/>
          <p:cNvSpPr>
            <a:spLocks noGrp="1"/>
          </p:cNvSpPr>
          <p:nvPr>
            <p:ph type="body" sz="quarter" idx="11"/>
          </p:nvPr>
        </p:nvSpPr>
        <p:spPr>
          <a:xfrm>
            <a:off x="5219700" y="1516063"/>
            <a:ext cx="6145212" cy="4636543"/>
          </a:xfrm>
        </p:spPr>
        <p:txBody>
          <a:bodyPr/>
          <a:lstStyle/>
          <a:p>
            <a:pPr marL="457200" lvl="1" indent="0">
              <a:buClr>
                <a:srgbClr val="029EE3"/>
              </a:buClr>
              <a:buNone/>
            </a:pPr>
            <a:endParaRPr lang="fr-FR" sz="1600" dirty="0">
              <a:solidFill>
                <a:srgbClr val="565555"/>
              </a:solidFill>
              <a:latin typeface="Helvetica" charset="0"/>
              <a:ea typeface="Helvetica" charset="0"/>
              <a:cs typeface="Helvetica" charset="0"/>
            </a:endParaRPr>
          </a:p>
          <a:p>
            <a:pPr marL="742950" lvl="1" indent="-285750">
              <a:buClr>
                <a:srgbClr val="029EE3"/>
              </a:buClr>
              <a:buFont typeface="Wingdings" charset="2"/>
              <a:buChar char="§"/>
            </a:pPr>
            <a:endParaRPr lang="fr-FR" dirty="0">
              <a:solidFill>
                <a:srgbClr val="565555"/>
              </a:solidFill>
              <a:latin typeface="Helvetica" charset="0"/>
              <a:ea typeface="Helvetica" charset="0"/>
              <a:cs typeface="Helvetica" charset="0"/>
            </a:endParaRPr>
          </a:p>
          <a:p>
            <a:pPr marL="285750" indent="-285750">
              <a:buClr>
                <a:srgbClr val="029EE3"/>
              </a:buClr>
              <a:buFont typeface="Wingdings" charset="2"/>
              <a:buChar char="§"/>
            </a:pPr>
            <a:endParaRPr lang="fr-FR" dirty="0">
              <a:solidFill>
                <a:srgbClr val="565555"/>
              </a:solidFill>
              <a:latin typeface="Helvetica" charset="0"/>
              <a:ea typeface="Helvetica" charset="0"/>
              <a:cs typeface="Helvetica" charset="0"/>
            </a:endParaRPr>
          </a:p>
          <a:p>
            <a:endParaRPr lang="fr-FR" dirty="0"/>
          </a:p>
        </p:txBody>
      </p:sp>
      <p:pic>
        <p:nvPicPr>
          <p:cNvPr id="5" name="Image 4" descr="Une image contenant texte, capture d’écran, Site web, Publicité en ligne&#10;&#10;Description générée automatiquement">
            <a:extLst>
              <a:ext uri="{FF2B5EF4-FFF2-40B4-BE49-F238E27FC236}">
                <a16:creationId xmlns:a16="http://schemas.microsoft.com/office/drawing/2014/main" id="{3162E5A7-535F-22A4-417A-373ECA7D204D}"/>
              </a:ext>
            </a:extLst>
          </p:cNvPr>
          <p:cNvPicPr>
            <a:picLocks noChangeAspect="1"/>
          </p:cNvPicPr>
          <p:nvPr/>
        </p:nvPicPr>
        <p:blipFill>
          <a:blip r:embed="rId2"/>
          <a:stretch>
            <a:fillRect/>
          </a:stretch>
        </p:blipFill>
        <p:spPr>
          <a:xfrm>
            <a:off x="1338812" y="1276350"/>
            <a:ext cx="3707078" cy="4953000"/>
          </a:xfrm>
          <a:prstGeom prst="rect">
            <a:avLst/>
          </a:prstGeom>
        </p:spPr>
      </p:pic>
      <p:sp>
        <p:nvSpPr>
          <p:cNvPr id="7" name="ZoneTexte 6">
            <a:extLst>
              <a:ext uri="{FF2B5EF4-FFF2-40B4-BE49-F238E27FC236}">
                <a16:creationId xmlns:a16="http://schemas.microsoft.com/office/drawing/2014/main" id="{F90A942F-1C49-CE96-6031-F33FCFF26B33}"/>
              </a:ext>
            </a:extLst>
          </p:cNvPr>
          <p:cNvSpPr txBox="1"/>
          <p:nvPr/>
        </p:nvSpPr>
        <p:spPr>
          <a:xfrm>
            <a:off x="5259387" y="1405622"/>
            <a:ext cx="6096000" cy="2585323"/>
          </a:xfrm>
          <a:prstGeom prst="rect">
            <a:avLst/>
          </a:prstGeom>
          <a:noFill/>
        </p:spPr>
        <p:txBody>
          <a:bodyPr wrap="square">
            <a:spAutoFit/>
          </a:bodyPr>
          <a:lstStyle/>
          <a:p>
            <a:endParaRPr lang="fr-FR" b="1" i="0" u="none" strike="noStrike" dirty="0">
              <a:solidFill>
                <a:srgbClr val="1155CC"/>
              </a:solidFill>
              <a:effectLst/>
              <a:highlight>
                <a:srgbClr val="FFFFFF"/>
              </a:highlight>
              <a:latin typeface="Helvetica" panose="020B0604020202020204" pitchFamily="34" charset="0"/>
            </a:endParaRPr>
          </a:p>
          <a:p>
            <a:r>
              <a:rPr lang="fr-FR" dirty="0">
                <a:solidFill>
                  <a:srgbClr val="565555"/>
                </a:solidFill>
                <a:latin typeface="Helvetica" charset="0"/>
                <a:ea typeface="Helvetica" charset="0"/>
                <a:cs typeface="Helvetica" charset="0"/>
              </a:rPr>
              <a:t>Collecte des informations : fin 2023 – printemps 2024</a:t>
            </a:r>
          </a:p>
          <a:p>
            <a:endParaRPr lang="fr-FR" dirty="0">
              <a:solidFill>
                <a:srgbClr val="565555"/>
              </a:solidFill>
              <a:latin typeface="Helvetica" charset="0"/>
              <a:ea typeface="Helvetica" charset="0"/>
              <a:cs typeface="Helvetica" charset="0"/>
            </a:endParaRPr>
          </a:p>
          <a:p>
            <a:endParaRPr lang="fr-FR" dirty="0">
              <a:solidFill>
                <a:srgbClr val="565555"/>
              </a:solidFill>
              <a:latin typeface="Helvetica" charset="0"/>
              <a:ea typeface="Helvetica" charset="0"/>
              <a:cs typeface="Helvetica" charset="0"/>
            </a:endParaRPr>
          </a:p>
          <a:p>
            <a:r>
              <a:rPr lang="fr-FR" dirty="0">
                <a:solidFill>
                  <a:srgbClr val="565555"/>
                </a:solidFill>
                <a:latin typeface="Helvetica" charset="0"/>
                <a:ea typeface="Helvetica" charset="0"/>
                <a:cs typeface="Helvetica" charset="0"/>
              </a:rPr>
              <a:t>Présentation interactive de la </a:t>
            </a:r>
            <a:r>
              <a:rPr lang="fr-FR">
                <a:solidFill>
                  <a:srgbClr val="565555"/>
                </a:solidFill>
                <a:latin typeface="Helvetica" charset="0"/>
                <a:ea typeface="Helvetica" charset="0"/>
                <a:cs typeface="Helvetica" charset="0"/>
              </a:rPr>
              <a:t>cartographie </a:t>
            </a:r>
            <a:endParaRPr lang="fr-FR" b="1" dirty="0">
              <a:solidFill>
                <a:srgbClr val="1155CC"/>
              </a:solidFill>
              <a:highlight>
                <a:srgbClr val="FFFFFF"/>
              </a:highlight>
              <a:latin typeface="Helvetica" panose="020B0604020202020204" pitchFamily="34" charset="0"/>
            </a:endParaRPr>
          </a:p>
          <a:p>
            <a:endParaRPr lang="fr-FR" b="1" dirty="0">
              <a:solidFill>
                <a:srgbClr val="1155CC"/>
              </a:solidFill>
              <a:highlight>
                <a:srgbClr val="FFFFFF"/>
              </a:highlight>
              <a:latin typeface="Helvetica" panose="020B0604020202020204" pitchFamily="34" charset="0"/>
            </a:endParaRPr>
          </a:p>
          <a:p>
            <a:r>
              <a:rPr lang="fr-FR" b="1" i="0" u="none" strike="noStrike" dirty="0">
                <a:solidFill>
                  <a:srgbClr val="00B0F0"/>
                </a:solidFill>
                <a:effectLst/>
                <a:highlight>
                  <a:srgbClr val="FFFFFF"/>
                </a:highlight>
                <a:latin typeface="Helvetica" panose="020B0604020202020204" pitchFamily="34" charset="0"/>
                <a:hlinkClick r:id="rId3">
                  <a:extLst>
                    <a:ext uri="{A12FA001-AC4F-418D-AE19-62706E023703}">
                      <ahyp:hlinkClr xmlns:ahyp="http://schemas.microsoft.com/office/drawing/2018/hyperlinkcolor" val="tx"/>
                    </a:ext>
                  </a:extLst>
                </a:hlinkClick>
              </a:rPr>
              <a:t>https://cdonline.articque.com/share/display/1d4d72a98292c8573f753ad612b3add8ac947f27</a:t>
            </a:r>
            <a:endParaRPr lang="fr-FR" b="1" dirty="0">
              <a:solidFill>
                <a:srgbClr val="00B0F0"/>
              </a:solidFill>
              <a:highlight>
                <a:srgbClr val="FFFFFF"/>
              </a:highlight>
              <a:latin typeface="Helvetica" panose="020B0604020202020204" pitchFamily="34" charset="0"/>
            </a:endParaRPr>
          </a:p>
          <a:p>
            <a:endParaRPr lang="fr-FR" dirty="0"/>
          </a:p>
        </p:txBody>
      </p:sp>
    </p:spTree>
    <p:extLst>
      <p:ext uri="{BB962C8B-B14F-4D97-AF65-F5344CB8AC3E}">
        <p14:creationId xmlns:p14="http://schemas.microsoft.com/office/powerpoint/2010/main" val="2342783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texte 1">
            <a:extLst>
              <a:ext uri="{FF2B5EF4-FFF2-40B4-BE49-F238E27FC236}">
                <a16:creationId xmlns:a16="http://schemas.microsoft.com/office/drawing/2014/main" id="{34AD6E52-7808-1A8B-E4EB-D5FCDCA29AF3}"/>
              </a:ext>
            </a:extLst>
          </p:cNvPr>
          <p:cNvSpPr>
            <a:spLocks noGrp="1"/>
          </p:cNvSpPr>
          <p:nvPr>
            <p:ph type="body" sz="quarter" idx="13"/>
          </p:nvPr>
        </p:nvSpPr>
        <p:spPr bwMode="auto">
          <a:xfrm>
            <a:off x="2841625" y="4370388"/>
            <a:ext cx="6505575" cy="425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fr-FR" altLang="fr-FR" b="1"/>
          </a:p>
        </p:txBody>
      </p:sp>
      <p:sp>
        <p:nvSpPr>
          <p:cNvPr id="26627" name="Espace réservé du texte 2">
            <a:extLst>
              <a:ext uri="{FF2B5EF4-FFF2-40B4-BE49-F238E27FC236}">
                <a16:creationId xmlns:a16="http://schemas.microsoft.com/office/drawing/2014/main" id="{390C6D5C-E806-A33C-4205-80362BCFBC8D}"/>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altLang="fr-FR">
                <a:latin typeface="Montserrat" panose="00000500000000000000" pitchFamily="50" charset="0"/>
                <a:ea typeface="ＭＳ Ｐゴシック" panose="020B0600070205080204" pitchFamily="34" charset="-128"/>
              </a:rPr>
              <a:t>Actualités juridiques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texte 1">
            <a:extLst>
              <a:ext uri="{FF2B5EF4-FFF2-40B4-BE49-F238E27FC236}">
                <a16:creationId xmlns:a16="http://schemas.microsoft.com/office/drawing/2014/main" id="{64654F3C-62EB-D8D5-73B2-1DF03691CA51}"/>
              </a:ext>
            </a:extLst>
          </p:cNvPr>
          <p:cNvSpPr>
            <a:spLocks noGrp="1"/>
          </p:cNvSpPr>
          <p:nvPr>
            <p:ph type="body" sz="quarter" idx="10"/>
          </p:nvPr>
        </p:nvSpPr>
        <p:spPr bwMode="auto">
          <a:xfrm>
            <a:off x="828675" y="395288"/>
            <a:ext cx="10536238" cy="563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defTabSz="554038" eaLnBrk="1" hangingPunct="1">
              <a:spcBef>
                <a:spcPct val="0"/>
              </a:spcBef>
              <a:spcAft>
                <a:spcPct val="0"/>
              </a:spcAft>
            </a:pPr>
            <a:r>
              <a:rPr lang="fr-FR" altLang="fr-FR">
                <a:latin typeface="Montserrat" panose="00000500000000000000" pitchFamily="50" charset="0"/>
                <a:ea typeface="ＭＳ Ｐゴシック" panose="020B0600070205080204" pitchFamily="34" charset="-128"/>
              </a:rPr>
              <a:t>PAE – nombre de postes ouverts et inscriptions</a:t>
            </a:r>
          </a:p>
        </p:txBody>
      </p:sp>
      <p:sp>
        <p:nvSpPr>
          <p:cNvPr id="76803" name="Espace réservé du texte 2">
            <a:extLst>
              <a:ext uri="{FF2B5EF4-FFF2-40B4-BE49-F238E27FC236}">
                <a16:creationId xmlns:a16="http://schemas.microsoft.com/office/drawing/2014/main" id="{69808827-0CE6-8D67-0FFA-38C155B4A8CE}"/>
              </a:ext>
            </a:extLst>
          </p:cNvPr>
          <p:cNvSpPr>
            <a:spLocks noGrp="1"/>
          </p:cNvSpPr>
          <p:nvPr>
            <p:ph type="body" sz="quarter" idx="11"/>
          </p:nvPr>
        </p:nvSpPr>
        <p:spPr bwMode="auto">
          <a:xfrm>
            <a:off x="1328738" y="1487488"/>
            <a:ext cx="9685337" cy="4722812"/>
          </a:xfrm>
        </p:spPr>
        <p:txBody>
          <a:bodyPr vert="horz" wrap="square" lIns="91440" tIns="45720" rIns="91440" bIns="45720" numCol="1" anchor="t" anchorCtr="0" compatLnSpc="1">
            <a:prstTxWarp prst="textNoShape">
              <a:avLst/>
            </a:prstTxWarp>
            <a:normAutofit lnSpcReduction="10000"/>
          </a:bodyPr>
          <a:lstStyle/>
          <a:p>
            <a:pPr algn="just" eaLnBrk="1" hangingPunct="1">
              <a:buFont typeface="Wingdings" panose="05000000000000000000" pitchFamily="2" charset="2"/>
              <a:buChar char="§"/>
              <a:defRPr/>
            </a:pPr>
            <a:r>
              <a:rPr lang="fr-FR" dirty="0">
                <a:highlight>
                  <a:srgbClr val="FFFFFF"/>
                </a:highlight>
                <a:ea typeface="Aptos" panose="020B0004020202020204" pitchFamily="34" charset="0"/>
                <a:cs typeface="Aptos" panose="020B0004020202020204" pitchFamily="34" charset="0"/>
              </a:rPr>
              <a:t>Arrêté du 30 mai 2024 portant </a:t>
            </a:r>
            <a:r>
              <a:rPr lang="fr-FR" b="1" dirty="0">
                <a:highlight>
                  <a:srgbClr val="FFFFFF"/>
                </a:highlight>
                <a:ea typeface="Aptos" panose="020B0004020202020204" pitchFamily="34" charset="0"/>
                <a:cs typeface="Aptos" panose="020B0004020202020204" pitchFamily="34" charset="0"/>
              </a:rPr>
              <a:t>ouverture des épreuves de vérification de connaissances </a:t>
            </a:r>
            <a:r>
              <a:rPr lang="fr-FR" dirty="0">
                <a:highlight>
                  <a:srgbClr val="FFFFFF"/>
                </a:highlight>
                <a:ea typeface="Aptos" panose="020B0004020202020204" pitchFamily="34" charset="0"/>
                <a:cs typeface="Aptos" panose="020B0004020202020204" pitchFamily="34" charset="0"/>
              </a:rPr>
              <a:t>mentionnées aux articles L 4111-2-1 et L 4221-12 du code de la santé publique  pour la session 2024 a été publié.</a:t>
            </a:r>
          </a:p>
          <a:p>
            <a:pPr marL="0" indent="0" algn="just" eaLnBrk="1" hangingPunct="1">
              <a:buFont typeface="Wingdings" charset="2"/>
              <a:buNone/>
              <a:defRPr/>
            </a:pPr>
            <a:endParaRPr lang="fr-FR" u="sng" dirty="0">
              <a:highlight>
                <a:srgbClr val="FFFFFF"/>
              </a:highlight>
              <a:ea typeface="Aptos" panose="020B0004020202020204" pitchFamily="34" charset="0"/>
              <a:cs typeface="Aptos" panose="020B0004020202020204" pitchFamily="34" charset="0"/>
            </a:endParaRPr>
          </a:p>
          <a:p>
            <a:pPr algn="just" eaLnBrk="1" hangingPunct="1">
              <a:buFont typeface="Wingdings" panose="05000000000000000000" pitchFamily="2" charset="2"/>
              <a:buChar char="§"/>
              <a:defRPr/>
            </a:pPr>
            <a:r>
              <a:rPr lang="fr-FR" dirty="0">
                <a:highlight>
                  <a:srgbClr val="FFFFFF"/>
                </a:highlight>
              </a:rPr>
              <a:t>La </a:t>
            </a:r>
            <a:r>
              <a:rPr lang="fr-FR" b="1" dirty="0">
                <a:highlight>
                  <a:srgbClr val="FFFFFF"/>
                </a:highlight>
              </a:rPr>
              <a:t>période d'inscription à ces épreuves est fixée du mardi 4 juin 2024 au lundi 24 juin 2024 inclus 17 heures</a:t>
            </a:r>
            <a:r>
              <a:rPr lang="fr-FR" dirty="0">
                <a:highlight>
                  <a:srgbClr val="FFFFFF"/>
                </a:highlight>
              </a:rPr>
              <a:t>, heure de Paris, heure de clôture de la plateforme d'inscription.</a:t>
            </a:r>
            <a:br>
              <a:rPr lang="fr-FR" dirty="0"/>
            </a:br>
            <a:r>
              <a:rPr lang="fr-FR" dirty="0">
                <a:highlight>
                  <a:srgbClr val="FFFFFF"/>
                </a:highlight>
              </a:rPr>
              <a:t>Les inscriptions s'effectuent par préinscription en ligne sur la plateforme prévue à cet effet sur le site du Centre national de gestion.</a:t>
            </a:r>
          </a:p>
          <a:p>
            <a:pPr marL="0" indent="0" algn="just" eaLnBrk="1" hangingPunct="1">
              <a:buFont typeface="Wingdings" charset="2"/>
              <a:buNone/>
              <a:defRPr/>
            </a:pPr>
            <a:endParaRPr lang="fr-FR" dirty="0">
              <a:highlight>
                <a:srgbClr val="FFFFFF"/>
              </a:highlight>
            </a:endParaRPr>
          </a:p>
          <a:p>
            <a:pPr algn="just" eaLnBrk="1" hangingPunct="1">
              <a:buFont typeface="Wingdings" panose="05000000000000000000" pitchFamily="2" charset="2"/>
              <a:buChar char="§"/>
              <a:defRPr/>
            </a:pPr>
            <a:r>
              <a:rPr lang="fr-FR" dirty="0">
                <a:highlight>
                  <a:srgbClr val="FFFFFF"/>
                </a:highlight>
              </a:rPr>
              <a:t>Chaque candidat dépose durant la période des inscriptions </a:t>
            </a:r>
            <a:r>
              <a:rPr lang="fr-FR" u="sng" dirty="0">
                <a:highlight>
                  <a:srgbClr val="FFFFFF"/>
                </a:highlight>
              </a:rPr>
              <a:t>une seule demande </a:t>
            </a:r>
            <a:r>
              <a:rPr lang="fr-FR" dirty="0">
                <a:highlight>
                  <a:srgbClr val="FFFFFF"/>
                </a:highlight>
              </a:rPr>
              <a:t>de candidature, sur le site en indiquant l'ARS de son choix (laquelle valide les dossiers).</a:t>
            </a:r>
          </a:p>
          <a:p>
            <a:pPr marL="0" indent="0" algn="just" eaLnBrk="1" hangingPunct="1">
              <a:buFont typeface="Wingdings" charset="2"/>
              <a:buNone/>
              <a:defRPr/>
            </a:pPr>
            <a:endParaRPr lang="fr-FR" dirty="0">
              <a:highlight>
                <a:srgbClr val="FFFFFF"/>
              </a:highlight>
            </a:endParaRPr>
          </a:p>
          <a:p>
            <a:pPr algn="just" eaLnBrk="1" hangingPunct="1">
              <a:buFont typeface="Wingdings" panose="05000000000000000000" pitchFamily="2" charset="2"/>
              <a:buChar char="§"/>
              <a:defRPr/>
            </a:pPr>
            <a:r>
              <a:rPr lang="fr-FR" dirty="0">
                <a:ea typeface="Aptos" panose="020B0004020202020204" pitchFamily="34" charset="0"/>
                <a:cs typeface="Aptos" panose="020B0004020202020204" pitchFamily="34" charset="0"/>
              </a:rPr>
              <a:t>Le nombre de </a:t>
            </a:r>
            <a:r>
              <a:rPr lang="fr-FR" b="1" dirty="0">
                <a:ea typeface="Aptos" panose="020B0004020202020204" pitchFamily="34" charset="0"/>
                <a:cs typeface="Aptos" panose="020B0004020202020204" pitchFamily="34" charset="0"/>
              </a:rPr>
              <a:t>postes ouverts </a:t>
            </a:r>
            <a:r>
              <a:rPr lang="fr-FR" dirty="0">
                <a:ea typeface="Aptos" panose="020B0004020202020204" pitchFamily="34" charset="0"/>
                <a:cs typeface="Aptos" panose="020B0004020202020204" pitchFamily="34" charset="0"/>
              </a:rPr>
              <a:t>en médecine du travail est de </a:t>
            </a:r>
            <a:r>
              <a:rPr lang="fr-FR" b="1" dirty="0">
                <a:solidFill>
                  <a:srgbClr val="0070C0"/>
                </a:solidFill>
                <a:ea typeface="Aptos" panose="020B0004020202020204" pitchFamily="34" charset="0"/>
                <a:cs typeface="Aptos" panose="020B0004020202020204" pitchFamily="34" charset="0"/>
              </a:rPr>
              <a:t>65</a:t>
            </a:r>
            <a:r>
              <a:rPr lang="fr-FR" dirty="0">
                <a:ea typeface="Aptos" panose="020B0004020202020204" pitchFamily="34" charset="0"/>
                <a:cs typeface="Aptos" panose="020B0004020202020204" pitchFamily="34" charset="0"/>
              </a:rPr>
              <a:t>.</a:t>
            </a:r>
            <a:br>
              <a:rPr lang="fr-FR" dirty="0">
                <a:solidFill>
                  <a:srgbClr val="696969"/>
                </a:solidFill>
                <a:ea typeface="Aptos" panose="020B0004020202020204" pitchFamily="34" charset="0"/>
                <a:cs typeface="Aptos" panose="020B0004020202020204" pitchFamily="34" charset="0"/>
              </a:rPr>
            </a:br>
            <a:endParaRPr lang="fr-FR" dirty="0">
              <a:solidFill>
                <a:srgbClr val="000000"/>
              </a:solidFill>
              <a:ea typeface="Aptos" panose="020B0004020202020204" pitchFamily="34" charset="0"/>
            </a:endParaRPr>
          </a:p>
        </p:txBody>
      </p:sp>
      <p:sp>
        <p:nvSpPr>
          <p:cNvPr id="28676" name="Espace réservé du texte 4">
            <a:extLst>
              <a:ext uri="{FF2B5EF4-FFF2-40B4-BE49-F238E27FC236}">
                <a16:creationId xmlns:a16="http://schemas.microsoft.com/office/drawing/2014/main" id="{C68BEF8C-9B5E-A5C3-CBDB-CCA7B87C8FD3}"/>
              </a:ext>
            </a:extLst>
          </p:cNvPr>
          <p:cNvSpPr>
            <a:spLocks noGrp="1"/>
          </p:cNvSpPr>
          <p:nvPr>
            <p:ph type="body" sz="quarter" idx="24"/>
          </p:nvPr>
        </p:nvSpPr>
        <p:spPr bwMode="auto">
          <a:xfrm>
            <a:off x="546100" y="6497638"/>
            <a:ext cx="332105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eaLnBrk="1" hangingPunct="1"/>
            <a:endParaRPr lang="fr-FR" altLang="fr-FR"/>
          </a:p>
        </p:txBody>
      </p:sp>
      <p:sp>
        <p:nvSpPr>
          <p:cNvPr id="28677" name="Espace réservé du texte 3">
            <a:extLst>
              <a:ext uri="{FF2B5EF4-FFF2-40B4-BE49-F238E27FC236}">
                <a16:creationId xmlns:a16="http://schemas.microsoft.com/office/drawing/2014/main" id="{795C8F9C-BAFB-3BAC-0E48-07F713538955}"/>
              </a:ext>
            </a:extLst>
          </p:cNvPr>
          <p:cNvSpPr>
            <a:spLocks noGrp="1"/>
          </p:cNvSpPr>
          <p:nvPr>
            <p:ph type="body" sz="quarter" idx="23"/>
          </p:nvPr>
        </p:nvSpPr>
        <p:spPr bwMode="auto">
          <a:xfrm>
            <a:off x="7212013" y="6497638"/>
            <a:ext cx="3322637"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eaLnBrk="1" hangingPunct="1"/>
            <a:endParaRPr lang="fr-FR" altLang="fr-F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A735923CCB544A8FC22400479B6F60" ma:contentTypeVersion="18" ma:contentTypeDescription="Crée un document." ma:contentTypeScope="" ma:versionID="757babe44d31f0f82025b607016ae765">
  <xsd:schema xmlns:xsd="http://www.w3.org/2001/XMLSchema" xmlns:xs="http://www.w3.org/2001/XMLSchema" xmlns:p="http://schemas.microsoft.com/office/2006/metadata/properties" xmlns:ns2="8d0b0ac5-0d1c-41d9-94b4-e86f374842b7" xmlns:ns3="ce685436-327e-415b-b06d-9a0f2bb5655f" targetNamespace="http://schemas.microsoft.com/office/2006/metadata/properties" ma:root="true" ma:fieldsID="989ed70ff94beecc5b4bf27f4ad4eb0d" ns2:_="" ns3:_="">
    <xsd:import namespace="8d0b0ac5-0d1c-41d9-94b4-e86f374842b7"/>
    <xsd:import namespace="ce685436-327e-415b-b06d-9a0f2bb565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0b0ac5-0d1c-41d9-94b4-e86f374842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4bf61e71-71de-474e-85fa-8e7095b4be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685436-327e-415b-b06d-9a0f2bb5655f"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68dfca8e-a50c-4c5a-b2bd-3eaad65dc888}" ma:internalName="TaxCatchAll" ma:showField="CatchAllData" ma:web="ce685436-327e-415b-b06d-9a0f2bb565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d0b0ac5-0d1c-41d9-94b4-e86f374842b7">
      <Terms xmlns="http://schemas.microsoft.com/office/infopath/2007/PartnerControls"/>
    </lcf76f155ced4ddcb4097134ff3c332f>
    <TaxCatchAll xmlns="ce685436-327e-415b-b06d-9a0f2bb5655f" xsi:nil="true"/>
  </documentManagement>
</p:properties>
</file>

<file path=customXml/itemProps1.xml><?xml version="1.0" encoding="utf-8"?>
<ds:datastoreItem xmlns:ds="http://schemas.openxmlformats.org/officeDocument/2006/customXml" ds:itemID="{537F7FBF-1E04-4628-9EAC-1038F2414C66}"/>
</file>

<file path=customXml/itemProps2.xml><?xml version="1.0" encoding="utf-8"?>
<ds:datastoreItem xmlns:ds="http://schemas.openxmlformats.org/officeDocument/2006/customXml" ds:itemID="{8B18C257-9E21-4C06-B027-DBC125957319}"/>
</file>

<file path=customXml/itemProps3.xml><?xml version="1.0" encoding="utf-8"?>
<ds:datastoreItem xmlns:ds="http://schemas.openxmlformats.org/officeDocument/2006/customXml" ds:itemID="{59E79511-A50D-4118-AA83-4668D39D1A65}"/>
</file>

<file path=docProps/app.xml><?xml version="1.0" encoding="utf-8"?>
<Properties xmlns="http://schemas.openxmlformats.org/officeDocument/2006/extended-properties" xmlns:vt="http://schemas.openxmlformats.org/officeDocument/2006/docPropsVTypes">
  <TotalTime>1</TotalTime>
  <Words>936</Words>
  <Application>Microsoft Office PowerPoint</Application>
  <PresentationFormat>Grand écran</PresentationFormat>
  <Paragraphs>135</Paragraphs>
  <Slides>19</Slides>
  <Notes>8</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19</vt:i4>
      </vt:variant>
    </vt:vector>
  </HeadingPairs>
  <TitlesOfParts>
    <vt:vector size="29" baseType="lpstr">
      <vt:lpstr>Aptos</vt:lpstr>
      <vt:lpstr>Aptos Display</vt:lpstr>
      <vt:lpstr>Arial</vt:lpstr>
      <vt:lpstr>Arial  </vt:lpstr>
      <vt:lpstr>Calibri</vt:lpstr>
      <vt:lpstr>Helvetica</vt:lpstr>
      <vt:lpstr>Montserrat</vt:lpstr>
      <vt:lpstr>Open Sans</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Elodie MAJOR</dc:creator>
  <cp:lastModifiedBy>Elodie MAJOR</cp:lastModifiedBy>
  <cp:revision>1</cp:revision>
  <dcterms:created xsi:type="dcterms:W3CDTF">2024-06-24T09:10:38Z</dcterms:created>
  <dcterms:modified xsi:type="dcterms:W3CDTF">2024-06-24T09:11:49Z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0x01010040A735923CCB544A8FC22400479B6F60</vt:lpwstr>
  </property>
</Properties>
</file>