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51"/>
  </p:notesMasterIdLst>
  <p:sldIdLst>
    <p:sldId id="257" r:id="rId5"/>
    <p:sldId id="3180" r:id="rId6"/>
    <p:sldId id="3138" r:id="rId7"/>
    <p:sldId id="3172" r:id="rId8"/>
    <p:sldId id="3185" r:id="rId9"/>
    <p:sldId id="3174" r:id="rId10"/>
    <p:sldId id="3175" r:id="rId11"/>
    <p:sldId id="3186" r:id="rId12"/>
    <p:sldId id="3217" r:id="rId13"/>
    <p:sldId id="3187" r:id="rId14"/>
    <p:sldId id="3188" r:id="rId15"/>
    <p:sldId id="3189" r:id="rId16"/>
    <p:sldId id="3181" r:id="rId17"/>
    <p:sldId id="3190" r:id="rId18"/>
    <p:sldId id="3193" r:id="rId19"/>
    <p:sldId id="3194" r:id="rId20"/>
    <p:sldId id="3195" r:id="rId21"/>
    <p:sldId id="3225" r:id="rId22"/>
    <p:sldId id="3227" r:id="rId23"/>
    <p:sldId id="3196" r:id="rId24"/>
    <p:sldId id="3218" r:id="rId25"/>
    <p:sldId id="3224" r:id="rId26"/>
    <p:sldId id="3221" r:id="rId27"/>
    <p:sldId id="3222" r:id="rId28"/>
    <p:sldId id="3223" r:id="rId29"/>
    <p:sldId id="3198" r:id="rId30"/>
    <p:sldId id="3199" r:id="rId31"/>
    <p:sldId id="3182" r:id="rId32"/>
    <p:sldId id="3209" r:id="rId33"/>
    <p:sldId id="3210" r:id="rId34"/>
    <p:sldId id="3184" r:id="rId35"/>
    <p:sldId id="3191" r:id="rId36"/>
    <p:sldId id="3220" r:id="rId37"/>
    <p:sldId id="3201" r:id="rId38"/>
    <p:sldId id="3202" r:id="rId39"/>
    <p:sldId id="3212" r:id="rId40"/>
    <p:sldId id="3213" r:id="rId41"/>
    <p:sldId id="3197" r:id="rId42"/>
    <p:sldId id="3203" r:id="rId43"/>
    <p:sldId id="3204" r:id="rId44"/>
    <p:sldId id="3215" r:id="rId45"/>
    <p:sldId id="3214" r:id="rId46"/>
    <p:sldId id="3205" r:id="rId47"/>
    <p:sldId id="3207" r:id="rId48"/>
    <p:sldId id="3208" r:id="rId49"/>
    <p:sldId id="2145707773" r:id="rId5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506882B8-A705-49CE-BAEA-B032FFB113BD}">
          <p14:sldIdLst>
            <p14:sldId id="257"/>
            <p14:sldId id="3180"/>
            <p14:sldId id="3138"/>
            <p14:sldId id="3172"/>
            <p14:sldId id="3185"/>
            <p14:sldId id="3174"/>
            <p14:sldId id="3175"/>
            <p14:sldId id="3186"/>
            <p14:sldId id="3217"/>
            <p14:sldId id="3187"/>
            <p14:sldId id="3188"/>
            <p14:sldId id="3189"/>
            <p14:sldId id="3181"/>
            <p14:sldId id="3190"/>
            <p14:sldId id="3193"/>
            <p14:sldId id="3194"/>
            <p14:sldId id="3195"/>
            <p14:sldId id="3225"/>
            <p14:sldId id="3227"/>
            <p14:sldId id="3196"/>
            <p14:sldId id="3218"/>
            <p14:sldId id="3224"/>
            <p14:sldId id="3221"/>
            <p14:sldId id="3222"/>
            <p14:sldId id="3223"/>
            <p14:sldId id="3198"/>
            <p14:sldId id="3199"/>
            <p14:sldId id="3182"/>
            <p14:sldId id="3209"/>
            <p14:sldId id="3210"/>
            <p14:sldId id="3184"/>
            <p14:sldId id="3191"/>
            <p14:sldId id="3220"/>
            <p14:sldId id="3201"/>
            <p14:sldId id="3202"/>
            <p14:sldId id="3212"/>
            <p14:sldId id="3213"/>
            <p14:sldId id="3197"/>
            <p14:sldId id="3203"/>
            <p14:sldId id="3204"/>
            <p14:sldId id="3215"/>
            <p14:sldId id="3214"/>
            <p14:sldId id="3205"/>
            <p14:sldId id="3207"/>
            <p14:sldId id="3208"/>
            <p14:sldId id="214570777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85E9331-C7D6-AEE9-2876-F4C3882371DB}" name="Anne-Sophie Loicq" initials="AL" userId="S::as.loicq@presanse.fr::60f4b65e-ac4d-438e-ba23-a993bc3fe66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Style léger 1 - Accentuation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7" autoAdjust="0"/>
    <p:restoredTop sz="94915" autoAdjust="0"/>
  </p:normalViewPr>
  <p:slideViewPr>
    <p:cSldViewPr snapToGrid="0">
      <p:cViewPr varScale="1">
        <p:scale>
          <a:sx n="106" d="100"/>
          <a:sy n="106" d="100"/>
        </p:scale>
        <p:origin x="792" y="102"/>
      </p:cViewPr>
      <p:guideLst/>
    </p:cSldViewPr>
  </p:slideViewPr>
  <p:outlineViewPr>
    <p:cViewPr>
      <p:scale>
        <a:sx n="33" d="100"/>
        <a:sy n="33" d="100"/>
      </p:scale>
      <p:origin x="0" y="-47845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microsoft.com/office/2018/10/relationships/authors" Target="authors.xml"/><Relationship Id="rId8" Type="http://schemas.openxmlformats.org/officeDocument/2006/relationships/slide" Target="slides/slide4.xml"/><Relationship Id="rId51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190320-5F54-41F3-947F-0C4CA03B77C6}" type="datetimeFigureOut">
              <a:rPr lang="fr-FR" smtClean="0"/>
              <a:t>05/09/2024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E360CB-7610-45A7-AF6C-5C430EC624B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43500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5EDEE-3D85-4962-8D38-37D69E4325ED}" type="datetimeFigureOut">
              <a:rPr lang="fr-FR" smtClean="0"/>
              <a:t>05/09/2024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00E0C-6827-4367-AF0C-7DD4238554E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46591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5EDEE-3D85-4962-8D38-37D69E4325ED}" type="datetimeFigureOut">
              <a:rPr lang="fr-FR" smtClean="0"/>
              <a:t>05/09/2024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00E0C-6827-4367-AF0C-7DD4238554E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51254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5EDEE-3D85-4962-8D38-37D69E4325ED}" type="datetimeFigureOut">
              <a:rPr lang="fr-FR" smtClean="0"/>
              <a:t>05/09/2024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00E0C-6827-4367-AF0C-7DD4238554E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537541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ge couverture -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>
          <a:xfrm>
            <a:off x="6420475" y="6356349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Présanse </a:t>
            </a:r>
            <a:r>
              <a:rPr lang="mr-IN" dirty="0"/>
              <a:t>–</a:t>
            </a:r>
            <a:r>
              <a:rPr lang="fr-FR" dirty="0"/>
              <a:t> Masque Powerpoint / JJ.MM.AAAA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>
          <a:xfrm>
            <a:off x="261049" y="6356349"/>
            <a:ext cx="2743200" cy="365125"/>
          </a:xfrm>
          <a:prstGeom prst="rect">
            <a:avLst/>
          </a:prstGeom>
        </p:spPr>
        <p:txBody>
          <a:bodyPr/>
          <a:lstStyle/>
          <a:p>
            <a:fld id="{443935BB-9C05-C34E-BF02-B47196A5F45A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-3524" y="18079"/>
            <a:ext cx="12195524" cy="7113588"/>
          </a:xfrm>
          <a:prstGeom prst="rect">
            <a:avLst/>
          </a:prstGeom>
          <a:gradFill>
            <a:gsLst>
              <a:gs pos="78000">
                <a:srgbClr val="009EE3"/>
              </a:gs>
              <a:gs pos="0">
                <a:srgbClr val="009EE3">
                  <a:tint val="44500"/>
                  <a:satMod val="160000"/>
                </a:srgbClr>
              </a:gs>
            </a:gsLst>
            <a:path path="circle">
              <a:fillToRect l="50000" t="50000" r="50000" b="50000"/>
            </a:path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endParaRPr lang="fr-FR" altLang="fr-FR" dirty="0"/>
          </a:p>
        </p:txBody>
      </p:sp>
      <p:pic>
        <p:nvPicPr>
          <p:cNvPr id="6" name="Image 5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111495" y="-11902"/>
            <a:ext cx="12411457" cy="2271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1379" y="549681"/>
            <a:ext cx="3249678" cy="1065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Espace réservé du texte 18"/>
          <p:cNvSpPr>
            <a:spLocks noGrp="1"/>
          </p:cNvSpPr>
          <p:nvPr>
            <p:ph type="body" sz="quarter" idx="13" hasCustomPrompt="1"/>
          </p:nvPr>
        </p:nvSpPr>
        <p:spPr>
          <a:xfrm>
            <a:off x="2841446" y="4370091"/>
            <a:ext cx="6505575" cy="425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fr-FR" dirty="0">
                <a:solidFill>
                  <a:schemeClr val="bg2"/>
                </a:solidFill>
                <a:latin typeface="Montserrat" charset="0"/>
                <a:ea typeface="Montserrat" charset="0"/>
                <a:cs typeface="Montserrat" charset="0"/>
              </a:rPr>
              <a:t>Sous-titre de la présentation</a:t>
            </a:r>
          </a:p>
        </p:txBody>
      </p:sp>
      <p:sp>
        <p:nvSpPr>
          <p:cNvPr id="21" name="Espace réservé du texte 20"/>
          <p:cNvSpPr>
            <a:spLocks noGrp="1"/>
          </p:cNvSpPr>
          <p:nvPr>
            <p:ph type="body" sz="quarter" idx="14" hasCustomPrompt="1"/>
          </p:nvPr>
        </p:nvSpPr>
        <p:spPr>
          <a:xfrm>
            <a:off x="3022600" y="3376613"/>
            <a:ext cx="6146800" cy="8302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 b="1">
                <a:ln>
                  <a:noFill/>
                </a:ln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pPr lvl="0"/>
            <a:r>
              <a:rPr lang="fr-FR" dirty="0"/>
              <a:t>TITRE DE LA PRÉSENTATION</a:t>
            </a:r>
          </a:p>
        </p:txBody>
      </p:sp>
      <p:sp>
        <p:nvSpPr>
          <p:cNvPr id="23" name="Espace réservé du texte 22"/>
          <p:cNvSpPr>
            <a:spLocks noGrp="1"/>
          </p:cNvSpPr>
          <p:nvPr>
            <p:ph type="body" sz="quarter" idx="15" hasCustomPrompt="1"/>
          </p:nvPr>
        </p:nvSpPr>
        <p:spPr>
          <a:xfrm>
            <a:off x="2495239" y="6087532"/>
            <a:ext cx="6933005" cy="8096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r>
              <a:rPr lang="fr-FR" dirty="0">
                <a:solidFill>
                  <a:schemeClr val="bg2"/>
                </a:solidFill>
                <a:latin typeface="Montserrat" charset="0"/>
                <a:ea typeface="Montserrat" charset="0"/>
                <a:cs typeface="Montserrat" charset="0"/>
              </a:rPr>
              <a:t>Responsable : Prénom Nom, Fonction / JJ.MM.AAAA</a:t>
            </a:r>
          </a:p>
          <a:p>
            <a:r>
              <a:rPr lang="fr-FR" dirty="0" err="1">
                <a:solidFill>
                  <a:schemeClr val="bg2"/>
                </a:solidFill>
                <a:latin typeface="Montserrat" charset="0"/>
                <a:ea typeface="Montserrat" charset="0"/>
                <a:cs typeface="Montserrat" charset="0"/>
              </a:rPr>
              <a:t>www.presanse.fr</a:t>
            </a:r>
            <a:endParaRPr lang="fr-FR" dirty="0">
              <a:solidFill>
                <a:schemeClr val="bg2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73128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ge contenu 1 lig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819AE2E-9217-CAFA-998E-A4F48E99D60C}"/>
              </a:ext>
            </a:extLst>
          </p:cNvPr>
          <p:cNvSpPr/>
          <p:nvPr userDrawn="1"/>
        </p:nvSpPr>
        <p:spPr>
          <a:xfrm>
            <a:off x="942975" y="976313"/>
            <a:ext cx="1471613" cy="60325"/>
          </a:xfrm>
          <a:prstGeom prst="rect">
            <a:avLst/>
          </a:prstGeom>
          <a:solidFill>
            <a:srgbClr val="5655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3" name="Arc 2">
            <a:extLst>
              <a:ext uri="{FF2B5EF4-FFF2-40B4-BE49-F238E27FC236}">
                <a16:creationId xmlns:a16="http://schemas.microsoft.com/office/drawing/2014/main" id="{D558088E-79ED-BBB5-A0EA-34FBB2D06160}"/>
              </a:ext>
            </a:extLst>
          </p:cNvPr>
          <p:cNvSpPr/>
          <p:nvPr userDrawn="1"/>
        </p:nvSpPr>
        <p:spPr>
          <a:xfrm>
            <a:off x="-4040188" y="-1924050"/>
            <a:ext cx="4868863" cy="10980738"/>
          </a:xfrm>
          <a:prstGeom prst="arc">
            <a:avLst>
              <a:gd name="adj1" fmla="val 17833965"/>
              <a:gd name="adj2" fmla="val 358570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5" name="Espace réservé du texte 3"/>
          <p:cNvSpPr>
            <a:spLocks noGrp="1"/>
          </p:cNvSpPr>
          <p:nvPr>
            <p:ph type="body" sz="quarter" idx="10"/>
          </p:nvPr>
        </p:nvSpPr>
        <p:spPr>
          <a:xfrm>
            <a:off x="828446" y="396069"/>
            <a:ext cx="10536466" cy="563301"/>
          </a:xfrm>
          <a:prstGeom prst="rect">
            <a:avLst/>
          </a:prstGeom>
        </p:spPr>
        <p:txBody>
          <a:bodyPr/>
          <a:lstStyle>
            <a:lvl1pPr marL="0" indent="0" defTabSz="55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0" i="0">
                <a:solidFill>
                  <a:srgbClr val="019EE3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1"/>
          </p:nvPr>
        </p:nvSpPr>
        <p:spPr>
          <a:xfrm>
            <a:off x="1678897" y="1503683"/>
            <a:ext cx="9686015" cy="4450022"/>
          </a:xfrm>
          <a:prstGeom prst="rect">
            <a:avLst/>
          </a:prstGeom>
        </p:spPr>
        <p:txBody>
          <a:bodyPr/>
          <a:lstStyle>
            <a:lvl1pPr marL="228600" indent="-228600">
              <a:buSzPct val="125000"/>
              <a:buFont typeface="Wingdings" charset="2"/>
              <a:buChar char="§"/>
              <a:defRPr sz="2000">
                <a:solidFill>
                  <a:schemeClr val="tx1"/>
                </a:solidFill>
              </a:defRPr>
            </a:lvl1pPr>
            <a:lvl2pPr marL="685800" indent="-228600">
              <a:buFont typeface="Wingdings" charset="2"/>
              <a:buChar char="§"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7" name="Espace réservé du texte 49"/>
          <p:cNvSpPr>
            <a:spLocks noGrp="1"/>
          </p:cNvSpPr>
          <p:nvPr>
            <p:ph type="body" sz="quarter" idx="23"/>
          </p:nvPr>
        </p:nvSpPr>
        <p:spPr>
          <a:xfrm>
            <a:off x="7212674" y="6498018"/>
            <a:ext cx="3321527" cy="190756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1200">
                <a:solidFill>
                  <a:srgbClr val="565555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Espace réservé du texte 49"/>
          <p:cNvSpPr>
            <a:spLocks noGrp="1"/>
          </p:cNvSpPr>
          <p:nvPr>
            <p:ph type="body" sz="quarter" idx="24"/>
          </p:nvPr>
        </p:nvSpPr>
        <p:spPr>
          <a:xfrm>
            <a:off x="545503" y="6498018"/>
            <a:ext cx="3321527" cy="19075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400">
                <a:solidFill>
                  <a:srgbClr val="565555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numéro de diapositive 5">
            <a:extLst>
              <a:ext uri="{FF2B5EF4-FFF2-40B4-BE49-F238E27FC236}">
                <a16:creationId xmlns:a16="http://schemas.microsoft.com/office/drawing/2014/main" id="{AA461609-0AF1-5AFD-FB70-3923233733F1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4589463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999999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pPr>
              <a:defRPr/>
            </a:pPr>
            <a:fld id="{4CE82364-5A6D-4E6B-A4D6-71D672082FC1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0232416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ge de 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-3524" y="0"/>
            <a:ext cx="12195524" cy="7113588"/>
          </a:xfrm>
          <a:prstGeom prst="rect">
            <a:avLst/>
          </a:prstGeom>
          <a:gradFill>
            <a:gsLst>
              <a:gs pos="78000">
                <a:srgbClr val="009EE3"/>
              </a:gs>
              <a:gs pos="0">
                <a:srgbClr val="009EE3">
                  <a:tint val="44500"/>
                  <a:satMod val="160000"/>
                </a:srgbClr>
              </a:gs>
            </a:gsLst>
            <a:path path="circle">
              <a:fillToRect l="50000" t="50000" r="50000" b="50000"/>
            </a:path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endParaRPr lang="fr-FR" altLang="fr-FR"/>
          </a:p>
        </p:txBody>
      </p:sp>
      <p:pic>
        <p:nvPicPr>
          <p:cNvPr id="8" name="Image 7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104932" y="-14990"/>
            <a:ext cx="12373607" cy="4315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7852" y="1765462"/>
            <a:ext cx="5047780" cy="1654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space réservé du texte 4"/>
          <p:cNvSpPr>
            <a:spLocks noGrp="1"/>
          </p:cNvSpPr>
          <p:nvPr>
            <p:ph type="body" sz="quarter" idx="12" hasCustomPrompt="1"/>
          </p:nvPr>
        </p:nvSpPr>
        <p:spPr>
          <a:xfrm>
            <a:off x="4665482" y="4989439"/>
            <a:ext cx="2857500" cy="39211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pPr lvl="0"/>
            <a:r>
              <a:rPr lang="fr-FR"/>
              <a:t>Vous remercie</a:t>
            </a:r>
          </a:p>
        </p:txBody>
      </p:sp>
      <p:sp>
        <p:nvSpPr>
          <p:cNvPr id="10" name="Espace réservé du texte 49"/>
          <p:cNvSpPr>
            <a:spLocks noGrp="1"/>
          </p:cNvSpPr>
          <p:nvPr>
            <p:ph type="body" sz="quarter" idx="23" hasCustomPrompt="1"/>
          </p:nvPr>
        </p:nvSpPr>
        <p:spPr>
          <a:xfrm>
            <a:off x="7854846" y="6667244"/>
            <a:ext cx="4088431" cy="190756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fr-FR" err="1"/>
              <a:t>Présanse</a:t>
            </a:r>
            <a:r>
              <a:rPr lang="fr-FR"/>
              <a:t> </a:t>
            </a:r>
            <a:r>
              <a:rPr lang="mr-IN"/>
              <a:t>–</a:t>
            </a:r>
            <a:r>
              <a:rPr lang="fr-FR"/>
              <a:t> Masque Powerpoint / JJ.MM.AAAA</a:t>
            </a:r>
          </a:p>
        </p:txBody>
      </p:sp>
    </p:spTree>
    <p:extLst>
      <p:ext uri="{BB962C8B-B14F-4D97-AF65-F5344CB8AC3E}">
        <p14:creationId xmlns:p14="http://schemas.microsoft.com/office/powerpoint/2010/main" val="3017198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5EDEE-3D85-4962-8D38-37D69E4325ED}" type="datetimeFigureOut">
              <a:rPr lang="fr-FR" smtClean="0"/>
              <a:t>05/09/2024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00E0C-6827-4367-AF0C-7DD4238554E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59953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5EDEE-3D85-4962-8D38-37D69E4325ED}" type="datetimeFigureOut">
              <a:rPr lang="fr-FR" smtClean="0"/>
              <a:t>05/09/2024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00E0C-6827-4367-AF0C-7DD4238554E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71697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5EDEE-3D85-4962-8D38-37D69E4325ED}" type="datetimeFigureOut">
              <a:rPr lang="fr-FR" smtClean="0"/>
              <a:t>05/09/2024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00E0C-6827-4367-AF0C-7DD4238554E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95569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5EDEE-3D85-4962-8D38-37D69E4325ED}" type="datetimeFigureOut">
              <a:rPr lang="fr-FR" smtClean="0"/>
              <a:t>05/09/2024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00E0C-6827-4367-AF0C-7DD4238554E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30178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5EDEE-3D85-4962-8D38-37D69E4325ED}" type="datetimeFigureOut">
              <a:rPr lang="fr-FR" smtClean="0"/>
              <a:t>05/09/2024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00E0C-6827-4367-AF0C-7DD4238554E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42305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5EDEE-3D85-4962-8D38-37D69E4325ED}" type="datetimeFigureOut">
              <a:rPr lang="fr-FR" smtClean="0"/>
              <a:t>05/09/2024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00E0C-6827-4367-AF0C-7DD4238554E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80076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5EDEE-3D85-4962-8D38-37D69E4325ED}" type="datetimeFigureOut">
              <a:rPr lang="fr-FR" smtClean="0"/>
              <a:t>05/09/2024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00E0C-6827-4367-AF0C-7DD4238554E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31013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5EDEE-3D85-4962-8D38-37D69E4325ED}" type="datetimeFigureOut">
              <a:rPr lang="fr-FR" smtClean="0"/>
              <a:t>05/09/2024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00E0C-6827-4367-AF0C-7DD4238554E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01753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B5EDEE-3D85-4962-8D38-37D69E4325ED}" type="datetimeFigureOut">
              <a:rPr lang="fr-FR" smtClean="0"/>
              <a:t>05/09/2024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00E0C-6827-4367-AF0C-7DD4238554E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82553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78" r:id="rId13"/>
    <p:sldLayoutId id="214748367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>
          <a:xfrm>
            <a:off x="2588898" y="5680953"/>
            <a:ext cx="6642188" cy="418290"/>
          </a:xfrm>
        </p:spPr>
        <p:txBody>
          <a:bodyPr>
            <a:normAutofit lnSpcReduction="10000"/>
          </a:bodyPr>
          <a:lstStyle/>
          <a:p>
            <a:r>
              <a:rPr lang="fr-FR" dirty="0"/>
              <a:t>Septembre 2024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4"/>
          </p:nvPr>
        </p:nvSpPr>
        <p:spPr>
          <a:xfrm>
            <a:off x="1196501" y="2402732"/>
            <a:ext cx="9474741" cy="2976664"/>
          </a:xfrm>
        </p:spPr>
        <p:txBody>
          <a:bodyPr>
            <a:normAutofit fontScale="92500" lnSpcReduction="20000"/>
          </a:bodyPr>
          <a:lstStyle/>
          <a:p>
            <a:r>
              <a:rPr lang="fr-FR" dirty="0"/>
              <a:t>MISE EN ŒUVRE DE LA NOUVELLE CLASSIFICATION DES EMPLOIS CONVENTIONNELS SUITE A L’ACCORD DE BRANCHE DU 23 MAI 2024 PORTANT REVISION PARTIELLE DE LA CCN</a:t>
            </a:r>
          </a:p>
          <a:p>
            <a:r>
              <a:rPr lang="fr-FR" dirty="0"/>
              <a:t> </a:t>
            </a:r>
          </a:p>
          <a:p>
            <a:r>
              <a:rPr lang="fr-FR" dirty="0"/>
              <a:t>PRESENTATION AU COMITE SOCIAL ET ECONOMIQUE </a:t>
            </a:r>
          </a:p>
        </p:txBody>
      </p:sp>
    </p:spTree>
    <p:extLst>
      <p:ext uri="{BB962C8B-B14F-4D97-AF65-F5344CB8AC3E}">
        <p14:creationId xmlns:p14="http://schemas.microsoft.com/office/powerpoint/2010/main" val="3700587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827BD9AD-E0FF-848C-5833-65FB48CC53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2800" y="4370090"/>
            <a:ext cx="10049164" cy="882947"/>
          </a:xfrm>
        </p:spPr>
        <p:txBody>
          <a:bodyPr>
            <a:normAutofit fontScale="32500" lnSpcReduction="20000"/>
          </a:bodyPr>
          <a:lstStyle/>
          <a:p>
            <a:r>
              <a:rPr lang="fr-FR" sz="9000" dirty="0"/>
              <a:t>3 / Dix huit mois de négociation paritaire au niveau de la branche </a:t>
            </a:r>
          </a:p>
          <a:p>
            <a:r>
              <a:rPr lang="fr-FR" dirty="0"/>
              <a:t> 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7302FC1-B985-B60A-96F6-5BBCAB623F3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sz="3600" dirty="0"/>
              <a:t>Rappel du contexte au niveau national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CE8338D-38BD-2DF7-A4B2-2FC85585761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913072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331109CF-FB4E-845E-9640-88BE59A4093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5503" y="169226"/>
            <a:ext cx="11489479" cy="856010"/>
          </a:xfrm>
        </p:spPr>
        <p:txBody>
          <a:bodyPr>
            <a:normAutofit/>
          </a:bodyPr>
          <a:lstStyle/>
          <a:p>
            <a:r>
              <a:rPr lang="fr-FR" sz="3300" b="1" dirty="0">
                <a:latin typeface="+mn-lt"/>
              </a:rPr>
              <a:t>NOUVELLE CLASSIFICATION DES EMPLOIS  CONVENTIONNELS</a:t>
            </a:r>
          </a:p>
          <a:p>
            <a:endParaRPr lang="fr-FR" b="1" dirty="0">
              <a:latin typeface="+mn-lt"/>
            </a:endParaRPr>
          </a:p>
          <a:p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0346E7E-E502-682D-38B7-EC6F82C416D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77455" y="1025236"/>
            <a:ext cx="11249889" cy="547278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sz="3100" b="1" dirty="0">
              <a:solidFill>
                <a:srgbClr val="002060"/>
              </a:solidFill>
              <a:effectLst/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fr-FR" sz="2400" dirty="0">
              <a:solidFill>
                <a:schemeClr val="accent5">
                  <a:lumMod val="50000"/>
                </a:schemeClr>
              </a:solidFill>
              <a:effectLst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fr-FR" sz="2400" dirty="0">
                <a:solidFill>
                  <a:schemeClr val="accent5">
                    <a:lumMod val="50000"/>
                  </a:schemeClr>
                </a:solidFill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Les principales évolutions de la nouvelle classification </a:t>
            </a:r>
            <a:r>
              <a:rPr lang="fr-FR" sz="2400" dirty="0">
                <a:solidFill>
                  <a:schemeClr val="accent5">
                    <a:lumMod val="50000"/>
                  </a:schemeClr>
                </a:solidFill>
                <a:ea typeface="Times New Roman" panose="02020603050405020304" pitchFamily="18" charset="0"/>
                <a:cs typeface="Aptos" panose="020B0004020202020204" pitchFamily="34" charset="0"/>
              </a:rPr>
              <a:t>sont</a:t>
            </a:r>
            <a:r>
              <a:rPr lang="fr-FR" sz="2400" dirty="0">
                <a:solidFill>
                  <a:schemeClr val="accent5">
                    <a:lumMod val="50000"/>
                  </a:schemeClr>
                </a:solidFill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 le fruit d’un dialogue approfondi avec les </a:t>
            </a:r>
            <a:r>
              <a:rPr lang="fr-FR" sz="2400" dirty="0">
                <a:solidFill>
                  <a:schemeClr val="accent5">
                    <a:lumMod val="50000"/>
                  </a:schemeClr>
                </a:solidFill>
                <a:ea typeface="Times New Roman" panose="02020603050405020304" pitchFamily="18" charset="0"/>
                <a:cs typeface="Aptos" panose="020B0004020202020204" pitchFamily="34" charset="0"/>
              </a:rPr>
              <a:t>organisations syndicales</a:t>
            </a:r>
            <a:r>
              <a:rPr lang="fr-FR" sz="2400" dirty="0">
                <a:solidFill>
                  <a:schemeClr val="accent5">
                    <a:lumMod val="50000"/>
                  </a:schemeClr>
                </a:solidFill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 au niveau national </a:t>
            </a:r>
            <a:r>
              <a:rPr lang="fr-FR" sz="2400" b="1" dirty="0">
                <a:solidFill>
                  <a:schemeClr val="accent5">
                    <a:lumMod val="50000"/>
                  </a:schemeClr>
                </a:solidFill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depuis la fin de l’année 2022, mené avec méthode, constance et pugnacité.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fr-FR" sz="2400" dirty="0">
              <a:solidFill>
                <a:schemeClr val="accent5">
                  <a:lumMod val="50000"/>
                </a:schemeClr>
              </a:solidFill>
              <a:effectLst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fr-FR" sz="2400" b="1" dirty="0">
                <a:solidFill>
                  <a:schemeClr val="accent5">
                    <a:lumMod val="50000"/>
                  </a:schemeClr>
                </a:solidFill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Après l’été 2023, la négociation s’est accélérée avec 2 réunions par mois </a:t>
            </a:r>
            <a:r>
              <a:rPr lang="fr-FR" sz="2400" dirty="0">
                <a:solidFill>
                  <a:schemeClr val="accent5">
                    <a:lumMod val="50000"/>
                  </a:schemeClr>
                </a:solidFill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pour avancer sans relâche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fr-FR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9B2FF84-274D-C972-AF86-0BB61E37D42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>
            <a:normAutofit fontScale="55000" lnSpcReduction="20000"/>
          </a:bodyPr>
          <a:lstStyle/>
          <a:p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9E789A66-18C7-66A0-854B-6A9AD3AD6ED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>
            <a:normAutofit fontScale="70000" lnSpcReduction="20000"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24166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331109CF-FB4E-845E-9640-88BE59A4093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5503" y="169226"/>
            <a:ext cx="11489479" cy="856010"/>
          </a:xfrm>
        </p:spPr>
        <p:txBody>
          <a:bodyPr>
            <a:normAutofit/>
          </a:bodyPr>
          <a:lstStyle/>
          <a:p>
            <a:r>
              <a:rPr lang="fr-FR" sz="3300" b="1" dirty="0">
                <a:latin typeface="+mn-lt"/>
              </a:rPr>
              <a:t>NOUVELLE CLASSIFICATION DES EMPLOIS  CONVENTIONNELS</a:t>
            </a:r>
          </a:p>
          <a:p>
            <a:endParaRPr lang="fr-FR" b="1" dirty="0">
              <a:latin typeface="+mn-lt"/>
            </a:endParaRPr>
          </a:p>
          <a:p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0346E7E-E502-682D-38B7-EC6F82C416D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77455" y="1173018"/>
            <a:ext cx="11249889" cy="5325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sz="2600" b="1" dirty="0">
              <a:solidFill>
                <a:schemeClr val="accent5">
                  <a:lumMod val="50000"/>
                </a:schemeClr>
              </a:solidFill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FR" sz="2600" dirty="0">
                <a:solidFill>
                  <a:schemeClr val="accent5">
                    <a:lumMod val="50000"/>
                  </a:schemeClr>
                </a:solidFill>
                <a:ea typeface="Times New Roman" panose="02020603050405020304" pitchFamily="18" charset="0"/>
                <a:cs typeface="Aptos" panose="020B0004020202020204" pitchFamily="34" charset="0"/>
              </a:rPr>
              <a:t>L’accord a été signé à l’unanimité le 23 mai 2024 </a:t>
            </a:r>
            <a:endParaRPr lang="fr-FR" sz="2600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fr-FR" sz="2600" strike="sngStrike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FR" sz="2600" dirty="0">
                <a:solidFill>
                  <a:schemeClr val="accent5">
                    <a:lumMod val="50000"/>
                  </a:schemeClr>
                </a:solidFill>
              </a:rPr>
              <a:t>Les partenaires sociaux en ont profité pour conclure un accord portant sur l’intitulé de la Convention collective </a:t>
            </a:r>
          </a:p>
          <a:p>
            <a:pPr marL="0" indent="0" algn="ctr">
              <a:buNone/>
            </a:pPr>
            <a:r>
              <a:rPr lang="fr-FR" sz="2600" dirty="0">
                <a:solidFill>
                  <a:srgbClr val="00B0F0"/>
                </a:solidFill>
              </a:rPr>
              <a:t>CONVENTION COLLECTIVE NATIONALE DES SERVICES </a:t>
            </a:r>
            <a:r>
              <a:rPr lang="fr-FR" sz="2600" b="1" u="sng" dirty="0">
                <a:solidFill>
                  <a:srgbClr val="00B0F0"/>
                </a:solidFill>
              </a:rPr>
              <a:t>DE PREVENTION </a:t>
            </a:r>
            <a:r>
              <a:rPr lang="fr-FR" sz="2600" dirty="0">
                <a:solidFill>
                  <a:srgbClr val="00B0F0"/>
                </a:solidFill>
              </a:rPr>
              <a:t>ET DE SANTE AU TRAVAIL INTERENTREPRISES </a:t>
            </a:r>
          </a:p>
          <a:p>
            <a:pPr marL="0" indent="0">
              <a:buNone/>
            </a:pPr>
            <a:endParaRPr lang="fr-FR" sz="1800" dirty="0">
              <a:solidFill>
                <a:schemeClr val="accent1">
                  <a:lumMod val="50000"/>
                </a:schemeClr>
              </a:solidFill>
              <a:latin typeface="Helvetica" panose="020B0604020202020204" pitchFamily="34" charset="0"/>
            </a:endParaRPr>
          </a:p>
          <a:p>
            <a:pPr marL="0" indent="0">
              <a:buNone/>
            </a:pPr>
            <a:endParaRPr lang="fr-FR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9B2FF84-274D-C972-AF86-0BB61E37D42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>
            <a:normAutofit fontScale="55000" lnSpcReduction="20000"/>
          </a:bodyPr>
          <a:lstStyle/>
          <a:p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45002E86-E4AC-B1CA-1E18-00252C93984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>
            <a:normAutofit fontScale="70000" lnSpcReduction="20000"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991515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827BD9AD-E0FF-848C-5833-65FB48CC53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41446" y="5190835"/>
            <a:ext cx="6505575" cy="221673"/>
          </a:xfrm>
        </p:spPr>
        <p:txBody>
          <a:bodyPr>
            <a:normAutofit fontScale="47500" lnSpcReduction="20000"/>
          </a:bodyPr>
          <a:lstStyle/>
          <a:p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7302FC1-B985-B60A-96F6-5BBCAB623F3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299855" y="3089066"/>
            <a:ext cx="7943271" cy="163995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 sz="3600" dirty="0">
                <a:latin typeface="Calibri"/>
              </a:rPr>
              <a:t>Présentation de la nouvelle classification des emplois conventionnels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CE8338D-38BD-2DF7-A4B2-2FC85585761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999136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025BB94B-B324-36C6-9630-8BF1A202F5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5503" y="169227"/>
            <a:ext cx="11295515" cy="790144"/>
          </a:xfrm>
        </p:spPr>
        <p:txBody>
          <a:bodyPr>
            <a:normAutofit fontScale="85000" lnSpcReduction="10000"/>
          </a:bodyPr>
          <a:lstStyle/>
          <a:p>
            <a:pPr marL="0" marR="0" lvl="0" indent="0" algn="l" defTabSz="55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b="1" i="0" u="none" strike="noStrike" kern="1200" cap="none" spc="0" normalizeH="0" baseline="0" noProof="0" dirty="0">
                <a:ln>
                  <a:noFill/>
                </a:ln>
                <a:solidFill>
                  <a:srgbClr val="019EE3"/>
                </a:solidFill>
                <a:effectLst/>
                <a:uLnTx/>
                <a:uFillTx/>
                <a:latin typeface="Calibri" panose="020F0502020204030204"/>
              </a:rPr>
              <a:t>Une méthode paritaire au niveau national</a:t>
            </a:r>
            <a:r>
              <a:rPr lang="fr-FR" b="1" dirty="0">
                <a:latin typeface="Calibri" panose="020F0502020204030204"/>
              </a:rPr>
              <a:t> basée sur les réalités de terrain</a:t>
            </a:r>
          </a:p>
          <a:p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C987D6D-D19F-E7DD-228F-8EDDB48D179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14401" y="959372"/>
            <a:ext cx="10741890" cy="553864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sz="18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r-FR" sz="2800" b="1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FR" sz="2800" dirty="0">
                <a:solidFill>
                  <a:schemeClr val="accent5">
                    <a:lumMod val="50000"/>
                  </a:schemeClr>
                </a:solidFill>
              </a:rPr>
              <a:t> Conservation de la méthode des </a:t>
            </a:r>
            <a:r>
              <a:rPr lang="fr-FR" sz="2800" b="1" dirty="0">
                <a:solidFill>
                  <a:schemeClr val="accent5">
                    <a:lumMod val="50000"/>
                  </a:schemeClr>
                </a:solidFill>
              </a:rPr>
              <a:t>critères classants </a:t>
            </a:r>
            <a:r>
              <a:rPr lang="fr-FR" sz="2800" dirty="0">
                <a:solidFill>
                  <a:schemeClr val="accent5">
                    <a:lumMod val="50000"/>
                  </a:schemeClr>
                </a:solidFill>
              </a:rPr>
              <a:t>permettant d’évaluer les  emplois les uns par rapport aux autres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28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fr-FR" sz="2800" dirty="0">
                <a:solidFill>
                  <a:srgbClr val="002060"/>
                </a:solidFill>
              </a:rPr>
              <a:t>Réexamen</a:t>
            </a:r>
            <a:r>
              <a:rPr lang="fr-FR" sz="2800" b="1" dirty="0">
                <a:solidFill>
                  <a:schemeClr val="accent5">
                    <a:lumMod val="50000"/>
                  </a:schemeClr>
                </a:solidFill>
              </a:rPr>
              <a:t> de l’ensemble des descriptifs d’emplois </a:t>
            </a:r>
            <a:r>
              <a:rPr lang="fr-FR" sz="2800" dirty="0">
                <a:solidFill>
                  <a:schemeClr val="accent5">
                    <a:lumMod val="50000"/>
                  </a:schemeClr>
                </a:solidFill>
              </a:rPr>
              <a:t>conventionnels datant de 2013 afin de les mettre en adéquation avec le contenu des postes existants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2800" b="1" dirty="0">
                <a:solidFill>
                  <a:schemeClr val="accent5">
                    <a:lumMod val="50000"/>
                  </a:schemeClr>
                </a:solidFill>
              </a:rPr>
              <a:t> Identification des nouveaux emplois </a:t>
            </a:r>
            <a:r>
              <a:rPr lang="fr-FR" sz="2800" dirty="0">
                <a:solidFill>
                  <a:schemeClr val="accent5">
                    <a:lumMod val="50000"/>
                  </a:schemeClr>
                </a:solidFill>
              </a:rPr>
              <a:t>à créer en fonction de l’évolution des réalités de terrain au sein des SPSTI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2800" dirty="0">
                <a:solidFill>
                  <a:schemeClr val="accent5">
                    <a:lumMod val="50000"/>
                  </a:schemeClr>
                </a:solidFill>
              </a:rPr>
              <a:t> Réponse aux souhaits exprimés par les SPSTI de pouvoir mieux identifier des possibilités d’évolution de carrière</a:t>
            </a:r>
          </a:p>
          <a:p>
            <a:pPr marL="0" indent="0">
              <a:buNone/>
            </a:pPr>
            <a:endParaRPr lang="fr-FR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395104C-30B5-5A8E-5932-F4A73EEC123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>
            <a:normAutofit fontScale="70000" lnSpcReduction="20000"/>
          </a:bodyPr>
          <a:lstStyle/>
          <a:p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C8DED63-7EF2-65ED-EDAF-30FFAD57437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>
            <a:normAutofit fontScale="55000" lnSpcReduction="20000"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680630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025BB94B-B324-36C6-9630-8BF1A202F5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5503" y="169227"/>
            <a:ext cx="11295515" cy="790144"/>
          </a:xfrm>
        </p:spPr>
        <p:txBody>
          <a:bodyPr>
            <a:normAutofit/>
          </a:bodyPr>
          <a:lstStyle/>
          <a:p>
            <a:pPr marL="0" marR="0" lvl="0" indent="0" algn="l" defTabSz="55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b="1" i="0" u="none" strike="noStrike" kern="1200" cap="none" spc="0" normalizeH="0" baseline="0" noProof="0" dirty="0">
                <a:ln>
                  <a:noFill/>
                </a:ln>
                <a:solidFill>
                  <a:srgbClr val="019EE3"/>
                </a:solidFill>
                <a:effectLst/>
                <a:uLnTx/>
                <a:uFillTx/>
                <a:latin typeface="Calibri" panose="020F0502020204030204"/>
              </a:rPr>
              <a:t>Une méthode déterminée paritairement au niveau national </a:t>
            </a:r>
            <a:endParaRPr kumimoji="0" lang="fr-FR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</a:endParaRPr>
          </a:p>
          <a:p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C987D6D-D19F-E7DD-228F-8EDDB48D179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14401" y="1177158"/>
            <a:ext cx="10741890" cy="532085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r-FR" sz="28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fr-FR" sz="2800" dirty="0">
                <a:solidFill>
                  <a:srgbClr val="002060"/>
                </a:solidFill>
              </a:rPr>
              <a:t>Cette méthode a été acceptée par les partenaires sociaux au niveau national, avec l’accompagnement d’un cabinet extérieur, expert sur le sujet.</a:t>
            </a:r>
          </a:p>
          <a:p>
            <a:pPr marL="0" indent="0">
              <a:buNone/>
            </a:pPr>
            <a:endParaRPr lang="fr-FR" sz="28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fr-FR" sz="2800" b="1" dirty="0">
                <a:solidFill>
                  <a:srgbClr val="002060"/>
                </a:solidFill>
              </a:rPr>
              <a:t>Objectifs partagés:</a:t>
            </a:r>
          </a:p>
          <a:p>
            <a:pPr>
              <a:buFontTx/>
              <a:buChar char="-"/>
            </a:pPr>
            <a:r>
              <a:rPr lang="fr-FR" sz="2800" dirty="0">
                <a:solidFill>
                  <a:srgbClr val="002060"/>
                </a:solidFill>
              </a:rPr>
              <a:t>Partir de la réalité du terrain</a:t>
            </a:r>
          </a:p>
          <a:p>
            <a:pPr>
              <a:buFontTx/>
              <a:buChar char="-"/>
            </a:pPr>
            <a:r>
              <a:rPr lang="fr-FR" sz="2800" dirty="0">
                <a:solidFill>
                  <a:srgbClr val="002060"/>
                </a:solidFill>
              </a:rPr>
              <a:t>Faciliter la mobilité professionnelle</a:t>
            </a:r>
          </a:p>
          <a:p>
            <a:pPr>
              <a:buFontTx/>
              <a:buChar char="-"/>
            </a:pPr>
            <a:r>
              <a:rPr lang="fr-FR" sz="2800" dirty="0">
                <a:solidFill>
                  <a:srgbClr val="002060"/>
                </a:solidFill>
              </a:rPr>
              <a:t>Permettre un déroulement de carrière quel que soit l’emploi concerné</a:t>
            </a:r>
          </a:p>
          <a:p>
            <a:pPr marL="0" indent="0">
              <a:buNone/>
            </a:pPr>
            <a:endParaRPr lang="fr-FR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395104C-30B5-5A8E-5932-F4A73EEC123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>
            <a:normAutofit fontScale="70000" lnSpcReduction="20000"/>
          </a:bodyPr>
          <a:lstStyle/>
          <a:p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C8DED63-7EF2-65ED-EDAF-30FFAD57437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>
            <a:normAutofit fontScale="55000" lnSpcReduction="20000"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191588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025BB94B-B324-36C6-9630-8BF1A202F5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5503" y="169227"/>
            <a:ext cx="11193915" cy="790144"/>
          </a:xfrm>
        </p:spPr>
        <p:txBody>
          <a:bodyPr>
            <a:normAutofit/>
          </a:bodyPr>
          <a:lstStyle/>
          <a:p>
            <a:pPr marL="0" marR="0" lvl="0" indent="0" algn="l" defTabSz="55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019EE3"/>
                </a:solidFill>
                <a:effectLst/>
                <a:uLnTx/>
                <a:uFillTx/>
                <a:latin typeface="Calibri" panose="020F0502020204030204"/>
              </a:rPr>
              <a:t>NOUVELLE CLASSIFICATION DES EMPLOIS  CONVENTIONNELS</a:t>
            </a:r>
          </a:p>
          <a:p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C987D6D-D19F-E7DD-228F-8EDDB48D179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14400" y="1177158"/>
            <a:ext cx="10963563" cy="532085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sz="28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fr-FR" sz="2800" b="1" dirty="0">
              <a:solidFill>
                <a:srgbClr val="002060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fr-FR" sz="2800" b="1" dirty="0">
                <a:solidFill>
                  <a:srgbClr val="002060"/>
                </a:solidFill>
              </a:rPr>
              <a:t> 30 emplois repères </a:t>
            </a:r>
            <a:r>
              <a:rPr lang="fr-FR" sz="2800" dirty="0">
                <a:solidFill>
                  <a:srgbClr val="002060"/>
                </a:solidFill>
              </a:rPr>
              <a:t>retenus (31 en y ajoutant l’infirmier en pratique avancée dont la fiche métier est en suspens)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fr-FR" sz="2800" dirty="0">
              <a:solidFill>
                <a:srgbClr val="002060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fr-FR" sz="2800" dirty="0">
                <a:solidFill>
                  <a:srgbClr val="002060"/>
                </a:solidFill>
              </a:rPr>
              <a:t>Associés à des classes désormais allant de A à M (et non plus de 1 à 21).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fr-FR" sz="2800" dirty="0">
              <a:solidFill>
                <a:srgbClr val="002060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fr-FR" sz="2800" dirty="0">
                <a:solidFill>
                  <a:srgbClr val="002060"/>
                </a:solidFill>
              </a:rPr>
              <a:t>répartis dans les </a:t>
            </a:r>
            <a:r>
              <a:rPr lang="fr-FR" sz="2800" b="1" dirty="0">
                <a:solidFill>
                  <a:srgbClr val="002060"/>
                </a:solidFill>
              </a:rPr>
              <a:t>deux filières </a:t>
            </a:r>
            <a:r>
              <a:rPr lang="fr-FR" sz="2800" dirty="0">
                <a:solidFill>
                  <a:srgbClr val="002060"/>
                </a:solidFill>
              </a:rPr>
              <a:t>qui ont été conservées: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2800" dirty="0">
                <a:solidFill>
                  <a:srgbClr val="002060"/>
                </a:solidFill>
              </a:rPr>
              <a:t>	- Prévention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2800" dirty="0">
                <a:solidFill>
                  <a:srgbClr val="002060"/>
                </a:solidFill>
              </a:rPr>
              <a:t>	- Support </a:t>
            </a:r>
          </a:p>
          <a:p>
            <a:pPr marL="0" indent="0">
              <a:buNone/>
            </a:pPr>
            <a:endParaRPr lang="fr-FR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395104C-30B5-5A8E-5932-F4A73EEC123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>
            <a:normAutofit fontScale="70000" lnSpcReduction="20000"/>
          </a:bodyPr>
          <a:lstStyle/>
          <a:p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C8DED63-7EF2-65ED-EDAF-30FFAD57437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>
            <a:normAutofit fontScale="55000" lnSpcReduction="20000"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110348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025BB94B-B324-36C6-9630-8BF1A202F5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8445" y="73891"/>
            <a:ext cx="10963563" cy="885480"/>
          </a:xfrm>
        </p:spPr>
        <p:txBody>
          <a:bodyPr>
            <a:normAutofit/>
          </a:bodyPr>
          <a:lstStyle/>
          <a:p>
            <a:pPr marL="0" marR="0" lvl="0" indent="0" algn="l" defTabSz="55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019EE3"/>
                </a:solidFill>
                <a:effectLst/>
                <a:uLnTx/>
                <a:uFillTx/>
                <a:latin typeface="Calibri" panose="020F0502020204030204"/>
              </a:rPr>
              <a:t>NOUVELLE CLASSIFICATION DES EMPLOIS  CONVENTIONNELS</a:t>
            </a:r>
          </a:p>
          <a:p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C987D6D-D19F-E7DD-228F-8EDDB48D179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14400" y="1177158"/>
            <a:ext cx="10963563" cy="532085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sz="28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fr-FR" sz="2800" dirty="0">
                <a:solidFill>
                  <a:srgbClr val="002060"/>
                </a:solidFill>
              </a:rPr>
              <a:t> </a:t>
            </a:r>
            <a:r>
              <a:rPr lang="fr-FR" sz="3200" b="1" dirty="0">
                <a:solidFill>
                  <a:srgbClr val="002060"/>
                </a:solidFill>
              </a:rPr>
              <a:t>Les emplois conventionnels : les choix </a:t>
            </a:r>
          </a:p>
          <a:p>
            <a:pPr>
              <a:buFont typeface="Wingdings" panose="05000000000000000000" pitchFamily="2" charset="2"/>
              <a:buChar char="q"/>
            </a:pPr>
            <a:endParaRPr lang="fr-FR" sz="2800" b="1" dirty="0">
              <a:solidFill>
                <a:srgbClr val="002060"/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fr-FR" sz="2800" b="1" dirty="0">
                <a:solidFill>
                  <a:srgbClr val="002060"/>
                </a:solidFill>
              </a:rPr>
              <a:t>20 emplois-repères dans la filière prévention </a:t>
            </a:r>
            <a:r>
              <a:rPr lang="fr-FR" sz="2800" dirty="0">
                <a:solidFill>
                  <a:srgbClr val="002060"/>
                </a:solidFill>
              </a:rPr>
              <a:t>avec des nouveaux métiers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fr-FR" sz="2800" dirty="0">
              <a:solidFill>
                <a:srgbClr val="002060"/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fr-FR" sz="2800" dirty="0">
                <a:solidFill>
                  <a:srgbClr val="002060"/>
                </a:solidFill>
              </a:rPr>
              <a:t> </a:t>
            </a:r>
            <a:r>
              <a:rPr lang="fr-FR" sz="2800" b="1" dirty="0">
                <a:solidFill>
                  <a:srgbClr val="002060"/>
                </a:solidFill>
              </a:rPr>
              <a:t>10 emplois-repères dans la filière support</a:t>
            </a:r>
            <a:r>
              <a:rPr lang="fr-FR" sz="2800" dirty="0">
                <a:solidFill>
                  <a:srgbClr val="002060"/>
                </a:solidFill>
              </a:rPr>
              <a:t> avec des noms génériques, accompagnés d’exemples d’intitulés de postes pour faciliter le positionnement des salariés. 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fr-FR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395104C-30B5-5A8E-5932-F4A73EEC123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>
            <a:normAutofit fontScale="70000" lnSpcReduction="20000"/>
          </a:bodyPr>
          <a:lstStyle/>
          <a:p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C8DED63-7EF2-65ED-EDAF-30FFAD57437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>
            <a:normAutofit fontScale="55000" lnSpcReduction="20000"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005925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3D8256E3-ED41-0EBD-E06A-EE0748CCE1C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fr-FR" sz="3200" b="1" dirty="0">
                <a:solidFill>
                  <a:srgbClr val="019EE3"/>
                </a:solidFill>
                <a:latin typeface="Calibri" panose="020F0502020204030204"/>
              </a:rPr>
              <a:t>FILIERE PREVENTION : </a:t>
            </a:r>
            <a:r>
              <a:rPr lang="fr-FR" b="1" dirty="0">
                <a:latin typeface="Calibri" panose="020F0502020204030204"/>
              </a:rPr>
              <a:t>20 emplois-repères 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3443ADD-1CB1-C5BB-B719-A4DF09CBAED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fr-FR" sz="2400" b="1" dirty="0">
                <a:solidFill>
                  <a:srgbClr val="002060"/>
                </a:solidFill>
              </a:rPr>
              <a:t>Assistant médical</a:t>
            </a:r>
          </a:p>
          <a:p>
            <a:r>
              <a:rPr lang="fr-FR" sz="2400" b="1" dirty="0">
                <a:solidFill>
                  <a:srgbClr val="002060"/>
                </a:solidFill>
              </a:rPr>
              <a:t>Assistant de l’équipe pluridisciplinaire</a:t>
            </a:r>
          </a:p>
          <a:p>
            <a:r>
              <a:rPr lang="fr-FR" sz="2400" b="1" dirty="0">
                <a:solidFill>
                  <a:srgbClr val="002060"/>
                </a:solidFill>
              </a:rPr>
              <a:t>Assistant de la cellule PDP</a:t>
            </a:r>
          </a:p>
          <a:p>
            <a:r>
              <a:rPr lang="fr-FR" sz="2400" b="1" dirty="0">
                <a:solidFill>
                  <a:srgbClr val="002060"/>
                </a:solidFill>
              </a:rPr>
              <a:t>Documentaliste</a:t>
            </a:r>
          </a:p>
          <a:p>
            <a:r>
              <a:rPr lang="fr-FR" sz="2400" b="1" dirty="0">
                <a:solidFill>
                  <a:srgbClr val="002060"/>
                </a:solidFill>
              </a:rPr>
              <a:t>Conseiller emploi formation</a:t>
            </a:r>
          </a:p>
          <a:p>
            <a:r>
              <a:rPr lang="fr-FR" sz="2400" b="1" dirty="0">
                <a:solidFill>
                  <a:srgbClr val="002060"/>
                </a:solidFill>
              </a:rPr>
              <a:t>Conseiller en prévention des risques professionnels </a:t>
            </a:r>
          </a:p>
          <a:p>
            <a:r>
              <a:rPr lang="fr-FR" sz="2400" b="1" dirty="0">
                <a:solidFill>
                  <a:srgbClr val="002060"/>
                </a:solidFill>
              </a:rPr>
              <a:t>Formateur en santé au travail</a:t>
            </a:r>
          </a:p>
          <a:p>
            <a:r>
              <a:rPr lang="fr-FR" sz="2400" b="1" dirty="0">
                <a:solidFill>
                  <a:srgbClr val="002060"/>
                </a:solidFill>
              </a:rPr>
              <a:t>Infirmier DE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sz="2400" b="1" dirty="0">
                <a:solidFill>
                  <a:srgbClr val="002060"/>
                </a:solidFill>
              </a:rPr>
              <a:t>Technicien en prévention des risques professionnels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sz="2400" b="1" dirty="0">
                <a:solidFill>
                  <a:srgbClr val="002060"/>
                </a:solidFill>
              </a:rPr>
              <a:t>Assistant social du travail 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F07D9A3-42C8-B378-8F21-821313F8136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>
            <a:normAutofit fontScale="70000" lnSpcReduction="20000"/>
          </a:bodyPr>
          <a:lstStyle/>
          <a:p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560F7952-5D93-8AF6-729E-8E7B43FFF87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>
            <a:normAutofit fontScale="55000" lnSpcReduction="20000"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332469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3D8256E3-ED41-0EBD-E06A-EE0748CCE1C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fr-FR" sz="3200" b="1" dirty="0">
                <a:solidFill>
                  <a:srgbClr val="019EE3"/>
                </a:solidFill>
                <a:latin typeface="Calibri" panose="020F0502020204030204"/>
              </a:rPr>
              <a:t>FILIERE PREVENTION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3443ADD-1CB1-C5BB-B719-A4DF09CBAED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fr-FR" sz="2400" b="1" dirty="0">
                <a:solidFill>
                  <a:srgbClr val="002060"/>
                </a:solidFill>
              </a:rPr>
              <a:t>Infirmier de santé au travail</a:t>
            </a:r>
          </a:p>
          <a:p>
            <a:r>
              <a:rPr lang="fr-FR" sz="2400" b="1" dirty="0">
                <a:solidFill>
                  <a:srgbClr val="002060"/>
                </a:solidFill>
              </a:rPr>
              <a:t>Chargé de mission de la cellule PDP</a:t>
            </a:r>
          </a:p>
          <a:p>
            <a:r>
              <a:rPr lang="fr-FR" sz="2400" b="1" dirty="0">
                <a:solidFill>
                  <a:srgbClr val="002060"/>
                </a:solidFill>
              </a:rPr>
              <a:t>Ergonome</a:t>
            </a:r>
          </a:p>
          <a:p>
            <a:r>
              <a:rPr lang="fr-FR" sz="2400" b="1" dirty="0">
                <a:solidFill>
                  <a:srgbClr val="002060"/>
                </a:solidFill>
              </a:rPr>
              <a:t>Psychologie en santé au travail</a:t>
            </a:r>
          </a:p>
          <a:p>
            <a:r>
              <a:rPr lang="fr-FR" sz="2400" b="1" dirty="0">
                <a:solidFill>
                  <a:srgbClr val="002060"/>
                </a:solidFill>
              </a:rPr>
              <a:t>Toxicologue</a:t>
            </a:r>
          </a:p>
          <a:p>
            <a:r>
              <a:rPr lang="fr-FR" sz="2400" b="1" dirty="0">
                <a:solidFill>
                  <a:srgbClr val="002060"/>
                </a:solidFill>
              </a:rPr>
              <a:t>Epidémiologiste</a:t>
            </a:r>
          </a:p>
          <a:p>
            <a:r>
              <a:rPr lang="fr-FR" sz="2400" b="1" dirty="0">
                <a:solidFill>
                  <a:srgbClr val="002060"/>
                </a:solidFill>
              </a:rPr>
              <a:t>Expert en prévention des risques professionnels</a:t>
            </a:r>
          </a:p>
          <a:p>
            <a:r>
              <a:rPr lang="fr-FR" sz="2400" b="1" dirty="0">
                <a:solidFill>
                  <a:srgbClr val="002060"/>
                </a:solidFill>
              </a:rPr>
              <a:t>Collaborateur médecin</a:t>
            </a:r>
          </a:p>
          <a:p>
            <a:r>
              <a:rPr lang="fr-FR" sz="2400" b="1" dirty="0">
                <a:solidFill>
                  <a:srgbClr val="002060"/>
                </a:solidFill>
              </a:rPr>
              <a:t>Médecin PAE</a:t>
            </a:r>
          </a:p>
          <a:p>
            <a:r>
              <a:rPr lang="fr-FR" sz="2400" b="1" dirty="0">
                <a:solidFill>
                  <a:srgbClr val="002060"/>
                </a:solidFill>
              </a:rPr>
              <a:t>Médecin du travail 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F07D9A3-42C8-B378-8F21-821313F8136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>
            <a:normAutofit fontScale="70000" lnSpcReduction="20000"/>
          </a:bodyPr>
          <a:lstStyle/>
          <a:p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560F7952-5D93-8AF6-729E-8E7B43FFF87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>
            <a:normAutofit fontScale="55000" lnSpcReduction="20000"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903727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827BD9AD-E0FF-848C-5833-65FB48CC53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45673" y="4370091"/>
            <a:ext cx="8959271" cy="940818"/>
          </a:xfrm>
        </p:spPr>
        <p:txBody>
          <a:bodyPr>
            <a:noAutofit/>
          </a:bodyPr>
          <a:lstStyle/>
          <a:p>
            <a:r>
              <a:rPr lang="fr-FR" sz="3600" dirty="0"/>
              <a:t>1 / L’importance du dialogue social de branche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7302FC1-B985-B60A-96F6-5BBCAB623F3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fr-FR" sz="3600" dirty="0"/>
              <a:t>Rappel du contexte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CE8338D-38BD-2DF7-A4B2-2FC85585761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807149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025BB94B-B324-36C6-9630-8BF1A202F5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8445" y="73891"/>
            <a:ext cx="10963563" cy="885480"/>
          </a:xfrm>
        </p:spPr>
        <p:txBody>
          <a:bodyPr>
            <a:normAutofit/>
          </a:bodyPr>
          <a:lstStyle/>
          <a:p>
            <a:pPr marL="0" marR="0" lvl="0" indent="0" algn="l" defTabSz="55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019EE3"/>
                </a:solidFill>
                <a:effectLst/>
                <a:uLnTx/>
                <a:uFillTx/>
                <a:latin typeface="Calibri" panose="020F0502020204030204"/>
              </a:rPr>
              <a:t>NOUVELLE CLASSIFICATION DES EMPLOIS  CONVENTIONNELS</a:t>
            </a:r>
          </a:p>
          <a:p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C987D6D-D19F-E7DD-228F-8EDDB48D179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14400" y="1177158"/>
            <a:ext cx="11111345" cy="532085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endParaRPr lang="fr-FR" sz="2800" b="1" dirty="0">
              <a:solidFill>
                <a:srgbClr val="002060"/>
              </a:solidFill>
              <a:effectLst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indent="0">
              <a:buNone/>
            </a:pPr>
            <a:endParaRPr lang="fr-FR" sz="2800" dirty="0">
              <a:solidFill>
                <a:srgbClr val="002060"/>
              </a:solidFill>
              <a:effectLst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indent="0">
              <a:buNone/>
            </a:pPr>
            <a:r>
              <a:rPr lang="fr-FR" sz="2800" b="1" dirty="0">
                <a:solidFill>
                  <a:srgbClr val="002060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Un travail important a consisté à construire des emplois de la filière support en termes génériques</a:t>
            </a:r>
            <a:r>
              <a:rPr lang="fr-FR" sz="2800" dirty="0">
                <a:solidFill>
                  <a:srgbClr val="002060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 pour s’appliquer à toutes les activités d’un service ( Comptabilité, finances, RH, informatique, moyens généraux, communication) </a:t>
            </a:r>
          </a:p>
          <a:p>
            <a:pPr>
              <a:buFont typeface="Wingdings" panose="05000000000000000000" pitchFamily="2" charset="2"/>
              <a:buChar char="Ø"/>
            </a:pPr>
            <a:endParaRPr lang="fr-FR" sz="2800" dirty="0">
              <a:solidFill>
                <a:srgbClr val="002060"/>
              </a:solidFill>
              <a:effectLst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indent="0">
              <a:buNone/>
            </a:pPr>
            <a:r>
              <a:rPr lang="fr-FR" sz="2800" b="1" dirty="0">
                <a:solidFill>
                  <a:srgbClr val="00B0F0"/>
                </a:solidFill>
                <a:ea typeface="Aptos" panose="020B0004020202020204" pitchFamily="34" charset="0"/>
                <a:cs typeface="Aptos" panose="020B0004020202020204" pitchFamily="34" charset="0"/>
              </a:rPr>
              <a:t>=&gt; Choix d’ un éventail large d’e</a:t>
            </a:r>
            <a:r>
              <a:rPr lang="fr-FR" sz="2800" b="1" dirty="0">
                <a:solidFill>
                  <a:srgbClr val="00B0F0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mplois allant du plus simple au plus qualifié, permettant de répondre à toutes les tailles et situations des SPSTI.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fr-FR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395104C-30B5-5A8E-5932-F4A73EEC123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>
            <a:normAutofit fontScale="70000" lnSpcReduction="20000"/>
          </a:bodyPr>
          <a:lstStyle/>
          <a:p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C8DED63-7EF2-65ED-EDAF-30FFAD57437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>
            <a:normAutofit fontScale="55000" lnSpcReduction="20000"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876280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025BB94B-B324-36C6-9630-8BF1A202F5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8445" y="73891"/>
            <a:ext cx="10963563" cy="885480"/>
          </a:xfrm>
        </p:spPr>
        <p:txBody>
          <a:bodyPr>
            <a:normAutofit/>
          </a:bodyPr>
          <a:lstStyle/>
          <a:p>
            <a:pPr marL="0" marR="0" lvl="0" indent="0" algn="l" defTabSz="55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sz="2800" b="1" dirty="0">
                <a:latin typeface="Calibri" panose="020F0502020204030204"/>
              </a:rPr>
              <a:t>FILIERE SUPPORT : 10 emplois-repères </a:t>
            </a:r>
          </a:p>
          <a:p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C987D6D-D19F-E7DD-228F-8EDDB48D179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14400" y="1177158"/>
            <a:ext cx="11111345" cy="532085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fr-FR" sz="2800" dirty="0">
              <a:solidFill>
                <a:srgbClr val="002060"/>
              </a:solidFill>
              <a:effectLst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indent="0">
              <a:buNone/>
            </a:pPr>
            <a:r>
              <a:rPr lang="fr-FR" sz="2800" b="1" dirty="0">
                <a:solidFill>
                  <a:srgbClr val="002060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Agent</a:t>
            </a:r>
            <a:r>
              <a:rPr lang="fr-FR" sz="2800" dirty="0">
                <a:solidFill>
                  <a:srgbClr val="002060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 (agent de propreté, d’entretien,…), </a:t>
            </a:r>
          </a:p>
          <a:p>
            <a:pPr marL="0" indent="0">
              <a:buNone/>
            </a:pPr>
            <a:r>
              <a:rPr lang="fr-FR" sz="2800" b="1" dirty="0">
                <a:solidFill>
                  <a:srgbClr val="002060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Auxiliaire </a:t>
            </a:r>
            <a:r>
              <a:rPr lang="fr-FR" sz="2800" dirty="0">
                <a:solidFill>
                  <a:srgbClr val="002060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(employé administratif</a:t>
            </a:r>
            <a:r>
              <a:rPr lang="fr-FR" sz="2800" dirty="0">
                <a:solidFill>
                  <a:srgbClr val="002060"/>
                </a:solidFill>
                <a:ea typeface="Aptos" panose="020B0004020202020204" pitchFamily="34" charset="0"/>
                <a:cs typeface="Aptos" panose="020B0004020202020204" pitchFamily="34" charset="0"/>
              </a:rPr>
              <a:t>,</a:t>
            </a:r>
            <a:r>
              <a:rPr lang="fr-FR" sz="2800" dirty="0">
                <a:solidFill>
                  <a:srgbClr val="002060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…), </a:t>
            </a:r>
          </a:p>
          <a:p>
            <a:pPr marL="0" indent="0">
              <a:buNone/>
            </a:pPr>
            <a:r>
              <a:rPr lang="fr-FR" sz="2800" b="1" dirty="0">
                <a:solidFill>
                  <a:srgbClr val="002060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Assistant</a:t>
            </a:r>
            <a:r>
              <a:rPr lang="fr-FR" sz="2800" dirty="0">
                <a:solidFill>
                  <a:srgbClr val="002060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 (secrétaire administratif, assistant </a:t>
            </a:r>
            <a:r>
              <a:rPr lang="fr-FR" sz="2800" dirty="0">
                <a:solidFill>
                  <a:srgbClr val="002060"/>
                </a:solidFill>
                <a:ea typeface="Aptos" panose="020B0004020202020204" pitchFamily="34" charset="0"/>
                <a:cs typeface="Aptos" panose="020B0004020202020204" pitchFamily="34" charset="0"/>
              </a:rPr>
              <a:t>achats,…</a:t>
            </a:r>
            <a:r>
              <a:rPr lang="fr-FR" sz="2800" dirty="0">
                <a:solidFill>
                  <a:srgbClr val="002060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), </a:t>
            </a:r>
          </a:p>
          <a:p>
            <a:pPr marL="0" indent="0">
              <a:buNone/>
            </a:pPr>
            <a:r>
              <a:rPr lang="fr-FR" sz="2800" b="1" dirty="0">
                <a:solidFill>
                  <a:srgbClr val="002060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Gestionnaire </a:t>
            </a:r>
            <a:r>
              <a:rPr lang="fr-FR" sz="2800" dirty="0">
                <a:solidFill>
                  <a:srgbClr val="002060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(paie, services généraux, coordonnateur de centre,…), </a:t>
            </a:r>
          </a:p>
          <a:p>
            <a:pPr marL="0" indent="0">
              <a:buNone/>
            </a:pPr>
            <a:r>
              <a:rPr lang="fr-FR" sz="2800" b="1" dirty="0">
                <a:solidFill>
                  <a:srgbClr val="002060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Technicien </a:t>
            </a:r>
            <a:r>
              <a:rPr lang="fr-FR" sz="2800" dirty="0">
                <a:solidFill>
                  <a:srgbClr val="002060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(qualité, informatique, …)</a:t>
            </a:r>
            <a:r>
              <a:rPr lang="fr-FR" sz="2800" b="1" dirty="0">
                <a:solidFill>
                  <a:srgbClr val="002060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, </a:t>
            </a:r>
          </a:p>
          <a:p>
            <a:pPr marL="0" indent="0">
              <a:buNone/>
            </a:pPr>
            <a:r>
              <a:rPr lang="fr-FR" sz="2800" b="1" dirty="0">
                <a:solidFill>
                  <a:srgbClr val="002060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Responsable d’équipe,</a:t>
            </a:r>
          </a:p>
          <a:p>
            <a:pPr marL="0" indent="0">
              <a:buNone/>
            </a:pPr>
            <a:r>
              <a:rPr lang="fr-FR" sz="2800" b="1" dirty="0">
                <a:solidFill>
                  <a:srgbClr val="002060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Responsable de service</a:t>
            </a:r>
            <a:r>
              <a:rPr lang="fr-FR" sz="2800" dirty="0">
                <a:solidFill>
                  <a:srgbClr val="002060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, </a:t>
            </a:r>
          </a:p>
          <a:p>
            <a:pPr marL="0" indent="0">
              <a:buNone/>
            </a:pPr>
            <a:r>
              <a:rPr lang="fr-FR" sz="2800" b="1" dirty="0">
                <a:solidFill>
                  <a:srgbClr val="002060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Expert</a:t>
            </a:r>
            <a:r>
              <a:rPr lang="fr-FR" sz="2800" dirty="0">
                <a:solidFill>
                  <a:srgbClr val="002060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 (juriste, contrôleur de gestion, chef de projet,…)    </a:t>
            </a:r>
            <a:endParaRPr lang="fr-FR" sz="2800" b="1" dirty="0">
              <a:solidFill>
                <a:srgbClr val="002060"/>
              </a:solidFill>
              <a:effectLst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indent="0">
              <a:buNone/>
            </a:pPr>
            <a:r>
              <a:rPr lang="fr-FR" sz="2800" b="1" dirty="0">
                <a:solidFill>
                  <a:srgbClr val="002060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Responsable de pôle/Adjoint de direction</a:t>
            </a:r>
            <a:r>
              <a:rPr lang="fr-FR" sz="2800" b="1" dirty="0">
                <a:solidFill>
                  <a:srgbClr val="002060"/>
                </a:solidFill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endParaRPr lang="fr-FR" sz="2800" dirty="0">
              <a:solidFill>
                <a:srgbClr val="002060"/>
              </a:solidFill>
              <a:effectLst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indent="0">
              <a:buNone/>
            </a:pPr>
            <a:r>
              <a:rPr lang="fr-FR" sz="2800" b="1" dirty="0">
                <a:solidFill>
                  <a:srgbClr val="002060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Directeur adjoint/directeur de département.</a:t>
            </a:r>
            <a:endParaRPr lang="fr-FR" sz="2800" dirty="0">
              <a:solidFill>
                <a:srgbClr val="002060"/>
              </a:solidFill>
              <a:effectLst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fr-FR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395104C-30B5-5A8E-5932-F4A73EEC123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>
            <a:normAutofit fontScale="70000" lnSpcReduction="20000"/>
          </a:bodyPr>
          <a:lstStyle/>
          <a:p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C8DED63-7EF2-65ED-EDAF-30FFAD57437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>
            <a:normAutofit fontScale="55000" lnSpcReduction="20000"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080827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51C7E447-D638-F0EF-4C4C-4ED07E22031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fr-FR" b="1" dirty="0"/>
              <a:t>EXEMPLE DE FICHE EMPLOI REPERE 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853DFD2-2F6E-0282-AD35-EE3006DF3A3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fr-FR" sz="3600" b="1" dirty="0"/>
          </a:p>
          <a:p>
            <a:pPr marL="0" indent="0">
              <a:buNone/>
            </a:pPr>
            <a:endParaRPr lang="fr-FR" sz="3600" b="1" dirty="0"/>
          </a:p>
          <a:p>
            <a:pPr marL="0" indent="0">
              <a:buNone/>
            </a:pPr>
            <a:endParaRPr lang="fr-FR" sz="3600" b="1" dirty="0"/>
          </a:p>
          <a:p>
            <a:pPr marL="0" indent="0">
              <a:buNone/>
            </a:pPr>
            <a:r>
              <a:rPr lang="fr-FR" sz="5400" b="1" dirty="0">
                <a:solidFill>
                  <a:schemeClr val="accent5">
                    <a:lumMod val="50000"/>
                  </a:schemeClr>
                </a:solidFill>
              </a:rPr>
              <a:t>Le Technicien filière support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2E0D0E9-463F-8F05-3959-BAC3BEC655E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>
            <a:normAutofit fontScale="70000" lnSpcReduction="20000"/>
          </a:bodyPr>
          <a:lstStyle/>
          <a:p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0CB3E33-CAD2-7D87-DFED-2CFBA0F1AB8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>
            <a:normAutofit fontScale="55000" lnSpcReduction="20000"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897349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5C3C3C3C-D434-C6EB-1AF9-5F0AB78E2DAD}"/>
              </a:ext>
            </a:extLst>
          </p:cNvPr>
          <p:cNvSpPr txBox="1"/>
          <p:nvPr/>
        </p:nvSpPr>
        <p:spPr>
          <a:xfrm>
            <a:off x="1147156" y="1338350"/>
            <a:ext cx="9767455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600" b="1" u="sng" cap="small" dirty="0">
                <a:solidFill>
                  <a:schemeClr val="accent5">
                    <a:lumMod val="50000"/>
                  </a:schemeClr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Technicien filière support</a:t>
            </a:r>
            <a:r>
              <a:rPr lang="fr-FR" sz="2600" cap="small" dirty="0">
                <a:solidFill>
                  <a:schemeClr val="accent5">
                    <a:lumMod val="50000"/>
                  </a:schemeClr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600" i="1" cap="small" dirty="0">
                <a:solidFill>
                  <a:schemeClr val="accent5">
                    <a:lumMod val="50000"/>
                  </a:schemeClr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(f/h)</a:t>
            </a:r>
            <a:br>
              <a:rPr lang="fr-FR" sz="2600" i="1" cap="small" dirty="0">
                <a:solidFill>
                  <a:schemeClr val="accent5">
                    <a:lumMod val="50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lang="fr-FR" sz="2600" dirty="0">
              <a:solidFill>
                <a:schemeClr val="accent5">
                  <a:lumMod val="50000"/>
                </a:schemeClr>
              </a:solidFill>
              <a:effectLst/>
              <a:ea typeface="Times New Roman" panose="02020603050405020304" pitchFamily="18" charset="0"/>
            </a:endParaRPr>
          </a:p>
          <a:p>
            <a:pPr marL="90170"/>
            <a:r>
              <a:rPr lang="fr-FR" sz="2600" i="1" dirty="0">
                <a:solidFill>
                  <a:schemeClr val="accent5">
                    <a:lumMod val="50000"/>
                  </a:schemeClr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(Exemples d’intitulés de poste : Technicien des services généraux,</a:t>
            </a:r>
            <a:endParaRPr lang="fr-FR" sz="2600" dirty="0">
              <a:solidFill>
                <a:schemeClr val="accent5">
                  <a:lumMod val="50000"/>
                </a:schemeClr>
              </a:solidFill>
              <a:effectLst/>
              <a:ea typeface="Times New Roman" panose="02020603050405020304" pitchFamily="18" charset="0"/>
            </a:endParaRPr>
          </a:p>
          <a:p>
            <a:pPr marL="90170"/>
            <a:r>
              <a:rPr lang="fr-FR" sz="2600" i="1" dirty="0">
                <a:solidFill>
                  <a:schemeClr val="accent5">
                    <a:lumMod val="50000"/>
                  </a:schemeClr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Technicien informatique, Recetteur fonctionnel, Technicien support utilisateurs,</a:t>
            </a:r>
            <a:endParaRPr lang="fr-FR" sz="2600" dirty="0">
              <a:solidFill>
                <a:schemeClr val="accent5">
                  <a:lumMod val="50000"/>
                </a:schemeClr>
              </a:solidFill>
              <a:effectLst/>
              <a:ea typeface="Times New Roman" panose="02020603050405020304" pitchFamily="18" charset="0"/>
            </a:endParaRPr>
          </a:p>
          <a:p>
            <a:pPr marL="90170"/>
            <a:r>
              <a:rPr lang="fr-FR" sz="2600" i="1" dirty="0">
                <a:solidFill>
                  <a:schemeClr val="accent5">
                    <a:lumMod val="50000"/>
                  </a:schemeClr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Adjoint RRH, Technicien ressources humaines,</a:t>
            </a:r>
            <a:endParaRPr lang="fr-FR" sz="2600" dirty="0">
              <a:solidFill>
                <a:schemeClr val="accent5">
                  <a:lumMod val="50000"/>
                </a:schemeClr>
              </a:solidFill>
              <a:effectLst/>
              <a:ea typeface="Times New Roman" panose="02020603050405020304" pitchFamily="18" charset="0"/>
            </a:endParaRPr>
          </a:p>
          <a:p>
            <a:pPr marL="90170"/>
            <a:r>
              <a:rPr lang="fr-FR" sz="2600" i="1" dirty="0">
                <a:solidFill>
                  <a:schemeClr val="accent5">
                    <a:lumMod val="50000"/>
                  </a:schemeClr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Comptable contrôleur budgétaire,</a:t>
            </a:r>
            <a:endParaRPr lang="fr-FR" sz="2600" dirty="0">
              <a:solidFill>
                <a:schemeClr val="accent5">
                  <a:lumMod val="50000"/>
                </a:schemeClr>
              </a:solidFill>
              <a:effectLst/>
              <a:ea typeface="Times New Roman" panose="02020603050405020304" pitchFamily="18" charset="0"/>
            </a:endParaRPr>
          </a:p>
          <a:p>
            <a:pPr marL="90170"/>
            <a:r>
              <a:rPr lang="fr-FR" sz="2600" i="1" dirty="0">
                <a:solidFill>
                  <a:schemeClr val="accent5">
                    <a:lumMod val="50000"/>
                  </a:schemeClr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Technicien Qualité,</a:t>
            </a:r>
            <a:endParaRPr lang="fr-FR" sz="2600" dirty="0">
              <a:solidFill>
                <a:schemeClr val="accent5">
                  <a:lumMod val="50000"/>
                </a:schemeClr>
              </a:solidFill>
              <a:effectLst/>
              <a:ea typeface="Times New Roman" panose="02020603050405020304" pitchFamily="18" charset="0"/>
            </a:endParaRPr>
          </a:p>
          <a:p>
            <a:pPr marL="90170"/>
            <a:r>
              <a:rPr lang="fr-FR" sz="2600" i="1" dirty="0">
                <a:solidFill>
                  <a:schemeClr val="accent5">
                    <a:lumMod val="50000"/>
                  </a:schemeClr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Assistant de Direction, Responsable de secteur,</a:t>
            </a:r>
            <a:endParaRPr lang="fr-FR" sz="2600" dirty="0">
              <a:solidFill>
                <a:schemeClr val="accent5">
                  <a:lumMod val="50000"/>
                </a:schemeClr>
              </a:solidFill>
              <a:effectLst/>
              <a:ea typeface="Times New Roman" panose="02020603050405020304" pitchFamily="18" charset="0"/>
            </a:endParaRPr>
          </a:p>
          <a:p>
            <a:pPr marL="90170"/>
            <a:r>
              <a:rPr lang="fr-FR" sz="2600" i="1" dirty="0">
                <a:solidFill>
                  <a:schemeClr val="accent5">
                    <a:lumMod val="50000"/>
                  </a:schemeClr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Délégué à la protection des données (DPO), Chargé de mission DPO…)</a:t>
            </a:r>
            <a:endParaRPr lang="fr-FR" sz="2600" dirty="0">
              <a:solidFill>
                <a:schemeClr val="accent5">
                  <a:lumMod val="50000"/>
                </a:schemeClr>
              </a:solidFill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28344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CD20D420-3E3E-6784-B0FD-A2AFD363C178}"/>
              </a:ext>
            </a:extLst>
          </p:cNvPr>
          <p:cNvSpPr txBox="1"/>
          <p:nvPr/>
        </p:nvSpPr>
        <p:spPr>
          <a:xfrm>
            <a:off x="1105592" y="1289953"/>
            <a:ext cx="10374283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buSzPts val="1600"/>
              <a:buFont typeface="Wingdings" panose="05000000000000000000" pitchFamily="2" charset="2"/>
              <a:buChar char=""/>
            </a:pPr>
            <a:r>
              <a:rPr lang="fr-FR" sz="24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Mission générale</a:t>
            </a:r>
            <a:br>
              <a:rPr lang="fr-FR" sz="24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lang="fr-FR" sz="2400" dirty="0">
              <a:solidFill>
                <a:srgbClr val="000000"/>
              </a:solidFill>
              <a:effectLst/>
              <a:ea typeface="Times New Roman" panose="02020603050405020304" pitchFamily="18" charset="0"/>
            </a:endParaRPr>
          </a:p>
          <a:p>
            <a:pPr algn="just"/>
            <a:r>
              <a:rPr lang="fr-FR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Le Technicien de la filière support garantit le bon fonctionnement opérationnel dans son périmètre d’intervention et veille à optimiser la gestion de son activité. Il mobilise</a:t>
            </a:r>
            <a:r>
              <a:rPr lang="fr-FR" sz="2400" dirty="0">
                <a:solidFill>
                  <a:srgbClr val="4EA72E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des compétences professionnelles précises dans son domaine d’activité </a:t>
            </a:r>
            <a:r>
              <a:rPr lang="fr-FR" sz="2400" i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(Services généraux et achats, Informatique, Ressources humaines, Comptabilité/finance, Communication, Qualité et amélioration continue, développement, Gestion administrative, Juridique)</a:t>
            </a:r>
            <a:r>
              <a:rPr lang="fr-FR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. Il coopère au sein d’une équipe interne et/ou externe à laquelle il apporte un appui technique par le biais de conseils ou de formations. </a:t>
            </a:r>
            <a:endParaRPr lang="fr-FR" sz="2400" dirty="0">
              <a:solidFill>
                <a:srgbClr val="000000"/>
              </a:solidFill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62269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E130AC1B-F851-2B1C-D940-3D7D185E3535}"/>
              </a:ext>
            </a:extLst>
          </p:cNvPr>
          <p:cNvSpPr txBox="1"/>
          <p:nvPr/>
        </p:nvSpPr>
        <p:spPr>
          <a:xfrm>
            <a:off x="573578" y="324196"/>
            <a:ext cx="11338559" cy="60170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buSzPts val="1600"/>
              <a:buFont typeface="Wingdings" panose="05000000000000000000" pitchFamily="2" charset="2"/>
              <a:buChar char=""/>
            </a:pPr>
            <a:r>
              <a:rPr lang="fr-FR" sz="1600" b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Activités</a:t>
            </a:r>
            <a:br>
              <a:rPr lang="fr-FR" sz="1600" b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lang="fr-FR" sz="1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600"/>
              </a:spcAft>
              <a:buFont typeface="Arial" panose="020B0604020202020204" pitchFamily="34" charset="0"/>
              <a:buChar char="-"/>
            </a:pPr>
            <a:r>
              <a:rPr lang="fr-FR" sz="1600" dirty="0">
                <a:solidFill>
                  <a:srgbClr val="000000"/>
                </a:solidFill>
                <a:effectLst/>
                <a:ea typeface="Batang" panose="02030600000101010101" pitchFamily="18" charset="-127"/>
                <a:cs typeface="Arial" panose="020B0604020202020204" pitchFamily="34" charset="0"/>
              </a:rPr>
              <a:t>Détermine l’organisation et le déroulement des activités relatives à son périmètre d’intervention.</a:t>
            </a:r>
            <a:endParaRPr lang="fr-FR" sz="1600" dirty="0">
              <a:solidFill>
                <a:srgbClr val="000000"/>
              </a:solidFill>
              <a:effectLst/>
              <a:ea typeface="Batang" panose="02030600000101010101" pitchFamily="18" charset="-127"/>
            </a:endParaRPr>
          </a:p>
          <a:p>
            <a:pPr marL="342900" lvl="0" indent="-342900" algn="just">
              <a:spcAft>
                <a:spcPts val="600"/>
              </a:spcAft>
              <a:buFont typeface="Arial" panose="020B0604020202020204" pitchFamily="34" charset="0"/>
              <a:buChar char="-"/>
            </a:pPr>
            <a:r>
              <a:rPr lang="fr-FR" sz="1600" dirty="0">
                <a:solidFill>
                  <a:srgbClr val="000000"/>
                </a:solidFill>
                <a:effectLst/>
                <a:ea typeface="Batang" panose="02030600000101010101" pitchFamily="18" charset="-127"/>
                <a:cs typeface="Arial" panose="020B0604020202020204" pitchFamily="34" charset="0"/>
              </a:rPr>
              <a:t>Choisit les solutions les plus appropriées à la situation à partir de modes opératoires répertoriés.</a:t>
            </a:r>
            <a:endParaRPr lang="fr-FR" sz="1600" dirty="0">
              <a:solidFill>
                <a:srgbClr val="000000"/>
              </a:solidFill>
              <a:effectLst/>
              <a:ea typeface="Batang" panose="02030600000101010101" pitchFamily="18" charset="-127"/>
            </a:endParaRPr>
          </a:p>
          <a:p>
            <a:pPr marL="342900" lvl="0" indent="-342900" algn="just">
              <a:spcAft>
                <a:spcPts val="600"/>
              </a:spcAft>
              <a:buFont typeface="Arial" panose="020B0604020202020204" pitchFamily="34" charset="0"/>
              <a:buChar char="-"/>
            </a:pPr>
            <a:r>
              <a:rPr lang="fr-FR" sz="1600" dirty="0">
                <a:solidFill>
                  <a:srgbClr val="000000"/>
                </a:solidFill>
                <a:effectLst/>
                <a:ea typeface="Batang" panose="02030600000101010101" pitchFamily="18" charset="-127"/>
                <a:cs typeface="Arial" panose="020B0604020202020204" pitchFamily="34" charset="0"/>
              </a:rPr>
              <a:t>Assure le suivi des ressources et outils mobilisés et veille à leur optimisation.</a:t>
            </a:r>
            <a:endParaRPr lang="fr-FR" sz="1600" dirty="0">
              <a:solidFill>
                <a:srgbClr val="000000"/>
              </a:solidFill>
              <a:effectLst/>
              <a:ea typeface="Batang" panose="02030600000101010101" pitchFamily="18" charset="-127"/>
            </a:endParaRPr>
          </a:p>
          <a:p>
            <a:pPr marL="342900" lvl="0" indent="-342900" algn="just">
              <a:spcAft>
                <a:spcPts val="600"/>
              </a:spcAft>
              <a:buFont typeface="Arial" panose="020B0604020202020204" pitchFamily="34" charset="0"/>
              <a:buChar char="-"/>
            </a:pPr>
            <a:r>
              <a:rPr lang="fr-FR" sz="1600" dirty="0">
                <a:solidFill>
                  <a:srgbClr val="000000"/>
                </a:solidFill>
                <a:effectLst/>
                <a:ea typeface="Batang" panose="02030600000101010101" pitchFamily="18" charset="-127"/>
                <a:cs typeface="Arial" panose="020B0604020202020204" pitchFamily="34" charset="0"/>
              </a:rPr>
              <a:t>Participe, le cas échéant, à la gestion des stocks et/ou matériels liés à son activité.</a:t>
            </a:r>
            <a:endParaRPr lang="fr-FR" sz="1600" dirty="0">
              <a:solidFill>
                <a:srgbClr val="000000"/>
              </a:solidFill>
              <a:effectLst/>
              <a:ea typeface="Batang" panose="02030600000101010101" pitchFamily="18" charset="-127"/>
            </a:endParaRPr>
          </a:p>
          <a:p>
            <a:pPr marL="342900" lvl="0" indent="-342900" algn="just">
              <a:spcAft>
                <a:spcPts val="600"/>
              </a:spcAft>
              <a:buFont typeface="Arial" panose="020B0604020202020204" pitchFamily="34" charset="0"/>
              <a:buChar char="-"/>
            </a:pPr>
            <a:r>
              <a:rPr lang="fr-FR" sz="1600" dirty="0">
                <a:solidFill>
                  <a:srgbClr val="000000"/>
                </a:solidFill>
                <a:effectLst/>
                <a:ea typeface="Batang" panose="02030600000101010101" pitchFamily="18" charset="-127"/>
                <a:cs typeface="Arial" panose="020B0604020202020204" pitchFamily="34" charset="0"/>
              </a:rPr>
              <a:t>Assure la réalisation, le suivi et la traçabilité de la conformité des tâches.</a:t>
            </a:r>
            <a:endParaRPr lang="fr-FR" sz="1600" dirty="0">
              <a:solidFill>
                <a:srgbClr val="000000"/>
              </a:solidFill>
              <a:effectLst/>
              <a:ea typeface="Batang" panose="02030600000101010101" pitchFamily="18" charset="-127"/>
            </a:endParaRPr>
          </a:p>
          <a:p>
            <a:pPr marL="342900" lvl="0" indent="-342900" algn="just">
              <a:spcAft>
                <a:spcPts val="600"/>
              </a:spcAft>
              <a:buFont typeface="Arial" panose="020B0604020202020204" pitchFamily="34" charset="0"/>
              <a:buChar char="-"/>
            </a:pPr>
            <a:r>
              <a:rPr lang="fr-FR" sz="1600" dirty="0">
                <a:solidFill>
                  <a:srgbClr val="000000"/>
                </a:solidFill>
                <a:effectLst/>
                <a:ea typeface="Batang" panose="02030600000101010101" pitchFamily="18" charset="-127"/>
                <a:cs typeface="Arial" panose="020B0604020202020204" pitchFamily="34" charset="0"/>
              </a:rPr>
              <a:t>Gère les relations avec les prestataires et/ou les partenaires.</a:t>
            </a:r>
            <a:endParaRPr lang="fr-FR" sz="1600" dirty="0">
              <a:solidFill>
                <a:srgbClr val="000000"/>
              </a:solidFill>
              <a:effectLst/>
              <a:ea typeface="Batang" panose="02030600000101010101" pitchFamily="18" charset="-127"/>
            </a:endParaRPr>
          </a:p>
          <a:p>
            <a:pPr marL="342900" lvl="0" indent="-342900" algn="just">
              <a:spcAft>
                <a:spcPts val="600"/>
              </a:spcAft>
              <a:buFont typeface="Arial" panose="020B0604020202020204" pitchFamily="34" charset="0"/>
              <a:buChar char="-"/>
            </a:pPr>
            <a:r>
              <a:rPr lang="fr-FR" sz="1600" dirty="0">
                <a:solidFill>
                  <a:srgbClr val="000000"/>
                </a:solidFill>
                <a:effectLst/>
                <a:ea typeface="Batang" panose="02030600000101010101" pitchFamily="18" charset="-127"/>
                <a:cs typeface="Arial" panose="020B0604020202020204" pitchFamily="34" charset="0"/>
              </a:rPr>
              <a:t>Assiste les collaborateurs du SPSTI dans l’utilisation des logiciels ou matériels concernés.</a:t>
            </a:r>
            <a:endParaRPr lang="fr-FR" sz="1600" dirty="0">
              <a:solidFill>
                <a:srgbClr val="000000"/>
              </a:solidFill>
              <a:effectLst/>
              <a:ea typeface="Batang" panose="02030600000101010101" pitchFamily="18" charset="-127"/>
            </a:endParaRPr>
          </a:p>
          <a:p>
            <a:pPr marL="342900" lvl="0" indent="-342900" algn="just">
              <a:spcAft>
                <a:spcPts val="600"/>
              </a:spcAft>
              <a:buFont typeface="Arial" panose="020B0604020202020204" pitchFamily="34" charset="0"/>
              <a:buChar char="-"/>
            </a:pPr>
            <a:r>
              <a:rPr lang="fr-FR" sz="1600" dirty="0">
                <a:solidFill>
                  <a:srgbClr val="000000"/>
                </a:solidFill>
                <a:effectLst/>
                <a:ea typeface="Batang" panose="02030600000101010101" pitchFamily="18" charset="-127"/>
                <a:cs typeface="Arial" panose="020B0604020202020204" pitchFamily="34" charset="0"/>
              </a:rPr>
              <a:t>Facilite la compréhension et l’application des procédures de travail.</a:t>
            </a:r>
            <a:endParaRPr lang="fr-FR" sz="1600" dirty="0">
              <a:solidFill>
                <a:srgbClr val="000000"/>
              </a:solidFill>
              <a:effectLst/>
              <a:ea typeface="Batang" panose="02030600000101010101" pitchFamily="18" charset="-127"/>
            </a:endParaRPr>
          </a:p>
          <a:p>
            <a:pPr marL="342900" lvl="0" indent="-342900" algn="just">
              <a:spcAft>
                <a:spcPts val="600"/>
              </a:spcAft>
              <a:buFont typeface="Arial" panose="020B0604020202020204" pitchFamily="34" charset="0"/>
              <a:buChar char="-"/>
            </a:pPr>
            <a:r>
              <a:rPr lang="fr-FR" sz="1600" dirty="0">
                <a:solidFill>
                  <a:srgbClr val="000000"/>
                </a:solidFill>
                <a:effectLst/>
                <a:ea typeface="Batang" panose="02030600000101010101" pitchFamily="18" charset="-127"/>
                <a:cs typeface="Arial" panose="020B0604020202020204" pitchFamily="34" charset="0"/>
              </a:rPr>
              <a:t>Apporte un conseil technique lors des réunions ou des instances organisées par son service/direction.</a:t>
            </a:r>
            <a:endParaRPr lang="fr-FR" sz="1600" dirty="0">
              <a:solidFill>
                <a:srgbClr val="000000"/>
              </a:solidFill>
              <a:effectLst/>
              <a:ea typeface="Batang" panose="02030600000101010101" pitchFamily="18" charset="-127"/>
            </a:endParaRPr>
          </a:p>
          <a:p>
            <a:pPr marL="342900" lvl="0" indent="-342900" algn="just">
              <a:spcAft>
                <a:spcPts val="600"/>
              </a:spcAft>
              <a:buFont typeface="Arial" panose="020B0604020202020204" pitchFamily="34" charset="0"/>
              <a:buChar char="-"/>
            </a:pPr>
            <a:r>
              <a:rPr lang="fr-FR" sz="1600" dirty="0">
                <a:solidFill>
                  <a:srgbClr val="000000"/>
                </a:solidFill>
                <a:effectLst/>
                <a:ea typeface="Batang" panose="02030600000101010101" pitchFamily="18" charset="-127"/>
                <a:cs typeface="Arial" panose="020B0604020202020204" pitchFamily="34" charset="0"/>
              </a:rPr>
              <a:t>Assure le relais d’informations ascendantes et descendantes.</a:t>
            </a:r>
            <a:endParaRPr lang="fr-FR" sz="1600" dirty="0">
              <a:solidFill>
                <a:srgbClr val="000000"/>
              </a:solidFill>
              <a:effectLst/>
              <a:ea typeface="Batang" panose="02030600000101010101" pitchFamily="18" charset="-127"/>
            </a:endParaRPr>
          </a:p>
          <a:p>
            <a:pPr marL="342900" lvl="0" indent="-342900" algn="just">
              <a:spcAft>
                <a:spcPts val="600"/>
              </a:spcAft>
              <a:buFont typeface="Arial" panose="020B0604020202020204" pitchFamily="34" charset="0"/>
              <a:buChar char="-"/>
            </a:pPr>
            <a:r>
              <a:rPr lang="fr-FR" sz="1600" dirty="0">
                <a:solidFill>
                  <a:srgbClr val="000000"/>
                </a:solidFill>
                <a:effectLst/>
                <a:ea typeface="Batang" panose="02030600000101010101" pitchFamily="18" charset="-127"/>
                <a:cs typeface="Arial" panose="020B0604020202020204" pitchFamily="34" charset="0"/>
              </a:rPr>
              <a:t>Crée et tient à jour les tableaux de bord de suivi de son activité.</a:t>
            </a:r>
            <a:endParaRPr lang="fr-FR" sz="1600" dirty="0">
              <a:solidFill>
                <a:srgbClr val="000000"/>
              </a:solidFill>
              <a:effectLst/>
              <a:ea typeface="Batang" panose="02030600000101010101" pitchFamily="18" charset="-127"/>
            </a:endParaRPr>
          </a:p>
          <a:p>
            <a:pPr marL="342900" lvl="0" indent="-342900" algn="just">
              <a:spcAft>
                <a:spcPts val="600"/>
              </a:spcAft>
              <a:buFont typeface="Arial" panose="020B0604020202020204" pitchFamily="34" charset="0"/>
              <a:buChar char="-"/>
            </a:pPr>
            <a:r>
              <a:rPr lang="fr-FR" sz="1600" dirty="0">
                <a:solidFill>
                  <a:srgbClr val="000000"/>
                </a:solidFill>
                <a:effectLst/>
                <a:ea typeface="Batang" panose="02030600000101010101" pitchFamily="18" charset="-127"/>
                <a:cs typeface="Arial" panose="020B0604020202020204" pitchFamily="34" charset="0"/>
              </a:rPr>
              <a:t>Contrôle et analyse tous les éléments liés à son activité ou à celle de son service, et les communique à la personne référente.</a:t>
            </a:r>
            <a:endParaRPr lang="fr-FR" sz="1600" dirty="0">
              <a:solidFill>
                <a:srgbClr val="000000"/>
              </a:solidFill>
              <a:effectLst/>
              <a:ea typeface="Batang" panose="02030600000101010101" pitchFamily="18" charset="-127"/>
            </a:endParaRPr>
          </a:p>
          <a:p>
            <a:pPr marL="342900" lvl="0" indent="-342900" algn="just">
              <a:spcAft>
                <a:spcPts val="600"/>
              </a:spcAft>
              <a:buFont typeface="Arial" panose="020B0604020202020204" pitchFamily="34" charset="0"/>
              <a:buChar char="-"/>
            </a:pPr>
            <a:r>
              <a:rPr lang="fr-FR" sz="1600" dirty="0">
                <a:solidFill>
                  <a:srgbClr val="000000"/>
                </a:solidFill>
                <a:effectLst/>
                <a:ea typeface="Batang" panose="02030600000101010101" pitchFamily="18" charset="-127"/>
                <a:cs typeface="Arial" panose="020B0604020202020204" pitchFamily="34" charset="0"/>
              </a:rPr>
              <a:t>Contribue aux démarches d’amélioration des procédures et des outils de travail.</a:t>
            </a:r>
            <a:endParaRPr lang="fr-FR" sz="1600" dirty="0">
              <a:solidFill>
                <a:srgbClr val="000000"/>
              </a:solidFill>
              <a:effectLst/>
              <a:ea typeface="Batang" panose="02030600000101010101" pitchFamily="18" charset="-127"/>
            </a:endParaRPr>
          </a:p>
          <a:p>
            <a:pPr marL="342900" lvl="0" indent="-342900" algn="just">
              <a:buFont typeface="Arial" panose="020B0604020202020204" pitchFamily="34" charset="0"/>
              <a:buChar char="-"/>
            </a:pPr>
            <a:r>
              <a:rPr lang="fr-FR" sz="1600" dirty="0">
                <a:solidFill>
                  <a:srgbClr val="000000"/>
                </a:solidFill>
                <a:effectLst/>
                <a:ea typeface="Batang" panose="02030600000101010101" pitchFamily="18" charset="-127"/>
                <a:cs typeface="Arial" panose="020B0604020202020204" pitchFamily="34" charset="0"/>
              </a:rPr>
              <a:t>Effectue une veille législative/réglementaire et technique relative à son activité.</a:t>
            </a:r>
            <a:endParaRPr lang="fr-FR" sz="1600" dirty="0">
              <a:solidFill>
                <a:srgbClr val="000000"/>
              </a:solidFill>
              <a:effectLst/>
              <a:ea typeface="Batang" panose="02030600000101010101" pitchFamily="18" charset="-127"/>
            </a:endParaRPr>
          </a:p>
          <a:p>
            <a:pPr marL="226695" algn="just"/>
            <a:r>
              <a:rPr lang="fr-FR" sz="1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fr-FR" sz="1600" dirty="0">
              <a:solidFill>
                <a:srgbClr val="000000"/>
              </a:solidFill>
              <a:effectLst/>
              <a:ea typeface="Times New Roman" panose="02020603050405020304" pitchFamily="18" charset="0"/>
            </a:endParaRPr>
          </a:p>
          <a:p>
            <a:pPr marL="342900" lvl="0" indent="-342900">
              <a:buSzPts val="1600"/>
              <a:buFont typeface="Wingdings" panose="05000000000000000000" pitchFamily="2" charset="2"/>
              <a:buChar char=""/>
            </a:pPr>
            <a:r>
              <a:rPr lang="fr-FR" sz="16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Formation et expérience</a:t>
            </a:r>
            <a:br>
              <a:rPr lang="fr-FR" sz="16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lang="fr-FR" sz="1600" dirty="0">
              <a:solidFill>
                <a:srgbClr val="000000"/>
              </a:solidFill>
              <a:effectLst/>
              <a:ea typeface="Times New Roman" panose="02020603050405020304" pitchFamily="18" charset="0"/>
            </a:endParaRPr>
          </a:p>
          <a:p>
            <a:pPr marL="90170"/>
            <a:r>
              <a:rPr lang="fr-FR" sz="16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BAC + 2/3 ou expérience équivalente.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37844015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025BB94B-B324-36C6-9630-8BF1A202F5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5503" y="92364"/>
            <a:ext cx="11246505" cy="905163"/>
          </a:xfrm>
        </p:spPr>
        <p:txBody>
          <a:bodyPr>
            <a:normAutofit/>
          </a:bodyPr>
          <a:lstStyle/>
          <a:p>
            <a:pPr marL="0" marR="0" lvl="0" indent="0" algn="l" defTabSz="55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019EE3"/>
                </a:solidFill>
                <a:effectLst/>
                <a:uLnTx/>
                <a:uFillTx/>
                <a:latin typeface="Calibri" panose="020F0502020204030204"/>
              </a:rPr>
              <a:t>NOUVELLE CLASSIFICATION DES EMPLOIS  CONVENTIONNELS</a:t>
            </a:r>
          </a:p>
          <a:p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C987D6D-D19F-E7DD-228F-8EDDB48D179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14400" y="1177158"/>
            <a:ext cx="10963563" cy="532085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fr-FR" sz="28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fr-FR" sz="2800" b="1" dirty="0">
                <a:solidFill>
                  <a:srgbClr val="002060"/>
                </a:solidFill>
              </a:rPr>
              <a:t>Conservation du principe de rattachement à l’emploi-repère conventionnel </a:t>
            </a:r>
          </a:p>
          <a:p>
            <a:pPr>
              <a:buFont typeface="Wingdings" panose="05000000000000000000" pitchFamily="2" charset="2"/>
              <a:buChar char="q"/>
            </a:pPr>
            <a:endParaRPr lang="fr-FR" sz="2800" b="1" dirty="0">
              <a:solidFill>
                <a:srgbClr val="002060"/>
              </a:solidFill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00CC"/>
              </a:buClr>
              <a:buSzTx/>
              <a:buFont typeface="Wingdings 3" pitchFamily="18" charset="2"/>
              <a:buChar char="Ê"/>
              <a:tabLst/>
              <a:defRPr/>
            </a:pPr>
            <a:r>
              <a:rPr kumimoji="0" lang="fr-FR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ＭＳ Ｐゴシック"/>
              </a:rPr>
              <a:t>Rattachement obligatoire de chaque poste à un emploi repère conventionnel, comme précédemment.  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00CC"/>
              </a:buClr>
              <a:buSzTx/>
              <a:buFont typeface="Wingdings 3" pitchFamily="18" charset="2"/>
              <a:buChar char="Ê"/>
              <a:tabLst/>
              <a:defRPr/>
            </a:pPr>
            <a:r>
              <a:rPr kumimoji="0" lang="fr-FR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ＭＳ Ｐゴシック"/>
              </a:rPr>
              <a:t>Le contenu de l’emploi repère </a:t>
            </a:r>
            <a:r>
              <a:rPr lang="fr-FR" sz="2800" kern="0" dirty="0">
                <a:solidFill>
                  <a:srgbClr val="002060"/>
                </a:solidFill>
                <a:ea typeface="ＭＳ Ｐゴシック"/>
              </a:rPr>
              <a:t>reprend l’essentiel du poste, mais </a:t>
            </a:r>
            <a:r>
              <a:rPr kumimoji="0" lang="fr-FR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ＭＳ Ｐゴシック"/>
              </a:rPr>
              <a:t>ne peut avoir pour vocation d’intégrer la variété de toutes les activités réellement et concrètement exercées par le salarié au sein du SPSTI.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00CC"/>
              </a:buClr>
              <a:buSzTx/>
              <a:buFont typeface="Wingdings 3" pitchFamily="18" charset="2"/>
              <a:buChar char="Ê"/>
              <a:tabLst/>
              <a:defRPr/>
            </a:pPr>
            <a:endParaRPr kumimoji="0" lang="fr-FR" sz="2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ＭＳ Ｐゴシック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00CC"/>
              </a:buClr>
              <a:buSzTx/>
              <a:buNone/>
              <a:tabLst/>
              <a:defRPr/>
            </a:pPr>
            <a:r>
              <a:rPr lang="fr-FR" sz="2800" kern="0" dirty="0">
                <a:solidFill>
                  <a:srgbClr val="002060"/>
                </a:solidFill>
                <a:ea typeface="ＭＳ Ｐゴシック"/>
              </a:rPr>
              <a:t> Donc : </a:t>
            </a:r>
          </a:p>
          <a:p>
            <a:pPr marR="0" lvl="1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00CC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fr-FR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ＭＳ Ｐゴシック"/>
              </a:rPr>
              <a:t> procéder par assimilation en fonction du contenu de l’emploi</a:t>
            </a:r>
          </a:p>
          <a:p>
            <a:pPr marR="0" lvl="1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00CC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fr-FR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ＭＳ Ｐゴシック"/>
              </a:rPr>
              <a:t> </a:t>
            </a:r>
            <a:r>
              <a:rPr kumimoji="0" lang="fr-FR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ＭＳ Ｐゴシック"/>
                <a:cs typeface="Arial" pitchFamily="34" charset="0"/>
              </a:rPr>
              <a:t>l’</a:t>
            </a:r>
            <a:r>
              <a:rPr kumimoji="0" lang="fr-FR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ＭＳ Ｐゴシック"/>
              </a:rPr>
              <a:t>intitulé de poste actuel </a:t>
            </a:r>
            <a:r>
              <a:rPr lang="fr-FR" sz="2800" kern="0" dirty="0">
                <a:solidFill>
                  <a:srgbClr val="002060"/>
                </a:solidFill>
                <a:ea typeface="ＭＳ Ｐゴシック"/>
              </a:rPr>
              <a:t>au sein du SPSTI </a:t>
            </a:r>
            <a:r>
              <a:rPr kumimoji="0" lang="fr-FR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ＭＳ Ｐゴシック"/>
              </a:rPr>
              <a:t>est conservé en l’état.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00CC"/>
              </a:buClr>
              <a:buSzTx/>
              <a:buNone/>
              <a:tabLst/>
              <a:defRPr/>
            </a:pPr>
            <a:endParaRPr lang="fr-FR" sz="32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fr-FR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395104C-30B5-5A8E-5932-F4A73EEC123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>
            <a:normAutofit fontScale="70000" lnSpcReduction="20000"/>
          </a:bodyPr>
          <a:lstStyle/>
          <a:p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C8DED63-7EF2-65ED-EDAF-30FFAD57437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>
            <a:normAutofit fontScale="55000" lnSpcReduction="20000"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526964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025BB94B-B324-36C6-9630-8BF1A202F5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5503" y="73891"/>
            <a:ext cx="11166206" cy="885480"/>
          </a:xfrm>
        </p:spPr>
        <p:txBody>
          <a:bodyPr>
            <a:normAutofit/>
          </a:bodyPr>
          <a:lstStyle/>
          <a:p>
            <a:pPr marL="0" marR="0" lvl="0" indent="0" algn="l" defTabSz="55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019EE3"/>
                </a:solidFill>
                <a:effectLst/>
                <a:uLnTx/>
                <a:uFillTx/>
                <a:latin typeface="Calibri" panose="020F0502020204030204"/>
              </a:rPr>
              <a:t>NOUVELLE CLASSIFICATION DES EMPLOIS  CONVENTIONNELS</a:t>
            </a:r>
          </a:p>
          <a:p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C987D6D-D19F-E7DD-228F-8EDDB48D179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14400" y="1177158"/>
            <a:ext cx="10963563" cy="532085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fr-FR" sz="28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fr-FR" sz="2800" b="1" dirty="0">
                <a:solidFill>
                  <a:schemeClr val="accent1">
                    <a:lumMod val="50000"/>
                  </a:schemeClr>
                </a:solidFill>
              </a:rPr>
              <a:t>Ainsi :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endParaRPr lang="fr-FR" sz="2800" b="1" dirty="0">
              <a:solidFill>
                <a:schemeClr val="accent1">
                  <a:lumMod val="50000"/>
                </a:schemeClr>
              </a:solidFill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defRPr/>
            </a:pPr>
            <a:r>
              <a:rPr kumimoji="0" lang="fr-FR" sz="28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ＭＳ Ｐゴシック"/>
              </a:rPr>
              <a:t>Le niveau de diplôme constitue seulement un repère indicatif pour rattacher le salarié </a:t>
            </a:r>
            <a:r>
              <a:rPr kumimoji="0" lang="fr-FR" sz="2800" b="0" i="1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ＭＳ Ｐゴシック"/>
              </a:rPr>
              <a:t>(sauf pour les professions réglementées telles que médecin, infirmier)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defRPr/>
            </a:pPr>
            <a:endParaRPr kumimoji="0" lang="fr-FR" sz="2800" b="0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ea typeface="ＭＳ Ｐゴシック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defRPr/>
            </a:pPr>
            <a:r>
              <a:rPr lang="fr-FR" sz="2800" dirty="0">
                <a:solidFill>
                  <a:schemeClr val="accent1">
                    <a:lumMod val="50000"/>
                  </a:schemeClr>
                </a:solidFill>
              </a:rPr>
              <a:t>Il n’est pas possible de créer de nouveaux emplois repères </a:t>
            </a:r>
            <a:r>
              <a:rPr lang="fr-FR" sz="2800">
                <a:solidFill>
                  <a:schemeClr val="accent1">
                    <a:lumMod val="50000"/>
                  </a:schemeClr>
                </a:solidFill>
              </a:rPr>
              <a:t>de rattachement</a:t>
            </a:r>
            <a:endParaRPr lang="fr-FR" sz="2800" dirty="0">
              <a:solidFill>
                <a:schemeClr val="accent1">
                  <a:lumMod val="50000"/>
                </a:schemeClr>
              </a:solidFill>
              <a:cs typeface="Calibri"/>
            </a:endParaRPr>
          </a:p>
          <a:p>
            <a:pPr marL="0" indent="0">
              <a:buNone/>
            </a:pPr>
            <a:endParaRPr lang="fr-FR" sz="32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fr-FR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395104C-30B5-5A8E-5932-F4A73EEC123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>
            <a:normAutofit fontScale="70000" lnSpcReduction="20000"/>
          </a:bodyPr>
          <a:lstStyle/>
          <a:p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C8DED63-7EF2-65ED-EDAF-30FFAD57437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>
            <a:normAutofit fontScale="55000" lnSpcReduction="20000"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135209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827BD9AD-E0FF-848C-5833-65FB48CC53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7302FC1-B985-B60A-96F6-5BBCAB623F3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29164" y="3066473"/>
            <a:ext cx="7526440" cy="1729068"/>
          </a:xfrm>
        </p:spPr>
        <p:txBody>
          <a:bodyPr>
            <a:noAutofit/>
          </a:bodyPr>
          <a:lstStyle/>
          <a:p>
            <a:r>
              <a:rPr lang="fr-FR" sz="3600" dirty="0"/>
              <a:t>Modalités de mise en œuvre dans les SPSTI 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CE8338D-38BD-2DF7-A4B2-2FC85585761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124714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025BB94B-B324-36C6-9630-8BF1A202F5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5503" y="83127"/>
            <a:ext cx="11246505" cy="876244"/>
          </a:xfrm>
        </p:spPr>
        <p:txBody>
          <a:bodyPr>
            <a:normAutofit/>
          </a:bodyPr>
          <a:lstStyle/>
          <a:p>
            <a:pPr marL="0" marR="0" lvl="0" indent="0" algn="l" defTabSz="55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3000" b="1" i="0" u="none" strike="noStrike" kern="1200" cap="none" spc="0" normalizeH="0" baseline="0" noProof="0" dirty="0">
                <a:ln>
                  <a:noFill/>
                </a:ln>
                <a:solidFill>
                  <a:srgbClr val="019EE3"/>
                </a:solidFill>
                <a:effectLst/>
                <a:uLnTx/>
                <a:uFillTx/>
                <a:latin typeface="Calibri" panose="020F0502020204030204"/>
              </a:rPr>
              <a:t>NOUVELLE CLASSIFICATION DES EMPLOIS  CONVENTIONNELS</a:t>
            </a:r>
          </a:p>
          <a:p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C987D6D-D19F-E7DD-228F-8EDDB48D179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14400" y="1099128"/>
            <a:ext cx="10963563" cy="5398890"/>
          </a:xfrm>
        </p:spPr>
        <p:txBody>
          <a:bodyPr>
            <a:normAutofit/>
          </a:bodyPr>
          <a:lstStyle/>
          <a:p>
            <a:pPr marL="457200" lvl="2" indent="-457200">
              <a:buFont typeface="Wingdings" panose="05000000000000000000" pitchFamily="2" charset="2"/>
              <a:buChar char="§"/>
              <a:defRPr/>
            </a:pPr>
            <a:endParaRPr lang="fr-FR" sz="2800" b="1" dirty="0">
              <a:solidFill>
                <a:srgbClr val="002060"/>
              </a:solidFill>
            </a:endParaRPr>
          </a:p>
          <a:p>
            <a:pPr marL="457200" lvl="2" indent="-457200">
              <a:buFont typeface="Wingdings" panose="05000000000000000000" pitchFamily="2" charset="2"/>
              <a:buChar char="§"/>
              <a:defRPr/>
            </a:pPr>
            <a:r>
              <a:rPr lang="fr-FR" sz="2800" b="1" dirty="0">
                <a:solidFill>
                  <a:srgbClr val="002060"/>
                </a:solidFill>
              </a:rPr>
              <a:t>Information et consultation des Institutions Représentatives du Personnel </a:t>
            </a:r>
            <a:r>
              <a:rPr lang="fr-FR" sz="2800" dirty="0">
                <a:solidFill>
                  <a:srgbClr val="002060"/>
                </a:solidFill>
              </a:rPr>
              <a:t>(Cass. soc., 21 nov 2012, n°11-10.625)</a:t>
            </a:r>
          </a:p>
          <a:p>
            <a:pPr marL="914400" lvl="3" indent="-457200">
              <a:defRPr/>
            </a:pPr>
            <a:r>
              <a:rPr lang="fr-FR" sz="2800" dirty="0">
                <a:solidFill>
                  <a:srgbClr val="002060"/>
                </a:solidFill>
              </a:rPr>
              <a:t>Consultation du CSE ou à défaut des délégués du personnel	</a:t>
            </a:r>
          </a:p>
          <a:p>
            <a:pPr marL="914400" lvl="3" indent="-457200">
              <a:defRPr/>
            </a:pPr>
            <a:r>
              <a:rPr lang="fr-FR" sz="2800" dirty="0">
                <a:solidFill>
                  <a:srgbClr val="002060"/>
                </a:solidFill>
              </a:rPr>
              <a:t>Information des délégués syndicaux</a:t>
            </a:r>
          </a:p>
          <a:p>
            <a:pPr lvl="2">
              <a:defRPr/>
            </a:pPr>
            <a:endParaRPr lang="fr-FR" sz="2800" dirty="0">
              <a:solidFill>
                <a:srgbClr val="002060"/>
              </a:solidFill>
            </a:endParaRPr>
          </a:p>
          <a:p>
            <a:pPr marL="457200" lvl="2" indent="-457200">
              <a:buFont typeface="Wingdings" panose="05000000000000000000" pitchFamily="2" charset="2"/>
              <a:buChar char="§"/>
              <a:defRPr/>
            </a:pPr>
            <a:r>
              <a:rPr lang="fr-FR" sz="2800" b="1" dirty="0">
                <a:solidFill>
                  <a:srgbClr val="002060"/>
                </a:solidFill>
              </a:rPr>
              <a:t>Information collective auprès du personnel</a:t>
            </a:r>
          </a:p>
          <a:p>
            <a:pPr marL="895350" lvl="2" indent="-447675">
              <a:defRPr/>
            </a:pPr>
            <a:r>
              <a:rPr lang="fr-FR" sz="2800" dirty="0">
                <a:solidFill>
                  <a:srgbClr val="002060"/>
                </a:solidFill>
              </a:rPr>
              <a:t>Étapes et calendrier de mise en œuvre</a:t>
            </a:r>
          </a:p>
          <a:p>
            <a:pPr marL="895350" lvl="2" indent="-447675">
              <a:defRPr/>
            </a:pPr>
            <a:r>
              <a:rPr lang="fr-FR" sz="2800" dirty="0">
                <a:solidFill>
                  <a:srgbClr val="002060"/>
                </a:solidFill>
              </a:rPr>
              <a:t>Mise à disposition du contenu de l’accord</a:t>
            </a:r>
            <a:endParaRPr lang="fr-FR" sz="2800" b="1" dirty="0">
              <a:solidFill>
                <a:srgbClr val="00206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fr-FR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395104C-30B5-5A8E-5932-F4A73EEC123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>
            <a:normAutofit fontScale="70000" lnSpcReduction="20000"/>
          </a:bodyPr>
          <a:lstStyle/>
          <a:p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C8DED63-7EF2-65ED-EDAF-30FFAD57437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>
            <a:normAutofit fontScale="55000" lnSpcReduction="20000"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532621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331109CF-FB4E-845E-9640-88BE59A4093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5503" y="169226"/>
            <a:ext cx="11489479" cy="856010"/>
          </a:xfrm>
        </p:spPr>
        <p:txBody>
          <a:bodyPr>
            <a:normAutofit/>
          </a:bodyPr>
          <a:lstStyle/>
          <a:p>
            <a:r>
              <a:rPr lang="fr-FR" sz="3300" b="1" dirty="0">
                <a:latin typeface="+mn-lt"/>
              </a:rPr>
              <a:t>NEGOCIATION COLLECTIVE DE BRANCHE _ Rappel du contexte</a:t>
            </a:r>
          </a:p>
          <a:p>
            <a:endParaRPr lang="fr-FR" b="1" dirty="0">
              <a:latin typeface="+mn-lt"/>
            </a:endParaRPr>
          </a:p>
          <a:p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0346E7E-E502-682D-38B7-EC6F82C416D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53311" y="852006"/>
            <a:ext cx="11081671" cy="53250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fr-FR" sz="2400" b="1" dirty="0">
              <a:solidFill>
                <a:srgbClr val="002060"/>
              </a:solidFill>
              <a:effectLst/>
              <a:ea typeface="Aptos" panose="020B0004020202020204" pitchFamily="34" charset="0"/>
              <a:cs typeface="Aptos" panose="020B00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fr-FR" sz="2400" b="1" dirty="0">
                <a:solidFill>
                  <a:srgbClr val="002060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Disposer d’une convention collective nationale, </a:t>
            </a:r>
            <a:r>
              <a:rPr lang="fr-FR" sz="2400" dirty="0">
                <a:solidFill>
                  <a:srgbClr val="002060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c’est :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02060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faire vivre un dialogue social </a:t>
            </a:r>
            <a:r>
              <a:rPr lang="fr-FR" dirty="0">
                <a:solidFill>
                  <a:schemeClr val="accent1">
                    <a:lumMod val="50000"/>
                  </a:schemeClr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de branche</a:t>
            </a:r>
            <a:r>
              <a:rPr lang="fr-FR" dirty="0">
                <a:solidFill>
                  <a:schemeClr val="accent1">
                    <a:lumMod val="50000"/>
                  </a:schemeClr>
                </a:solidFill>
                <a:ea typeface="Aptos" panose="020B0004020202020204" pitchFamily="34" charset="0"/>
                <a:cs typeface="Aptos" panose="020B0004020202020204" pitchFamily="34" charset="0"/>
              </a:rPr>
              <a:t> qui permet aux SPSTI de maitriser leur avenir.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accent1">
                    <a:lumMod val="50000"/>
                  </a:schemeClr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conserver la possibilité de prendre en compte les contraintes et les spécificités des SPSTI.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fr-FR" sz="2400" dirty="0">
              <a:solidFill>
                <a:schemeClr val="accent1">
                  <a:lumMod val="50000"/>
                </a:schemeClr>
              </a:solidFill>
              <a:effectLst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2400" i="1" dirty="0">
                <a:solidFill>
                  <a:schemeClr val="accent1">
                    <a:lumMod val="50000"/>
                  </a:schemeClr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Plus de 75% des budgets des SPSTI sont des charges salariales : dépendre d’une autre CCN, ce serait être fondu au milieu d’autres professions.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fr-FR" sz="2400" b="1" dirty="0">
              <a:solidFill>
                <a:schemeClr val="accent1">
                  <a:lumMod val="50000"/>
                </a:schemeClr>
              </a:solidFill>
              <a:effectLst/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fr-FR" sz="2400" b="1" dirty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  <a:cs typeface="Aptos" panose="020B0004020202020204" pitchFamily="34" charset="0"/>
              </a:rPr>
              <a:t>L</a:t>
            </a:r>
            <a:r>
              <a:rPr lang="fr-FR" sz="2400" b="1" dirty="0">
                <a:solidFill>
                  <a:schemeClr val="accent1">
                    <a:lumMod val="50000"/>
                  </a:schemeClr>
                </a:solidFill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a négociation collective de branche </a:t>
            </a:r>
            <a:r>
              <a:rPr lang="fr-FR" sz="2400" dirty="0">
                <a:solidFill>
                  <a:schemeClr val="accent1">
                    <a:lumMod val="50000"/>
                  </a:schemeClr>
                </a:solidFill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permet de créer un </a:t>
            </a:r>
            <a:r>
              <a:rPr lang="fr-FR" sz="2400" dirty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  <a:cs typeface="Aptos" panose="020B0004020202020204" pitchFamily="34" charset="0"/>
              </a:rPr>
              <a:t>socle</a:t>
            </a:r>
            <a:r>
              <a:rPr lang="fr-FR" sz="2400" dirty="0">
                <a:solidFill>
                  <a:schemeClr val="accent1">
                    <a:lumMod val="50000"/>
                  </a:schemeClr>
                </a:solidFill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 en application de la réglementation qui permet à chaque SPSTI d’adapter ses pratiques aux exigences/réalités de son territoire, et </a:t>
            </a:r>
            <a:r>
              <a:rPr lang="fr-FR" sz="2400" dirty="0">
                <a:solidFill>
                  <a:schemeClr val="accent1">
                    <a:lumMod val="50000"/>
                  </a:schemeClr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faciliter la mise en œuvre de la réforme</a:t>
            </a:r>
            <a:endParaRPr lang="fr-FR" sz="2400" dirty="0">
              <a:solidFill>
                <a:schemeClr val="accent1">
                  <a:lumMod val="50000"/>
                </a:schemeClr>
              </a:solidFill>
              <a:effectLst/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fr-FR" sz="2800" dirty="0">
              <a:solidFill>
                <a:schemeClr val="accent1">
                  <a:lumMod val="50000"/>
                </a:schemeClr>
              </a:solidFill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pPr marL="0" indent="0">
              <a:buNone/>
            </a:pPr>
            <a:endParaRPr lang="fr-FR" sz="28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fr-FR" dirty="0">
              <a:solidFill>
                <a:srgbClr val="002060"/>
              </a:solidFill>
              <a:effectLst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indent="0">
              <a:buNone/>
            </a:pPr>
            <a:endParaRPr lang="fr-FR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C541271-CBD6-B175-5273-8E526812626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212674" y="6177006"/>
            <a:ext cx="4101871" cy="416390"/>
          </a:xfrm>
        </p:spPr>
        <p:txBody>
          <a:bodyPr>
            <a:normAutofit/>
          </a:bodyPr>
          <a:lstStyle/>
          <a:p>
            <a:endParaRPr lang="fr-FR" sz="1100" dirty="0"/>
          </a:p>
          <a:p>
            <a:endParaRPr lang="fr-FR" sz="1100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9B2FF84-274D-C972-AF86-0BB61E37D42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>
            <a:normAutofit fontScale="55000" lnSpcReduction="20000"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729979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025BB94B-B324-36C6-9630-8BF1A202F5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8073" y="64655"/>
            <a:ext cx="11139054" cy="894716"/>
          </a:xfrm>
        </p:spPr>
        <p:txBody>
          <a:bodyPr>
            <a:normAutofit/>
          </a:bodyPr>
          <a:lstStyle/>
          <a:p>
            <a:pPr marL="0" marR="0" lvl="0" indent="0" algn="l" defTabSz="55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019EE3"/>
                </a:solidFill>
                <a:effectLst/>
                <a:uLnTx/>
                <a:uFillTx/>
                <a:latin typeface="Calibri" panose="020F0502020204030204"/>
              </a:rPr>
              <a:t>Notification auprès de chaque salarié</a:t>
            </a:r>
          </a:p>
          <a:p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C987D6D-D19F-E7DD-228F-8EDDB48D179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14400" y="1099127"/>
            <a:ext cx="11203709" cy="558964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fr-FR" sz="2800" dirty="0">
              <a:solidFill>
                <a:schemeClr val="accent1">
                  <a:lumMod val="50000"/>
                </a:schemeClr>
              </a:solidFill>
            </a:endParaRP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fr-FR" sz="3300" b="1" dirty="0">
                <a:solidFill>
                  <a:schemeClr val="accent1">
                    <a:lumMod val="50000"/>
                  </a:schemeClr>
                </a:solidFill>
              </a:rPr>
              <a:t>  </a:t>
            </a:r>
            <a:r>
              <a:rPr lang="fr-FR" sz="3300" b="1" dirty="0">
                <a:solidFill>
                  <a:srgbClr val="002060"/>
                </a:solidFill>
              </a:rPr>
              <a:t>Notification individuelle pour chaque salarié</a:t>
            </a:r>
          </a:p>
          <a:p>
            <a:pPr lvl="2">
              <a:defRPr/>
            </a:pPr>
            <a:r>
              <a:rPr lang="fr-FR" sz="3300" dirty="0">
                <a:solidFill>
                  <a:srgbClr val="002060"/>
                </a:solidFill>
              </a:rPr>
              <a:t>Chaque salarié est informé par une notification écrite comportant tous les éléments de la classification de l’emploi qu’il occupe ou qu’il lui propose d’occuper, notamment:</a:t>
            </a:r>
          </a:p>
          <a:p>
            <a:pPr lvl="3">
              <a:defRPr/>
            </a:pPr>
            <a:r>
              <a:rPr lang="fr-FR" sz="3300" dirty="0">
                <a:solidFill>
                  <a:srgbClr val="002060"/>
                </a:solidFill>
              </a:rPr>
              <a:t>l’emploi repère conventionnel</a:t>
            </a:r>
          </a:p>
          <a:p>
            <a:pPr lvl="3">
              <a:defRPr/>
            </a:pPr>
            <a:r>
              <a:rPr lang="fr-FR" sz="3300" dirty="0">
                <a:solidFill>
                  <a:srgbClr val="002060"/>
                </a:solidFill>
              </a:rPr>
              <a:t>et la classe correspondante</a:t>
            </a:r>
          </a:p>
          <a:p>
            <a:pPr lvl="2">
              <a:defRPr/>
            </a:pPr>
            <a:r>
              <a:rPr lang="fr-FR" sz="3300" dirty="0">
                <a:solidFill>
                  <a:srgbClr val="002060"/>
                </a:solidFill>
              </a:rPr>
              <a:t>Réaliser éventuellement un entretien</a:t>
            </a:r>
          </a:p>
          <a:p>
            <a:pPr lvl="2">
              <a:defRPr/>
            </a:pPr>
            <a:endParaRPr lang="fr-FR" sz="3300" dirty="0">
              <a:solidFill>
                <a:srgbClr val="002060"/>
              </a:solidFill>
            </a:endParaRPr>
          </a:p>
          <a:p>
            <a:pPr marL="993775" lvl="2" indent="-457200">
              <a:buFont typeface="Wingdings" panose="05000000000000000000" pitchFamily="2" charset="2"/>
              <a:buChar char="Ø"/>
              <a:defRPr/>
            </a:pPr>
            <a:r>
              <a:rPr lang="fr-FR" sz="3300" b="1" dirty="0">
                <a:solidFill>
                  <a:srgbClr val="002060"/>
                </a:solidFill>
              </a:rPr>
              <a:t>Les voies et délais de recours </a:t>
            </a:r>
          </a:p>
          <a:p>
            <a:pPr lvl="3">
              <a:defRPr/>
            </a:pPr>
            <a:r>
              <a:rPr lang="fr-FR" sz="3300" dirty="0">
                <a:solidFill>
                  <a:srgbClr val="002060"/>
                </a:solidFill>
              </a:rPr>
              <a:t>En cas de contestation individuelle de sa nouvelle classification, le salarié peut demander à l’employeur un réexamen de sa situation. </a:t>
            </a:r>
            <a:br>
              <a:rPr lang="fr-FR" sz="3300" dirty="0">
                <a:solidFill>
                  <a:srgbClr val="002060"/>
                </a:solidFill>
              </a:rPr>
            </a:br>
            <a:r>
              <a:rPr lang="fr-FR" sz="3300" dirty="0">
                <a:solidFill>
                  <a:srgbClr val="002060"/>
                </a:solidFill>
              </a:rPr>
              <a:t>Sa demande doit être motivée et formulée par écrit dans un délai </a:t>
            </a:r>
            <a:br>
              <a:rPr lang="fr-FR" sz="3300" dirty="0">
                <a:solidFill>
                  <a:srgbClr val="002060"/>
                </a:solidFill>
              </a:rPr>
            </a:br>
            <a:r>
              <a:rPr lang="fr-FR" sz="3300" dirty="0">
                <a:solidFill>
                  <a:srgbClr val="002060"/>
                </a:solidFill>
              </a:rPr>
              <a:t>d’un mois à compter de la notification.</a:t>
            </a:r>
          </a:p>
          <a:p>
            <a:pPr lvl="3">
              <a:defRPr/>
            </a:pPr>
            <a:r>
              <a:rPr lang="fr-FR" sz="3300" dirty="0">
                <a:solidFill>
                  <a:srgbClr val="002060"/>
                </a:solidFill>
              </a:rPr>
              <a:t>Dans un délai d’un mois à compter de sa saisine, l’employeur doit faire connaître, par écrit, sa décision argumentée. </a:t>
            </a:r>
          </a:p>
          <a:p>
            <a:pPr marL="0" indent="0">
              <a:buNone/>
            </a:pPr>
            <a:endParaRPr lang="fr-FR" sz="32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fr-FR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395104C-30B5-5A8E-5932-F4A73EEC123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>
            <a:normAutofit fontScale="70000" lnSpcReduction="20000"/>
          </a:bodyPr>
          <a:lstStyle/>
          <a:p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C8DED63-7EF2-65ED-EDAF-30FFAD57437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>
            <a:normAutofit fontScale="55000" lnSpcReduction="20000"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707329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025BB94B-B324-36C6-9630-8BF1A202F5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8446" y="169227"/>
            <a:ext cx="10536466" cy="790144"/>
          </a:xfrm>
        </p:spPr>
        <p:txBody>
          <a:bodyPr>
            <a:normAutofit/>
          </a:bodyPr>
          <a:lstStyle/>
          <a:p>
            <a:pPr marL="0" marR="0" lvl="0" indent="0" algn="l" defTabSz="55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sz="2800" b="1" dirty="0">
                <a:latin typeface="Calibri" panose="020F0502020204030204"/>
              </a:rPr>
              <a:t>LES NOUVELLES RMAG </a:t>
            </a:r>
            <a:endParaRPr kumimoji="0" lang="fr-FR" sz="2800" b="1" i="0" u="none" strike="noStrike" kern="1200" cap="none" spc="0" normalizeH="0" baseline="0" noProof="0" dirty="0">
              <a:ln>
                <a:noFill/>
              </a:ln>
              <a:solidFill>
                <a:srgbClr val="019EE3"/>
              </a:solidFill>
              <a:effectLst/>
              <a:uLnTx/>
              <a:uFillTx/>
              <a:latin typeface="Calibri" panose="020F0502020204030204"/>
            </a:endParaRPr>
          </a:p>
          <a:p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C987D6D-D19F-E7DD-228F-8EDDB48D179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38910" y="1099128"/>
            <a:ext cx="11379200" cy="53988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fr-FR" sz="28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fr-FR" sz="2800" dirty="0"/>
          </a:p>
          <a:p>
            <a:pPr>
              <a:buFont typeface="Wingdings" panose="05000000000000000000" pitchFamily="2" charset="2"/>
              <a:buChar char="Ø"/>
            </a:pPr>
            <a:r>
              <a:rPr lang="fr-FR" sz="2800" b="1" dirty="0">
                <a:solidFill>
                  <a:srgbClr val="002060"/>
                </a:solidFill>
              </a:rPr>
              <a:t>L’évolution des RMAG a été négociée au niveau national en vue de rapprocher les rémunérations minimales annuelles garanties de la réalité des rémunérations pratiquées par les SPSTI.</a:t>
            </a:r>
          </a:p>
          <a:p>
            <a:pPr marL="457200" lvl="1" indent="0">
              <a:spcBef>
                <a:spcPts val="0"/>
              </a:spcBef>
              <a:buNone/>
              <a:defRPr/>
            </a:pPr>
            <a:endParaRPr lang="fr-FR" sz="2800" dirty="0">
              <a:solidFill>
                <a:schemeClr val="accent1">
                  <a:lumMod val="50000"/>
                </a:schemeClr>
              </a:solidFill>
            </a:endParaRPr>
          </a:p>
          <a:p>
            <a:pPr lvl="1">
              <a:spcBef>
                <a:spcPts val="0"/>
              </a:spcBef>
              <a:defRPr/>
            </a:pPr>
            <a:r>
              <a:rPr lang="fr-FR" sz="2800" i="1" dirty="0">
                <a:solidFill>
                  <a:schemeClr val="accent1">
                    <a:lumMod val="50000"/>
                  </a:schemeClr>
                </a:solidFill>
              </a:rPr>
              <a:t>Les informations proviennent du rapport de branche </a:t>
            </a:r>
          </a:p>
          <a:p>
            <a:pPr lvl="1">
              <a:spcBef>
                <a:spcPts val="0"/>
              </a:spcBef>
              <a:defRPr/>
            </a:pPr>
            <a:r>
              <a:rPr lang="fr-FR" sz="2800" i="1" dirty="0">
                <a:solidFill>
                  <a:schemeClr val="accent1">
                    <a:lumMod val="50000"/>
                  </a:schemeClr>
                </a:solidFill>
              </a:rPr>
              <a:t>Basées sur les réponses provenant de + de 130 SPSTI représentant 80 % de l’effectif de notre branche</a:t>
            </a:r>
          </a:p>
          <a:p>
            <a:pPr marL="457200" lvl="1" indent="0">
              <a:spcBef>
                <a:spcPts val="0"/>
              </a:spcBef>
              <a:buNone/>
              <a:defRPr/>
            </a:pPr>
            <a:endParaRPr lang="fr-FR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fr-FR" sz="2400" b="1" dirty="0">
              <a:solidFill>
                <a:srgbClr val="00B0F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fr-FR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395104C-30B5-5A8E-5932-F4A73EEC123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>
            <a:normAutofit fontScale="70000" lnSpcReduction="20000"/>
          </a:bodyPr>
          <a:lstStyle/>
          <a:p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C8DED63-7EF2-65ED-EDAF-30FFAD57437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>
            <a:normAutofit fontScale="55000" lnSpcReduction="20000"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541642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025BB94B-B324-36C6-9630-8BF1A202F5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8446" y="169227"/>
            <a:ext cx="10536466" cy="790144"/>
          </a:xfrm>
        </p:spPr>
        <p:txBody>
          <a:bodyPr>
            <a:normAutofit/>
          </a:bodyPr>
          <a:lstStyle/>
          <a:p>
            <a:pPr marL="0" marR="0" lvl="0" indent="0" algn="l" defTabSz="55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b="1" dirty="0">
                <a:latin typeface="Calibri" panose="020F0502020204030204"/>
              </a:rPr>
              <a:t>LES NOUVELLES RMAG</a:t>
            </a:r>
            <a:endParaRPr kumimoji="0" lang="fr-FR" b="1" i="0" u="none" strike="noStrike" kern="1200" cap="none" spc="0" normalizeH="0" baseline="0" noProof="0" dirty="0">
              <a:ln>
                <a:noFill/>
              </a:ln>
              <a:solidFill>
                <a:srgbClr val="019EE3"/>
              </a:solidFill>
              <a:effectLst/>
              <a:uLnTx/>
              <a:uFillTx/>
              <a:latin typeface="Calibri" panose="020F0502020204030204"/>
            </a:endParaRPr>
          </a:p>
          <a:p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C987D6D-D19F-E7DD-228F-8EDDB48D179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38910" y="1099128"/>
            <a:ext cx="11379200" cy="539889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sz="2400" dirty="0">
              <a:solidFill>
                <a:srgbClr val="00B0F0"/>
              </a:solidFill>
              <a:sym typeface="Wingdings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FR" sz="2400" dirty="0">
                <a:solidFill>
                  <a:srgbClr val="00B0F0"/>
                </a:solidFill>
                <a:sym typeface="Wingdings"/>
              </a:rPr>
              <a:t> </a:t>
            </a:r>
            <a:r>
              <a:rPr lang="fr-FR" sz="2800" b="1" dirty="0">
                <a:solidFill>
                  <a:srgbClr val="00B0F0"/>
                </a:solidFill>
              </a:rPr>
              <a:t>Quelques exemples d’évolution des RMAG</a:t>
            </a:r>
          </a:p>
          <a:p>
            <a:pPr lvl="2" indent="-873125">
              <a:spcBef>
                <a:spcPts val="0"/>
              </a:spcBef>
              <a:buFont typeface="Wingdings" pitchFamily="2" charset="2"/>
              <a:buNone/>
              <a:defRPr/>
            </a:pPr>
            <a:endParaRPr lang="fr-FR" dirty="0">
              <a:solidFill>
                <a:srgbClr val="002060"/>
              </a:solidFill>
            </a:endParaRPr>
          </a:p>
          <a:p>
            <a:pPr lvl="2" indent="-873125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fr-FR" sz="2400" b="1" dirty="0">
                <a:solidFill>
                  <a:srgbClr val="002060"/>
                </a:solidFill>
              </a:rPr>
              <a:t>Infirmier de santé au travail :</a:t>
            </a:r>
          </a:p>
          <a:p>
            <a:pPr lvl="2" indent="-873125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fr-FR" dirty="0">
                <a:solidFill>
                  <a:srgbClr val="002060"/>
                </a:solidFill>
              </a:rPr>
              <a:t>  RMAG actuel : 29 879 € 	Salaire brut Moyen : 37 839 €   	          RMAG nouvelle  : 34 121 €</a:t>
            </a:r>
          </a:p>
          <a:p>
            <a:pPr lvl="2" indent="-873125">
              <a:spcBef>
                <a:spcPts val="0"/>
              </a:spcBef>
              <a:buFont typeface="Wingdings" pitchFamily="2" charset="2"/>
              <a:buNone/>
              <a:defRPr/>
            </a:pPr>
            <a:endParaRPr lang="fr-FR" sz="2400" b="1" dirty="0">
              <a:solidFill>
                <a:srgbClr val="002060"/>
              </a:solidFill>
            </a:endParaRPr>
          </a:p>
          <a:p>
            <a:pPr lvl="2" indent="-873125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fr-FR" sz="2400" b="1" dirty="0">
                <a:solidFill>
                  <a:srgbClr val="002060"/>
                </a:solidFill>
              </a:rPr>
              <a:t>Ergonome : </a:t>
            </a:r>
          </a:p>
          <a:p>
            <a:pPr lvl="2" indent="-873125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fr-FR" dirty="0">
                <a:solidFill>
                  <a:srgbClr val="002060"/>
                </a:solidFill>
              </a:rPr>
              <a:t>  RMAG : 34 420 €		Salaire brut Moyen : 42 825 €	          RMAG nouvelle  : 37 939 €</a:t>
            </a:r>
          </a:p>
          <a:p>
            <a:pPr lvl="2" indent="-873125">
              <a:spcBef>
                <a:spcPts val="0"/>
              </a:spcBef>
              <a:buFont typeface="Wingdings" pitchFamily="2" charset="2"/>
              <a:buNone/>
              <a:defRPr/>
            </a:pPr>
            <a:endParaRPr lang="fr-FR" sz="2400" b="1" dirty="0">
              <a:solidFill>
                <a:srgbClr val="002060"/>
              </a:solidFill>
            </a:endParaRPr>
          </a:p>
          <a:p>
            <a:pPr lvl="2" indent="-873125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fr-FR" sz="2400" b="1" dirty="0">
                <a:solidFill>
                  <a:srgbClr val="002060"/>
                </a:solidFill>
              </a:rPr>
              <a:t>Médecin du Travail : </a:t>
            </a:r>
          </a:p>
          <a:p>
            <a:pPr lvl="2" indent="-873125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fr-FR" dirty="0">
                <a:solidFill>
                  <a:srgbClr val="002060"/>
                </a:solidFill>
              </a:rPr>
              <a:t>  RMAG actuel 76 730 € 	               Salaire brut Moyen : 99 847 €   	          RMAG nouvelle  : 84 578 €</a:t>
            </a:r>
          </a:p>
          <a:p>
            <a:pPr lvl="2" indent="-873125">
              <a:spcBef>
                <a:spcPts val="0"/>
              </a:spcBef>
              <a:buFont typeface="Wingdings" pitchFamily="2" charset="2"/>
              <a:buNone/>
              <a:defRPr/>
            </a:pPr>
            <a:endParaRPr lang="fr-FR" sz="2400" dirty="0"/>
          </a:p>
          <a:p>
            <a:pPr lvl="2" indent="-873125">
              <a:spcBef>
                <a:spcPts val="0"/>
              </a:spcBef>
              <a:buFont typeface="Wingdings" pitchFamily="2" charset="2"/>
              <a:buNone/>
              <a:defRPr/>
            </a:pPr>
            <a:endParaRPr lang="fr-FR" sz="2400" dirty="0"/>
          </a:p>
          <a:p>
            <a:pPr marL="342900" lvl="2" indent="-342900"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fr-FR" sz="2400" dirty="0">
                <a:solidFill>
                  <a:srgbClr val="00B0F0"/>
                </a:solidFill>
                <a:sym typeface="Wingdings"/>
              </a:rPr>
              <a:t>L’application des nouvelles rémunérations ne peut entraîner aucune diminution de salaire</a:t>
            </a:r>
            <a:endParaRPr lang="fr-FR" sz="2400" dirty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fr-FR" sz="2400" b="1" dirty="0">
              <a:solidFill>
                <a:srgbClr val="00B0F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fr-FR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395104C-30B5-5A8E-5932-F4A73EEC123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>
            <a:normAutofit fontScale="70000" lnSpcReduction="20000"/>
          </a:bodyPr>
          <a:lstStyle/>
          <a:p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C8DED63-7EF2-65ED-EDAF-30FFAD57437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>
            <a:normAutofit fontScale="55000" lnSpcReduction="20000"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395987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E2D0D01C-1CA6-DBA7-0410-989D97AAB6E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fr-FR" b="1" dirty="0">
                <a:latin typeface="Calibri" panose="020F0502020204030204"/>
              </a:rPr>
              <a:t>Nouvelle grille de classification</a:t>
            </a:r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002818E-3F54-1E51-88F4-8F1B2B87682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>
            <a:normAutofit fontScale="70000" lnSpcReduction="20000"/>
          </a:bodyPr>
          <a:lstStyle/>
          <a:p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AD8D0C2-05EA-690B-6A3E-4767B2063BA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>
            <a:normAutofit fontScale="55000" lnSpcReduction="20000"/>
          </a:bodyPr>
          <a:lstStyle/>
          <a:p>
            <a:endParaRPr lang="fr-FR" dirty="0"/>
          </a:p>
        </p:txBody>
      </p:sp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70459F60-D14A-0D53-FDD5-F1B3C13A74C7}"/>
              </a:ext>
            </a:extLst>
          </p:cNvPr>
          <p:cNvGraphicFramePr>
            <a:graphicFrameLocks noGrp="1"/>
          </p:cNvGraphicFramePr>
          <p:nvPr/>
        </p:nvGraphicFramePr>
        <p:xfrm>
          <a:off x="2466858" y="1296758"/>
          <a:ext cx="4745816" cy="5013502"/>
        </p:xfrm>
        <a:graphic>
          <a:graphicData uri="http://schemas.openxmlformats.org/drawingml/2006/table">
            <a:tbl>
              <a:tblPr firstRow="1" firstCol="1" bandRow="1">
                <a:tableStyleId>{5FD0F851-EC5A-4D38-B0AD-8093EC10F338}</a:tableStyleId>
              </a:tblPr>
              <a:tblGrid>
                <a:gridCol w="2617580">
                  <a:extLst>
                    <a:ext uri="{9D8B030D-6E8A-4147-A177-3AD203B41FA5}">
                      <a16:colId xmlns:a16="http://schemas.microsoft.com/office/drawing/2014/main" val="4044805776"/>
                    </a:ext>
                  </a:extLst>
                </a:gridCol>
                <a:gridCol w="2128236">
                  <a:extLst>
                    <a:ext uri="{9D8B030D-6E8A-4147-A177-3AD203B41FA5}">
                      <a16:colId xmlns:a16="http://schemas.microsoft.com/office/drawing/2014/main" val="1930132506"/>
                    </a:ext>
                  </a:extLst>
                </a:gridCol>
              </a:tblGrid>
              <a:tr h="385654">
                <a:tc>
                  <a:txBody>
                    <a:bodyPr/>
                    <a:lstStyle/>
                    <a:p>
                      <a:pPr algn="just"/>
                      <a:r>
                        <a:rPr lang="fr-FR" sz="2000" dirty="0">
                          <a:solidFill>
                            <a:srgbClr val="000000"/>
                          </a:solidFill>
                          <a:effectLst/>
                        </a:rPr>
                        <a:t>A</a:t>
                      </a:r>
                      <a:endParaRPr lang="fr-FR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2000" b="1" dirty="0">
                          <a:solidFill>
                            <a:srgbClr val="000000"/>
                          </a:solidFill>
                          <a:effectLst/>
                        </a:rPr>
                        <a:t>23 851</a:t>
                      </a:r>
                      <a:endParaRPr lang="fr-FR" sz="20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25668502"/>
                  </a:ext>
                </a:extLst>
              </a:tr>
              <a:tr h="385654">
                <a:tc>
                  <a:txBody>
                    <a:bodyPr/>
                    <a:lstStyle/>
                    <a:p>
                      <a:pPr algn="just"/>
                      <a:r>
                        <a:rPr lang="fr-FR" sz="2000" dirty="0">
                          <a:solidFill>
                            <a:srgbClr val="000000"/>
                          </a:solidFill>
                          <a:effectLst/>
                        </a:rPr>
                        <a:t>B</a:t>
                      </a:r>
                      <a:endParaRPr lang="fr-FR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2000" b="1" dirty="0">
                          <a:solidFill>
                            <a:srgbClr val="000000"/>
                          </a:solidFill>
                          <a:effectLst/>
                        </a:rPr>
                        <a:t>24 328</a:t>
                      </a:r>
                      <a:endParaRPr lang="fr-FR" sz="20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85576193"/>
                  </a:ext>
                </a:extLst>
              </a:tr>
              <a:tr h="385654">
                <a:tc>
                  <a:txBody>
                    <a:bodyPr/>
                    <a:lstStyle/>
                    <a:p>
                      <a:pPr algn="just"/>
                      <a:r>
                        <a:rPr lang="fr-FR" sz="2000" dirty="0">
                          <a:solidFill>
                            <a:srgbClr val="000000"/>
                          </a:solidFill>
                          <a:effectLst/>
                        </a:rPr>
                        <a:t>C</a:t>
                      </a:r>
                      <a:endParaRPr lang="fr-FR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2000" b="1" dirty="0">
                          <a:solidFill>
                            <a:srgbClr val="000000"/>
                          </a:solidFill>
                          <a:effectLst/>
                        </a:rPr>
                        <a:t>25 559</a:t>
                      </a:r>
                      <a:endParaRPr lang="fr-FR" sz="20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19662276"/>
                  </a:ext>
                </a:extLst>
              </a:tr>
              <a:tr h="385654">
                <a:tc>
                  <a:txBody>
                    <a:bodyPr/>
                    <a:lstStyle/>
                    <a:p>
                      <a:pPr algn="just"/>
                      <a:r>
                        <a:rPr lang="fr-FR" sz="2000" dirty="0">
                          <a:solidFill>
                            <a:srgbClr val="000000"/>
                          </a:solidFill>
                          <a:effectLst/>
                        </a:rPr>
                        <a:t>D</a:t>
                      </a:r>
                      <a:endParaRPr lang="fr-FR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2000" b="1" dirty="0">
                          <a:solidFill>
                            <a:srgbClr val="000000"/>
                          </a:solidFill>
                          <a:effectLst/>
                        </a:rPr>
                        <a:t>26 637</a:t>
                      </a:r>
                      <a:endParaRPr lang="fr-FR" sz="20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37363909"/>
                  </a:ext>
                </a:extLst>
              </a:tr>
              <a:tr h="385654">
                <a:tc>
                  <a:txBody>
                    <a:bodyPr/>
                    <a:lstStyle/>
                    <a:p>
                      <a:pPr algn="just"/>
                      <a:r>
                        <a:rPr lang="fr-FR" sz="2000" dirty="0">
                          <a:solidFill>
                            <a:srgbClr val="000000"/>
                          </a:solidFill>
                          <a:effectLst/>
                        </a:rPr>
                        <a:t>E</a:t>
                      </a:r>
                      <a:endParaRPr lang="fr-FR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2000" b="1" dirty="0">
                          <a:solidFill>
                            <a:srgbClr val="000000"/>
                          </a:solidFill>
                          <a:effectLst/>
                        </a:rPr>
                        <a:t>28 591</a:t>
                      </a:r>
                      <a:endParaRPr lang="fr-FR" sz="20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95227292"/>
                  </a:ext>
                </a:extLst>
              </a:tr>
              <a:tr h="385654">
                <a:tc>
                  <a:txBody>
                    <a:bodyPr/>
                    <a:lstStyle/>
                    <a:p>
                      <a:pPr algn="just"/>
                      <a:r>
                        <a:rPr lang="fr-FR" sz="2000" dirty="0">
                          <a:solidFill>
                            <a:srgbClr val="000000"/>
                          </a:solidFill>
                          <a:effectLst/>
                        </a:rPr>
                        <a:t>F</a:t>
                      </a:r>
                      <a:endParaRPr lang="fr-FR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2000" b="1" dirty="0">
                          <a:solidFill>
                            <a:srgbClr val="000000"/>
                          </a:solidFill>
                          <a:effectLst/>
                        </a:rPr>
                        <a:t>29 620</a:t>
                      </a:r>
                      <a:endParaRPr lang="fr-FR" sz="20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53735563"/>
                  </a:ext>
                </a:extLst>
              </a:tr>
              <a:tr h="385654">
                <a:tc>
                  <a:txBody>
                    <a:bodyPr/>
                    <a:lstStyle/>
                    <a:p>
                      <a:pPr algn="just"/>
                      <a:r>
                        <a:rPr lang="fr-FR" sz="2000" dirty="0">
                          <a:solidFill>
                            <a:srgbClr val="000000"/>
                          </a:solidFill>
                          <a:effectLst/>
                        </a:rPr>
                        <a:t>G</a:t>
                      </a:r>
                      <a:endParaRPr lang="fr-FR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2000" b="1" dirty="0">
                          <a:solidFill>
                            <a:srgbClr val="000000"/>
                          </a:solidFill>
                          <a:effectLst/>
                        </a:rPr>
                        <a:t>31 790</a:t>
                      </a:r>
                      <a:endParaRPr lang="fr-FR" sz="20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35862976"/>
                  </a:ext>
                </a:extLst>
              </a:tr>
              <a:tr h="385654">
                <a:tc>
                  <a:txBody>
                    <a:bodyPr/>
                    <a:lstStyle/>
                    <a:p>
                      <a:pPr algn="just"/>
                      <a:r>
                        <a:rPr lang="fr-FR" sz="2000" dirty="0">
                          <a:solidFill>
                            <a:srgbClr val="000000"/>
                          </a:solidFill>
                          <a:effectLst/>
                        </a:rPr>
                        <a:t>H</a:t>
                      </a:r>
                      <a:endParaRPr lang="fr-FR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2000" b="1" dirty="0">
                          <a:solidFill>
                            <a:srgbClr val="000000"/>
                          </a:solidFill>
                          <a:effectLst/>
                        </a:rPr>
                        <a:t>34 121</a:t>
                      </a:r>
                      <a:endParaRPr lang="fr-FR" sz="20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19578015"/>
                  </a:ext>
                </a:extLst>
              </a:tr>
              <a:tr h="385654">
                <a:tc>
                  <a:txBody>
                    <a:bodyPr/>
                    <a:lstStyle/>
                    <a:p>
                      <a:pPr algn="just"/>
                      <a:r>
                        <a:rPr lang="fr-FR" sz="2000" dirty="0">
                          <a:solidFill>
                            <a:srgbClr val="000000"/>
                          </a:solidFill>
                          <a:effectLst/>
                        </a:rPr>
                        <a:t>I</a:t>
                      </a:r>
                      <a:endParaRPr lang="fr-FR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2000" b="1" dirty="0">
                          <a:solidFill>
                            <a:srgbClr val="000000"/>
                          </a:solidFill>
                          <a:effectLst/>
                        </a:rPr>
                        <a:t>35 349</a:t>
                      </a:r>
                      <a:endParaRPr lang="fr-FR" sz="20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52948961"/>
                  </a:ext>
                </a:extLst>
              </a:tr>
              <a:tr h="385654">
                <a:tc>
                  <a:txBody>
                    <a:bodyPr/>
                    <a:lstStyle/>
                    <a:p>
                      <a:pPr algn="just"/>
                      <a:r>
                        <a:rPr lang="fr-FR" sz="2000" dirty="0">
                          <a:solidFill>
                            <a:srgbClr val="000000"/>
                          </a:solidFill>
                          <a:effectLst/>
                        </a:rPr>
                        <a:t>J</a:t>
                      </a:r>
                      <a:endParaRPr lang="fr-FR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2000" b="1" dirty="0">
                          <a:solidFill>
                            <a:srgbClr val="000000"/>
                          </a:solidFill>
                          <a:effectLst/>
                        </a:rPr>
                        <a:t>37 939</a:t>
                      </a:r>
                      <a:endParaRPr lang="fr-FR" sz="20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70102329"/>
                  </a:ext>
                </a:extLst>
              </a:tr>
              <a:tr h="385654">
                <a:tc>
                  <a:txBody>
                    <a:bodyPr/>
                    <a:lstStyle/>
                    <a:p>
                      <a:pPr algn="just"/>
                      <a:r>
                        <a:rPr lang="fr-FR" sz="2000" dirty="0">
                          <a:solidFill>
                            <a:srgbClr val="000000"/>
                          </a:solidFill>
                          <a:effectLst/>
                        </a:rPr>
                        <a:t>K</a:t>
                      </a:r>
                      <a:endParaRPr lang="fr-FR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2000" b="1" dirty="0">
                          <a:solidFill>
                            <a:srgbClr val="000000"/>
                          </a:solidFill>
                          <a:effectLst/>
                        </a:rPr>
                        <a:t>40 725</a:t>
                      </a:r>
                      <a:endParaRPr lang="fr-FR" sz="20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60366139"/>
                  </a:ext>
                </a:extLst>
              </a:tr>
              <a:tr h="385654">
                <a:tc>
                  <a:txBody>
                    <a:bodyPr/>
                    <a:lstStyle/>
                    <a:p>
                      <a:pPr algn="just"/>
                      <a:r>
                        <a:rPr lang="fr-FR" sz="2000" dirty="0">
                          <a:solidFill>
                            <a:srgbClr val="000000"/>
                          </a:solidFill>
                          <a:effectLst/>
                        </a:rPr>
                        <a:t>L</a:t>
                      </a:r>
                      <a:endParaRPr lang="fr-FR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2000" b="1" dirty="0">
                          <a:solidFill>
                            <a:srgbClr val="000000"/>
                          </a:solidFill>
                          <a:effectLst/>
                        </a:rPr>
                        <a:t>72 098</a:t>
                      </a:r>
                      <a:endParaRPr lang="fr-FR" sz="20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1501336"/>
                  </a:ext>
                </a:extLst>
              </a:tr>
              <a:tr h="385654">
                <a:tc>
                  <a:txBody>
                    <a:bodyPr/>
                    <a:lstStyle/>
                    <a:p>
                      <a:pPr algn="just"/>
                      <a:r>
                        <a:rPr lang="fr-FR" sz="2000" dirty="0">
                          <a:solidFill>
                            <a:srgbClr val="000000"/>
                          </a:solidFill>
                          <a:effectLst/>
                        </a:rPr>
                        <a:t>M</a:t>
                      </a:r>
                      <a:endParaRPr lang="fr-FR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2000" b="1" dirty="0">
                          <a:solidFill>
                            <a:srgbClr val="000000"/>
                          </a:solidFill>
                          <a:effectLst/>
                        </a:rPr>
                        <a:t>84 578</a:t>
                      </a:r>
                      <a:endParaRPr lang="fr-FR" sz="20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211636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7436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025BB94B-B324-36C6-9630-8BF1A202F5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8446" y="169227"/>
            <a:ext cx="10536466" cy="790144"/>
          </a:xfrm>
        </p:spPr>
        <p:txBody>
          <a:bodyPr>
            <a:normAutofit/>
          </a:bodyPr>
          <a:lstStyle/>
          <a:p>
            <a:pPr marL="0" marR="0" lvl="0" indent="0" algn="l" defTabSz="55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sz="2800" b="1" dirty="0">
                <a:latin typeface="Calibri" panose="020F0502020204030204"/>
              </a:rPr>
              <a:t>LES NOUVELLES RMAG DES SALARIES CADRES </a:t>
            </a:r>
            <a:endParaRPr kumimoji="0" lang="fr-FR" sz="2800" b="1" i="0" u="none" strike="noStrike" kern="1200" cap="none" spc="0" normalizeH="0" baseline="0" noProof="0" dirty="0">
              <a:ln>
                <a:noFill/>
              </a:ln>
              <a:solidFill>
                <a:srgbClr val="019EE3"/>
              </a:solidFill>
              <a:effectLst/>
              <a:uLnTx/>
              <a:uFillTx/>
              <a:latin typeface="Calibri" panose="020F0502020204030204"/>
            </a:endParaRPr>
          </a:p>
          <a:p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C987D6D-D19F-E7DD-228F-8EDDB48D179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14400" y="1099128"/>
            <a:ext cx="11203709" cy="539889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sz="28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fr-FR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fr-FR" sz="2800" b="1" dirty="0">
              <a:solidFill>
                <a:srgbClr val="002060"/>
              </a:solidFill>
            </a:endParaRPr>
          </a:p>
          <a:p>
            <a:pPr marL="0" indent="0">
              <a:buNone/>
              <a:defRPr/>
            </a:pPr>
            <a:r>
              <a:rPr lang="fr-FR" sz="2800" dirty="0">
                <a:solidFill>
                  <a:srgbClr val="002060"/>
                </a:solidFill>
              </a:rPr>
              <a:t>Majoration des rémunérations minimales annuelles garanties</a:t>
            </a:r>
          </a:p>
          <a:p>
            <a:pPr>
              <a:buFont typeface="Wingdings 2" pitchFamily="18" charset="2"/>
              <a:buNone/>
              <a:defRPr/>
            </a:pPr>
            <a:endParaRPr lang="fr-FR" sz="2800" dirty="0">
              <a:solidFill>
                <a:srgbClr val="002060"/>
              </a:solidFill>
            </a:endParaRPr>
          </a:p>
          <a:p>
            <a:pPr lvl="1">
              <a:defRPr/>
            </a:pPr>
            <a:r>
              <a:rPr lang="fr-FR" sz="2800" dirty="0">
                <a:solidFill>
                  <a:srgbClr val="002060"/>
                </a:solidFill>
                <a:sym typeface="Wingdings"/>
              </a:rPr>
              <a:t>ne s’applique que sur la rémunération minimale annuelle</a:t>
            </a:r>
          </a:p>
          <a:p>
            <a:pPr lvl="1">
              <a:buFont typeface="Wingdings 3" pitchFamily="18" charset="2"/>
              <a:buNone/>
              <a:defRPr/>
            </a:pPr>
            <a:endParaRPr lang="fr-FR" sz="2800" dirty="0">
              <a:solidFill>
                <a:srgbClr val="002060"/>
              </a:solidFill>
              <a:sym typeface="Wingdings"/>
            </a:endParaRPr>
          </a:p>
          <a:p>
            <a:pPr lvl="1">
              <a:defRPr/>
            </a:pPr>
            <a:r>
              <a:rPr lang="fr-FR" sz="2800" dirty="0">
                <a:solidFill>
                  <a:srgbClr val="002060"/>
                </a:solidFill>
                <a:sym typeface="Wingdings"/>
              </a:rPr>
              <a:t>jusqu’à 24 ans de présence et avec un nouveau palier à 18 ans </a:t>
            </a:r>
            <a:endParaRPr lang="fr-FR" sz="2800" dirty="0">
              <a:solidFill>
                <a:srgbClr val="00206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fr-FR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395104C-30B5-5A8E-5932-F4A73EEC123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>
            <a:normAutofit fontScale="70000" lnSpcReduction="20000"/>
          </a:bodyPr>
          <a:lstStyle/>
          <a:p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C8DED63-7EF2-65ED-EDAF-30FFAD57437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>
            <a:normAutofit fontScale="55000" lnSpcReduction="20000"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553202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025BB94B-B324-36C6-9630-8BF1A202F5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8446" y="169227"/>
            <a:ext cx="10536466" cy="790144"/>
          </a:xfrm>
        </p:spPr>
        <p:txBody>
          <a:bodyPr>
            <a:normAutofit/>
          </a:bodyPr>
          <a:lstStyle/>
          <a:p>
            <a:pPr marL="0" marR="0" lvl="0" indent="0" algn="l" defTabSz="55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sz="2800" b="1" dirty="0">
                <a:latin typeface="Calibri" panose="020F0502020204030204"/>
              </a:rPr>
              <a:t>LES REGLES D’ANCIENNETE</a:t>
            </a:r>
            <a:endParaRPr kumimoji="0" lang="fr-FR" sz="2800" b="1" i="0" u="none" strike="noStrike" kern="1200" cap="none" spc="0" normalizeH="0" baseline="0" noProof="0" dirty="0">
              <a:ln>
                <a:noFill/>
              </a:ln>
              <a:solidFill>
                <a:srgbClr val="019EE3"/>
              </a:solidFill>
              <a:effectLst/>
              <a:uLnTx/>
              <a:uFillTx/>
              <a:latin typeface="Calibri" panose="020F0502020204030204"/>
            </a:endParaRPr>
          </a:p>
          <a:p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C987D6D-D19F-E7DD-228F-8EDDB48D179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14400" y="1099128"/>
            <a:ext cx="11203709" cy="539889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sz="2400" dirty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fr-FR" sz="2800" b="1" dirty="0">
                <a:solidFill>
                  <a:srgbClr val="002060"/>
                </a:solidFill>
              </a:rPr>
              <a:t> Les règles d’ancienneté</a:t>
            </a:r>
          </a:p>
          <a:p>
            <a:pPr lvl="1">
              <a:defRPr/>
            </a:pPr>
            <a:r>
              <a:rPr lang="fr-FR" sz="2800" dirty="0">
                <a:solidFill>
                  <a:srgbClr val="002060"/>
                </a:solidFill>
              </a:rPr>
              <a:t>Maintien de l’équilibre antérieur : </a:t>
            </a:r>
          </a:p>
          <a:p>
            <a:pPr lvl="2">
              <a:defRPr/>
            </a:pPr>
            <a:r>
              <a:rPr lang="fr-FR" sz="2800" dirty="0">
                <a:solidFill>
                  <a:srgbClr val="002060"/>
                </a:solidFill>
              </a:rPr>
              <a:t>prime d’ancienneté (non-cadre) </a:t>
            </a:r>
          </a:p>
          <a:p>
            <a:pPr lvl="2">
              <a:defRPr/>
            </a:pPr>
            <a:r>
              <a:rPr lang="fr-FR" sz="2800" dirty="0">
                <a:solidFill>
                  <a:srgbClr val="002060"/>
                </a:solidFill>
              </a:rPr>
              <a:t>garantie d’évolution (cadre)</a:t>
            </a:r>
          </a:p>
          <a:p>
            <a:pPr lvl="1">
              <a:defRPr/>
            </a:pPr>
            <a:r>
              <a:rPr lang="fr-FR" sz="2800" dirty="0">
                <a:solidFill>
                  <a:srgbClr val="002060"/>
                </a:solidFill>
              </a:rPr>
              <a:t>Prise en compte de la réalité des carrières : nouveau palier de 24 ans</a:t>
            </a:r>
          </a:p>
          <a:p>
            <a:pPr>
              <a:buFont typeface="Wingdings 2" pitchFamily="18" charset="2"/>
              <a:buNone/>
              <a:defRPr/>
            </a:pPr>
            <a:endParaRPr lang="fr-FR" sz="2800" dirty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fr-FR" sz="2800" b="1" dirty="0">
                <a:solidFill>
                  <a:srgbClr val="002060"/>
                </a:solidFill>
              </a:rPr>
              <a:t> Prime d’ancienneté (non-cadres)</a:t>
            </a:r>
          </a:p>
          <a:p>
            <a:pPr lvl="1">
              <a:defRPr/>
            </a:pPr>
            <a:r>
              <a:rPr lang="fr-FR" sz="2800" dirty="0">
                <a:solidFill>
                  <a:srgbClr val="002060"/>
                </a:solidFill>
              </a:rPr>
              <a:t>L'assiette de calcul = rémunération minimale annuelle garantie</a:t>
            </a:r>
          </a:p>
          <a:p>
            <a:pPr lvl="1">
              <a:defRPr/>
            </a:pPr>
            <a:r>
              <a:rPr lang="fr-FR" sz="2800" dirty="0">
                <a:solidFill>
                  <a:srgbClr val="002060"/>
                </a:solidFill>
              </a:rPr>
              <a:t>Versement mensuel</a:t>
            </a:r>
          </a:p>
          <a:p>
            <a:pPr lvl="1">
              <a:defRPr/>
            </a:pPr>
            <a:r>
              <a:rPr lang="fr-FR" sz="2800" dirty="0">
                <a:solidFill>
                  <a:srgbClr val="002060"/>
                </a:solidFill>
              </a:rPr>
              <a:t>La prime d'ancienneté s’ajoute à la rémunération brute réelle</a:t>
            </a:r>
          </a:p>
          <a:p>
            <a:pPr marL="0" indent="0">
              <a:buNone/>
            </a:pPr>
            <a:endParaRPr lang="fr-FR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395104C-30B5-5A8E-5932-F4A73EEC123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>
            <a:normAutofit fontScale="70000" lnSpcReduction="20000"/>
          </a:bodyPr>
          <a:lstStyle/>
          <a:p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C8DED63-7EF2-65ED-EDAF-30FFAD57437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>
            <a:normAutofit fontScale="55000" lnSpcReduction="20000"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6871241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025BB94B-B324-36C6-9630-8BF1A202F5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8446" y="169227"/>
            <a:ext cx="10536466" cy="790144"/>
          </a:xfrm>
        </p:spPr>
        <p:txBody>
          <a:bodyPr>
            <a:normAutofit/>
          </a:bodyPr>
          <a:lstStyle/>
          <a:p>
            <a:pPr marL="0" marR="0" lvl="0" indent="0" algn="l" defTabSz="55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sz="2800" b="1" dirty="0">
                <a:latin typeface="Calibri" panose="020F0502020204030204"/>
              </a:rPr>
              <a:t>PLURALITE D’EMPLOIS ET PRIME DE POLYVALENCE</a:t>
            </a:r>
            <a:endParaRPr kumimoji="0" lang="fr-FR" sz="2800" b="1" i="0" u="none" strike="noStrike" kern="1200" cap="none" spc="0" normalizeH="0" baseline="0" noProof="0" dirty="0">
              <a:ln>
                <a:noFill/>
              </a:ln>
              <a:solidFill>
                <a:srgbClr val="019EE3"/>
              </a:solidFill>
              <a:effectLst/>
              <a:uLnTx/>
              <a:uFillTx/>
              <a:latin typeface="Calibri" panose="020F0502020204030204"/>
            </a:endParaRPr>
          </a:p>
          <a:p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C987D6D-D19F-E7DD-228F-8EDDB48D179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14400" y="1099128"/>
            <a:ext cx="11203709" cy="539889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endParaRPr lang="fr-FR" sz="2800" b="1" dirty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FR" sz="2400" b="1" dirty="0">
                <a:solidFill>
                  <a:srgbClr val="002060"/>
                </a:solidFill>
              </a:rPr>
              <a:t>Pluralité d’emplois : </a:t>
            </a:r>
            <a:r>
              <a:rPr lang="fr-FR" sz="2400" b="1" i="1" dirty="0">
                <a:solidFill>
                  <a:schemeClr val="accent1"/>
                </a:solidFill>
              </a:rPr>
              <a:t>inchangé</a:t>
            </a:r>
          </a:p>
          <a:p>
            <a:pPr marL="0" indent="0">
              <a:buNone/>
            </a:pPr>
            <a:r>
              <a:rPr lang="fr-FR" sz="2400" dirty="0">
                <a:solidFill>
                  <a:srgbClr val="002060"/>
                </a:solidFill>
              </a:rPr>
              <a:t>Pluralité d’emplois exercés de façon permanente = application de la classe la plus élevée et RMAG associé</a:t>
            </a:r>
          </a:p>
          <a:p>
            <a:pPr marL="0" indent="0">
              <a:buNone/>
            </a:pPr>
            <a:r>
              <a:rPr lang="fr-FR" sz="2400" i="1" dirty="0">
                <a:solidFill>
                  <a:srgbClr val="002060"/>
                </a:solidFill>
              </a:rPr>
              <a:t>Exemple : Conducteur de centre mobile + Assistant médical</a:t>
            </a:r>
          </a:p>
          <a:p>
            <a:pPr marL="0" indent="0">
              <a:buNone/>
            </a:pPr>
            <a:endParaRPr lang="fr-FR" sz="2400" dirty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fr-FR" sz="2400" b="1" dirty="0">
                <a:solidFill>
                  <a:srgbClr val="002060"/>
                </a:solidFill>
              </a:rPr>
              <a:t> Prime de polyvalence des non-cadres en cas de cumul d’emploi : </a:t>
            </a:r>
            <a:r>
              <a:rPr lang="fr-FR" sz="2400" b="1" i="1" dirty="0">
                <a:solidFill>
                  <a:schemeClr val="accent1"/>
                </a:solidFill>
              </a:rPr>
              <a:t>inchangé</a:t>
            </a:r>
            <a:endParaRPr lang="fr-FR" sz="2400" i="1" dirty="0">
              <a:solidFill>
                <a:schemeClr val="accent1"/>
              </a:solidFill>
            </a:endParaRPr>
          </a:p>
          <a:p>
            <a:pPr lvl="1">
              <a:defRPr/>
            </a:pPr>
            <a:r>
              <a:rPr lang="fr-FR" dirty="0">
                <a:solidFill>
                  <a:srgbClr val="002060"/>
                </a:solidFill>
              </a:rPr>
              <a:t>Cette prime s’applique </a:t>
            </a:r>
            <a:r>
              <a:rPr lang="fr-FR" b="1" dirty="0">
                <a:solidFill>
                  <a:srgbClr val="002060"/>
                </a:solidFill>
              </a:rPr>
              <a:t>jusqu’à la classe D incluse</a:t>
            </a:r>
          </a:p>
          <a:p>
            <a:pPr lvl="1">
              <a:defRPr/>
            </a:pPr>
            <a:r>
              <a:rPr lang="fr-FR" dirty="0">
                <a:solidFill>
                  <a:srgbClr val="002060"/>
                </a:solidFill>
              </a:rPr>
              <a:t>Application de la classe la plus élevée avec la rémunération minimale garantie correspondante</a:t>
            </a:r>
          </a:p>
          <a:p>
            <a:pPr lvl="1">
              <a:defRPr/>
            </a:pPr>
            <a:r>
              <a:rPr lang="fr-FR" dirty="0">
                <a:solidFill>
                  <a:srgbClr val="002060"/>
                </a:solidFill>
              </a:rPr>
              <a:t>Montant de 5 % calculé sur la RMAG</a:t>
            </a:r>
          </a:p>
          <a:p>
            <a:pPr lvl="1">
              <a:defRPr/>
            </a:pPr>
            <a:r>
              <a:rPr lang="fr-FR" dirty="0">
                <a:solidFill>
                  <a:srgbClr val="002060"/>
                </a:solidFill>
              </a:rPr>
              <a:t>Cette prime est exclue de l’assiette de la prime d’ancienneté</a:t>
            </a:r>
          </a:p>
          <a:p>
            <a:pPr>
              <a:defRPr/>
            </a:pPr>
            <a:endParaRPr lang="fr-FR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395104C-30B5-5A8E-5932-F4A73EEC123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>
            <a:normAutofit fontScale="70000" lnSpcReduction="20000"/>
          </a:bodyPr>
          <a:lstStyle/>
          <a:p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C8DED63-7EF2-65ED-EDAF-30FFAD57437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>
            <a:normAutofit fontScale="55000" lnSpcReduction="20000"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3024567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025BB94B-B324-36C6-9630-8BF1A202F5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8446" y="169227"/>
            <a:ext cx="10536466" cy="671282"/>
          </a:xfrm>
        </p:spPr>
        <p:txBody>
          <a:bodyPr>
            <a:normAutofit/>
          </a:bodyPr>
          <a:lstStyle/>
          <a:p>
            <a:pPr marL="0" marR="0" lvl="0" indent="0" algn="l" defTabSz="55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019EE3"/>
                </a:solidFill>
                <a:effectLst/>
                <a:uLnTx/>
                <a:uFillTx/>
                <a:latin typeface="+mn-lt"/>
              </a:rPr>
              <a:t>LES MISSIONS AUXILIAIRES </a:t>
            </a:r>
          </a:p>
          <a:p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C987D6D-D19F-E7DD-228F-8EDDB48D179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14400" y="1173018"/>
            <a:ext cx="11203709" cy="5325000"/>
          </a:xfrm>
        </p:spPr>
        <p:txBody>
          <a:bodyPr>
            <a:noAutofit/>
          </a:bodyPr>
          <a:lstStyle/>
          <a:p>
            <a:pPr marL="0" indent="0">
              <a:buNone/>
              <a:defRPr/>
            </a:pPr>
            <a:endParaRPr lang="fr-FR" sz="2400" b="1" dirty="0">
              <a:solidFill>
                <a:srgbClr val="002060"/>
              </a:solidFill>
            </a:endParaRPr>
          </a:p>
          <a:p>
            <a:pPr marL="0" indent="0">
              <a:buNone/>
              <a:defRPr/>
            </a:pPr>
            <a:r>
              <a:rPr lang="fr-FR" sz="2400" b="1" dirty="0">
                <a:solidFill>
                  <a:srgbClr val="002060"/>
                </a:solidFill>
              </a:rPr>
              <a:t>Rémunération propre à une fonction correspondant à des missions auxiliaires : </a:t>
            </a:r>
            <a:endParaRPr lang="fr-FR" sz="2400" b="1" i="1" dirty="0">
              <a:solidFill>
                <a:schemeClr val="accent1"/>
              </a:solidFill>
            </a:endParaRPr>
          </a:p>
          <a:p>
            <a:pPr marL="0" indent="0">
              <a:buNone/>
              <a:defRPr/>
            </a:pPr>
            <a:r>
              <a:rPr lang="fr-FR" sz="2400" b="1" i="1" dirty="0">
                <a:solidFill>
                  <a:schemeClr val="accent1"/>
                </a:solidFill>
              </a:rPr>
              <a:t>Ajusté</a:t>
            </a:r>
          </a:p>
          <a:p>
            <a:pPr marL="0" indent="0">
              <a:buNone/>
              <a:defRPr/>
            </a:pPr>
            <a:endParaRPr lang="fr-FR" sz="2400" dirty="0">
              <a:solidFill>
                <a:srgbClr val="002060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fr-FR" sz="2400" dirty="0">
                <a:solidFill>
                  <a:srgbClr val="002060"/>
                </a:solidFill>
              </a:rPr>
              <a:t>Missions auxiliaires ≠ objet principal du contrat de travail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fr-FR" sz="2400" dirty="0">
              <a:solidFill>
                <a:srgbClr val="002060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fr-FR" sz="2400" dirty="0">
                <a:solidFill>
                  <a:srgbClr val="002060"/>
                </a:solidFill>
              </a:rPr>
              <a:t>Missions </a:t>
            </a:r>
            <a:r>
              <a:rPr lang="fr-FR" sz="2400" dirty="0">
                <a:solidFill>
                  <a:schemeClr val="accent1">
                    <a:lumMod val="75000"/>
                  </a:schemeClr>
                </a:solidFill>
              </a:rPr>
              <a:t>temporaires</a:t>
            </a:r>
            <a:br>
              <a:rPr lang="fr-FR" sz="2400" dirty="0">
                <a:solidFill>
                  <a:srgbClr val="002060"/>
                </a:solidFill>
              </a:rPr>
            </a:br>
            <a:endParaRPr lang="fr-FR" sz="2400" dirty="0">
              <a:solidFill>
                <a:srgbClr val="002060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fr-FR" sz="2400" dirty="0">
                <a:solidFill>
                  <a:srgbClr val="002060"/>
                </a:solidFill>
              </a:rPr>
              <a:t>Avenant au contrat de travail pour préciser :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defRPr/>
            </a:pPr>
            <a:r>
              <a:rPr lang="fr-FR" sz="2400" i="1" dirty="0">
                <a:solidFill>
                  <a:srgbClr val="002060"/>
                </a:solidFill>
              </a:rPr>
              <a:t>Durée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defRPr/>
            </a:pPr>
            <a:r>
              <a:rPr lang="fr-FR" sz="2400" i="1" dirty="0">
                <a:solidFill>
                  <a:srgbClr val="002060"/>
                </a:solidFill>
              </a:rPr>
              <a:t>Rémunération qui doit correspondre </a:t>
            </a:r>
            <a:r>
              <a:rPr lang="fr-FR" sz="2400" i="1" dirty="0">
                <a:solidFill>
                  <a:schemeClr val="accent1">
                    <a:lumMod val="75000"/>
                  </a:schemeClr>
                </a:solidFill>
              </a:rPr>
              <a:t>au minimum à 5 % de la RMAG </a:t>
            </a:r>
            <a:r>
              <a:rPr lang="fr-FR" sz="2400" i="1" dirty="0">
                <a:solidFill>
                  <a:srgbClr val="002060"/>
                </a:solidFill>
              </a:rPr>
              <a:t>de l’emploi occupé 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395104C-30B5-5A8E-5932-F4A73EEC123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>
            <a:normAutofit fontScale="70000" lnSpcReduction="20000"/>
          </a:bodyPr>
          <a:lstStyle/>
          <a:p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C8DED63-7EF2-65ED-EDAF-30FFAD57437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>
            <a:normAutofit fontScale="55000" lnSpcReduction="20000"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8123265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025BB94B-B324-36C6-9630-8BF1A202F5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8445" y="73891"/>
            <a:ext cx="10963563" cy="885480"/>
          </a:xfrm>
        </p:spPr>
        <p:txBody>
          <a:bodyPr>
            <a:normAutofit/>
          </a:bodyPr>
          <a:lstStyle/>
          <a:p>
            <a:pPr marL="0" marR="0" lvl="0" indent="0" algn="l" defTabSz="55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b="1" dirty="0">
                <a:latin typeface="+mn-lt"/>
              </a:rPr>
              <a:t>CREATION D’UN NIVEAU 2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C987D6D-D19F-E7DD-228F-8EDDB48D179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14400" y="959372"/>
            <a:ext cx="10963563" cy="553864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fr-FR" sz="2400" b="1" dirty="0">
              <a:solidFill>
                <a:srgbClr val="002060"/>
              </a:solidFill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indent="0" algn="just">
              <a:buNone/>
            </a:pPr>
            <a:endParaRPr lang="fr-FR" sz="2400" b="1" dirty="0">
              <a:solidFill>
                <a:srgbClr val="002060"/>
              </a:solidFill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indent="0" algn="just">
              <a:buNone/>
            </a:pPr>
            <a:r>
              <a:rPr lang="fr-FR" sz="2800" b="1" dirty="0">
                <a:solidFill>
                  <a:srgbClr val="002060"/>
                </a:solidFill>
                <a:ea typeface="Aptos" panose="020B0004020202020204" pitchFamily="34" charset="0"/>
                <a:cs typeface="Aptos" panose="020B0004020202020204" pitchFamily="34" charset="0"/>
              </a:rPr>
              <a:t>P</a:t>
            </a:r>
            <a:r>
              <a:rPr lang="fr-FR" sz="2800" b="1" dirty="0">
                <a:solidFill>
                  <a:srgbClr val="002060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ossibilité d’un niveau 2 pour chaque emploi</a:t>
            </a:r>
            <a:r>
              <a:rPr lang="fr-FR" sz="2800" dirty="0">
                <a:solidFill>
                  <a:srgbClr val="002060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. </a:t>
            </a:r>
          </a:p>
          <a:p>
            <a:pPr marL="0" indent="0" algn="just">
              <a:buNone/>
            </a:pPr>
            <a:endParaRPr lang="fr-FR" sz="2400" dirty="0">
              <a:solidFill>
                <a:srgbClr val="002060"/>
              </a:solidFill>
              <a:effectLst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indent="0" algn="just">
              <a:buNone/>
            </a:pPr>
            <a:r>
              <a:rPr lang="fr-FR" sz="2400" dirty="0">
                <a:solidFill>
                  <a:srgbClr val="002060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Il s’agit de la possibilité d’une évolution de carrière, non pas basée sur l’ancienneté, mais sur </a:t>
            </a:r>
            <a:r>
              <a:rPr lang="fr-FR" sz="2400" b="1" dirty="0">
                <a:solidFill>
                  <a:srgbClr val="002060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une contribution spécifique concrète sur la durée </a:t>
            </a:r>
            <a:r>
              <a:rPr lang="fr-FR" sz="2400" dirty="0">
                <a:solidFill>
                  <a:srgbClr val="002060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en plus de l’emploi occupé. </a:t>
            </a:r>
          </a:p>
          <a:p>
            <a:pPr marL="0" indent="0" algn="just">
              <a:buNone/>
            </a:pPr>
            <a:endParaRPr lang="fr-FR" sz="2400" dirty="0">
              <a:solidFill>
                <a:srgbClr val="002060"/>
              </a:solidFill>
              <a:effectLst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indent="0" algn="just">
              <a:buNone/>
            </a:pPr>
            <a:r>
              <a:rPr lang="fr-FR" sz="2400" dirty="0">
                <a:solidFill>
                  <a:srgbClr val="002060"/>
                </a:solidFill>
                <a:ea typeface="Aptos" panose="020B0004020202020204" pitchFamily="34" charset="0"/>
                <a:cs typeface="Aptos" panose="020B0004020202020204" pitchFamily="34" charset="0"/>
              </a:rPr>
              <a:t>Exemples : </a:t>
            </a:r>
            <a:r>
              <a:rPr lang="fr-FR" sz="2400" dirty="0">
                <a:solidFill>
                  <a:srgbClr val="002060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référent sur un risque ( chimique, RPS, biologique), référent métier ( en capacité d’accompagner/former ses collègues), activité de coordination, d’harmonisation des pratiques, …</a:t>
            </a:r>
          </a:p>
          <a:p>
            <a:pPr marL="0" indent="0" algn="just">
              <a:buNone/>
            </a:pPr>
            <a:endParaRPr lang="fr-FR" sz="2400" dirty="0">
              <a:solidFill>
                <a:srgbClr val="002060"/>
              </a:solidFill>
              <a:ea typeface="Times New Roman" panose="02020603050405020304" pitchFamily="18" charset="0"/>
              <a:cs typeface="Aptos" panose="020B0004020202020204" pitchFamily="34" charset="0"/>
            </a:endParaRP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395104C-30B5-5A8E-5932-F4A73EEC123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>
            <a:normAutofit fontScale="70000" lnSpcReduction="20000"/>
          </a:bodyPr>
          <a:lstStyle/>
          <a:p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C8DED63-7EF2-65ED-EDAF-30FFAD57437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>
            <a:normAutofit fontScale="55000" lnSpcReduction="20000"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6192211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B84F1329-4998-3CB4-5754-A4949EB74C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fr-FR" sz="3600" b="1" dirty="0">
                <a:latin typeface="+mn-lt"/>
              </a:rPr>
              <a:t>LE NIVEAU 2 : conditions d’accès </a:t>
            </a:r>
            <a:r>
              <a:rPr lang="fr-FR" sz="2400" b="1" dirty="0">
                <a:solidFill>
                  <a:srgbClr val="00B0F0"/>
                </a:solidFill>
              </a:rPr>
              <a:t> </a:t>
            </a:r>
          </a:p>
          <a:p>
            <a:endParaRPr lang="fr-FR" sz="3600" b="1" dirty="0">
              <a:latin typeface="+mn-lt"/>
            </a:endParaRP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30273DA-EE02-56F5-D0CD-D1916B815A8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14400" y="1182255"/>
            <a:ext cx="11065164" cy="527967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sz="2400" b="1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FR" sz="2800" dirty="0">
                <a:solidFill>
                  <a:schemeClr val="accent1">
                    <a:lumMod val="50000"/>
                  </a:schemeClr>
                </a:solidFill>
              </a:rPr>
              <a:t>Possibilité pour tout salarié d’évoluer vers le niveau 2 (à l’exception du collaborateur médecin, du médecin PAE et de l’infirmier DE dont l’emploi est temporaire)</a:t>
            </a:r>
          </a:p>
          <a:p>
            <a:pPr marL="0" indent="0">
              <a:buNone/>
            </a:pPr>
            <a:endParaRPr lang="fr-FR" sz="28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FR" sz="2800" dirty="0">
                <a:solidFill>
                  <a:schemeClr val="accent1">
                    <a:lumMod val="50000"/>
                  </a:schemeClr>
                </a:solidFill>
              </a:rPr>
              <a:t>Dispositif présenté lors de l’</a:t>
            </a:r>
            <a:r>
              <a:rPr lang="fr-FR" sz="2800" b="1" dirty="0">
                <a:solidFill>
                  <a:schemeClr val="accent1">
                    <a:lumMod val="50000"/>
                  </a:schemeClr>
                </a:solidFill>
              </a:rPr>
              <a:t>entretien professionnel </a:t>
            </a:r>
            <a:r>
              <a:rPr lang="fr-FR" sz="2800" dirty="0">
                <a:solidFill>
                  <a:schemeClr val="accent1">
                    <a:lumMod val="50000"/>
                  </a:schemeClr>
                </a:solidFill>
              </a:rPr>
              <a:t>(qui se tient entre le salarié, le RH ou son représentant, en lien avec l’encadrant de proximité)</a:t>
            </a:r>
          </a:p>
          <a:p>
            <a:pPr marL="0" indent="0">
              <a:buNone/>
            </a:pPr>
            <a:endParaRPr lang="fr-FR" sz="28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FR" sz="2800" dirty="0">
                <a:solidFill>
                  <a:schemeClr val="accent1">
                    <a:lumMod val="50000"/>
                  </a:schemeClr>
                </a:solidFill>
              </a:rPr>
              <a:t>Mise en œuvre par le salarié d’une </a:t>
            </a:r>
            <a:r>
              <a:rPr lang="fr-FR" sz="2800" b="1" dirty="0">
                <a:solidFill>
                  <a:schemeClr val="accent1">
                    <a:lumMod val="50000"/>
                  </a:schemeClr>
                </a:solidFill>
              </a:rPr>
              <a:t>contribution complémentaire </a:t>
            </a:r>
            <a:r>
              <a:rPr lang="fr-FR" sz="2800" dirty="0">
                <a:solidFill>
                  <a:schemeClr val="accent1">
                    <a:lumMod val="50000"/>
                  </a:schemeClr>
                </a:solidFill>
              </a:rPr>
              <a:t>aux missions déjà définies dans son poste, </a:t>
            </a:r>
            <a:r>
              <a:rPr lang="fr-FR" sz="2800" b="1" dirty="0">
                <a:solidFill>
                  <a:schemeClr val="accent1">
                    <a:lumMod val="50000"/>
                  </a:schemeClr>
                </a:solidFill>
              </a:rPr>
              <a:t>en lien avec le projet de service </a:t>
            </a:r>
            <a:r>
              <a:rPr lang="fr-FR" sz="2800" dirty="0">
                <a:solidFill>
                  <a:schemeClr val="accent1">
                    <a:lumMod val="50000"/>
                  </a:schemeClr>
                </a:solidFill>
              </a:rPr>
              <a:t>et </a:t>
            </a:r>
            <a:r>
              <a:rPr lang="fr-FR" sz="2800" b="1" dirty="0">
                <a:solidFill>
                  <a:schemeClr val="accent1">
                    <a:lumMod val="50000"/>
                  </a:schemeClr>
                </a:solidFill>
              </a:rPr>
              <a:t>pendant une période minimale de 3 ans</a:t>
            </a:r>
          </a:p>
          <a:p>
            <a:pPr>
              <a:buFont typeface="Wingdings" panose="05000000000000000000" pitchFamily="2" charset="2"/>
              <a:buChar char="§"/>
            </a:pPr>
            <a:endParaRPr lang="fr-FR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14E2F6F-3F64-D670-8489-62B18E57568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>
            <a:normAutofit fontScale="70000" lnSpcReduction="20000"/>
          </a:bodyPr>
          <a:lstStyle/>
          <a:p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4949409-70C6-3CA3-58CB-12D3A8B8F086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>
            <a:normAutofit fontScale="55000" lnSpcReduction="20000"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227553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331109CF-FB4E-845E-9640-88BE59A4093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5503" y="169226"/>
            <a:ext cx="11489479" cy="856010"/>
          </a:xfrm>
        </p:spPr>
        <p:txBody>
          <a:bodyPr>
            <a:normAutofit/>
          </a:bodyPr>
          <a:lstStyle/>
          <a:p>
            <a:r>
              <a:rPr lang="fr-FR" sz="3300" b="1" dirty="0">
                <a:latin typeface="+mn-lt"/>
              </a:rPr>
              <a:t>NEGOCIATION COLLECTIVE DE BRANCHE _ Rappel du contexte</a:t>
            </a:r>
          </a:p>
          <a:p>
            <a:endParaRPr lang="fr-FR" b="1" dirty="0">
              <a:latin typeface="+mn-lt"/>
            </a:endParaRPr>
          </a:p>
          <a:p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0346E7E-E502-682D-38B7-EC6F82C416D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77455" y="1200726"/>
            <a:ext cx="11249889" cy="529729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sz="24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fr-FR" sz="2400" b="1" dirty="0">
                <a:solidFill>
                  <a:srgbClr val="002060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Disposer d’un dialogue social de branche, </a:t>
            </a:r>
            <a:r>
              <a:rPr lang="fr-FR" sz="2400" dirty="0">
                <a:solidFill>
                  <a:srgbClr val="002060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c’est se donner la possibilité d’accompagner en temps réel et de manière opérationnelle les évolutions des SPSTI</a:t>
            </a:r>
          </a:p>
          <a:p>
            <a:pPr marL="0" indent="0">
              <a:buNone/>
            </a:pPr>
            <a:endParaRPr lang="fr-FR" sz="2400" b="1" dirty="0">
              <a:solidFill>
                <a:srgbClr val="002060"/>
              </a:solidFill>
              <a:effectLst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indent="0">
              <a:buNone/>
            </a:pPr>
            <a:r>
              <a:rPr lang="fr-FR" sz="2400" dirty="0">
                <a:solidFill>
                  <a:schemeClr val="accent1">
                    <a:lumMod val="50000"/>
                  </a:schemeClr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Les SPSTI </a:t>
            </a:r>
            <a:r>
              <a:rPr lang="fr-FR" sz="2400" b="1" dirty="0">
                <a:solidFill>
                  <a:schemeClr val="accent1">
                    <a:lumMod val="50000"/>
                  </a:schemeClr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consacrent entre 4,2 et 4,7 % de la masse salariale depuis 10 ans </a:t>
            </a:r>
            <a:r>
              <a:rPr lang="fr-FR" sz="2400" dirty="0">
                <a:solidFill>
                  <a:schemeClr val="accent1">
                    <a:lumMod val="50000"/>
                  </a:schemeClr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pour former leur personnel. </a:t>
            </a:r>
          </a:p>
          <a:p>
            <a:pPr marL="0" indent="0">
              <a:buNone/>
            </a:pPr>
            <a:endParaRPr lang="fr-FR" sz="2400" dirty="0">
              <a:solidFill>
                <a:schemeClr val="accent1">
                  <a:lumMod val="50000"/>
                </a:schemeClr>
              </a:solidFill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pPr marL="0" indent="0">
              <a:buNone/>
            </a:pPr>
            <a:r>
              <a:rPr lang="fr-FR" sz="2400" dirty="0">
                <a:solidFill>
                  <a:schemeClr val="accent1">
                    <a:lumMod val="50000"/>
                  </a:schemeClr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Le dialogue de branche </a:t>
            </a:r>
            <a:r>
              <a:rPr lang="fr-FR" sz="2400" b="1" dirty="0">
                <a:solidFill>
                  <a:schemeClr val="accent1">
                    <a:lumMod val="50000"/>
                  </a:schemeClr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au sein de </a:t>
            </a:r>
            <a:r>
              <a:rPr lang="fr-FR" sz="2400" b="1" dirty="0">
                <a:solidFill>
                  <a:schemeClr val="accent1">
                    <a:lumMod val="50000"/>
                  </a:schemeClr>
                </a:solidFill>
                <a:ea typeface="Aptos" panose="020B0004020202020204" pitchFamily="34" charset="0"/>
                <a:cs typeface="Aptos" panose="020B0004020202020204" pitchFamily="34" charset="0"/>
              </a:rPr>
              <a:t>la</a:t>
            </a:r>
            <a:r>
              <a:rPr lang="fr-FR" sz="2400" b="1" dirty="0">
                <a:solidFill>
                  <a:schemeClr val="accent1">
                    <a:lumMod val="50000"/>
                  </a:schemeClr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 Commission paritaire nationale de l’emploi et de la formation professionnelle (CPNEFP)</a:t>
            </a:r>
            <a:r>
              <a:rPr lang="fr-FR" sz="2400" b="1" dirty="0">
                <a:solidFill>
                  <a:schemeClr val="accent1">
                    <a:lumMod val="50000"/>
                  </a:schemeClr>
                </a:solidFill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fr-FR" sz="2400" b="1" dirty="0">
                <a:solidFill>
                  <a:schemeClr val="accent1">
                    <a:lumMod val="50000"/>
                  </a:schemeClr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permet d’obtenir chaque année une contribution plus importante de l’Opco sant</a:t>
            </a:r>
            <a:r>
              <a:rPr lang="fr-FR" sz="2400" b="1" dirty="0">
                <a:solidFill>
                  <a:schemeClr val="accent1">
                    <a:lumMod val="50000"/>
                  </a:schemeClr>
                </a:solidFill>
                <a:ea typeface="Aptos" panose="020B0004020202020204" pitchFamily="34" charset="0"/>
                <a:cs typeface="Aptos" panose="020B0004020202020204" pitchFamily="34" charset="0"/>
              </a:rPr>
              <a:t>é</a:t>
            </a:r>
            <a:r>
              <a:rPr lang="fr-FR" sz="2400" dirty="0">
                <a:solidFill>
                  <a:schemeClr val="accent1">
                    <a:lumMod val="50000"/>
                  </a:schemeClr>
                </a:solidFill>
                <a:ea typeface="Aptos" panose="020B0004020202020204" pitchFamily="34" charset="0"/>
                <a:cs typeface="Aptos" panose="020B0004020202020204" pitchFamily="34" charset="0"/>
              </a:rPr>
              <a:t>, en élargissant </a:t>
            </a:r>
            <a:r>
              <a:rPr lang="fr-FR" sz="2400" dirty="0">
                <a:solidFill>
                  <a:schemeClr val="accent1">
                    <a:lumMod val="50000"/>
                  </a:schemeClr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 le nombre des priorités qui permettent des prises en charge des formations décidées par les SPSTI.</a:t>
            </a:r>
          </a:p>
          <a:p>
            <a:pPr marL="0" indent="0">
              <a:buNone/>
            </a:pPr>
            <a:endParaRPr lang="fr-FR" sz="24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indent="0">
              <a:buNone/>
            </a:pPr>
            <a:endParaRPr lang="fr-FR" sz="2400" dirty="0">
              <a:solidFill>
                <a:srgbClr val="002060"/>
              </a:solidFill>
              <a:effectLst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indent="0">
              <a:buNone/>
            </a:pPr>
            <a:endParaRPr lang="fr-FR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indent="0">
              <a:buNone/>
            </a:pPr>
            <a:endParaRPr lang="fr-FR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C541271-CBD6-B175-5273-8E526812626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630963" y="6303523"/>
            <a:ext cx="3683582" cy="369984"/>
          </a:xfrm>
        </p:spPr>
        <p:txBody>
          <a:bodyPr>
            <a:normAutofit/>
          </a:bodyPr>
          <a:lstStyle/>
          <a:p>
            <a:endParaRPr lang="fr-FR" sz="1200" dirty="0"/>
          </a:p>
          <a:p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9B2FF84-274D-C972-AF86-0BB61E37D42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>
            <a:normAutofit fontScale="55000" lnSpcReduction="20000"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3365941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B84F1329-4998-3CB4-5754-A4949EB74C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fr-FR" sz="3600" b="1" dirty="0">
                <a:latin typeface="+mn-lt"/>
              </a:rPr>
              <a:t>LE NIVEAU 2 : modalités pratiques 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30273DA-EE02-56F5-D0CD-D1916B815A8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14400" y="1182255"/>
            <a:ext cx="11065164" cy="5279676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fr-FR" sz="28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fr-FR" sz="2800" b="1" dirty="0">
                <a:solidFill>
                  <a:srgbClr val="002060"/>
                </a:solidFill>
              </a:rPr>
              <a:t>Modalités </a:t>
            </a:r>
            <a:endParaRPr lang="fr-FR" sz="2400" dirty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fr-FR" sz="2400" b="1" dirty="0">
                <a:solidFill>
                  <a:srgbClr val="002060"/>
                </a:solidFill>
              </a:rPr>
              <a:t>Parcours de formation </a:t>
            </a:r>
            <a:r>
              <a:rPr lang="fr-FR" sz="2400" dirty="0">
                <a:solidFill>
                  <a:srgbClr val="002060"/>
                </a:solidFill>
              </a:rPr>
              <a:t>au cours de la période de 3 ans précitée, d’une durée minimale de 35 heures (consécutives ou non, durée adaptée le cas échéant en fonction de l’expérience acquise et de l’emploi occupé)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sz="2400" b="1" dirty="0">
                <a:solidFill>
                  <a:srgbClr val="002060"/>
                </a:solidFill>
              </a:rPr>
              <a:t>Rémunération spécifique </a:t>
            </a:r>
            <a:r>
              <a:rPr lang="fr-FR" sz="2400" dirty="0">
                <a:solidFill>
                  <a:srgbClr val="002060"/>
                </a:solidFill>
              </a:rPr>
              <a:t>pendant le période de 3 ans : + 6% de la RMAG de l’emploi occupé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sz="2400" b="1" dirty="0">
                <a:solidFill>
                  <a:srgbClr val="002060"/>
                </a:solidFill>
              </a:rPr>
              <a:t>Entretien dédié </a:t>
            </a:r>
            <a:r>
              <a:rPr lang="fr-FR" sz="2400" dirty="0">
                <a:solidFill>
                  <a:srgbClr val="002060"/>
                </a:solidFill>
              </a:rPr>
              <a:t>à l’issue des 3 ans, entre le salarié, le RH ou son représentant, en lien avec l’encadrant de proximité, pour valider le passage au niveau 2.</a:t>
            </a:r>
          </a:p>
          <a:p>
            <a:pPr>
              <a:buFont typeface="Wingdings" panose="05000000000000000000" pitchFamily="2" charset="2"/>
              <a:buChar char="§"/>
            </a:pPr>
            <a:endParaRPr lang="fr-FR" sz="2400" dirty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FR" sz="2400" dirty="0">
                <a:solidFill>
                  <a:srgbClr val="002060"/>
                </a:solidFill>
              </a:rPr>
              <a:t> </a:t>
            </a:r>
            <a:r>
              <a:rPr lang="fr-FR" sz="2400" b="1" dirty="0">
                <a:solidFill>
                  <a:srgbClr val="002060"/>
                </a:solidFill>
              </a:rPr>
              <a:t>Validation du passage au niveau 2 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sz="2400" dirty="0">
                <a:solidFill>
                  <a:srgbClr val="002060"/>
                </a:solidFill>
              </a:rPr>
              <a:t>Attestation de formation ou de certification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sz="2400" dirty="0">
                <a:solidFill>
                  <a:srgbClr val="002060"/>
                </a:solidFill>
              </a:rPr>
              <a:t>Conclusion d’un avenant au contrat de travail (avec engagements réciproques)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sz="2400" dirty="0">
                <a:solidFill>
                  <a:srgbClr val="002060"/>
                </a:solidFill>
              </a:rPr>
              <a:t>Intégration de la rémunération spécifique : + 6 % de la RMAG de l’emploi occupé. </a:t>
            </a:r>
          </a:p>
          <a:p>
            <a:pPr>
              <a:buFont typeface="Wingdings" panose="05000000000000000000" pitchFamily="2" charset="2"/>
              <a:buChar char="§"/>
            </a:pPr>
            <a:endParaRPr lang="fr-FR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fr-FR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14E2F6F-3F64-D670-8489-62B18E57568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>
            <a:normAutofit fontScale="70000" lnSpcReduction="20000"/>
          </a:bodyPr>
          <a:lstStyle/>
          <a:p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4949409-70C6-3CA3-58CB-12D3A8B8F086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>
            <a:normAutofit fontScale="55000" lnSpcReduction="20000"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8548075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B84F1329-4998-3CB4-5754-A4949EB74C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fr-FR" sz="3600" b="1" dirty="0">
                <a:latin typeface="+mn-lt"/>
              </a:rPr>
              <a:t>LE NIVEAU 2 : harmonisation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30273DA-EE02-56F5-D0CD-D1916B815A8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14400" y="1182255"/>
            <a:ext cx="11065164" cy="5279676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fr-FR" sz="2400" dirty="0">
                <a:solidFill>
                  <a:srgbClr val="002060"/>
                </a:solidFill>
              </a:rPr>
              <a:t> </a:t>
            </a:r>
          </a:p>
          <a:p>
            <a:pPr>
              <a:buFont typeface="Wingdings" panose="05000000000000000000" pitchFamily="2" charset="2"/>
              <a:buChar char="q"/>
              <a:defRPr/>
            </a:pPr>
            <a:endParaRPr lang="fr-FR" sz="2400" dirty="0">
              <a:solidFill>
                <a:srgbClr val="002060"/>
              </a:solidFill>
            </a:endParaRPr>
          </a:p>
          <a:p>
            <a:pPr marL="0" indent="0">
              <a:buNone/>
              <a:defRPr/>
            </a:pPr>
            <a:r>
              <a:rPr lang="fr-FR" sz="2800" dirty="0">
                <a:solidFill>
                  <a:srgbClr val="002060"/>
                </a:solidFill>
              </a:rPr>
              <a:t>La création d’un niveau 2 a conduit les partenaires sociaux de la branche à supprimer la majoration spécifique pour les salariés non-cadres, qui ne concernait que la contribution liée à une responsabilité de coordination sur des salariés de niveau inférieur ou équivalent ( art. 20 de la CCN).</a:t>
            </a:r>
          </a:p>
          <a:p>
            <a:pPr marL="0" indent="0">
              <a:buNone/>
              <a:defRPr/>
            </a:pPr>
            <a:endParaRPr lang="fr-FR" sz="2400" dirty="0">
              <a:solidFill>
                <a:srgbClr val="002060"/>
              </a:solidFill>
            </a:endParaRPr>
          </a:p>
          <a:p>
            <a:pPr marL="0" indent="0">
              <a:buNone/>
              <a:defRPr/>
            </a:pPr>
            <a:endParaRPr lang="fr-FR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fr-FR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14E2F6F-3F64-D670-8489-62B18E57568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>
            <a:normAutofit fontScale="70000" lnSpcReduction="20000"/>
          </a:bodyPr>
          <a:lstStyle/>
          <a:p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4949409-70C6-3CA3-58CB-12D3A8B8F086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>
            <a:normAutofit fontScale="55000" lnSpcReduction="20000"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9855765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B84F1329-4998-3CB4-5754-A4949EB74C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7767" y="294469"/>
            <a:ext cx="10536466" cy="1257240"/>
          </a:xfrm>
        </p:spPr>
        <p:txBody>
          <a:bodyPr>
            <a:noAutofit/>
          </a:bodyPr>
          <a:lstStyle/>
          <a:p>
            <a:r>
              <a:rPr lang="fr-FR" sz="2800" b="1" dirty="0">
                <a:latin typeface="+mn-lt"/>
              </a:rPr>
              <a:t>LA MOBILITE INTERNE : Evolution professionnelle des salariés </a:t>
            </a:r>
            <a:endParaRPr lang="fr-FR" sz="2800" b="1" dirty="0">
              <a:solidFill>
                <a:srgbClr val="00B0F0"/>
              </a:solidFill>
            </a:endParaRPr>
          </a:p>
          <a:p>
            <a:endParaRPr lang="fr-FR" sz="3600" b="1" dirty="0">
              <a:latin typeface="+mn-lt"/>
            </a:endParaRP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30273DA-EE02-56F5-D0CD-D1916B815A8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06765" y="1302327"/>
            <a:ext cx="10797308" cy="4651378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endParaRPr lang="fr-FR" sz="2400" b="1" dirty="0">
              <a:solidFill>
                <a:srgbClr val="002060"/>
              </a:solidFill>
            </a:endParaRPr>
          </a:p>
          <a:p>
            <a:pPr marL="0" indent="0">
              <a:buNone/>
              <a:defRPr/>
            </a:pPr>
            <a:r>
              <a:rPr lang="fr-FR" sz="2400" dirty="0">
                <a:solidFill>
                  <a:srgbClr val="002060"/>
                </a:solidFill>
              </a:rPr>
              <a:t>Obligation de proposer à tout le personnel la possibilité d’évoluer à des postes prévus dans la classification, </a:t>
            </a:r>
            <a:r>
              <a:rPr lang="fr-FR" sz="2400" b="1" dirty="0">
                <a:solidFill>
                  <a:srgbClr val="002060"/>
                </a:solidFill>
              </a:rPr>
              <a:t>libérés ou créés :</a:t>
            </a:r>
          </a:p>
          <a:p>
            <a:pPr marL="0" indent="0">
              <a:buNone/>
              <a:defRPr/>
            </a:pPr>
            <a:endParaRPr lang="fr-FR" sz="2400" b="1" dirty="0">
              <a:solidFill>
                <a:srgbClr val="002060"/>
              </a:solidFill>
            </a:endParaRPr>
          </a:p>
          <a:p>
            <a:pPr lvl="1">
              <a:defRPr/>
            </a:pPr>
            <a:r>
              <a:rPr lang="fr-FR" dirty="0">
                <a:solidFill>
                  <a:srgbClr val="002060"/>
                </a:solidFill>
              </a:rPr>
              <a:t>Obligation d’information des salariés</a:t>
            </a:r>
          </a:p>
          <a:p>
            <a:pPr marL="457200" lvl="1" indent="0">
              <a:buNone/>
              <a:defRPr/>
            </a:pPr>
            <a:endParaRPr lang="fr-FR" dirty="0">
              <a:solidFill>
                <a:srgbClr val="002060"/>
              </a:solidFill>
            </a:endParaRPr>
          </a:p>
          <a:p>
            <a:pPr lvl="1">
              <a:defRPr/>
            </a:pPr>
            <a:r>
              <a:rPr lang="fr-FR" dirty="0">
                <a:solidFill>
                  <a:srgbClr val="002060"/>
                </a:solidFill>
              </a:rPr>
              <a:t>Etudes des candidatures qui pourra comprendre un bilan professionnel qui conduira, le cas échéant, à une formation adaptée.</a:t>
            </a:r>
          </a:p>
          <a:p>
            <a:pPr marL="457200" lvl="1" indent="0">
              <a:buNone/>
              <a:defRPr/>
            </a:pPr>
            <a:endParaRPr lang="fr-FR" sz="2200" dirty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fr-FR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14E2F6F-3F64-D670-8489-62B18E57568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>
            <a:normAutofit fontScale="70000" lnSpcReduction="20000"/>
          </a:bodyPr>
          <a:lstStyle/>
          <a:p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4949409-70C6-3CA3-58CB-12D3A8B8F086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>
            <a:normAutofit fontScale="55000" lnSpcReduction="20000"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1748650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025BB94B-B324-36C6-9630-8BF1A202F5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8446" y="169227"/>
            <a:ext cx="10536466" cy="790144"/>
          </a:xfrm>
        </p:spPr>
        <p:txBody>
          <a:bodyPr>
            <a:normAutofit/>
          </a:bodyPr>
          <a:lstStyle/>
          <a:p>
            <a:pPr marL="0" marR="0" lvl="0" indent="0" algn="l" defTabSz="55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2500" b="1" i="0" u="none" strike="noStrike" kern="1200" cap="none" spc="0" normalizeH="0" baseline="0" noProof="0" dirty="0">
                <a:ln>
                  <a:noFill/>
                </a:ln>
                <a:solidFill>
                  <a:srgbClr val="019EE3"/>
                </a:solidFill>
                <a:effectLst/>
                <a:uLnTx/>
                <a:uFillTx/>
                <a:latin typeface="Calibri" panose="020F0502020204030204"/>
              </a:rPr>
              <a:t>LES STATUTS NON-CADRES, CADRES ET ASSIMILES CADRES</a:t>
            </a:r>
          </a:p>
          <a:p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C987D6D-D19F-E7DD-228F-8EDDB48D179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14400" y="1099128"/>
            <a:ext cx="11203709" cy="5398890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  <a:defRPr/>
            </a:pPr>
            <a:endParaRPr lang="fr-FR" sz="2400" b="1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spcBef>
                <a:spcPts val="1800"/>
              </a:spcBef>
              <a:defRPr/>
            </a:pPr>
            <a:r>
              <a:rPr lang="fr-FR" sz="2400" b="1" dirty="0">
                <a:solidFill>
                  <a:schemeClr val="accent1">
                    <a:lumMod val="50000"/>
                  </a:schemeClr>
                </a:solidFill>
              </a:rPr>
              <a:t>Statut autre que cadre : </a:t>
            </a:r>
            <a:r>
              <a:rPr lang="fr-FR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fr-FR" sz="2500" b="1" dirty="0">
                <a:solidFill>
                  <a:srgbClr val="019EE3"/>
                </a:solidFill>
                <a:latin typeface="Calibri" panose="020F0502020204030204"/>
              </a:rPr>
              <a:t>classe A à F</a:t>
            </a:r>
          </a:p>
          <a:p>
            <a:pPr algn="just">
              <a:spcBef>
                <a:spcPts val="1800"/>
              </a:spcBef>
              <a:defRPr/>
            </a:pPr>
            <a:r>
              <a:rPr lang="fr-FR" sz="2400" b="1" dirty="0">
                <a:solidFill>
                  <a:srgbClr val="002060"/>
                </a:solidFill>
              </a:rPr>
              <a:t>Statut « assimilé cadre » : 	</a:t>
            </a:r>
            <a:r>
              <a:rPr lang="fr-FR" sz="2500" b="1" dirty="0">
                <a:solidFill>
                  <a:srgbClr val="019EE3"/>
                </a:solidFill>
                <a:latin typeface="Calibri" panose="020F0502020204030204"/>
              </a:rPr>
              <a:t>classes G et H </a:t>
            </a:r>
          </a:p>
          <a:p>
            <a:pPr marL="0" indent="0" algn="just">
              <a:spcBef>
                <a:spcPts val="1800"/>
              </a:spcBef>
              <a:buNone/>
              <a:defRPr/>
            </a:pPr>
            <a:r>
              <a:rPr lang="fr-FR" sz="2400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pour l’application des articles 2.1 et 2.2 de l’accord national interprofessionnels du 17 novembre 2017, sous réserve de l’acceptation de la commission paritaire rattachée à l’Apec.</a:t>
            </a:r>
          </a:p>
          <a:p>
            <a:pPr marL="0" indent="0" algn="just">
              <a:spcBef>
                <a:spcPts val="1800"/>
              </a:spcBef>
              <a:buNone/>
              <a:defRPr/>
            </a:pPr>
            <a:r>
              <a:rPr lang="fr-FR" sz="2400" dirty="0">
                <a:solidFill>
                  <a:srgbClr val="002060"/>
                </a:solidFill>
                <a:effectLst/>
                <a:ea typeface="Times New Roman" panose="02020603050405020304" pitchFamily="18" charset="0"/>
              </a:rPr>
              <a:t>Ils sont assimilés cadres au regard des régimes de retraite et de prévoyance des cadres et cotisent à l’APEC. </a:t>
            </a:r>
            <a:r>
              <a:rPr lang="fr-FR" sz="2400" dirty="0">
                <a:solidFill>
                  <a:srgbClr val="00206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P</a:t>
            </a:r>
            <a:r>
              <a:rPr lang="fr-FR" sz="2400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our le reste, application </a:t>
            </a:r>
            <a:r>
              <a:rPr lang="fr-FR" sz="2400" dirty="0">
                <a:solidFill>
                  <a:srgbClr val="002060"/>
                </a:solidFill>
                <a:effectLst/>
                <a:ea typeface="Times New Roman" panose="02020603050405020304" pitchFamily="18" charset="0"/>
              </a:rPr>
              <a:t>des dispositions conventionnelles applicables aux non-cadres. </a:t>
            </a:r>
          </a:p>
          <a:p>
            <a:pPr>
              <a:spcBef>
                <a:spcPts val="1800"/>
              </a:spcBef>
              <a:defRPr/>
            </a:pPr>
            <a:r>
              <a:rPr lang="fr-FR" sz="2400" b="1" dirty="0">
                <a:solidFill>
                  <a:schemeClr val="accent1">
                    <a:lumMod val="50000"/>
                  </a:schemeClr>
                </a:solidFill>
              </a:rPr>
              <a:t>Statut cadre: </a:t>
            </a:r>
            <a:r>
              <a:rPr lang="fr-FR" sz="2400" dirty="0">
                <a:solidFill>
                  <a:schemeClr val="accent1">
                    <a:lumMod val="50000"/>
                  </a:schemeClr>
                </a:solidFill>
              </a:rPr>
              <a:t>à partir</a:t>
            </a:r>
            <a:r>
              <a:rPr lang="fr-FR" sz="2500" dirty="0">
                <a:solidFill>
                  <a:srgbClr val="019EE3"/>
                </a:solidFill>
                <a:latin typeface="Calibri" panose="020F0502020204030204"/>
              </a:rPr>
              <a:t> </a:t>
            </a:r>
            <a:r>
              <a:rPr lang="fr-FR" sz="2500" b="1" dirty="0">
                <a:solidFill>
                  <a:srgbClr val="019EE3"/>
                </a:solidFill>
                <a:latin typeface="Calibri" panose="020F0502020204030204"/>
              </a:rPr>
              <a:t>de la classe I</a:t>
            </a:r>
          </a:p>
          <a:p>
            <a:pPr marL="0" indent="0" algn="just">
              <a:buNone/>
            </a:pPr>
            <a:endParaRPr lang="fr-FR" sz="2400" dirty="0">
              <a:solidFill>
                <a:srgbClr val="002060"/>
              </a:solidFill>
              <a:effectLst/>
              <a:ea typeface="Times New Roman" panose="02020603050405020304" pitchFamily="18" charset="0"/>
            </a:endParaRPr>
          </a:p>
          <a:p>
            <a:pPr>
              <a:defRPr/>
            </a:pPr>
            <a:endParaRPr lang="fr-FR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395104C-30B5-5A8E-5932-F4A73EEC123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>
            <a:normAutofit fontScale="70000" lnSpcReduction="20000"/>
          </a:bodyPr>
          <a:lstStyle/>
          <a:p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C8DED63-7EF2-65ED-EDAF-30FFAD57437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>
            <a:normAutofit fontScale="55000" lnSpcReduction="20000"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5137153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025BB94B-B324-36C6-9630-8BF1A202F5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8446" y="169227"/>
            <a:ext cx="10536466" cy="790144"/>
          </a:xfrm>
        </p:spPr>
        <p:txBody>
          <a:bodyPr>
            <a:normAutofit/>
          </a:bodyPr>
          <a:lstStyle/>
          <a:p>
            <a:pPr marL="0" marR="0" lvl="0" indent="0" algn="l" defTabSz="55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b="1" dirty="0">
                <a:latin typeface="Calibri" panose="020F0502020204030204"/>
              </a:rPr>
              <a:t>DELAIS D’APPLICATION DE L’ACCORD </a:t>
            </a:r>
            <a:r>
              <a:rPr kumimoji="0" lang="fr-FR" b="1" i="0" u="none" strike="noStrike" kern="1200" cap="none" spc="0" normalizeH="0" baseline="0" noProof="0" dirty="0">
                <a:ln>
                  <a:noFill/>
                </a:ln>
                <a:solidFill>
                  <a:srgbClr val="019EE3"/>
                </a:solidFill>
                <a:effectLst/>
                <a:uLnTx/>
                <a:uFillTx/>
                <a:latin typeface="Calibri" panose="020F0502020204030204"/>
              </a:rPr>
              <a:t> </a:t>
            </a:r>
          </a:p>
          <a:p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C987D6D-D19F-E7DD-228F-8EDDB48D179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14400" y="1099128"/>
            <a:ext cx="11203709" cy="5398890"/>
          </a:xfrm>
        </p:spPr>
        <p:txBody>
          <a:bodyPr>
            <a:normAutofit/>
          </a:bodyPr>
          <a:lstStyle/>
          <a:p>
            <a:pPr>
              <a:defRPr/>
            </a:pPr>
            <a:endParaRPr lang="fr-FR" sz="32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defRPr/>
            </a:pPr>
            <a:endParaRPr lang="fr-FR" sz="32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defRPr/>
            </a:pPr>
            <a:r>
              <a:rPr lang="fr-FR" sz="3200" dirty="0">
                <a:solidFill>
                  <a:schemeClr val="accent1">
                    <a:lumMod val="50000"/>
                  </a:schemeClr>
                </a:solidFill>
              </a:rPr>
              <a:t>Entrée en vigueur le 1</a:t>
            </a:r>
            <a:r>
              <a:rPr lang="fr-FR" sz="3200" baseline="30000" dirty="0">
                <a:solidFill>
                  <a:schemeClr val="accent1">
                    <a:lumMod val="50000"/>
                  </a:schemeClr>
                </a:solidFill>
              </a:rPr>
              <a:t>er</a:t>
            </a:r>
            <a:r>
              <a:rPr lang="fr-FR" sz="3200" dirty="0">
                <a:solidFill>
                  <a:schemeClr val="accent1">
                    <a:lumMod val="50000"/>
                  </a:schemeClr>
                </a:solidFill>
              </a:rPr>
              <a:t> janvier 2025</a:t>
            </a:r>
          </a:p>
          <a:p>
            <a:pPr>
              <a:buFont typeface="Wingdings 2" pitchFamily="18" charset="2"/>
              <a:buNone/>
              <a:defRPr/>
            </a:pPr>
            <a:endParaRPr lang="fr-FR" sz="32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defRPr/>
            </a:pPr>
            <a:r>
              <a:rPr lang="fr-FR" sz="3200" dirty="0">
                <a:solidFill>
                  <a:schemeClr val="accent1">
                    <a:lumMod val="50000"/>
                  </a:schemeClr>
                </a:solidFill>
              </a:rPr>
              <a:t>Les SPSTI ont jusqu’au 30 avril 2025 pour se mettre en conformité, avec effet rétroactif au 1</a:t>
            </a:r>
            <a:r>
              <a:rPr lang="fr-FR" sz="3200" baseline="30000" dirty="0">
                <a:solidFill>
                  <a:schemeClr val="accent1">
                    <a:lumMod val="50000"/>
                  </a:schemeClr>
                </a:solidFill>
              </a:rPr>
              <a:t>er</a:t>
            </a:r>
            <a:r>
              <a:rPr lang="fr-FR" sz="3200" dirty="0">
                <a:solidFill>
                  <a:schemeClr val="accent1">
                    <a:lumMod val="50000"/>
                  </a:schemeClr>
                </a:solidFill>
              </a:rPr>
              <a:t> janvier 2025</a:t>
            </a:r>
          </a:p>
          <a:p>
            <a:pPr>
              <a:defRPr/>
            </a:pPr>
            <a:endParaRPr lang="fr-FR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395104C-30B5-5A8E-5932-F4A73EEC123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>
            <a:normAutofit fontScale="70000" lnSpcReduction="20000"/>
          </a:bodyPr>
          <a:lstStyle/>
          <a:p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C8DED63-7EF2-65ED-EDAF-30FFAD57437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>
            <a:normAutofit fontScale="55000" lnSpcReduction="20000"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2499189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025BB94B-B324-36C6-9630-8BF1A202F5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5503" y="92364"/>
            <a:ext cx="11129261" cy="867007"/>
          </a:xfrm>
        </p:spPr>
        <p:txBody>
          <a:bodyPr>
            <a:normAutofit/>
          </a:bodyPr>
          <a:lstStyle/>
          <a:p>
            <a:pPr marL="0" marR="0" lvl="0" indent="0" algn="l" defTabSz="55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019EE3"/>
                </a:solidFill>
                <a:effectLst/>
                <a:uLnTx/>
                <a:uFillTx/>
                <a:latin typeface="Calibri" panose="020F0502020204030204"/>
              </a:rPr>
              <a:t>NOUVELLE CLASSIFICATION DES EMPLOIS  CONVENTIONNELS</a:t>
            </a:r>
          </a:p>
          <a:p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C987D6D-D19F-E7DD-228F-8EDDB48D179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14400" y="1177159"/>
            <a:ext cx="10871199" cy="5001968"/>
          </a:xfrm>
        </p:spPr>
        <p:txBody>
          <a:bodyPr>
            <a:normAutofit/>
          </a:bodyPr>
          <a:lstStyle/>
          <a:p>
            <a:endParaRPr lang="fr-FR" sz="2800" b="1" dirty="0">
              <a:solidFill>
                <a:srgbClr val="002060"/>
              </a:solidFill>
              <a:effectLst/>
              <a:ea typeface="Aptos" panose="020B0004020202020204" pitchFamily="34" charset="0"/>
              <a:cs typeface="Aptos" panose="020B0004020202020204" pitchFamily="34" charset="0"/>
            </a:endParaRPr>
          </a:p>
          <a:p>
            <a:endParaRPr lang="fr-FR" sz="2800" b="1" dirty="0">
              <a:solidFill>
                <a:srgbClr val="002060"/>
              </a:solidFill>
              <a:effectLst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indent="0">
              <a:buNone/>
            </a:pPr>
            <a:r>
              <a:rPr lang="fr-FR" sz="2800" b="1" dirty="0">
                <a:solidFill>
                  <a:srgbClr val="002060"/>
                </a:solidFill>
                <a:ea typeface="Aptos" panose="020B0004020202020204" pitchFamily="34" charset="0"/>
                <a:cs typeface="Aptos" panose="020B0004020202020204" pitchFamily="34" charset="0"/>
              </a:rPr>
              <a:t>Cette nouvelle classification des emplois conventionnels devrait permettre a</a:t>
            </a:r>
            <a:r>
              <a:rPr lang="fr-FR" sz="2800" b="1" dirty="0">
                <a:solidFill>
                  <a:srgbClr val="002060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ux SPSTI de disposer d’outils RH  actualisés, pour  :</a:t>
            </a:r>
          </a:p>
          <a:p>
            <a:pPr marL="0" indent="0">
              <a:buNone/>
            </a:pPr>
            <a:r>
              <a:rPr lang="fr-FR" sz="2800" b="1" dirty="0">
                <a:solidFill>
                  <a:srgbClr val="002060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	- adapter au mieux leur organisation aux nouveaux enjeux de la 	réforme</a:t>
            </a:r>
            <a:r>
              <a:rPr lang="fr-FR" sz="2800" b="1" dirty="0">
                <a:solidFill>
                  <a:srgbClr val="002060"/>
                </a:solidFill>
                <a:ea typeface="Aptos" panose="020B0004020202020204" pitchFamily="34" charset="0"/>
                <a:cs typeface="Aptos" panose="020B0004020202020204" pitchFamily="34" charset="0"/>
              </a:rPr>
              <a:t>, </a:t>
            </a:r>
          </a:p>
          <a:p>
            <a:pPr marL="0" indent="0">
              <a:buNone/>
            </a:pPr>
            <a:r>
              <a:rPr lang="fr-FR" sz="2800" b="1" dirty="0">
                <a:solidFill>
                  <a:srgbClr val="002060"/>
                </a:solidFill>
                <a:ea typeface="Aptos" panose="020B0004020202020204" pitchFamily="34" charset="0"/>
                <a:cs typeface="Aptos" panose="020B0004020202020204" pitchFamily="34" charset="0"/>
              </a:rPr>
              <a:t>	- fidéliser les compétences,</a:t>
            </a:r>
          </a:p>
          <a:p>
            <a:pPr marL="0" indent="0">
              <a:buNone/>
            </a:pPr>
            <a:r>
              <a:rPr lang="fr-FR" sz="2800" b="1" dirty="0">
                <a:solidFill>
                  <a:srgbClr val="002060"/>
                </a:solidFill>
                <a:ea typeface="Aptos" panose="020B0004020202020204" pitchFamily="34" charset="0"/>
                <a:cs typeface="Aptos" panose="020B0004020202020204" pitchFamily="34" charset="0"/>
              </a:rPr>
              <a:t>	- et attirer de nouveaux talents.</a:t>
            </a:r>
            <a:endParaRPr lang="fr-FR" sz="2800" b="1" dirty="0">
              <a:solidFill>
                <a:srgbClr val="002060"/>
              </a:solidFill>
              <a:effectLst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indent="0">
              <a:buNone/>
            </a:pPr>
            <a:endParaRPr lang="fr-FR" sz="28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395104C-30B5-5A8E-5932-F4A73EEC123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>
            <a:normAutofit fontScale="70000" lnSpcReduction="20000"/>
          </a:bodyPr>
          <a:lstStyle/>
          <a:p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C8DED63-7EF2-65ED-EDAF-30FFAD57437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>
            <a:normAutofit fontScale="55000" lnSpcReduction="20000"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9694463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3DA63AD-6A36-F50A-E68B-F7C835A1160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>
            <a:normAutofit fontScale="55000" lnSpcReduction="20000"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42790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827BD9AD-E0FF-848C-5833-65FB48CC53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74255" y="4206875"/>
            <a:ext cx="11083636" cy="1270289"/>
          </a:xfrm>
        </p:spPr>
        <p:txBody>
          <a:bodyPr>
            <a:normAutofit fontScale="25000" lnSpcReduction="20000"/>
          </a:bodyPr>
          <a:lstStyle/>
          <a:p>
            <a:r>
              <a:rPr lang="fr-FR" sz="14400" dirty="0"/>
              <a:t>2 / L’obligation quinquennale et l’obsolescence de la classification actuelle</a:t>
            </a:r>
          </a:p>
          <a:p>
            <a:r>
              <a:rPr lang="fr-FR" dirty="0"/>
              <a:t> 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7302FC1-B985-B60A-96F6-5BBCAB623F3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sz="3600" dirty="0"/>
              <a:t>Rappel du contexte au niveau national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CE8338D-38BD-2DF7-A4B2-2FC85585761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99187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331109CF-FB4E-845E-9640-88BE59A4093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5503" y="64655"/>
            <a:ext cx="11489479" cy="960581"/>
          </a:xfrm>
        </p:spPr>
        <p:txBody>
          <a:bodyPr>
            <a:normAutofit fontScale="47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 typeface="Wingdings" charset="2"/>
              <a:buNone/>
              <a:tabLst/>
              <a:defRPr/>
            </a:pP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 typeface="Wingdings" charset="2"/>
              <a:buNone/>
              <a:tabLst/>
              <a:defRPr/>
            </a:pPr>
            <a:r>
              <a:rPr kumimoji="0" lang="fr-FR" sz="60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Aptos" panose="020B0004020202020204" pitchFamily="34" charset="0"/>
                <a:cs typeface="Aptos" panose="020B0004020202020204" pitchFamily="34" charset="0"/>
              </a:rPr>
              <a:t>La négociation portant sur la classification : une obligation règlementaire et une nécessité pour la branche</a:t>
            </a:r>
            <a:endParaRPr kumimoji="0" lang="fr-FR" sz="60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anose="020F0502020204030204"/>
              <a:ea typeface="Aptos" panose="020B0004020202020204" pitchFamily="34" charset="0"/>
              <a:cs typeface="Aptos" panose="020B0004020202020204" pitchFamily="34" charset="0"/>
            </a:endParaRPr>
          </a:p>
          <a:p>
            <a:endParaRPr lang="fr-FR" sz="3300" b="1" dirty="0">
              <a:latin typeface="+mn-lt"/>
            </a:endParaRPr>
          </a:p>
          <a:p>
            <a:endParaRPr lang="fr-FR" b="1" dirty="0">
              <a:latin typeface="+mn-lt"/>
            </a:endParaRPr>
          </a:p>
          <a:p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0346E7E-E502-682D-38B7-EC6F82C416D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77455" y="1128408"/>
            <a:ext cx="11157527" cy="5126417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endParaRPr lang="fr-FR" sz="2400" dirty="0">
              <a:solidFill>
                <a:srgbClr val="00206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fr-FR" sz="2400" b="1" dirty="0">
              <a:solidFill>
                <a:srgbClr val="002060"/>
              </a:solidFill>
              <a:effectLst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indent="0">
              <a:buNone/>
            </a:pPr>
            <a:r>
              <a:rPr lang="fr-FR" sz="2400" dirty="0">
                <a:solidFill>
                  <a:srgbClr val="002060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La négociation portant sur la classification des emplois est </a:t>
            </a:r>
            <a:r>
              <a:rPr lang="fr-FR" sz="2400" b="1" dirty="0">
                <a:solidFill>
                  <a:srgbClr val="002060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une obligation règlementaire de toutes les branches d’activités tous les 5 ans.</a:t>
            </a:r>
            <a:endParaRPr lang="fr-FR" sz="2400" dirty="0">
              <a:solidFill>
                <a:srgbClr val="002060"/>
              </a:solidFill>
              <a:effectLst/>
              <a:ea typeface="Aptos" panose="020B0004020202020204" pitchFamily="34" charset="0"/>
              <a:cs typeface="Aptos" panose="020B00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FR" sz="1800" dirty="0">
              <a:solidFill>
                <a:srgbClr val="002060"/>
              </a:solidFill>
              <a:effectLst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indent="0">
              <a:buNone/>
            </a:pPr>
            <a:r>
              <a:rPr lang="fr-FR" sz="2400" b="1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Par ailleurs, avec la réforme de 2021, les SPSTI doivent relever de nouveaux défis</a:t>
            </a:r>
            <a:r>
              <a:rPr lang="fr-FR" sz="2400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 :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objectifs ambitieux de réalisations des FE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création des cellules maintien en emploi (PDP) au sein de chaque Service,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mise œuvre de nouvelles délégations infirmier</a:t>
            </a:r>
            <a:r>
              <a:rPr lang="fr-FR" sz="2400" dirty="0">
                <a:solidFill>
                  <a:srgbClr val="002060"/>
                </a:solidFill>
                <a:ea typeface="Times New Roman" panose="02020603050405020304" pitchFamily="18" charset="0"/>
                <a:cs typeface="Aptos" panose="020B0004020202020204" pitchFamily="34" charset="0"/>
              </a:rPr>
              <a:t>s</a:t>
            </a:r>
            <a:r>
              <a:rPr lang="fr-FR" sz="2400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,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mise en place de la certification.</a:t>
            </a:r>
            <a:endParaRPr lang="fr-FR" sz="2400" dirty="0">
              <a:solidFill>
                <a:srgbClr val="002060"/>
              </a:solidFill>
              <a:effectLst/>
              <a:ea typeface="Aptos" panose="020B0004020202020204" pitchFamily="34" charset="0"/>
              <a:cs typeface="Aptos" panose="020B00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FR" sz="2400" dirty="0">
              <a:solidFill>
                <a:srgbClr val="002060"/>
              </a:solidFill>
              <a:effectLst/>
              <a:ea typeface="Aptos" panose="020B0004020202020204" pitchFamily="34" charset="0"/>
              <a:cs typeface="Aptos" panose="020B0004020202020204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endParaRPr lang="fr-FR" sz="2400" dirty="0">
              <a:solidFill>
                <a:schemeClr val="accent1">
                  <a:lumMod val="50000"/>
                </a:schemeClr>
              </a:solidFill>
              <a:effectLst/>
              <a:ea typeface="Aptos" panose="020B0004020202020204" pitchFamily="34" charset="0"/>
              <a:cs typeface="Aptos" panose="020B00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fr-FR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C541271-CBD6-B175-5273-8E526812626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212674" y="6357997"/>
            <a:ext cx="4433823" cy="330778"/>
          </a:xfrm>
        </p:spPr>
        <p:txBody>
          <a:bodyPr>
            <a:normAutofit/>
          </a:bodyPr>
          <a:lstStyle/>
          <a:p>
            <a:endParaRPr lang="fr-FR" sz="1400" dirty="0"/>
          </a:p>
          <a:p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9B2FF84-274D-C972-AF86-0BB61E37D42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>
            <a:normAutofit fontScale="55000" lnSpcReduction="20000"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864317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331109CF-FB4E-845E-9640-88BE59A4093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5503" y="169226"/>
            <a:ext cx="11489479" cy="856010"/>
          </a:xfrm>
        </p:spPr>
        <p:txBody>
          <a:bodyPr>
            <a:normAutofit fontScale="9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 typeface="Wingdings" charset="2"/>
              <a:buNone/>
              <a:tabLst/>
              <a:defRPr/>
            </a:pPr>
            <a:r>
              <a:rPr kumimoji="0" lang="fr-FR" sz="36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Aptos" panose="020B0004020202020204" pitchFamily="34" charset="0"/>
                <a:cs typeface="Aptos" panose="020B0004020202020204" pitchFamily="34" charset="0"/>
              </a:rPr>
              <a:t>La négociation portant sur la classification : une nécessité pour la branche</a:t>
            </a:r>
            <a:endParaRPr kumimoji="0" lang="fr-FR" sz="36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anose="020F0502020204030204"/>
              <a:ea typeface="Aptos" panose="020B0004020202020204" pitchFamily="34" charset="0"/>
              <a:cs typeface="Aptos" panose="020B0004020202020204" pitchFamily="34" charset="0"/>
            </a:endParaRPr>
          </a:p>
          <a:p>
            <a:endParaRPr lang="fr-FR" b="1" dirty="0">
              <a:latin typeface="+mn-lt"/>
            </a:endParaRPr>
          </a:p>
          <a:p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0346E7E-E502-682D-38B7-EC6F82C416D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77455" y="1025236"/>
            <a:ext cx="11249889" cy="547278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sz="2400" b="1" dirty="0">
              <a:solidFill>
                <a:srgbClr val="002060"/>
              </a:solidFill>
              <a:effectLst/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pPr marL="0" indent="0" algn="just">
              <a:buNone/>
            </a:pPr>
            <a:r>
              <a:rPr lang="fr-FR" sz="2400" b="1" dirty="0">
                <a:solidFill>
                  <a:srgbClr val="002060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La classification actuelle qui date de 2013</a:t>
            </a:r>
            <a:r>
              <a:rPr lang="fr-FR" sz="2400" dirty="0">
                <a:solidFill>
                  <a:srgbClr val="002060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 compte 33 emplois repères et 21 classes.</a:t>
            </a:r>
          </a:p>
          <a:p>
            <a:pPr marL="0" indent="0" algn="just">
              <a:buNone/>
            </a:pPr>
            <a:endParaRPr lang="fr-FR" sz="2400" dirty="0">
              <a:solidFill>
                <a:srgbClr val="002060"/>
              </a:solidFill>
              <a:effectLst/>
              <a:ea typeface="Aptos" panose="020B0004020202020204" pitchFamily="34" charset="0"/>
              <a:cs typeface="Aptos" panose="020B00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fr-FR" sz="2400" b="1" dirty="0">
                <a:solidFill>
                  <a:srgbClr val="002060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Les métiers de la  filière prévention : </a:t>
            </a:r>
            <a:r>
              <a:rPr lang="fr-FR" sz="2400" dirty="0">
                <a:solidFill>
                  <a:srgbClr val="002060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assez structurés. </a:t>
            </a:r>
          </a:p>
          <a:p>
            <a:pPr marL="0" indent="0" algn="just">
              <a:buNone/>
            </a:pPr>
            <a:endParaRPr lang="fr-FR" sz="2400" dirty="0">
              <a:solidFill>
                <a:srgbClr val="002060"/>
              </a:solidFill>
              <a:effectLst/>
              <a:ea typeface="Aptos" panose="020B0004020202020204" pitchFamily="34" charset="0"/>
              <a:cs typeface="Aptos" panose="020B00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fr-FR" sz="2400" b="1" dirty="0">
                <a:solidFill>
                  <a:srgbClr val="002060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Les métiers de la  filière support : </a:t>
            </a:r>
            <a:r>
              <a:rPr lang="fr-FR" sz="2400" dirty="0">
                <a:solidFill>
                  <a:srgbClr val="002060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un ensemble assez décousu, avec seulement quelques points de repère et aucun parcours professionnel.</a:t>
            </a:r>
          </a:p>
          <a:p>
            <a:pPr marL="0" indent="0" algn="just">
              <a:buNone/>
            </a:pPr>
            <a:r>
              <a:rPr lang="fr-FR" sz="2400" b="1" dirty="0">
                <a:solidFill>
                  <a:srgbClr val="002060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=&gt; les activités support n’existaient souvent que par un seul emploi repère</a:t>
            </a:r>
            <a:r>
              <a:rPr lang="fr-FR" sz="2400" dirty="0">
                <a:solidFill>
                  <a:srgbClr val="002060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: ressources humaines : 1 gestionnaire ;  communication : 1 chargé de communication; informatique : 1 technicien</a:t>
            </a:r>
          </a:p>
          <a:p>
            <a:pPr marL="0" indent="0">
              <a:buNone/>
            </a:pPr>
            <a:endParaRPr lang="fr-FR" sz="2400" dirty="0">
              <a:solidFill>
                <a:srgbClr val="002060"/>
              </a:solidFill>
              <a:effectLst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indent="0" algn="just">
              <a:buNone/>
            </a:pPr>
            <a:endParaRPr lang="fr-FR" sz="2400" dirty="0">
              <a:solidFill>
                <a:srgbClr val="002060"/>
              </a:solidFill>
              <a:effectLst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fr-FR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C541271-CBD6-B175-5273-8E526812626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212674" y="6264613"/>
            <a:ext cx="3769854" cy="424161"/>
          </a:xfrm>
        </p:spPr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9B2FF84-274D-C972-AF86-0BB61E37D42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>
            <a:normAutofit fontScale="55000" lnSpcReduction="20000"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198669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331109CF-FB4E-845E-9640-88BE59A4093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5503" y="169226"/>
            <a:ext cx="11489479" cy="856010"/>
          </a:xfrm>
        </p:spPr>
        <p:txBody>
          <a:bodyPr>
            <a:normAutofit fontScale="92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 typeface="Wingdings" charset="2"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Aptos" panose="020B0004020202020204" pitchFamily="34" charset="0"/>
                <a:cs typeface="Aptos" panose="020B0004020202020204" pitchFamily="34" charset="0"/>
              </a:rPr>
              <a:t>La négociation portant sur la classification : une nécessité pour la branche</a:t>
            </a: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anose="020F0502020204030204"/>
              <a:ea typeface="Aptos" panose="020B0004020202020204" pitchFamily="34" charset="0"/>
              <a:cs typeface="Aptos" panose="020B0004020202020204" pitchFamily="34" charset="0"/>
            </a:endParaRPr>
          </a:p>
          <a:p>
            <a:endParaRPr lang="fr-FR" b="1" dirty="0">
              <a:latin typeface="+mn-lt"/>
            </a:endParaRPr>
          </a:p>
          <a:p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0346E7E-E502-682D-38B7-EC6F82C416D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77455" y="1025236"/>
            <a:ext cx="11249889" cy="547278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sz="3100" b="1" dirty="0">
              <a:solidFill>
                <a:srgbClr val="002060"/>
              </a:solidFill>
              <a:effectLst/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fr-FR" sz="2400" dirty="0">
                <a:solidFill>
                  <a:srgbClr val="002060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 Cela conduisait les SPSTI à trouver des subterfuges pour arriver à faire rentrer, parfois au chausse pied , </a:t>
            </a:r>
            <a:r>
              <a:rPr lang="fr-FR" sz="2400" dirty="0">
                <a:solidFill>
                  <a:srgbClr val="002060"/>
                </a:solidFill>
                <a:ea typeface="Aptos" panose="020B0004020202020204" pitchFamily="34" charset="0"/>
                <a:cs typeface="Aptos" panose="020B0004020202020204" pitchFamily="34" charset="0"/>
              </a:rPr>
              <a:t>l</a:t>
            </a:r>
            <a:r>
              <a:rPr lang="fr-FR" sz="2400" dirty="0">
                <a:solidFill>
                  <a:srgbClr val="002060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eurs postes dans les emplois repères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fr-FR" sz="2400" dirty="0">
              <a:solidFill>
                <a:srgbClr val="002060"/>
              </a:solidFill>
              <a:effectLst/>
              <a:ea typeface="Aptos" panose="020B0004020202020204" pitchFamily="34" charset="0"/>
              <a:cs typeface="Aptos" panose="020B0004020202020204" pitchFamily="34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fr-FR" sz="2400" dirty="0">
                <a:solidFill>
                  <a:srgbClr val="002060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 Par ailleurs, </a:t>
            </a:r>
            <a:r>
              <a:rPr lang="fr-FR" sz="2400" b="1" dirty="0">
                <a:solidFill>
                  <a:srgbClr val="002060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les 21 classes n’étaient pas toutes utilisées </a:t>
            </a:r>
            <a:r>
              <a:rPr lang="fr-FR" sz="2400" dirty="0">
                <a:solidFill>
                  <a:srgbClr val="002060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: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fr-FR" sz="2400" dirty="0">
                <a:solidFill>
                  <a:srgbClr val="002060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aucun emploi en classe 2, 4,11, 13, 15 …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fr-FR" sz="2400" dirty="0">
              <a:solidFill>
                <a:srgbClr val="002060"/>
              </a:solidFill>
              <a:effectLst/>
              <a:ea typeface="Aptos" panose="020B0004020202020204" pitchFamily="34" charset="0"/>
              <a:cs typeface="Aptos" panose="020B0004020202020204" pitchFamily="34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fr-FR" sz="2400" dirty="0">
                <a:solidFill>
                  <a:srgbClr val="002060"/>
                </a:solidFill>
                <a:ea typeface="Aptos" panose="020B0004020202020204" pitchFamily="34" charset="0"/>
                <a:cs typeface="Aptos" panose="020B0004020202020204" pitchFamily="34" charset="0"/>
              </a:rPr>
              <a:t> Certains </a:t>
            </a:r>
            <a:r>
              <a:rPr lang="fr-FR" sz="2400" b="1" dirty="0">
                <a:solidFill>
                  <a:srgbClr val="002060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emplois sont devenus « fourre-tout »</a:t>
            </a:r>
            <a:r>
              <a:rPr lang="fr-FR" sz="2400" dirty="0">
                <a:solidFill>
                  <a:srgbClr val="002060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.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fr-FR" sz="2400" dirty="0">
                <a:solidFill>
                  <a:srgbClr val="002060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Exemple : chef de service : RMAG 30 984 €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fr-FR" sz="2400" dirty="0">
                <a:solidFill>
                  <a:srgbClr val="002060"/>
                </a:solidFill>
                <a:ea typeface="Aptos" panose="020B0004020202020204" pitchFamily="34" charset="0"/>
                <a:cs typeface="Aptos" panose="020B0004020202020204" pitchFamily="34" charset="0"/>
              </a:rPr>
              <a:t>=&gt; </a:t>
            </a:r>
            <a:r>
              <a:rPr lang="fr-FR" sz="2400" dirty="0">
                <a:solidFill>
                  <a:srgbClr val="002060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salaire moyen 49 466 €  (+ 60 % d’écart entre la RMAG et la réalité)</a:t>
            </a:r>
            <a:endParaRPr lang="fr-FR" sz="3100" dirty="0">
              <a:solidFill>
                <a:srgbClr val="002060"/>
              </a:solidFill>
              <a:effectLst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fr-FR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C541271-CBD6-B175-5273-8E526812626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212674" y="6284068"/>
            <a:ext cx="3828220" cy="404706"/>
          </a:xfrm>
        </p:spPr>
        <p:txBody>
          <a:bodyPr>
            <a:normAutofit/>
          </a:bodyPr>
          <a:lstStyle/>
          <a:p>
            <a:endParaRPr lang="fr-FR" sz="1200" dirty="0"/>
          </a:p>
          <a:p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9B2FF84-274D-C972-AF86-0BB61E37D42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>
            <a:normAutofit fontScale="55000" lnSpcReduction="20000"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083712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331109CF-FB4E-845E-9640-88BE59A4093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5503" y="169226"/>
            <a:ext cx="11489479" cy="856010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 typeface="Wingdings" charset="2"/>
              <a:buNone/>
              <a:tabLst/>
              <a:defRPr/>
            </a:pPr>
            <a:r>
              <a:rPr kumimoji="0" lang="fr-FR" sz="36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Aptos" panose="020B0004020202020204" pitchFamily="34" charset="0"/>
                <a:cs typeface="Aptos" panose="020B0004020202020204" pitchFamily="34" charset="0"/>
              </a:rPr>
              <a:t>La négociation portant sur la classification : objectifs </a:t>
            </a:r>
            <a:endParaRPr kumimoji="0" lang="fr-FR" sz="36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anose="020F0502020204030204"/>
              <a:ea typeface="Aptos" panose="020B0004020202020204" pitchFamily="34" charset="0"/>
              <a:cs typeface="Aptos" panose="020B0004020202020204" pitchFamily="34" charset="0"/>
            </a:endParaRPr>
          </a:p>
          <a:p>
            <a:endParaRPr lang="fr-FR" b="1" dirty="0">
              <a:latin typeface="+mn-lt"/>
            </a:endParaRPr>
          </a:p>
          <a:p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0346E7E-E502-682D-38B7-EC6F82C416D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77455" y="1025236"/>
            <a:ext cx="11249889" cy="547278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sz="3100" b="1" dirty="0">
              <a:solidFill>
                <a:srgbClr val="002060"/>
              </a:solidFill>
              <a:effectLst/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pPr marL="0" indent="0">
              <a:buNone/>
            </a:pPr>
            <a:endParaRPr lang="fr-FR" sz="3100" b="1" dirty="0">
              <a:solidFill>
                <a:srgbClr val="002060"/>
              </a:solidFill>
              <a:effectLst/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pPr marL="0" indent="0" algn="just">
              <a:buNone/>
            </a:pPr>
            <a:r>
              <a:rPr lang="fr-FR" sz="2400" b="1" dirty="0">
                <a:solidFill>
                  <a:srgbClr val="002060"/>
                </a:solidFill>
                <a:ea typeface="Aptos" panose="020B0004020202020204" pitchFamily="34" charset="0"/>
                <a:cs typeface="Aptos" panose="020B0004020202020204" pitchFamily="34" charset="0"/>
              </a:rPr>
              <a:t>Objectifs poursuivis</a:t>
            </a:r>
            <a:r>
              <a:rPr lang="fr-FR" sz="2400" dirty="0">
                <a:solidFill>
                  <a:srgbClr val="002060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 : </a:t>
            </a:r>
          </a:p>
          <a:p>
            <a:pPr marL="0" indent="0" algn="just">
              <a:buNone/>
            </a:pPr>
            <a:endParaRPr lang="fr-FR" sz="2400" dirty="0">
              <a:solidFill>
                <a:srgbClr val="002060"/>
              </a:solidFill>
              <a:ea typeface="Aptos" panose="020B0004020202020204" pitchFamily="34" charset="0"/>
              <a:cs typeface="Aptos" panose="020B0004020202020204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rgbClr val="002060"/>
                </a:solidFill>
                <a:ea typeface="Aptos" panose="020B0004020202020204" pitchFamily="34" charset="0"/>
                <a:cs typeface="Aptos" panose="020B0004020202020204" pitchFamily="34" charset="0"/>
              </a:rPr>
              <a:t>P</a:t>
            </a:r>
            <a:r>
              <a:rPr lang="fr-FR" sz="2400" dirty="0">
                <a:solidFill>
                  <a:srgbClr val="002060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rendre en compte les évolutions de la profession,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rgbClr val="002060"/>
                </a:solidFill>
                <a:ea typeface="Aptos" panose="020B0004020202020204" pitchFamily="34" charset="0"/>
                <a:cs typeface="Aptos" panose="020B0004020202020204" pitchFamily="34" charset="0"/>
              </a:rPr>
              <a:t>Renforcer la visibilité </a:t>
            </a:r>
            <a:r>
              <a:rPr lang="fr-FR" sz="2400" dirty="0">
                <a:solidFill>
                  <a:srgbClr val="002060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des possibilités d’évolution professionnelle qui constituent des facteurs importants de fidélisation et d’attractivité pour notre branche</a:t>
            </a:r>
            <a:r>
              <a:rPr lang="fr-FR" sz="2400" dirty="0">
                <a:solidFill>
                  <a:srgbClr val="002060"/>
                </a:solidFill>
                <a:ea typeface="Aptos" panose="020B0004020202020204" pitchFamily="34" charset="0"/>
                <a:cs typeface="Aptos" panose="020B0004020202020204" pitchFamily="34" charset="0"/>
              </a:rPr>
              <a:t>,</a:t>
            </a:r>
            <a:endParaRPr lang="fr-FR" sz="2400" dirty="0">
              <a:solidFill>
                <a:srgbClr val="002060"/>
              </a:solidFill>
              <a:effectLst/>
              <a:ea typeface="Aptos" panose="020B0004020202020204" pitchFamily="34" charset="0"/>
              <a:cs typeface="Aptos" panose="020B0004020202020204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accent1">
                    <a:lumMod val="50000"/>
                  </a:schemeClr>
                </a:solidFill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Formaliser un </a:t>
            </a:r>
            <a:r>
              <a:rPr lang="fr-FR" sz="2400" dirty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  <a:cs typeface="Aptos" panose="020B0004020202020204" pitchFamily="34" charset="0"/>
              </a:rPr>
              <a:t>socle</a:t>
            </a:r>
            <a:r>
              <a:rPr lang="fr-FR" sz="2400" dirty="0">
                <a:solidFill>
                  <a:schemeClr val="accent1">
                    <a:lumMod val="50000"/>
                  </a:schemeClr>
                </a:solidFill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 solide en application de la réglementation qui permet à chaque SPSTI d’adapter ses pratiques aux réalités de son territoire.</a:t>
            </a:r>
            <a:endParaRPr lang="fr-FR" sz="2400" dirty="0">
              <a:solidFill>
                <a:srgbClr val="002060"/>
              </a:solidFill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indent="0" algn="just">
              <a:buNone/>
            </a:pPr>
            <a:endParaRPr lang="fr-FR" sz="2400" dirty="0">
              <a:solidFill>
                <a:schemeClr val="accent1">
                  <a:lumMod val="50000"/>
                </a:schemeClr>
              </a:solidFill>
              <a:effectLst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fr-FR" sz="3100" dirty="0">
              <a:solidFill>
                <a:srgbClr val="002060"/>
              </a:solidFill>
              <a:effectLst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fr-FR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C541271-CBD6-B175-5273-8E526812626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212674" y="6371616"/>
            <a:ext cx="4101871" cy="317157"/>
          </a:xfrm>
        </p:spPr>
        <p:txBody>
          <a:bodyPr>
            <a:normAutofit/>
          </a:bodyPr>
          <a:lstStyle/>
          <a:p>
            <a:endParaRPr lang="fr-FR" sz="1200" dirty="0"/>
          </a:p>
          <a:p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9B2FF84-274D-C972-AF86-0BB61E37D42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>
            <a:normAutofit fontScale="55000" lnSpcReduction="20000"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175302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d0b0ac5-0d1c-41d9-94b4-e86f374842b7">
      <Terms xmlns="http://schemas.microsoft.com/office/infopath/2007/PartnerControls"/>
    </lcf76f155ced4ddcb4097134ff3c332f>
    <TaxCatchAll xmlns="ce685436-327e-415b-b06d-9a0f2bb5655f" xsi:nil="true"/>
    <SharedWithUsers xmlns="ce685436-327e-415b-b06d-9a0f2bb5655f">
      <UserInfo>
        <DisplayName>Martial Brun</DisplayName>
        <AccountId>40</AccountId>
        <AccountType/>
      </UserInfo>
      <UserInfo>
        <DisplayName>Sandra VASSY</DisplayName>
        <AccountId>28</AccountId>
        <AccountType/>
      </UserInfo>
      <UserInfo>
        <DisplayName>Julie Decottignies</DisplayName>
        <AccountId>15</AccountId>
        <AccountType/>
      </UserInfo>
      <UserInfo>
        <DisplayName>Elodie MAJOR</DisplayName>
        <AccountId>42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0A735923CCB544A8FC22400479B6F60" ma:contentTypeVersion="18" ma:contentTypeDescription="Crée un document." ma:contentTypeScope="" ma:versionID="3c96b6a26107ca1e57a5e3085b6930a7">
  <xsd:schema xmlns:xsd="http://www.w3.org/2001/XMLSchema" xmlns:xs="http://www.w3.org/2001/XMLSchema" xmlns:p="http://schemas.microsoft.com/office/2006/metadata/properties" xmlns:ns2="8d0b0ac5-0d1c-41d9-94b4-e86f374842b7" xmlns:ns3="ce685436-327e-415b-b06d-9a0f2bb5655f" targetNamespace="http://schemas.microsoft.com/office/2006/metadata/properties" ma:root="true" ma:fieldsID="72e6730a6d621b339632ce933c2d738d" ns2:_="" ns3:_="">
    <xsd:import namespace="8d0b0ac5-0d1c-41d9-94b4-e86f374842b7"/>
    <xsd:import namespace="ce685436-327e-415b-b06d-9a0f2bb5655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0b0ac5-0d1c-41d9-94b4-e86f374842b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alises d’images" ma:readOnly="false" ma:fieldId="{5cf76f15-5ced-4ddc-b409-7134ff3c332f}" ma:taxonomyMulti="true" ma:sspId="4bf61e71-71de-474e-85fa-8e7095b4bee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685436-327e-415b-b06d-9a0f2bb5655f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2397e83-694d-459a-b7ae-30c0a83e4c6a}" ma:internalName="TaxCatchAll" ma:showField="CatchAllData" ma:web="ce685436-327e-415b-b06d-9a0f2bb5655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CA91A35-CD05-4709-8A79-DBC43DC68492}">
  <ds:schemaRefs>
    <ds:schemaRef ds:uri="http://schemas.microsoft.com/office/infopath/2007/PartnerControls"/>
    <ds:schemaRef ds:uri="http://schemas.microsoft.com/office/2006/metadata/properties"/>
    <ds:schemaRef ds:uri="http://purl.org/dc/terms/"/>
    <ds:schemaRef ds:uri="8d0b0ac5-0d1c-41d9-94b4-e86f374842b7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ce685436-327e-415b-b06d-9a0f2bb5655f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7D24DC0-5742-471F-81B8-FF9A3791AE0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B26922C-E2F6-4E48-A30C-ABC89E57B08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d0b0ac5-0d1c-41d9-94b4-e86f374842b7"/>
    <ds:schemaRef ds:uri="ce685436-327e-415b-b06d-9a0f2bb5655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2972</Words>
  <Application>Microsoft Office PowerPoint</Application>
  <PresentationFormat>Grand écran</PresentationFormat>
  <Paragraphs>379</Paragraphs>
  <Slides>46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46</vt:i4>
      </vt:variant>
    </vt:vector>
  </HeadingPairs>
  <TitlesOfParts>
    <vt:vector size="59" baseType="lpstr">
      <vt:lpstr>Batang</vt:lpstr>
      <vt:lpstr>ＭＳ Ｐゴシック</vt:lpstr>
      <vt:lpstr>Aptos</vt:lpstr>
      <vt:lpstr>Arial</vt:lpstr>
      <vt:lpstr>Calibri</vt:lpstr>
      <vt:lpstr>Calibri Light</vt:lpstr>
      <vt:lpstr>Helvetica</vt:lpstr>
      <vt:lpstr>Montserrat</vt:lpstr>
      <vt:lpstr>Times New Roman</vt:lpstr>
      <vt:lpstr>Wingdings</vt:lpstr>
      <vt:lpstr>Wingdings 2</vt:lpstr>
      <vt:lpstr>Wingdings 3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EFISENS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Anne-Sophie Loicq</dc:creator>
  <cp:lastModifiedBy>Julie Decottignies</cp:lastModifiedBy>
  <cp:revision>86</cp:revision>
  <dcterms:created xsi:type="dcterms:W3CDTF">2020-12-08T10:03:26Z</dcterms:created>
  <dcterms:modified xsi:type="dcterms:W3CDTF">2024-09-05T08:54:18Z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0x01010040A735923CCB544A8FC22400479B6F60</vt:lpwstr>
  </property>
  <property fmtid="{D5CDD505-2E9C-101B-9397-08002B2CF9AE}" pid="3" name="MediaServiceImageTags">
    <vt:lpwstr/>
  </property>
</Properties>
</file>