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6" r:id="rId3"/>
    <p:sldId id="262" r:id="rId4"/>
    <p:sldId id="270" r:id="rId5"/>
    <p:sldId id="277" r:id="rId6"/>
    <p:sldId id="261" r:id="rId7"/>
    <p:sldId id="263" r:id="rId8"/>
    <p:sldId id="265" r:id="rId9"/>
    <p:sldId id="282" r:id="rId10"/>
    <p:sldId id="279" r:id="rId11"/>
    <p:sldId id="257" r:id="rId12"/>
    <p:sldId id="28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B4A47A2-61B0-4256-A813-3927BB3DBFD3}" type="datetimeFigureOut">
              <a:rPr lang="fr-FR" smtClean="0"/>
              <a:t>16/01/2025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202948-5AAD-46C7-B1EC-3671F576EC13}" type="slidenum">
              <a:rPr lang="fr-FR" smtClean="0"/>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280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4A47A2-61B0-4256-A813-3927BB3DBFD3}" type="datetimeFigureOut">
              <a:rPr lang="fr-FR" smtClean="0"/>
              <a:t>16/01/2025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202948-5AAD-46C7-B1EC-3671F576EC13}" type="slidenum">
              <a:rPr lang="fr-FR" smtClean="0"/>
              <a:t>‹N°›</a:t>
            </a:fld>
            <a:endParaRPr lang="fr-FR"/>
          </a:p>
        </p:txBody>
      </p:sp>
    </p:spTree>
    <p:extLst>
      <p:ext uri="{BB962C8B-B14F-4D97-AF65-F5344CB8AC3E}">
        <p14:creationId xmlns:p14="http://schemas.microsoft.com/office/powerpoint/2010/main" val="2215037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4A47A2-61B0-4256-A813-3927BB3DBFD3}" type="datetimeFigureOut">
              <a:rPr lang="fr-FR" smtClean="0"/>
              <a:t>16/01/2025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202948-5AAD-46C7-B1EC-3671F576EC13}" type="slidenum">
              <a:rPr lang="fr-FR" smtClean="0"/>
              <a:t>‹N°›</a:t>
            </a:fld>
            <a:endParaRPr lang="fr-FR"/>
          </a:p>
        </p:txBody>
      </p:sp>
    </p:spTree>
    <p:extLst>
      <p:ext uri="{BB962C8B-B14F-4D97-AF65-F5344CB8AC3E}">
        <p14:creationId xmlns:p14="http://schemas.microsoft.com/office/powerpoint/2010/main" val="96411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4A47A2-61B0-4256-A813-3927BB3DBFD3}" type="datetimeFigureOut">
              <a:rPr lang="fr-FR" smtClean="0"/>
              <a:t>16/01/2025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202948-5AAD-46C7-B1EC-3671F576EC13}" type="slidenum">
              <a:rPr lang="fr-FR" smtClean="0"/>
              <a:t>‹N°›</a:t>
            </a:fld>
            <a:endParaRPr lang="fr-FR"/>
          </a:p>
        </p:txBody>
      </p:sp>
    </p:spTree>
    <p:extLst>
      <p:ext uri="{BB962C8B-B14F-4D97-AF65-F5344CB8AC3E}">
        <p14:creationId xmlns:p14="http://schemas.microsoft.com/office/powerpoint/2010/main" val="4147192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B4A47A2-61B0-4256-A813-3927BB3DBFD3}" type="datetimeFigureOut">
              <a:rPr lang="fr-FR" smtClean="0"/>
              <a:t>16/01/2025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202948-5AAD-46C7-B1EC-3671F576EC13}" type="slidenum">
              <a:rPr lang="fr-FR" smtClean="0"/>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2448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B4A47A2-61B0-4256-A813-3927BB3DBFD3}" type="datetimeFigureOut">
              <a:rPr lang="fr-FR" smtClean="0"/>
              <a:t>16/01/2025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1202948-5AAD-46C7-B1EC-3671F576EC13}" type="slidenum">
              <a:rPr lang="fr-FR" smtClean="0"/>
              <a:t>‹N°›</a:t>
            </a:fld>
            <a:endParaRPr lang="fr-FR"/>
          </a:p>
        </p:txBody>
      </p:sp>
    </p:spTree>
    <p:extLst>
      <p:ext uri="{BB962C8B-B14F-4D97-AF65-F5344CB8AC3E}">
        <p14:creationId xmlns:p14="http://schemas.microsoft.com/office/powerpoint/2010/main" val="282765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B4A47A2-61B0-4256-A813-3927BB3DBFD3}" type="datetimeFigureOut">
              <a:rPr lang="fr-FR" smtClean="0"/>
              <a:t>16/01/2025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1202948-5AAD-46C7-B1EC-3671F576EC13}" type="slidenum">
              <a:rPr lang="fr-FR" smtClean="0"/>
              <a:t>‹N°›</a:t>
            </a:fld>
            <a:endParaRPr lang="fr-FR"/>
          </a:p>
        </p:txBody>
      </p:sp>
    </p:spTree>
    <p:extLst>
      <p:ext uri="{BB962C8B-B14F-4D97-AF65-F5344CB8AC3E}">
        <p14:creationId xmlns:p14="http://schemas.microsoft.com/office/powerpoint/2010/main" val="916080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B4A47A2-61B0-4256-A813-3927BB3DBFD3}" type="datetimeFigureOut">
              <a:rPr lang="fr-FR" smtClean="0"/>
              <a:t>16/01/2025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1202948-5AAD-46C7-B1EC-3671F576EC13}" type="slidenum">
              <a:rPr lang="fr-FR" smtClean="0"/>
              <a:t>‹N°›</a:t>
            </a:fld>
            <a:endParaRPr lang="fr-FR"/>
          </a:p>
        </p:txBody>
      </p:sp>
    </p:spTree>
    <p:extLst>
      <p:ext uri="{BB962C8B-B14F-4D97-AF65-F5344CB8AC3E}">
        <p14:creationId xmlns:p14="http://schemas.microsoft.com/office/powerpoint/2010/main" val="3378692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B4A47A2-61B0-4256-A813-3927BB3DBFD3}" type="datetimeFigureOut">
              <a:rPr lang="fr-FR" smtClean="0"/>
              <a:t>16/01/2025</a:t>
            </a:fld>
            <a:endParaRPr lang="fr-F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FR"/>
          </a:p>
        </p:txBody>
      </p:sp>
      <p:sp>
        <p:nvSpPr>
          <p:cNvPr id="9" name="Slide Number Placeholder 8"/>
          <p:cNvSpPr>
            <a:spLocks noGrp="1"/>
          </p:cNvSpPr>
          <p:nvPr>
            <p:ph type="sldNum" sz="quarter" idx="12"/>
          </p:nvPr>
        </p:nvSpPr>
        <p:spPr/>
        <p:txBody>
          <a:bodyPr/>
          <a:lstStyle/>
          <a:p>
            <a:fld id="{51202948-5AAD-46C7-B1EC-3671F576EC13}" type="slidenum">
              <a:rPr lang="fr-FR" smtClean="0"/>
              <a:t>‹N°›</a:t>
            </a:fld>
            <a:endParaRPr lang="fr-FR"/>
          </a:p>
        </p:txBody>
      </p:sp>
    </p:spTree>
    <p:extLst>
      <p:ext uri="{BB962C8B-B14F-4D97-AF65-F5344CB8AC3E}">
        <p14:creationId xmlns:p14="http://schemas.microsoft.com/office/powerpoint/2010/main" val="4011834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B4A47A2-61B0-4256-A813-3927BB3DBFD3}" type="datetimeFigureOut">
              <a:rPr lang="fr-FR" smtClean="0"/>
              <a:t>16/01/2025</a:t>
            </a:fld>
            <a:endParaRPr lang="fr-F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202948-5AAD-46C7-B1EC-3671F576EC13}" type="slidenum">
              <a:rPr lang="fr-FR" smtClean="0"/>
              <a:t>‹N°›</a:t>
            </a:fld>
            <a:endParaRPr lang="fr-FR"/>
          </a:p>
        </p:txBody>
      </p:sp>
    </p:spTree>
    <p:extLst>
      <p:ext uri="{BB962C8B-B14F-4D97-AF65-F5344CB8AC3E}">
        <p14:creationId xmlns:p14="http://schemas.microsoft.com/office/powerpoint/2010/main" val="3372820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B4A47A2-61B0-4256-A813-3927BB3DBFD3}" type="datetimeFigureOut">
              <a:rPr lang="fr-FR" smtClean="0"/>
              <a:t>16/01/2025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1202948-5AAD-46C7-B1EC-3671F576EC13}" type="slidenum">
              <a:rPr lang="fr-FR" smtClean="0"/>
              <a:t>‹N°›</a:t>
            </a:fld>
            <a:endParaRPr lang="fr-FR"/>
          </a:p>
        </p:txBody>
      </p:sp>
    </p:spTree>
    <p:extLst>
      <p:ext uri="{BB962C8B-B14F-4D97-AF65-F5344CB8AC3E}">
        <p14:creationId xmlns:p14="http://schemas.microsoft.com/office/powerpoint/2010/main" val="504029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B4A47A2-61B0-4256-A813-3927BB3DBFD3}" type="datetimeFigureOut">
              <a:rPr lang="fr-FR" smtClean="0"/>
              <a:t>16/01/2025</a:t>
            </a:fld>
            <a:endParaRPr lang="fr-F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F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1202948-5AAD-46C7-B1EC-3671F576EC13}" type="slidenum">
              <a:rPr lang="fr-FR" smtClean="0"/>
              <a:t>‹N°›</a:t>
            </a:fld>
            <a:endParaRPr lang="fr-F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310394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legifrance.gouv.fr/affichCode.do?cidTexte=LEGITEXT000006072665&amp;dateTexte=&amp;categorieLien=ci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369EEA-2EB6-4FAC-BFD1-DBDFD60EA8FC}"/>
              </a:ext>
            </a:extLst>
          </p:cNvPr>
          <p:cNvSpPr>
            <a:spLocks noGrp="1"/>
          </p:cNvSpPr>
          <p:nvPr>
            <p:ph type="ctrTitle"/>
          </p:nvPr>
        </p:nvSpPr>
        <p:spPr>
          <a:xfrm>
            <a:off x="1100051" y="-679231"/>
            <a:ext cx="10058400" cy="3566160"/>
          </a:xfrm>
        </p:spPr>
        <p:txBody>
          <a:bodyPr>
            <a:normAutofit/>
          </a:bodyPr>
          <a:lstStyle/>
          <a:p>
            <a:r>
              <a:rPr lang="fr-FR" sz="3600" dirty="0"/>
              <a:t>Valoriser les compétences du spécialiste en santé/travail et optimiser la démographie des professionnels de santé au travail</a:t>
            </a:r>
          </a:p>
        </p:txBody>
      </p:sp>
      <p:sp>
        <p:nvSpPr>
          <p:cNvPr id="3" name="Sous-titre 2">
            <a:extLst>
              <a:ext uri="{FF2B5EF4-FFF2-40B4-BE49-F238E27FC236}">
                <a16:creationId xmlns:a16="http://schemas.microsoft.com/office/drawing/2014/main" id="{20B12213-09AD-4ABD-B847-2C95041DB567}"/>
              </a:ext>
            </a:extLst>
          </p:cNvPr>
          <p:cNvSpPr>
            <a:spLocks noGrp="1"/>
          </p:cNvSpPr>
          <p:nvPr>
            <p:ph type="subTitle" idx="1"/>
          </p:nvPr>
        </p:nvSpPr>
        <p:spPr/>
        <p:txBody>
          <a:bodyPr>
            <a:noAutofit/>
          </a:bodyPr>
          <a:lstStyle/>
          <a:p>
            <a:r>
              <a:rPr lang="fr-FR" sz="1600" b="1" dirty="0"/>
              <a:t>S </a:t>
            </a:r>
            <a:r>
              <a:rPr lang="fr-FR" sz="1600" b="1" dirty="0" err="1"/>
              <a:t>Fantoni</a:t>
            </a:r>
            <a:r>
              <a:rPr lang="fr-FR" sz="1600" b="1" dirty="0"/>
              <a:t> Quinton </a:t>
            </a:r>
          </a:p>
          <a:p>
            <a:r>
              <a:rPr lang="fr-FR" sz="1600" b="1" dirty="0"/>
              <a:t>PUPH </a:t>
            </a:r>
          </a:p>
          <a:p>
            <a:r>
              <a:rPr lang="fr-FR" sz="1600" b="1" dirty="0"/>
              <a:t>Université Lille</a:t>
            </a:r>
          </a:p>
          <a:p>
            <a:r>
              <a:rPr lang="fr-FR" sz="1600" b="1" dirty="0"/>
              <a:t>Présidente de la société française de santé au travail</a:t>
            </a:r>
          </a:p>
          <a:p>
            <a:r>
              <a:rPr lang="fr-FR" sz="1600" b="1" dirty="0"/>
              <a:t>16/01/25</a:t>
            </a:r>
          </a:p>
        </p:txBody>
      </p:sp>
    </p:spTree>
    <p:extLst>
      <p:ext uri="{BB962C8B-B14F-4D97-AF65-F5344CB8AC3E}">
        <p14:creationId xmlns:p14="http://schemas.microsoft.com/office/powerpoint/2010/main" val="1115064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5E4210-E077-7A64-A4D8-4359AD430E85}"/>
              </a:ext>
            </a:extLst>
          </p:cNvPr>
          <p:cNvSpPr>
            <a:spLocks noGrp="1"/>
          </p:cNvSpPr>
          <p:nvPr>
            <p:ph type="title"/>
          </p:nvPr>
        </p:nvSpPr>
        <p:spPr/>
        <p:txBody>
          <a:bodyPr/>
          <a:lstStyle/>
          <a:p>
            <a:r>
              <a:rPr lang="fr-FR" dirty="0"/>
              <a:t>Des responsabilités accrues ?</a:t>
            </a:r>
          </a:p>
        </p:txBody>
      </p:sp>
      <p:sp>
        <p:nvSpPr>
          <p:cNvPr id="3" name="Espace réservé du texte 2">
            <a:extLst>
              <a:ext uri="{FF2B5EF4-FFF2-40B4-BE49-F238E27FC236}">
                <a16:creationId xmlns:a16="http://schemas.microsoft.com/office/drawing/2014/main" id="{4240F04C-2B18-4933-EE38-F2E650A790E6}"/>
              </a:ext>
            </a:extLst>
          </p:cNvPr>
          <p:cNvSpPr>
            <a:spLocks noGrp="1"/>
          </p:cNvSpPr>
          <p:nvPr>
            <p:ph type="body" idx="1"/>
          </p:nvPr>
        </p:nvSpPr>
        <p:spPr/>
        <p:txBody>
          <a:bodyPr>
            <a:normAutofit/>
          </a:bodyPr>
          <a:lstStyle/>
          <a:p>
            <a:r>
              <a:rPr lang="fr-FR" sz="2400" dirty="0"/>
              <a:t>Raisonnablement= NON !!!!</a:t>
            </a:r>
          </a:p>
          <a:p>
            <a:r>
              <a:rPr lang="fr-FR" dirty="0"/>
              <a:t>D’autres obstacles ?</a:t>
            </a:r>
            <a:endParaRPr lang="fr-FR" sz="2400" dirty="0"/>
          </a:p>
        </p:txBody>
      </p:sp>
    </p:spTree>
    <p:extLst>
      <p:ext uri="{BB962C8B-B14F-4D97-AF65-F5344CB8AC3E}">
        <p14:creationId xmlns:p14="http://schemas.microsoft.com/office/powerpoint/2010/main" val="3960729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41746C-5C97-4AB6-822D-909E5AA9DCC6}"/>
              </a:ext>
            </a:extLst>
          </p:cNvPr>
          <p:cNvSpPr>
            <a:spLocks noGrp="1"/>
          </p:cNvSpPr>
          <p:nvPr>
            <p:ph type="title"/>
          </p:nvPr>
        </p:nvSpPr>
        <p:spPr/>
        <p:txBody>
          <a:bodyPr/>
          <a:lstStyle/>
          <a:p>
            <a:r>
              <a:rPr lang="fr-FR" dirty="0"/>
              <a:t>Pourtant </a:t>
            </a:r>
          </a:p>
        </p:txBody>
      </p:sp>
      <p:sp>
        <p:nvSpPr>
          <p:cNvPr id="3" name="Espace réservé du contenu 2">
            <a:extLst>
              <a:ext uri="{FF2B5EF4-FFF2-40B4-BE49-F238E27FC236}">
                <a16:creationId xmlns:a16="http://schemas.microsoft.com/office/drawing/2014/main" id="{6C2385B0-B03C-4518-9ACF-403E2E701869}"/>
              </a:ext>
            </a:extLst>
          </p:cNvPr>
          <p:cNvSpPr>
            <a:spLocks noGrp="1"/>
          </p:cNvSpPr>
          <p:nvPr>
            <p:ph idx="1"/>
          </p:nvPr>
        </p:nvSpPr>
        <p:spPr/>
        <p:txBody>
          <a:bodyPr>
            <a:normAutofit fontScale="92500" lnSpcReduction="20000"/>
          </a:bodyPr>
          <a:lstStyle/>
          <a:p>
            <a:r>
              <a:rPr lang="fr-FR" sz="2600" dirty="0"/>
              <a:t>En matière de suivi de santé : </a:t>
            </a:r>
          </a:p>
          <a:p>
            <a:pPr lvl="1"/>
            <a:r>
              <a:rPr lang="fr-FR" sz="2600" dirty="0"/>
              <a:t>Délégations trop timides</a:t>
            </a:r>
          </a:p>
          <a:p>
            <a:pPr lvl="1"/>
            <a:r>
              <a:rPr lang="fr-FR" sz="2600" dirty="0"/>
              <a:t>Réticences à innover à droit constant </a:t>
            </a:r>
          </a:p>
          <a:p>
            <a:pPr lvl="1"/>
            <a:r>
              <a:rPr lang="fr-FR" sz="2600" dirty="0"/>
              <a:t>Des fantasmes quant aux responsabilités encourues</a:t>
            </a:r>
          </a:p>
          <a:p>
            <a:pPr lvl="1"/>
            <a:endParaRPr lang="fr-FR" sz="2600" dirty="0"/>
          </a:p>
          <a:p>
            <a:r>
              <a:rPr lang="fr-FR" sz="3000" dirty="0"/>
              <a:t>Alors que : </a:t>
            </a:r>
          </a:p>
          <a:p>
            <a:pPr lvl="1">
              <a:buFont typeface="Calibri" panose="020F0502020204030204" pitchFamily="34" charset="0"/>
              <a:buChar char="⁻"/>
            </a:pPr>
            <a:r>
              <a:rPr lang="fr-FR" sz="2600" dirty="0"/>
              <a:t>L’expérience l’expertise des IDEST s’accroit</a:t>
            </a:r>
          </a:p>
          <a:p>
            <a:pPr lvl="1">
              <a:buFont typeface="Calibri" panose="020F0502020204030204" pitchFamily="34" charset="0"/>
              <a:buChar char="⁻"/>
            </a:pPr>
            <a:r>
              <a:rPr lang="fr-FR" sz="2600" dirty="0"/>
              <a:t>Les expériences montrent la plus value</a:t>
            </a:r>
          </a:p>
          <a:p>
            <a:pPr lvl="1">
              <a:buFont typeface="Calibri" panose="020F0502020204030204" pitchFamily="34" charset="0"/>
              <a:buChar char="⁻"/>
            </a:pPr>
            <a:r>
              <a:rPr lang="fr-FR" sz="2600" dirty="0"/>
              <a:t>Le médecin renforce </a:t>
            </a:r>
            <a:r>
              <a:rPr lang="fr-FR" sz="2600" dirty="0">
                <a:solidFill>
                  <a:srgbClr val="FF0000"/>
                </a:solidFill>
              </a:rPr>
              <a:t>son rôle d’expert </a:t>
            </a:r>
            <a:r>
              <a:rPr lang="fr-FR" sz="2600" dirty="0"/>
              <a:t>(réorientation= recours/ diagnostic médical et diagnostic des liens santé/travail/ Stratège des actions prioritaires en santé-travail/ Expert du lien santé-travail…)</a:t>
            </a:r>
          </a:p>
          <a:p>
            <a:pPr lvl="1"/>
            <a:endParaRPr lang="fr-FR" sz="2600" dirty="0"/>
          </a:p>
          <a:p>
            <a:endParaRPr lang="fr-FR" dirty="0"/>
          </a:p>
        </p:txBody>
      </p:sp>
    </p:spTree>
    <p:extLst>
      <p:ext uri="{BB962C8B-B14F-4D97-AF65-F5344CB8AC3E}">
        <p14:creationId xmlns:p14="http://schemas.microsoft.com/office/powerpoint/2010/main" val="2068048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797BC7-38F5-4BAF-A6D9-2B1865DABD8E}"/>
              </a:ext>
            </a:extLst>
          </p:cNvPr>
          <p:cNvSpPr>
            <a:spLocks noGrp="1"/>
          </p:cNvSpPr>
          <p:nvPr>
            <p:ph type="title"/>
          </p:nvPr>
        </p:nvSpPr>
        <p:spPr/>
        <p:txBody>
          <a:bodyPr/>
          <a:lstStyle/>
          <a:p>
            <a:r>
              <a:rPr lang="fr-FR" dirty="0"/>
              <a:t>Conclusion</a:t>
            </a:r>
          </a:p>
        </p:txBody>
      </p:sp>
      <p:sp>
        <p:nvSpPr>
          <p:cNvPr id="3" name="Espace réservé du contenu 2">
            <a:extLst>
              <a:ext uri="{FF2B5EF4-FFF2-40B4-BE49-F238E27FC236}">
                <a16:creationId xmlns:a16="http://schemas.microsoft.com/office/drawing/2014/main" id="{E9A75A96-AEAF-46D1-A867-9EEE008758E0}"/>
              </a:ext>
            </a:extLst>
          </p:cNvPr>
          <p:cNvSpPr>
            <a:spLocks noGrp="1"/>
          </p:cNvSpPr>
          <p:nvPr>
            <p:ph idx="1"/>
          </p:nvPr>
        </p:nvSpPr>
        <p:spPr/>
        <p:txBody>
          <a:bodyPr>
            <a:normAutofit fontScale="85000" lnSpcReduction="10000"/>
          </a:bodyPr>
          <a:lstStyle/>
          <a:p>
            <a:pPr>
              <a:buFont typeface="Wingdings" panose="05000000000000000000" pitchFamily="2" charset="2"/>
              <a:buChar char="q"/>
            </a:pPr>
            <a:r>
              <a:rPr lang="fr-FR" sz="3200" dirty="0"/>
              <a:t>Tout plaide pour un meilleur déploiement des délégations pour le suivi de santé des salariés mais aussi les autres missions!</a:t>
            </a:r>
          </a:p>
          <a:p>
            <a:pPr>
              <a:buFont typeface="Wingdings" panose="05000000000000000000" pitchFamily="2" charset="2"/>
              <a:buChar char="q"/>
            </a:pPr>
            <a:r>
              <a:rPr lang="fr-FR" sz="3200" dirty="0"/>
              <a:t>Il existe encore des marges de manœuvres pour une meilleure coopération entre prof. De santé et équipes pluridisciplinaires</a:t>
            </a:r>
          </a:p>
          <a:p>
            <a:pPr>
              <a:buFont typeface="Wingdings" panose="05000000000000000000" pitchFamily="2" charset="2"/>
              <a:buChar char="q"/>
            </a:pPr>
            <a:r>
              <a:rPr lang="fr-FR" sz="3200" dirty="0"/>
              <a:t>Cela plébiscite le rôle d’expert du médecin du travail (encore faut-il mieux préciser ce qui relève de l’exercice spécifique du médecin /IDEST)</a:t>
            </a:r>
          </a:p>
          <a:p>
            <a:pPr>
              <a:buFont typeface="Wingdings" panose="05000000000000000000" pitchFamily="2" charset="2"/>
              <a:buChar char="q"/>
            </a:pPr>
            <a:r>
              <a:rPr lang="fr-FR" sz="3200" dirty="0"/>
              <a:t>Mais cela ne doit pas empêcher une réflexion plus globale +++</a:t>
            </a:r>
          </a:p>
          <a:p>
            <a:pPr>
              <a:buFont typeface="Wingdings" panose="05000000000000000000" pitchFamily="2" charset="2"/>
              <a:buChar char="q"/>
            </a:pPr>
            <a:r>
              <a:rPr lang="fr-FR" sz="3200" dirty="0"/>
              <a:t>Notamment vers une plus grande autonomie et une meilleure congruence entre évaluation des RP/ stratégie </a:t>
            </a:r>
            <a:r>
              <a:rPr lang="fr-FR" sz="3200" dirty="0" err="1"/>
              <a:t>indiv</a:t>
            </a:r>
            <a:r>
              <a:rPr lang="fr-FR" sz="3200" dirty="0"/>
              <a:t>+</a:t>
            </a:r>
            <a:r>
              <a:rPr lang="fr-FR" sz="3200"/>
              <a:t> </a:t>
            </a:r>
            <a:r>
              <a:rPr lang="fr-FR" sz="3200" dirty="0"/>
              <a:t>Collective du SPST</a:t>
            </a:r>
          </a:p>
          <a:p>
            <a:endParaRPr lang="fr-FR" dirty="0"/>
          </a:p>
        </p:txBody>
      </p:sp>
    </p:spTree>
    <p:extLst>
      <p:ext uri="{BB962C8B-B14F-4D97-AF65-F5344CB8AC3E}">
        <p14:creationId xmlns:p14="http://schemas.microsoft.com/office/powerpoint/2010/main" val="4195828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654C18-F07F-B521-6B0F-3CECD21A621A}"/>
              </a:ext>
            </a:extLst>
          </p:cNvPr>
          <p:cNvSpPr>
            <a:spLocks noGrp="1"/>
          </p:cNvSpPr>
          <p:nvPr>
            <p:ph type="title"/>
          </p:nvPr>
        </p:nvSpPr>
        <p:spPr/>
        <p:txBody>
          <a:bodyPr>
            <a:normAutofit/>
          </a:bodyPr>
          <a:lstStyle/>
          <a:p>
            <a:r>
              <a:rPr lang="fr-FR" dirty="0"/>
              <a:t>Le contexte d’une délégation du suivi de santé</a:t>
            </a:r>
          </a:p>
        </p:txBody>
      </p:sp>
      <p:sp>
        <p:nvSpPr>
          <p:cNvPr id="3" name="Espace réservé du contenu 2">
            <a:extLst>
              <a:ext uri="{FF2B5EF4-FFF2-40B4-BE49-F238E27FC236}">
                <a16:creationId xmlns:a16="http://schemas.microsoft.com/office/drawing/2014/main" id="{57A5FE6F-4942-E1B4-5E9A-22B1FC94EC13}"/>
              </a:ext>
            </a:extLst>
          </p:cNvPr>
          <p:cNvSpPr>
            <a:spLocks noGrp="1"/>
          </p:cNvSpPr>
          <p:nvPr>
            <p:ph idx="1"/>
          </p:nvPr>
        </p:nvSpPr>
        <p:spPr/>
        <p:txBody>
          <a:bodyPr>
            <a:normAutofit/>
          </a:bodyPr>
          <a:lstStyle/>
          <a:p>
            <a:pPr algn="just"/>
            <a:r>
              <a:rPr lang="fr-FR" sz="1800" dirty="0">
                <a:effectLst/>
                <a:latin typeface="Calibri" panose="020F0502020204030204" pitchFamily="34" charset="0"/>
                <a:ea typeface="Calibri" panose="020F0502020204030204" pitchFamily="34" charset="0"/>
                <a:cs typeface="Calibri" panose="020F0502020204030204" pitchFamily="34" charset="0"/>
              </a:rPr>
              <a:t>Aucun service de prévention et de santé au travail (SPST) ne peut à ce jour</a:t>
            </a:r>
            <a:r>
              <a:rPr lang="fr-FR" sz="1800" dirty="0">
                <a:latin typeface="Calibri" panose="020F0502020204030204" pitchFamily="34" charset="0"/>
                <a:ea typeface="Calibri" panose="020F0502020204030204" pitchFamily="34" charset="0"/>
                <a:cs typeface="Calibri" panose="020F0502020204030204" pitchFamily="34" charset="0"/>
              </a:rPr>
              <a:t> </a:t>
            </a:r>
            <a:r>
              <a:rPr lang="fr-FR" sz="1800" dirty="0">
                <a:effectLst/>
                <a:latin typeface="Calibri" panose="020F0502020204030204" pitchFamily="34" charset="0"/>
                <a:ea typeface="Calibri" panose="020F0502020204030204" pitchFamily="34" charset="0"/>
                <a:cs typeface="Calibri" panose="020F0502020204030204" pitchFamily="34" charset="0"/>
              </a:rPr>
              <a:t>effectuer la totalité </a:t>
            </a:r>
            <a:r>
              <a:rPr lang="fr-FR" sz="1800" dirty="0">
                <a:latin typeface="Calibri" panose="020F0502020204030204" pitchFamily="34" charset="0"/>
                <a:ea typeface="Calibri" panose="020F0502020204030204" pitchFamily="34" charset="0"/>
                <a:cs typeface="Calibri" panose="020F0502020204030204" pitchFamily="34" charset="0"/>
              </a:rPr>
              <a:t>des missions qui leur sont dévolues, en particulier les </a:t>
            </a:r>
            <a:r>
              <a:rPr lang="fr-FR" sz="1800" dirty="0">
                <a:effectLst/>
                <a:latin typeface="Calibri" panose="020F0502020204030204" pitchFamily="34" charset="0"/>
                <a:ea typeface="Calibri" panose="020F0502020204030204" pitchFamily="34" charset="0"/>
                <a:cs typeface="Calibri" panose="020F0502020204030204" pitchFamily="34" charset="0"/>
              </a:rPr>
              <a:t>visites individuelles de suivi de santé prévues par le Code du travail dans les délais impartis (Encore moins): </a:t>
            </a:r>
          </a:p>
          <a:p>
            <a:pPr marL="457200" lvl="1" indent="0" algn="just">
              <a:buNone/>
            </a:pPr>
            <a:r>
              <a:rPr lang="fr-FR" sz="1400" dirty="0">
                <a:latin typeface="Calibri" panose="020F0502020204030204" pitchFamily="34" charset="0"/>
                <a:ea typeface="Calibri" panose="020F0502020204030204" pitchFamily="34" charset="0"/>
                <a:cs typeface="Calibri" panose="020F0502020204030204" pitchFamily="34" charset="0"/>
              </a:rPr>
              <a:t>- Conseil/accompagnement aux/des entreprises</a:t>
            </a:r>
            <a:r>
              <a:rPr lang="fr-FR" sz="1400" dirty="0">
                <a:effectLst/>
                <a:latin typeface="Calibri" panose="020F0502020204030204" pitchFamily="34" charset="0"/>
                <a:ea typeface="Calibri" panose="020F0502020204030204" pitchFamily="34" charset="0"/>
                <a:cs typeface="Calibri" panose="020F0502020204030204" pitchFamily="34" charset="0"/>
              </a:rPr>
              <a:t> </a:t>
            </a:r>
          </a:p>
          <a:p>
            <a:pPr marL="457200" lvl="1" indent="0" algn="just">
              <a:buNone/>
            </a:pPr>
            <a:r>
              <a:rPr lang="fr-FR" sz="1400" dirty="0">
                <a:latin typeface="Calibri" panose="020F0502020204030204" pitchFamily="34" charset="0"/>
                <a:ea typeface="Calibri" panose="020F0502020204030204" pitchFamily="34" charset="0"/>
                <a:cs typeface="Calibri" panose="020F0502020204030204" pitchFamily="34" charset="0"/>
              </a:rPr>
              <a:t>- Suivi de santé</a:t>
            </a:r>
          </a:p>
          <a:p>
            <a:pPr marL="457200" lvl="1" indent="0" algn="just">
              <a:buNone/>
            </a:pPr>
            <a:r>
              <a:rPr lang="fr-FR" sz="1400" dirty="0">
                <a:effectLst/>
                <a:latin typeface="Calibri" panose="020F0502020204030204" pitchFamily="34" charset="0"/>
                <a:ea typeface="Calibri" panose="020F0502020204030204" pitchFamily="34" charset="0"/>
                <a:cs typeface="Calibri" panose="020F0502020204030204" pitchFamily="34" charset="0"/>
              </a:rPr>
              <a:t>- PDP/MEE (efficace)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dirty="0">
                <a:effectLst/>
                <a:latin typeface="Calibri" panose="020F0502020204030204" pitchFamily="34" charset="0"/>
                <a:ea typeface="Calibri" panose="020F0502020204030204" pitchFamily="34" charset="0"/>
              </a:rPr>
              <a:t>Outre </a:t>
            </a:r>
            <a:r>
              <a:rPr lang="fr-FR" sz="1800" b="1" dirty="0">
                <a:effectLst/>
                <a:latin typeface="Calibri" panose="020F0502020204030204" pitchFamily="34" charset="0"/>
                <a:ea typeface="Calibri" panose="020F0502020204030204" pitchFamily="34" charset="0"/>
              </a:rPr>
              <a:t>la réflexion à mener en urgence sur un suivi de santé plus ciblé</a:t>
            </a:r>
            <a:r>
              <a:rPr lang="fr-FR" sz="1800" dirty="0">
                <a:effectLst/>
                <a:latin typeface="Calibri" panose="020F0502020204030204" pitchFamily="34" charset="0"/>
                <a:ea typeface="Calibri" panose="020F0502020204030204" pitchFamily="34" charset="0"/>
              </a:rPr>
              <a:t> pour une prévention plus efficace, celle relative au </a:t>
            </a:r>
            <a:r>
              <a:rPr lang="fr-FR" sz="1800" b="1" dirty="0">
                <a:effectLst/>
                <a:latin typeface="Calibri" panose="020F0502020204030204" pitchFamily="34" charset="0"/>
                <a:ea typeface="Calibri" panose="020F0502020204030204" pitchFamily="34" charset="0"/>
              </a:rPr>
              <a:t>partage de ce suivi individuel de santé entre les professionnels de santé</a:t>
            </a:r>
            <a:r>
              <a:rPr lang="fr-FR" sz="1800" dirty="0">
                <a:effectLst/>
                <a:latin typeface="Calibri" panose="020F0502020204030204" pitchFamily="34" charset="0"/>
                <a:ea typeface="Calibri" panose="020F0502020204030204" pitchFamily="34" charset="0"/>
              </a:rPr>
              <a:t>, médecins et infirmiers, est cruciale.</a:t>
            </a:r>
          </a:p>
          <a:p>
            <a:pPr algn="just"/>
            <a:r>
              <a:rPr lang="fr-FR" sz="1800" dirty="0">
                <a:effectLst/>
                <a:latin typeface="Calibri" panose="020F0502020204030204" pitchFamily="34" charset="0"/>
                <a:ea typeface="Calibri" panose="020F0502020204030204" pitchFamily="34" charset="0"/>
              </a:rPr>
              <a:t>Réflexion cruciale, car depuis 2016 ce partage a fait ses preuves et que cela permet de conserver du temps médical là où l’expertise spécifique du médecin est indispensable.  Réflexion cruciale aussi, parce que les compétences propres des IDEST sont utiles et reconnues. </a:t>
            </a:r>
            <a:endParaRPr lang="fr-FR" dirty="0"/>
          </a:p>
        </p:txBody>
      </p:sp>
    </p:spTree>
    <p:extLst>
      <p:ext uri="{BB962C8B-B14F-4D97-AF65-F5344CB8AC3E}">
        <p14:creationId xmlns:p14="http://schemas.microsoft.com/office/powerpoint/2010/main" val="767234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A4B8EF-56F3-4019-ABFE-C7C4D676CC15}"/>
              </a:ext>
            </a:extLst>
          </p:cNvPr>
          <p:cNvSpPr>
            <a:spLocks noGrp="1"/>
          </p:cNvSpPr>
          <p:nvPr>
            <p:ph type="title"/>
          </p:nvPr>
        </p:nvSpPr>
        <p:spPr/>
        <p:txBody>
          <a:bodyPr>
            <a:normAutofit/>
          </a:bodyPr>
          <a:lstStyle/>
          <a:p>
            <a:r>
              <a:rPr lang="fr-FR" dirty="0"/>
              <a:t>Une faculté de délégation générale encadrée</a:t>
            </a:r>
          </a:p>
        </p:txBody>
      </p:sp>
      <p:sp>
        <p:nvSpPr>
          <p:cNvPr id="3" name="Espace réservé du contenu 2">
            <a:extLst>
              <a:ext uri="{FF2B5EF4-FFF2-40B4-BE49-F238E27FC236}">
                <a16:creationId xmlns:a16="http://schemas.microsoft.com/office/drawing/2014/main" id="{6E2D6A1D-4E44-4ECF-99F0-02423F6C90DA}"/>
              </a:ext>
            </a:extLst>
          </p:cNvPr>
          <p:cNvSpPr>
            <a:spLocks noGrp="1"/>
          </p:cNvSpPr>
          <p:nvPr>
            <p:ph idx="1"/>
          </p:nvPr>
        </p:nvSpPr>
        <p:spPr/>
        <p:txBody>
          <a:bodyPr/>
          <a:lstStyle/>
          <a:p>
            <a:pPr algn="just"/>
            <a:r>
              <a:rPr lang="fr-FR" dirty="0"/>
              <a:t>L’article L. 4622-8 du code du travail modifié par l’article 35 de la loi du 2 août 2021 reprend les observations du Conseil d’Etat et prévoit la mise en œuvre de la délégation de certaines missions, sous la responsabilité du médecin du travail et dans le respect du projet de service pluriannuel aux membres de l’équipe pluridisciplinaire, par le renvoi à un décret en Conseil d’Etat. </a:t>
            </a:r>
          </a:p>
          <a:p>
            <a:pPr algn="just"/>
            <a:r>
              <a:rPr lang="fr-FR" b="1" dirty="0"/>
              <a:t>La loi permet ainsi d’envisager une faculté de délégation générale, sous réserve du respect des compétences de chaque professionnel de santé prévues par le code de la santé publique.</a:t>
            </a:r>
            <a:endParaRPr lang="fr-FR" dirty="0"/>
          </a:p>
          <a:p>
            <a:endParaRPr lang="fr-FR" dirty="0"/>
          </a:p>
        </p:txBody>
      </p:sp>
    </p:spTree>
    <p:extLst>
      <p:ext uri="{BB962C8B-B14F-4D97-AF65-F5344CB8AC3E}">
        <p14:creationId xmlns:p14="http://schemas.microsoft.com/office/powerpoint/2010/main" val="3339911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BE2F97-B209-0CD3-293A-B4715AF863AB}"/>
              </a:ext>
            </a:extLst>
          </p:cNvPr>
          <p:cNvSpPr>
            <a:spLocks noGrp="1"/>
          </p:cNvSpPr>
          <p:nvPr>
            <p:ph type="title"/>
          </p:nvPr>
        </p:nvSpPr>
        <p:spPr/>
        <p:txBody>
          <a:bodyPr/>
          <a:lstStyle/>
          <a:p>
            <a:r>
              <a:rPr lang="fr-FR" dirty="0"/>
              <a:t>Délégation du suivi de santé en santé travail</a:t>
            </a:r>
          </a:p>
        </p:txBody>
      </p:sp>
      <p:sp>
        <p:nvSpPr>
          <p:cNvPr id="3" name="Espace réservé du contenu 2">
            <a:extLst>
              <a:ext uri="{FF2B5EF4-FFF2-40B4-BE49-F238E27FC236}">
                <a16:creationId xmlns:a16="http://schemas.microsoft.com/office/drawing/2014/main" id="{D8D7F13A-1F06-A709-581C-91E1ABE81393}"/>
              </a:ext>
            </a:extLst>
          </p:cNvPr>
          <p:cNvSpPr>
            <a:spLocks noGrp="1"/>
          </p:cNvSpPr>
          <p:nvPr>
            <p:ph idx="1"/>
          </p:nvPr>
        </p:nvSpPr>
        <p:spPr/>
        <p:txBody>
          <a:bodyPr/>
          <a:lstStyle/>
          <a:p>
            <a:pPr marL="0" indent="0">
              <a:buNone/>
            </a:pPr>
            <a:r>
              <a:rPr lang="fr-FR" dirty="0"/>
              <a:t>Ce qui existe sur le terrain (en plus des VIP initiales et intermédiaires) : Hétérogénéité et progressivité !</a:t>
            </a:r>
          </a:p>
          <a:p>
            <a:pPr>
              <a:buFont typeface="Arial" panose="020B0604020202020204" pitchFamily="34" charset="0"/>
              <a:buChar char="•"/>
            </a:pPr>
            <a:r>
              <a:rPr lang="fr-FR" dirty="0"/>
              <a:t> Délégation des VPR, VR, VMC, aide à la VFC/VFE, visites occasionnelles,  « pré » visite d’embauche SIR, « pré » visite périodique médicale SIR…</a:t>
            </a:r>
          </a:p>
          <a:p>
            <a:pPr>
              <a:buFont typeface="Arial" panose="020B0604020202020204" pitchFamily="34" charset="0"/>
              <a:buChar char="•"/>
            </a:pPr>
            <a:r>
              <a:rPr lang="fr-FR" dirty="0"/>
              <a:t>Délégations « en cours » de déploiement (2% dernier bilan)</a:t>
            </a:r>
          </a:p>
          <a:p>
            <a:pPr>
              <a:buFont typeface="Arial" panose="020B0604020202020204" pitchFamily="34" charset="0"/>
              <a:buChar char="•"/>
            </a:pPr>
            <a:r>
              <a:rPr lang="fr-FR" dirty="0"/>
              <a:t>Hésitations/réticences/Intrication avec question de reconnaissance métier</a:t>
            </a:r>
          </a:p>
          <a:p>
            <a:endParaRPr lang="fr-FR" dirty="0"/>
          </a:p>
          <a:p>
            <a:r>
              <a:rPr lang="fr-FR" dirty="0"/>
              <a:t>Mais un constat : Ce n’est pas le cadre juridique qui est le facteur limitant déterminant aujourd’hui !</a:t>
            </a:r>
          </a:p>
        </p:txBody>
      </p:sp>
    </p:spTree>
    <p:extLst>
      <p:ext uri="{BB962C8B-B14F-4D97-AF65-F5344CB8AC3E}">
        <p14:creationId xmlns:p14="http://schemas.microsoft.com/office/powerpoint/2010/main" val="3876859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9775C4-F80C-4754-B163-5F7331B5E43D}"/>
              </a:ext>
            </a:extLst>
          </p:cNvPr>
          <p:cNvSpPr>
            <a:spLocks noGrp="1"/>
          </p:cNvSpPr>
          <p:nvPr>
            <p:ph type="title"/>
          </p:nvPr>
        </p:nvSpPr>
        <p:spPr/>
        <p:txBody>
          <a:bodyPr>
            <a:noAutofit/>
          </a:bodyPr>
          <a:lstStyle/>
          <a:p>
            <a:r>
              <a:rPr lang="fr-FR" sz="2800" b="1" dirty="0"/>
              <a:t>Décret du 26 avril 2022 relatif aux délégations de missions par les médecins du travail, aux infirmiers en santé au travail et à la télésanté au travail</a:t>
            </a:r>
            <a:br>
              <a:rPr lang="fr-FR" sz="2800" b="1" dirty="0"/>
            </a:br>
            <a:r>
              <a:rPr lang="fr-FR" sz="2800" b="1" u="sng" dirty="0"/>
              <a:t>Un décret sous haute surveillance !</a:t>
            </a:r>
            <a:endParaRPr lang="fr-FR" sz="2800" dirty="0"/>
          </a:p>
        </p:txBody>
      </p:sp>
      <p:sp>
        <p:nvSpPr>
          <p:cNvPr id="3" name="Espace réservé du contenu 2">
            <a:extLst>
              <a:ext uri="{FF2B5EF4-FFF2-40B4-BE49-F238E27FC236}">
                <a16:creationId xmlns:a16="http://schemas.microsoft.com/office/drawing/2014/main" id="{1D659D92-C56C-4EC5-842E-FDB1703D19CC}"/>
              </a:ext>
            </a:extLst>
          </p:cNvPr>
          <p:cNvSpPr>
            <a:spLocks noGrp="1"/>
          </p:cNvSpPr>
          <p:nvPr>
            <p:ph idx="1"/>
          </p:nvPr>
        </p:nvSpPr>
        <p:spPr>
          <a:xfrm>
            <a:off x="1097280" y="2246050"/>
            <a:ext cx="10058400" cy="3623044"/>
          </a:xfrm>
        </p:spPr>
        <p:txBody>
          <a:bodyPr/>
          <a:lstStyle/>
          <a:p>
            <a:pPr algn="just"/>
            <a:r>
              <a:rPr lang="fr-FR" dirty="0"/>
              <a:t>Notice / Objectif du DCE :</a:t>
            </a:r>
          </a:p>
          <a:p>
            <a:pPr algn="just"/>
            <a:r>
              <a:rPr lang="fr-FR" dirty="0"/>
              <a:t>« Recentrer l’action des médecins du travail sur les suivis ou les publics prioritaires dans un contexte marqué par la pénurie de ressources médicales dans certains territoires ». </a:t>
            </a:r>
          </a:p>
          <a:p>
            <a:pPr algn="just"/>
            <a:r>
              <a:rPr lang="fr-FR" dirty="0"/>
              <a:t>…</a:t>
            </a:r>
          </a:p>
          <a:p>
            <a:pPr algn="just"/>
            <a:r>
              <a:rPr lang="fr-FR" dirty="0"/>
              <a:t>- Quelle ambition ? </a:t>
            </a:r>
          </a:p>
          <a:p>
            <a:pPr algn="just"/>
            <a:r>
              <a:rPr lang="fr-FR" dirty="0"/>
              <a:t>- Le but n’EST PAS de remplacer le médecin par l’IDEST ni de transférer des compétences mais des missions/tâches</a:t>
            </a:r>
          </a:p>
          <a:p>
            <a:pPr algn="just"/>
            <a:endParaRPr lang="fr-FR" dirty="0"/>
          </a:p>
        </p:txBody>
      </p:sp>
    </p:spTree>
    <p:extLst>
      <p:ext uri="{BB962C8B-B14F-4D97-AF65-F5344CB8AC3E}">
        <p14:creationId xmlns:p14="http://schemas.microsoft.com/office/powerpoint/2010/main" val="2286960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03F0EF-5E44-4EC0-BD84-625406FD87AE}"/>
              </a:ext>
            </a:extLst>
          </p:cNvPr>
          <p:cNvSpPr>
            <a:spLocks noGrp="1"/>
          </p:cNvSpPr>
          <p:nvPr>
            <p:ph type="title"/>
          </p:nvPr>
        </p:nvSpPr>
        <p:spPr>
          <a:xfrm>
            <a:off x="838200" y="365125"/>
            <a:ext cx="3447473" cy="5860184"/>
          </a:xfrm>
        </p:spPr>
        <p:txBody>
          <a:bodyPr>
            <a:normAutofit/>
          </a:bodyPr>
          <a:lstStyle/>
          <a:p>
            <a:r>
              <a:rPr lang="fr-FR" sz="3200" dirty="0"/>
              <a:t>Un décret entouré de garanties : </a:t>
            </a:r>
            <a:r>
              <a:rPr lang="fr-FR" sz="3100" b="1" dirty="0"/>
              <a:t>Cette évolution s’inscrit dans un cadre spécifique rappelé récemment par le Conseil d’Etat</a:t>
            </a:r>
            <a:br>
              <a:rPr lang="fr-FR" dirty="0"/>
            </a:br>
            <a:endParaRPr lang="fr-FR" dirty="0"/>
          </a:p>
        </p:txBody>
      </p:sp>
      <p:sp>
        <p:nvSpPr>
          <p:cNvPr id="3" name="Espace réservé du contenu 2">
            <a:extLst>
              <a:ext uri="{FF2B5EF4-FFF2-40B4-BE49-F238E27FC236}">
                <a16:creationId xmlns:a16="http://schemas.microsoft.com/office/drawing/2014/main" id="{84113F9C-A203-4D8A-A5BF-980C38D14182}"/>
              </a:ext>
            </a:extLst>
          </p:cNvPr>
          <p:cNvSpPr>
            <a:spLocks noGrp="1"/>
          </p:cNvSpPr>
          <p:nvPr>
            <p:ph idx="1"/>
          </p:nvPr>
        </p:nvSpPr>
        <p:spPr>
          <a:xfrm>
            <a:off x="5162309" y="559354"/>
            <a:ext cx="6585252" cy="5739292"/>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lnSpcReduction="10000"/>
          </a:bodyPr>
          <a:lstStyle/>
          <a:p>
            <a:r>
              <a:rPr lang="fr-FR" dirty="0"/>
              <a:t>Ecarter toute délégation de tâches qui pourrait être susceptible d’être regardée comme relevant d’un exercice illégal de la médecine (recours aux </a:t>
            </a:r>
            <a:r>
              <a:rPr lang="fr-FR" dirty="0">
                <a:solidFill>
                  <a:srgbClr val="FF0000"/>
                </a:solidFill>
              </a:rPr>
              <a:t>protocoles</a:t>
            </a:r>
            <a:r>
              <a:rPr lang="fr-FR" dirty="0"/>
              <a:t> écrits, </a:t>
            </a:r>
            <a:r>
              <a:rPr lang="fr-FR" dirty="0">
                <a:solidFill>
                  <a:srgbClr val="FF0000"/>
                </a:solidFill>
              </a:rPr>
              <a:t>réorientation</a:t>
            </a:r>
            <a:r>
              <a:rPr lang="fr-FR" dirty="0"/>
              <a:t> possible vers le médecin à tout moment, </a:t>
            </a:r>
            <a:r>
              <a:rPr lang="fr-FR" dirty="0">
                <a:solidFill>
                  <a:srgbClr val="FF0000"/>
                </a:solidFill>
              </a:rPr>
              <a:t>recommandations dans le cadre des visites de </a:t>
            </a:r>
            <a:r>
              <a:rPr lang="fr-FR" dirty="0" err="1">
                <a:solidFill>
                  <a:srgbClr val="FF0000"/>
                </a:solidFill>
              </a:rPr>
              <a:t>préreprise</a:t>
            </a:r>
            <a:r>
              <a:rPr lang="fr-FR" dirty="0">
                <a:solidFill>
                  <a:srgbClr val="FF0000"/>
                </a:solidFill>
              </a:rPr>
              <a:t> et de reprise et avis d’inaptitude exclus </a:t>
            </a:r>
            <a:r>
              <a:rPr lang="fr-FR" dirty="0"/>
              <a:t>du périmètre de délégation) </a:t>
            </a:r>
          </a:p>
          <a:p>
            <a:pPr marL="0" indent="0">
              <a:buNone/>
            </a:pPr>
            <a:endParaRPr lang="fr-FR" dirty="0"/>
          </a:p>
          <a:p>
            <a:r>
              <a:rPr lang="fr-FR" dirty="0"/>
              <a:t>Dans son avis du 9 février 2021 relatif à la proposition de loi pour renforcer la prévention en santé au travail, le CE a rappelé que les missions déléguées aux membres de l’équipe pluridisciplinaire </a:t>
            </a:r>
            <a:r>
              <a:rPr lang="fr-FR" b="1" dirty="0"/>
              <a:t>devaient demeurer sous l</a:t>
            </a:r>
            <a:r>
              <a:rPr lang="fr-FR" b="1" dirty="0">
                <a:solidFill>
                  <a:srgbClr val="FF0000"/>
                </a:solidFill>
              </a:rPr>
              <a:t>’autorité </a:t>
            </a:r>
            <a:r>
              <a:rPr lang="fr-FR" b="1" dirty="0"/>
              <a:t>du médecin du travail et </a:t>
            </a:r>
            <a:r>
              <a:rPr lang="fr-FR" b="1" dirty="0">
                <a:solidFill>
                  <a:srgbClr val="FF0000"/>
                </a:solidFill>
              </a:rPr>
              <a:t>dans la limite des compétences </a:t>
            </a:r>
            <a:r>
              <a:rPr lang="fr-FR" b="1" dirty="0"/>
              <a:t>reconnues à chaque catégorie de professionnels de santé par le code de la santé publique.  </a:t>
            </a:r>
          </a:p>
          <a:p>
            <a:pPr marL="0" indent="0">
              <a:buNone/>
            </a:pPr>
            <a:endParaRPr lang="fr-FR" sz="3600" dirty="0"/>
          </a:p>
          <a:p>
            <a:r>
              <a:rPr lang="fr-FR" dirty="0"/>
              <a:t>L’article R. 4311-5 du code de la santé publique détaille la liste des actes relevant des missions propres des infirmiers parmi lesquels un certain nombre peuvent être mobilisés dans le cadre de l’exercice des fonctions d’infirmier en santé au travail sans qu’il soit nécessaire d’en ajouter. </a:t>
            </a:r>
          </a:p>
          <a:p>
            <a:endParaRPr lang="fr-FR" dirty="0"/>
          </a:p>
        </p:txBody>
      </p:sp>
    </p:spTree>
    <p:extLst>
      <p:ext uri="{BB962C8B-B14F-4D97-AF65-F5344CB8AC3E}">
        <p14:creationId xmlns:p14="http://schemas.microsoft.com/office/powerpoint/2010/main" val="3751566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4C0C05-F688-4BE8-9AA4-FE142ED672C3}"/>
              </a:ext>
            </a:extLst>
          </p:cNvPr>
          <p:cNvSpPr>
            <a:spLocks noGrp="1"/>
          </p:cNvSpPr>
          <p:nvPr>
            <p:ph type="title"/>
          </p:nvPr>
        </p:nvSpPr>
        <p:spPr>
          <a:xfrm>
            <a:off x="1097280" y="286604"/>
            <a:ext cx="10058400" cy="1187090"/>
          </a:xfrm>
        </p:spPr>
        <p:txBody>
          <a:bodyPr/>
          <a:lstStyle/>
          <a:p>
            <a:r>
              <a:rPr lang="fr-FR" dirty="0"/>
              <a:t>Visites explicitement délégables </a:t>
            </a:r>
          </a:p>
        </p:txBody>
      </p:sp>
      <p:sp>
        <p:nvSpPr>
          <p:cNvPr id="3" name="Espace réservé du contenu 2">
            <a:extLst>
              <a:ext uri="{FF2B5EF4-FFF2-40B4-BE49-F238E27FC236}">
                <a16:creationId xmlns:a16="http://schemas.microsoft.com/office/drawing/2014/main" id="{1B540171-4B73-4E67-8A3E-759806FBE1BD}"/>
              </a:ext>
            </a:extLst>
          </p:cNvPr>
          <p:cNvSpPr>
            <a:spLocks noGrp="1"/>
          </p:cNvSpPr>
          <p:nvPr>
            <p:ph idx="1"/>
          </p:nvPr>
        </p:nvSpPr>
        <p:spPr/>
        <p:txBody>
          <a:bodyPr>
            <a:normAutofit/>
          </a:bodyPr>
          <a:lstStyle/>
          <a:p>
            <a:pPr>
              <a:buFont typeface="Wingdings" panose="05000000000000000000" pitchFamily="2" charset="2"/>
              <a:buChar char="q"/>
            </a:pPr>
            <a:r>
              <a:rPr lang="fr-FR" dirty="0"/>
              <a:t>VIPI et VIP : en suivi individuel de droit commun ou en suivi individuel adapté (R. 4624-16 et 17), y compris pour les mineurs, les travailleurs de nuit (R.4624-18), les travailleurs handicapés et les femmes venant d’accoucher ou allaitantes, de même que la visite intermédiaire dans le cadre du suivi individuel renforcé (SIR) (R. 4624-28) ;</a:t>
            </a:r>
          </a:p>
          <a:p>
            <a:pPr marL="0" indent="0">
              <a:buNone/>
            </a:pPr>
            <a:endParaRPr lang="fr-FR" dirty="0"/>
          </a:p>
          <a:p>
            <a:pPr>
              <a:buFont typeface="Wingdings" panose="05000000000000000000" pitchFamily="2" charset="2"/>
              <a:buChar char="q"/>
            </a:pPr>
            <a:r>
              <a:rPr lang="fr-FR" dirty="0"/>
              <a:t>Visites de reprise et de pré-reprise dans la limite des compétences de chaque professionnel de santé (SIR et NON SIR)</a:t>
            </a:r>
          </a:p>
          <a:p>
            <a:pPr marL="0" indent="0">
              <a:buNone/>
            </a:pPr>
            <a:endParaRPr lang="fr-FR" dirty="0"/>
          </a:p>
          <a:p>
            <a:pPr>
              <a:buFont typeface="Wingdings" panose="05000000000000000000" pitchFamily="2" charset="2"/>
              <a:buChar char="q"/>
            </a:pPr>
            <a:r>
              <a:rPr lang="fr-FR" dirty="0"/>
              <a:t>Visites de mi carrière (Pas forcément IPA sauf recommandations reposant sur des éléments de nature médicale à l’employeur). </a:t>
            </a:r>
          </a:p>
          <a:p>
            <a:endParaRPr lang="fr-FR" dirty="0"/>
          </a:p>
        </p:txBody>
      </p:sp>
    </p:spTree>
    <p:extLst>
      <p:ext uri="{BB962C8B-B14F-4D97-AF65-F5344CB8AC3E}">
        <p14:creationId xmlns:p14="http://schemas.microsoft.com/office/powerpoint/2010/main" val="2046931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B78E6E-B062-4708-AFD3-01D5498A0BBE}"/>
              </a:ext>
            </a:extLst>
          </p:cNvPr>
          <p:cNvSpPr>
            <a:spLocks noGrp="1"/>
          </p:cNvSpPr>
          <p:nvPr>
            <p:ph type="title"/>
          </p:nvPr>
        </p:nvSpPr>
        <p:spPr/>
        <p:txBody>
          <a:bodyPr/>
          <a:lstStyle/>
          <a:p>
            <a:r>
              <a:rPr lang="fr-FR" dirty="0"/>
              <a:t>Délégation sous les réserves suivantes :</a:t>
            </a:r>
          </a:p>
        </p:txBody>
      </p:sp>
      <p:sp>
        <p:nvSpPr>
          <p:cNvPr id="3" name="Espace réservé du contenu 2">
            <a:extLst>
              <a:ext uri="{FF2B5EF4-FFF2-40B4-BE49-F238E27FC236}">
                <a16:creationId xmlns:a16="http://schemas.microsoft.com/office/drawing/2014/main" id="{C5EE3BF3-28A3-4915-A2CF-50F86E842772}"/>
              </a:ext>
            </a:extLst>
          </p:cNvPr>
          <p:cNvSpPr>
            <a:spLocks noGrp="1"/>
          </p:cNvSpPr>
          <p:nvPr>
            <p:ph idx="1"/>
          </p:nvPr>
        </p:nvSpPr>
        <p:spPr/>
        <p:txBody>
          <a:bodyPr>
            <a:normAutofit fontScale="92500" lnSpcReduction="10000"/>
          </a:bodyPr>
          <a:lstStyle/>
          <a:p>
            <a:pPr>
              <a:buFont typeface="Wingdings" panose="05000000000000000000" pitchFamily="2" charset="2"/>
              <a:buChar char="q"/>
            </a:pPr>
            <a:r>
              <a:rPr lang="fr-FR" dirty="0"/>
              <a:t>Interdiction de pratique illégale de la médecine : « 1° Ne peuvent être émis que par le médecin du travail les avis, propositions, conclusions écrites ou indications </a:t>
            </a:r>
            <a:r>
              <a:rPr lang="fr-FR" b="1" dirty="0"/>
              <a:t>reposant sur des éléments de nature médical</a:t>
            </a:r>
            <a:r>
              <a:rPr lang="fr-FR" dirty="0"/>
              <a:t>e  (?);</a:t>
            </a:r>
          </a:p>
          <a:p>
            <a:pPr>
              <a:buFont typeface="Wingdings" panose="05000000000000000000" pitchFamily="2" charset="2"/>
              <a:buChar char="q"/>
            </a:pPr>
            <a:r>
              <a:rPr lang="fr-FR" dirty="0"/>
              <a:t>Réorientation si nécessaire :« 2° Lorsqu'il l'estime nécessaire pour tout motif, notamment pour l'application du 1°, ou lorsque le protocole le prévoit, l'infirmier oriente, sans délai, le travailleur vers le médecin du travail qui réalise alors la visite ou l'examen. </a:t>
            </a:r>
          </a:p>
          <a:p>
            <a:pPr>
              <a:buFont typeface="Wingdings" panose="05000000000000000000" pitchFamily="2" charset="2"/>
              <a:buChar char="q"/>
            </a:pPr>
            <a:r>
              <a:rPr lang="fr-FR" dirty="0"/>
              <a:t>Réalisées sous « la responsabilité » (autorité) du médecin du travail ; </a:t>
            </a:r>
          </a:p>
          <a:p>
            <a:pPr>
              <a:buFont typeface="Wingdings" panose="05000000000000000000" pitchFamily="2" charset="2"/>
              <a:buChar char="q"/>
            </a:pPr>
            <a:r>
              <a:rPr lang="fr-FR" dirty="0"/>
              <a:t>Adaptées à la formation et aux compétences des professionnels auxquels elles sont confiées ; </a:t>
            </a:r>
          </a:p>
          <a:p>
            <a:pPr>
              <a:buFont typeface="Wingdings" panose="05000000000000000000" pitchFamily="2" charset="2"/>
              <a:buChar char="q"/>
            </a:pPr>
            <a:r>
              <a:rPr lang="fr-FR" dirty="0"/>
              <a:t>Exercées dans la limite des compétences respectives des professionnels de santé déterminées par les dispositions du </a:t>
            </a:r>
            <a:r>
              <a:rPr lang="fr-FR" dirty="0">
                <a:hlinkClick r:id="rId2" tooltip="Code de la santé publique (V)"/>
              </a:rPr>
              <a:t>code de la santé publique </a:t>
            </a:r>
            <a:r>
              <a:rPr lang="fr-FR" dirty="0"/>
              <a:t>pour les professions dont les conditions d'exercice relèvent de ce code ; </a:t>
            </a:r>
          </a:p>
          <a:p>
            <a:pPr>
              <a:buFont typeface="Wingdings" panose="05000000000000000000" pitchFamily="2" charset="2"/>
              <a:buChar char="q"/>
            </a:pPr>
            <a:r>
              <a:rPr lang="fr-FR" dirty="0"/>
              <a:t> Mises en œuvre dans le respect du projet de service pluriannuel lorsque les missions sont confiées aux membres de l'équipe pluridisciplinaire. »</a:t>
            </a:r>
          </a:p>
        </p:txBody>
      </p:sp>
    </p:spTree>
    <p:extLst>
      <p:ext uri="{BB962C8B-B14F-4D97-AF65-F5344CB8AC3E}">
        <p14:creationId xmlns:p14="http://schemas.microsoft.com/office/powerpoint/2010/main" val="1586334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D18C38-6FC9-ECDA-23AD-4CE9302986CF}"/>
              </a:ext>
            </a:extLst>
          </p:cNvPr>
          <p:cNvSpPr>
            <a:spLocks noGrp="1"/>
          </p:cNvSpPr>
          <p:nvPr>
            <p:ph type="title"/>
          </p:nvPr>
        </p:nvSpPr>
        <p:spPr/>
        <p:txBody>
          <a:bodyPr>
            <a:normAutofit/>
          </a:bodyPr>
          <a:lstStyle/>
          <a:p>
            <a:r>
              <a:rPr lang="fr-FR" sz="2800" dirty="0"/>
              <a:t>Des autres missions délégables aux IDEST voire à des conseillers en prévention pour les VFC ?</a:t>
            </a:r>
          </a:p>
        </p:txBody>
      </p:sp>
      <p:sp>
        <p:nvSpPr>
          <p:cNvPr id="3" name="Espace réservé du contenu 2">
            <a:extLst>
              <a:ext uri="{FF2B5EF4-FFF2-40B4-BE49-F238E27FC236}">
                <a16:creationId xmlns:a16="http://schemas.microsoft.com/office/drawing/2014/main" id="{39F0B2BD-055E-E6E2-08AA-C2675C99687F}"/>
              </a:ext>
            </a:extLst>
          </p:cNvPr>
          <p:cNvSpPr>
            <a:spLocks noGrp="1"/>
          </p:cNvSpPr>
          <p:nvPr>
            <p:ph idx="1"/>
          </p:nvPr>
        </p:nvSpPr>
        <p:spPr/>
        <p:txBody>
          <a:bodyPr>
            <a:normAutofit/>
          </a:bodyPr>
          <a:lstStyle/>
          <a:p>
            <a:pPr>
              <a:buFont typeface="Wingdings" panose="05000000000000000000" pitchFamily="2" charset="2"/>
              <a:buChar char="q"/>
            </a:pPr>
            <a:r>
              <a:rPr lang="fr-FR" dirty="0"/>
              <a:t>Pas de délégation des VFC ou VFE car prescription éventuelle d’un SPP/SPE : mais rien n’empêche un autre professionnel formé de faire en amont « l’état des lieux des expositions », la remise au travailleur se faisant par le médecin</a:t>
            </a:r>
          </a:p>
          <a:p>
            <a:pPr>
              <a:buFont typeface="Wingdings" panose="05000000000000000000" pitchFamily="2" charset="2"/>
              <a:buChar char="q"/>
            </a:pPr>
            <a:r>
              <a:rPr lang="fr-FR" dirty="0"/>
              <a:t>Rien n’empêche l’IDEST d’effectuer une visite « pré-SIR » puis d’utiliser la </a:t>
            </a:r>
            <a:r>
              <a:rPr lang="fr-FR" dirty="0" err="1"/>
              <a:t>téléexpertise</a:t>
            </a:r>
            <a:r>
              <a:rPr lang="fr-FR" dirty="0"/>
              <a:t> ou le contact direct avec un médecin pour ensuite valider l’aptitude par exemple ou que le médecin conclue la SIR ensuite sur dossier/téléconsultation/consultation (</a:t>
            </a:r>
            <a:r>
              <a:rPr lang="fr-FR" dirty="0" err="1"/>
              <a:t>cf</a:t>
            </a:r>
            <a:r>
              <a:rPr lang="fr-FR" dirty="0"/>
              <a:t> doc coopération SFST)</a:t>
            </a:r>
          </a:p>
          <a:p>
            <a:pPr>
              <a:buFont typeface="Wingdings" panose="05000000000000000000" pitchFamily="2" charset="2"/>
              <a:buChar char="q"/>
            </a:pPr>
            <a:r>
              <a:rPr lang="fr-FR" b="1" dirty="0"/>
              <a:t>Conseils individuels de prévention primaire aux employeurs concernant les conditions de travail et les risques professionnels par les IDEST à l’issue des visites dans le cadre du suivi individuel de santé au travail ?</a:t>
            </a:r>
          </a:p>
          <a:p>
            <a:pPr>
              <a:buFont typeface="Wingdings" panose="05000000000000000000" pitchFamily="2" charset="2"/>
              <a:buChar char="q"/>
            </a:pPr>
            <a:r>
              <a:rPr lang="fr-FR" b="1" dirty="0"/>
              <a:t>Importance de la formation, l’accompagnement/tutorat, de l’AMT pour les IDEST +++</a:t>
            </a:r>
            <a:endParaRPr lang="fr-FR" dirty="0"/>
          </a:p>
          <a:p>
            <a:r>
              <a:rPr lang="fr-FR" b="1" dirty="0"/>
              <a:t> …</a:t>
            </a:r>
            <a:endParaRPr lang="fr-FR" dirty="0"/>
          </a:p>
        </p:txBody>
      </p:sp>
    </p:spTree>
    <p:extLst>
      <p:ext uri="{BB962C8B-B14F-4D97-AF65-F5344CB8AC3E}">
        <p14:creationId xmlns:p14="http://schemas.microsoft.com/office/powerpoint/2010/main" val="985902983"/>
      </p:ext>
    </p:extLst>
  </p:cSld>
  <p:clrMapOvr>
    <a:masterClrMapping/>
  </p:clrMapOvr>
</p:sld>
</file>

<file path=ppt/theme/theme1.xml><?xml version="1.0" encoding="utf-8"?>
<a:theme xmlns:a="http://schemas.openxmlformats.org/drawingml/2006/main" name="Rétrospective">
  <a:themeElements>
    <a:clrScheme name="Rétrospective">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1329</TotalTime>
  <Words>1334</Words>
  <Application>Microsoft Office PowerPoint</Application>
  <PresentationFormat>Grand écran</PresentationFormat>
  <Paragraphs>73</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Calibri Light</vt:lpstr>
      <vt:lpstr>Times New Roman</vt:lpstr>
      <vt:lpstr>Wingdings</vt:lpstr>
      <vt:lpstr>Rétrospective</vt:lpstr>
      <vt:lpstr>Valoriser les compétences du spécialiste en santé/travail et optimiser la démographie des professionnels de santé au travail</vt:lpstr>
      <vt:lpstr>Le contexte d’une délégation du suivi de santé</vt:lpstr>
      <vt:lpstr>Une faculté de délégation générale encadrée</vt:lpstr>
      <vt:lpstr>Délégation du suivi de santé en santé travail</vt:lpstr>
      <vt:lpstr>Décret du 26 avril 2022 relatif aux délégations de missions par les médecins du travail, aux infirmiers en santé au travail et à la télésanté au travail Un décret sous haute surveillance !</vt:lpstr>
      <vt:lpstr>Un décret entouré de garanties : Cette évolution s’inscrit dans un cadre spécifique rappelé récemment par le Conseil d’Etat </vt:lpstr>
      <vt:lpstr>Visites explicitement délégables </vt:lpstr>
      <vt:lpstr>Délégation sous les réserves suivantes :</vt:lpstr>
      <vt:lpstr>Des autres missions délégables aux IDEST voire à des conseillers en prévention pour les VFC ?</vt:lpstr>
      <vt:lpstr>Des responsabilités accrues ?</vt:lpstr>
      <vt:lpstr>Pourtant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dc:title>
  <dc:creator>FANTONI Sophie</dc:creator>
  <cp:lastModifiedBy>FANTONI Sophie</cp:lastModifiedBy>
  <cp:revision>29</cp:revision>
  <dcterms:created xsi:type="dcterms:W3CDTF">2024-12-26T12:50:34Z</dcterms:created>
  <dcterms:modified xsi:type="dcterms:W3CDTF">2025-01-16T09:26:48Z</dcterms:modified>
</cp:coreProperties>
</file>