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3" r:id="rId6"/>
    <p:sldMasterId id="2147483711" r:id="rId7"/>
    <p:sldMasterId id="2147483723" r:id="rId8"/>
  </p:sldMasterIdLst>
  <p:notesMasterIdLst>
    <p:notesMasterId r:id="rId93"/>
  </p:notesMasterIdLst>
  <p:handoutMasterIdLst>
    <p:handoutMasterId r:id="rId94"/>
  </p:handoutMasterIdLst>
  <p:sldIdLst>
    <p:sldId id="257" r:id="rId9"/>
    <p:sldId id="341" r:id="rId10"/>
    <p:sldId id="2145707632" r:id="rId11"/>
    <p:sldId id="2145707633" r:id="rId12"/>
    <p:sldId id="2145707634" r:id="rId13"/>
    <p:sldId id="276" r:id="rId14"/>
    <p:sldId id="2145707636" r:id="rId15"/>
    <p:sldId id="2145707637" r:id="rId16"/>
    <p:sldId id="2145707638" r:id="rId17"/>
    <p:sldId id="2145707615" r:id="rId18"/>
    <p:sldId id="2145707639" r:id="rId19"/>
    <p:sldId id="2145707647" r:id="rId20"/>
    <p:sldId id="2145707621" r:id="rId21"/>
    <p:sldId id="3194" r:id="rId22"/>
    <p:sldId id="2145707629" r:id="rId23"/>
    <p:sldId id="2145707640" r:id="rId24"/>
    <p:sldId id="256" r:id="rId25"/>
    <p:sldId id="2145707648" r:id="rId26"/>
    <p:sldId id="258" r:id="rId27"/>
    <p:sldId id="259" r:id="rId28"/>
    <p:sldId id="260" r:id="rId29"/>
    <p:sldId id="261" r:id="rId30"/>
    <p:sldId id="262" r:id="rId31"/>
    <p:sldId id="2145707649" r:id="rId32"/>
    <p:sldId id="264" r:id="rId33"/>
    <p:sldId id="2145707650" r:id="rId34"/>
    <p:sldId id="2145707642" r:id="rId35"/>
    <p:sldId id="2145707635" r:id="rId36"/>
    <p:sldId id="280" r:id="rId37"/>
    <p:sldId id="2145707643" r:id="rId38"/>
    <p:sldId id="6459" r:id="rId39"/>
    <p:sldId id="2145707618" r:id="rId40"/>
    <p:sldId id="286" r:id="rId41"/>
    <p:sldId id="265" r:id="rId42"/>
    <p:sldId id="269" r:id="rId43"/>
    <p:sldId id="270" r:id="rId44"/>
    <p:sldId id="293" r:id="rId45"/>
    <p:sldId id="295" r:id="rId46"/>
    <p:sldId id="272" r:id="rId47"/>
    <p:sldId id="273" r:id="rId48"/>
    <p:sldId id="274" r:id="rId49"/>
    <p:sldId id="278" r:id="rId50"/>
    <p:sldId id="292" r:id="rId51"/>
    <p:sldId id="277" r:id="rId52"/>
    <p:sldId id="294" r:id="rId53"/>
    <p:sldId id="296" r:id="rId54"/>
    <p:sldId id="279" r:id="rId55"/>
    <p:sldId id="289" r:id="rId56"/>
    <p:sldId id="282" r:id="rId57"/>
    <p:sldId id="283" r:id="rId58"/>
    <p:sldId id="284" r:id="rId59"/>
    <p:sldId id="287" r:id="rId60"/>
    <p:sldId id="297" r:id="rId61"/>
    <p:sldId id="263" r:id="rId62"/>
    <p:sldId id="2145707551" r:id="rId63"/>
    <p:sldId id="2145707553" r:id="rId64"/>
    <p:sldId id="2145707554" r:id="rId65"/>
    <p:sldId id="2145707557" r:id="rId66"/>
    <p:sldId id="2145707558" r:id="rId67"/>
    <p:sldId id="2145707555" r:id="rId68"/>
    <p:sldId id="2145707556" r:id="rId69"/>
    <p:sldId id="2145707630" r:id="rId70"/>
    <p:sldId id="275" r:id="rId71"/>
    <p:sldId id="2145707631" r:id="rId72"/>
    <p:sldId id="2145707616" r:id="rId73"/>
    <p:sldId id="319" r:id="rId74"/>
    <p:sldId id="302" r:id="rId75"/>
    <p:sldId id="317" r:id="rId76"/>
    <p:sldId id="318" r:id="rId77"/>
    <p:sldId id="321" r:id="rId78"/>
    <p:sldId id="320" r:id="rId79"/>
    <p:sldId id="323" r:id="rId80"/>
    <p:sldId id="2145707617" r:id="rId81"/>
    <p:sldId id="2145707644" r:id="rId82"/>
    <p:sldId id="3146" r:id="rId83"/>
    <p:sldId id="3135" r:id="rId84"/>
    <p:sldId id="2145707612" r:id="rId85"/>
    <p:sldId id="2145707611" r:id="rId86"/>
    <p:sldId id="2145707645" r:id="rId87"/>
    <p:sldId id="2145707566" r:id="rId88"/>
    <p:sldId id="2145707613" r:id="rId89"/>
    <p:sldId id="2145707614" r:id="rId90"/>
    <p:sldId id="2145707646" r:id="rId91"/>
    <p:sldId id="316" r:id="rId9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DDEBE0-344B-105D-0322-A3A287CC1F3E}" name="Patricia Marenco" initials="PM" userId="S::002167@AGEFIPH.ASSO.FR::0aa7f4dc-1e1a-480b-83af-4ac4782ae5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Decottignies" initials="JD" lastIdx="5" clrIdx="0"/>
  <p:cmAuthor id="2" name="Sandra VASSY" initials="SV" lastIdx="1" clrIdx="1">
    <p:extLst>
      <p:ext uri="{19B8F6BF-5375-455C-9EA6-DF929625EA0E}">
        <p15:presenceInfo xmlns:p15="http://schemas.microsoft.com/office/powerpoint/2012/main" userId="S::s.vassy@presanse.fr::f2161d44-5308-45f9-a63d-b02b2cd56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38F97-72CC-4709-B9B0-7E609E23918A}" v="24" dt="2025-01-16T06:32:07.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0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commentAuthors" Target="commentAuthor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handoutMaster" Target="handoutMasters/handoutMaster1.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ecottignies" userId="2540b977-653d-40d1-b218-456a09be1e16" providerId="ADAL" clId="{C8D38F97-72CC-4709-B9B0-7E609E23918A}"/>
    <pc:docChg chg="undo custSel addSld delSld modSld sldOrd">
      <pc:chgData name="Julie Decottignies" userId="2540b977-653d-40d1-b218-456a09be1e16" providerId="ADAL" clId="{C8D38F97-72CC-4709-B9B0-7E609E23918A}" dt="2025-01-16T06:32:07.224" v="859"/>
      <pc:docMkLst>
        <pc:docMk/>
      </pc:docMkLst>
      <pc:sldChg chg="add">
        <pc:chgData name="Julie Decottignies" userId="2540b977-653d-40d1-b218-456a09be1e16" providerId="ADAL" clId="{C8D38F97-72CC-4709-B9B0-7E609E23918A}" dt="2025-01-16T06:32:07.224" v="859"/>
        <pc:sldMkLst>
          <pc:docMk/>
          <pc:sldMk cId="0" sldId="256"/>
        </pc:sldMkLst>
      </pc:sldChg>
      <pc:sldChg chg="del">
        <pc:chgData name="Julie Decottignies" userId="2540b977-653d-40d1-b218-456a09be1e16" providerId="ADAL" clId="{C8D38F97-72CC-4709-B9B0-7E609E23918A}" dt="2025-01-16T06:31:56.116" v="858" actId="47"/>
        <pc:sldMkLst>
          <pc:docMk/>
          <pc:sldMk cId="7450144" sldId="256"/>
        </pc:sldMkLst>
      </pc:sldChg>
      <pc:sldChg chg="modSp mod">
        <pc:chgData name="Julie Decottignies" userId="2540b977-653d-40d1-b218-456a09be1e16" providerId="ADAL" clId="{C8D38F97-72CC-4709-B9B0-7E609E23918A}" dt="2025-01-15T14:17:21.984" v="825" actId="1076"/>
        <pc:sldMkLst>
          <pc:docMk/>
          <pc:sldMk cId="370058750" sldId="257"/>
        </pc:sldMkLst>
        <pc:spChg chg="mod">
          <ac:chgData name="Julie Decottignies" userId="2540b977-653d-40d1-b218-456a09be1e16" providerId="ADAL" clId="{C8D38F97-72CC-4709-B9B0-7E609E23918A}" dt="2025-01-15T14:17:21.984" v="825" actId="1076"/>
          <ac:spMkLst>
            <pc:docMk/>
            <pc:sldMk cId="370058750" sldId="257"/>
            <ac:spMk id="2" creationId="{00000000-0000-0000-0000-000000000000}"/>
          </ac:spMkLst>
        </pc:spChg>
        <pc:spChg chg="mod">
          <ac:chgData name="Julie Decottignies" userId="2540b977-653d-40d1-b218-456a09be1e16" providerId="ADAL" clId="{C8D38F97-72CC-4709-B9B0-7E609E23918A}" dt="2025-01-15T14:17:18.583" v="824" actId="1076"/>
          <ac:spMkLst>
            <pc:docMk/>
            <pc:sldMk cId="370058750" sldId="257"/>
            <ac:spMk id="3" creationId="{00000000-0000-0000-0000-000000000000}"/>
          </ac:spMkLst>
        </pc:spChg>
      </pc:sldChg>
      <pc:sldChg chg="add">
        <pc:chgData name="Julie Decottignies" userId="2540b977-653d-40d1-b218-456a09be1e16" providerId="ADAL" clId="{C8D38F97-72CC-4709-B9B0-7E609E23918A}" dt="2025-01-16T06:32:07.224" v="859"/>
        <pc:sldMkLst>
          <pc:docMk/>
          <pc:sldMk cId="0" sldId="258"/>
        </pc:sldMkLst>
      </pc:sldChg>
      <pc:sldChg chg="del">
        <pc:chgData name="Julie Decottignies" userId="2540b977-653d-40d1-b218-456a09be1e16" providerId="ADAL" clId="{C8D38F97-72CC-4709-B9B0-7E609E23918A}" dt="2025-01-16T06:31:56.116" v="858" actId="47"/>
        <pc:sldMkLst>
          <pc:docMk/>
          <pc:sldMk cId="976109311" sldId="258"/>
        </pc:sldMkLst>
      </pc:sldChg>
      <pc:sldChg chg="add">
        <pc:chgData name="Julie Decottignies" userId="2540b977-653d-40d1-b218-456a09be1e16" providerId="ADAL" clId="{C8D38F97-72CC-4709-B9B0-7E609E23918A}" dt="2025-01-16T06:32:07.224" v="859"/>
        <pc:sldMkLst>
          <pc:docMk/>
          <pc:sldMk cId="0" sldId="259"/>
        </pc:sldMkLst>
      </pc:sldChg>
      <pc:sldChg chg="del">
        <pc:chgData name="Julie Decottignies" userId="2540b977-653d-40d1-b218-456a09be1e16" providerId="ADAL" clId="{C8D38F97-72CC-4709-B9B0-7E609E23918A}" dt="2025-01-16T06:31:56.116" v="858" actId="47"/>
        <pc:sldMkLst>
          <pc:docMk/>
          <pc:sldMk cId="3123581394" sldId="259"/>
        </pc:sldMkLst>
      </pc:sldChg>
      <pc:sldChg chg="add">
        <pc:chgData name="Julie Decottignies" userId="2540b977-653d-40d1-b218-456a09be1e16" providerId="ADAL" clId="{C8D38F97-72CC-4709-B9B0-7E609E23918A}" dt="2025-01-16T06:32:07.224" v="859"/>
        <pc:sldMkLst>
          <pc:docMk/>
          <pc:sldMk cId="0" sldId="260"/>
        </pc:sldMkLst>
      </pc:sldChg>
      <pc:sldChg chg="del">
        <pc:chgData name="Julie Decottignies" userId="2540b977-653d-40d1-b218-456a09be1e16" providerId="ADAL" clId="{C8D38F97-72CC-4709-B9B0-7E609E23918A}" dt="2025-01-16T06:31:56.116" v="858" actId="47"/>
        <pc:sldMkLst>
          <pc:docMk/>
          <pc:sldMk cId="1481141915" sldId="260"/>
        </pc:sldMkLst>
      </pc:sldChg>
      <pc:sldChg chg="add">
        <pc:chgData name="Julie Decottignies" userId="2540b977-653d-40d1-b218-456a09be1e16" providerId="ADAL" clId="{C8D38F97-72CC-4709-B9B0-7E609E23918A}" dt="2025-01-16T06:32:07.224" v="859"/>
        <pc:sldMkLst>
          <pc:docMk/>
          <pc:sldMk cId="0" sldId="261"/>
        </pc:sldMkLst>
      </pc:sldChg>
      <pc:sldChg chg="add">
        <pc:chgData name="Julie Decottignies" userId="2540b977-653d-40d1-b218-456a09be1e16" providerId="ADAL" clId="{C8D38F97-72CC-4709-B9B0-7E609E23918A}" dt="2025-01-16T06:32:07.224" v="859"/>
        <pc:sldMkLst>
          <pc:docMk/>
          <pc:sldMk cId="0" sldId="262"/>
        </pc:sldMkLst>
      </pc:sldChg>
      <pc:sldChg chg="add">
        <pc:chgData name="Julie Decottignies" userId="2540b977-653d-40d1-b218-456a09be1e16" providerId="ADAL" clId="{C8D38F97-72CC-4709-B9B0-7E609E23918A}" dt="2025-01-15T13:36:47.346" v="29"/>
        <pc:sldMkLst>
          <pc:docMk/>
          <pc:sldMk cId="736754599" sldId="263"/>
        </pc:sldMkLst>
      </pc:sldChg>
      <pc:sldChg chg="add">
        <pc:chgData name="Julie Decottignies" userId="2540b977-653d-40d1-b218-456a09be1e16" providerId="ADAL" clId="{C8D38F97-72CC-4709-B9B0-7E609E23918A}" dt="2025-01-16T06:32:07.224" v="859"/>
        <pc:sldMkLst>
          <pc:docMk/>
          <pc:sldMk cId="0" sldId="264"/>
        </pc:sldMkLst>
      </pc:sldChg>
      <pc:sldChg chg="add">
        <pc:chgData name="Julie Decottignies" userId="2540b977-653d-40d1-b218-456a09be1e16" providerId="ADAL" clId="{C8D38F97-72CC-4709-B9B0-7E609E23918A}" dt="2025-01-15T13:36:47.346" v="29"/>
        <pc:sldMkLst>
          <pc:docMk/>
          <pc:sldMk cId="289837022" sldId="265"/>
        </pc:sldMkLst>
      </pc:sldChg>
      <pc:sldChg chg="add">
        <pc:chgData name="Julie Decottignies" userId="2540b977-653d-40d1-b218-456a09be1e16" providerId="ADAL" clId="{C8D38F97-72CC-4709-B9B0-7E609E23918A}" dt="2025-01-15T13:36:47.346" v="29"/>
        <pc:sldMkLst>
          <pc:docMk/>
          <pc:sldMk cId="435564243" sldId="269"/>
        </pc:sldMkLst>
      </pc:sldChg>
      <pc:sldChg chg="add">
        <pc:chgData name="Julie Decottignies" userId="2540b977-653d-40d1-b218-456a09be1e16" providerId="ADAL" clId="{C8D38F97-72CC-4709-B9B0-7E609E23918A}" dt="2025-01-15T13:36:47.346" v="29"/>
        <pc:sldMkLst>
          <pc:docMk/>
          <pc:sldMk cId="1946933760" sldId="270"/>
        </pc:sldMkLst>
      </pc:sldChg>
      <pc:sldChg chg="add">
        <pc:chgData name="Julie Decottignies" userId="2540b977-653d-40d1-b218-456a09be1e16" providerId="ADAL" clId="{C8D38F97-72CC-4709-B9B0-7E609E23918A}" dt="2025-01-15T13:36:47.346" v="29"/>
        <pc:sldMkLst>
          <pc:docMk/>
          <pc:sldMk cId="982109294" sldId="272"/>
        </pc:sldMkLst>
      </pc:sldChg>
      <pc:sldChg chg="add">
        <pc:chgData name="Julie Decottignies" userId="2540b977-653d-40d1-b218-456a09be1e16" providerId="ADAL" clId="{C8D38F97-72CC-4709-B9B0-7E609E23918A}" dt="2025-01-15T13:36:47.346" v="29"/>
        <pc:sldMkLst>
          <pc:docMk/>
          <pc:sldMk cId="3514202302" sldId="273"/>
        </pc:sldMkLst>
      </pc:sldChg>
      <pc:sldChg chg="add">
        <pc:chgData name="Julie Decottignies" userId="2540b977-653d-40d1-b218-456a09be1e16" providerId="ADAL" clId="{C8D38F97-72CC-4709-B9B0-7E609E23918A}" dt="2025-01-15T13:36:47.346" v="29"/>
        <pc:sldMkLst>
          <pc:docMk/>
          <pc:sldMk cId="1857767707" sldId="274"/>
        </pc:sldMkLst>
      </pc:sldChg>
      <pc:sldChg chg="add">
        <pc:chgData name="Julie Decottignies" userId="2540b977-653d-40d1-b218-456a09be1e16" providerId="ADAL" clId="{C8D38F97-72CC-4709-B9B0-7E609E23918A}" dt="2025-01-15T13:44:46.332" v="44"/>
        <pc:sldMkLst>
          <pc:docMk/>
          <pc:sldMk cId="2813629501" sldId="275"/>
        </pc:sldMkLst>
      </pc:sldChg>
      <pc:sldChg chg="add">
        <pc:chgData name="Julie Decottignies" userId="2540b977-653d-40d1-b218-456a09be1e16" providerId="ADAL" clId="{C8D38F97-72CC-4709-B9B0-7E609E23918A}" dt="2025-01-15T13:46:01.975" v="45"/>
        <pc:sldMkLst>
          <pc:docMk/>
          <pc:sldMk cId="2541630782" sldId="276"/>
        </pc:sldMkLst>
      </pc:sldChg>
      <pc:sldChg chg="add">
        <pc:chgData name="Julie Decottignies" userId="2540b977-653d-40d1-b218-456a09be1e16" providerId="ADAL" clId="{C8D38F97-72CC-4709-B9B0-7E609E23918A}" dt="2025-01-15T13:36:47.346" v="29"/>
        <pc:sldMkLst>
          <pc:docMk/>
          <pc:sldMk cId="2626536440" sldId="277"/>
        </pc:sldMkLst>
      </pc:sldChg>
      <pc:sldChg chg="add">
        <pc:chgData name="Julie Decottignies" userId="2540b977-653d-40d1-b218-456a09be1e16" providerId="ADAL" clId="{C8D38F97-72CC-4709-B9B0-7E609E23918A}" dt="2025-01-15T13:36:47.346" v="29"/>
        <pc:sldMkLst>
          <pc:docMk/>
          <pc:sldMk cId="1482102302" sldId="278"/>
        </pc:sldMkLst>
      </pc:sldChg>
      <pc:sldChg chg="add">
        <pc:chgData name="Julie Decottignies" userId="2540b977-653d-40d1-b218-456a09be1e16" providerId="ADAL" clId="{C8D38F97-72CC-4709-B9B0-7E609E23918A}" dt="2025-01-15T13:36:47.346" v="29"/>
        <pc:sldMkLst>
          <pc:docMk/>
          <pc:sldMk cId="4189404052" sldId="279"/>
        </pc:sldMkLst>
      </pc:sldChg>
      <pc:sldChg chg="add ord">
        <pc:chgData name="Julie Decottignies" userId="2540b977-653d-40d1-b218-456a09be1e16" providerId="ADAL" clId="{C8D38F97-72CC-4709-B9B0-7E609E23918A}" dt="2025-01-15T13:47:20.230" v="50"/>
        <pc:sldMkLst>
          <pc:docMk/>
          <pc:sldMk cId="886463625" sldId="280"/>
        </pc:sldMkLst>
      </pc:sldChg>
      <pc:sldChg chg="add">
        <pc:chgData name="Julie Decottignies" userId="2540b977-653d-40d1-b218-456a09be1e16" providerId="ADAL" clId="{C8D38F97-72CC-4709-B9B0-7E609E23918A}" dt="2025-01-15T13:36:47.346" v="29"/>
        <pc:sldMkLst>
          <pc:docMk/>
          <pc:sldMk cId="395599973" sldId="282"/>
        </pc:sldMkLst>
      </pc:sldChg>
      <pc:sldChg chg="add">
        <pc:chgData name="Julie Decottignies" userId="2540b977-653d-40d1-b218-456a09be1e16" providerId="ADAL" clId="{C8D38F97-72CC-4709-B9B0-7E609E23918A}" dt="2025-01-15T13:36:47.346" v="29"/>
        <pc:sldMkLst>
          <pc:docMk/>
          <pc:sldMk cId="1387432060" sldId="283"/>
        </pc:sldMkLst>
      </pc:sldChg>
      <pc:sldChg chg="add">
        <pc:chgData name="Julie Decottignies" userId="2540b977-653d-40d1-b218-456a09be1e16" providerId="ADAL" clId="{C8D38F97-72CC-4709-B9B0-7E609E23918A}" dt="2025-01-15T13:36:47.346" v="29"/>
        <pc:sldMkLst>
          <pc:docMk/>
          <pc:sldMk cId="3307379953" sldId="284"/>
        </pc:sldMkLst>
      </pc:sldChg>
      <pc:sldChg chg="modSp add mod ord">
        <pc:chgData name="Julie Decottignies" userId="2540b977-653d-40d1-b218-456a09be1e16" providerId="ADAL" clId="{C8D38F97-72CC-4709-B9B0-7E609E23918A}" dt="2025-01-15T14:07:28.633" v="57"/>
        <pc:sldMkLst>
          <pc:docMk/>
          <pc:sldMk cId="1270518031" sldId="286"/>
        </pc:sldMkLst>
        <pc:spChg chg="mod">
          <ac:chgData name="Julie Decottignies" userId="2540b977-653d-40d1-b218-456a09be1e16" providerId="ADAL" clId="{C8D38F97-72CC-4709-B9B0-7E609E23918A}" dt="2025-01-15T13:43:15.016" v="37" actId="27636"/>
          <ac:spMkLst>
            <pc:docMk/>
            <pc:sldMk cId="1270518031" sldId="286"/>
            <ac:spMk id="5" creationId="{3CA5EC0E-8606-975D-6E05-EC6EE3F1F7B8}"/>
          </ac:spMkLst>
        </pc:spChg>
      </pc:sldChg>
      <pc:sldChg chg="add">
        <pc:chgData name="Julie Decottignies" userId="2540b977-653d-40d1-b218-456a09be1e16" providerId="ADAL" clId="{C8D38F97-72CC-4709-B9B0-7E609E23918A}" dt="2025-01-15T13:36:47.346" v="29"/>
        <pc:sldMkLst>
          <pc:docMk/>
          <pc:sldMk cId="3897262786" sldId="287"/>
        </pc:sldMkLst>
      </pc:sldChg>
      <pc:sldChg chg="add">
        <pc:chgData name="Julie Decottignies" userId="2540b977-653d-40d1-b218-456a09be1e16" providerId="ADAL" clId="{C8D38F97-72CC-4709-B9B0-7E609E23918A}" dt="2025-01-15T13:36:47.346" v="29"/>
        <pc:sldMkLst>
          <pc:docMk/>
          <pc:sldMk cId="4136667548" sldId="289"/>
        </pc:sldMkLst>
      </pc:sldChg>
      <pc:sldChg chg="add">
        <pc:chgData name="Julie Decottignies" userId="2540b977-653d-40d1-b218-456a09be1e16" providerId="ADAL" clId="{C8D38F97-72CC-4709-B9B0-7E609E23918A}" dt="2025-01-15T13:36:47.346" v="29"/>
        <pc:sldMkLst>
          <pc:docMk/>
          <pc:sldMk cId="1954138186" sldId="292"/>
        </pc:sldMkLst>
      </pc:sldChg>
      <pc:sldChg chg="add">
        <pc:chgData name="Julie Decottignies" userId="2540b977-653d-40d1-b218-456a09be1e16" providerId="ADAL" clId="{C8D38F97-72CC-4709-B9B0-7E609E23918A}" dt="2025-01-15T13:36:47.346" v="29"/>
        <pc:sldMkLst>
          <pc:docMk/>
          <pc:sldMk cId="2311274017" sldId="293"/>
        </pc:sldMkLst>
      </pc:sldChg>
      <pc:sldChg chg="add">
        <pc:chgData name="Julie Decottignies" userId="2540b977-653d-40d1-b218-456a09be1e16" providerId="ADAL" clId="{C8D38F97-72CC-4709-B9B0-7E609E23918A}" dt="2025-01-15T13:36:47.346" v="29"/>
        <pc:sldMkLst>
          <pc:docMk/>
          <pc:sldMk cId="1756558336" sldId="294"/>
        </pc:sldMkLst>
      </pc:sldChg>
      <pc:sldChg chg="add">
        <pc:chgData name="Julie Decottignies" userId="2540b977-653d-40d1-b218-456a09be1e16" providerId="ADAL" clId="{C8D38F97-72CC-4709-B9B0-7E609E23918A}" dt="2025-01-15T13:36:47.346" v="29"/>
        <pc:sldMkLst>
          <pc:docMk/>
          <pc:sldMk cId="1505118403" sldId="295"/>
        </pc:sldMkLst>
      </pc:sldChg>
      <pc:sldChg chg="add">
        <pc:chgData name="Julie Decottignies" userId="2540b977-653d-40d1-b218-456a09be1e16" providerId="ADAL" clId="{C8D38F97-72CC-4709-B9B0-7E609E23918A}" dt="2025-01-15T13:36:47.346" v="29"/>
        <pc:sldMkLst>
          <pc:docMk/>
          <pc:sldMk cId="991479016" sldId="296"/>
        </pc:sldMkLst>
      </pc:sldChg>
      <pc:sldChg chg="add">
        <pc:chgData name="Julie Decottignies" userId="2540b977-653d-40d1-b218-456a09be1e16" providerId="ADAL" clId="{C8D38F97-72CC-4709-B9B0-7E609E23918A}" dt="2025-01-15T13:36:47.346" v="29"/>
        <pc:sldMkLst>
          <pc:docMk/>
          <pc:sldMk cId="848540580" sldId="297"/>
        </pc:sldMkLst>
      </pc:sldChg>
      <pc:sldChg chg="add">
        <pc:chgData name="Julie Decottignies" userId="2540b977-653d-40d1-b218-456a09be1e16" providerId="ADAL" clId="{C8D38F97-72CC-4709-B9B0-7E609E23918A}" dt="2025-01-15T13:38:13.665" v="32"/>
        <pc:sldMkLst>
          <pc:docMk/>
          <pc:sldMk cId="132642090" sldId="302"/>
        </pc:sldMkLst>
      </pc:sldChg>
      <pc:sldChg chg="add">
        <pc:chgData name="Julie Decottignies" userId="2540b977-653d-40d1-b218-456a09be1e16" providerId="ADAL" clId="{C8D38F97-72CC-4709-B9B0-7E609E23918A}" dt="2025-01-15T13:38:13.665" v="32"/>
        <pc:sldMkLst>
          <pc:docMk/>
          <pc:sldMk cId="817716021" sldId="316"/>
        </pc:sldMkLst>
      </pc:sldChg>
      <pc:sldChg chg="add">
        <pc:chgData name="Julie Decottignies" userId="2540b977-653d-40d1-b218-456a09be1e16" providerId="ADAL" clId="{C8D38F97-72CC-4709-B9B0-7E609E23918A}" dt="2025-01-15T13:38:13.665" v="32"/>
        <pc:sldMkLst>
          <pc:docMk/>
          <pc:sldMk cId="3501833543" sldId="317"/>
        </pc:sldMkLst>
      </pc:sldChg>
      <pc:sldChg chg="add">
        <pc:chgData name="Julie Decottignies" userId="2540b977-653d-40d1-b218-456a09be1e16" providerId="ADAL" clId="{C8D38F97-72CC-4709-B9B0-7E609E23918A}" dt="2025-01-15T13:38:13.665" v="32"/>
        <pc:sldMkLst>
          <pc:docMk/>
          <pc:sldMk cId="657426131" sldId="318"/>
        </pc:sldMkLst>
      </pc:sldChg>
      <pc:sldChg chg="delSp add setBg delDesignElem">
        <pc:chgData name="Julie Decottignies" userId="2540b977-653d-40d1-b218-456a09be1e16" providerId="ADAL" clId="{C8D38F97-72CC-4709-B9B0-7E609E23918A}" dt="2025-01-15T13:38:13.665" v="32"/>
        <pc:sldMkLst>
          <pc:docMk/>
          <pc:sldMk cId="604433448" sldId="319"/>
        </pc:sldMkLst>
        <pc:spChg chg="del">
          <ac:chgData name="Julie Decottignies" userId="2540b977-653d-40d1-b218-456a09be1e16" providerId="ADAL" clId="{C8D38F97-72CC-4709-B9B0-7E609E23918A}" dt="2025-01-15T13:38:13.665" v="32"/>
          <ac:spMkLst>
            <pc:docMk/>
            <pc:sldMk cId="604433448" sldId="319"/>
            <ac:spMk id="7" creationId="{A314B24C-B70E-F2BF-3B81-0F44CC1543DA}"/>
          </ac:spMkLst>
        </pc:spChg>
        <pc:spChg chg="del">
          <ac:chgData name="Julie Decottignies" userId="2540b977-653d-40d1-b218-456a09be1e16" providerId="ADAL" clId="{C8D38F97-72CC-4709-B9B0-7E609E23918A}" dt="2025-01-15T13:38:13.665" v="32"/>
          <ac:spMkLst>
            <pc:docMk/>
            <pc:sldMk cId="604433448" sldId="319"/>
            <ac:spMk id="18" creationId="{3E3C1B76-5374-524F-861A-E7FCB49E4196}"/>
          </ac:spMkLst>
        </pc:spChg>
        <pc:grpChg chg="del">
          <ac:chgData name="Julie Decottignies" userId="2540b977-653d-40d1-b218-456a09be1e16" providerId="ADAL" clId="{C8D38F97-72CC-4709-B9B0-7E609E23918A}" dt="2025-01-15T13:38:13.665" v="32"/>
          <ac:grpSpMkLst>
            <pc:docMk/>
            <pc:sldMk cId="604433448" sldId="319"/>
            <ac:grpSpMk id="15" creationId="{444E469C-6DD1-3996-EEC7-41C8A7AED552}"/>
          </ac:grpSpMkLst>
        </pc:grpChg>
      </pc:sldChg>
      <pc:sldChg chg="add">
        <pc:chgData name="Julie Decottignies" userId="2540b977-653d-40d1-b218-456a09be1e16" providerId="ADAL" clId="{C8D38F97-72CC-4709-B9B0-7E609E23918A}" dt="2025-01-15T13:38:13.665" v="32"/>
        <pc:sldMkLst>
          <pc:docMk/>
          <pc:sldMk cId="46687223" sldId="320"/>
        </pc:sldMkLst>
      </pc:sldChg>
      <pc:sldChg chg="add">
        <pc:chgData name="Julie Decottignies" userId="2540b977-653d-40d1-b218-456a09be1e16" providerId="ADAL" clId="{C8D38F97-72CC-4709-B9B0-7E609E23918A}" dt="2025-01-15T13:38:13.665" v="32"/>
        <pc:sldMkLst>
          <pc:docMk/>
          <pc:sldMk cId="2201940443" sldId="321"/>
        </pc:sldMkLst>
      </pc:sldChg>
      <pc:sldChg chg="add">
        <pc:chgData name="Julie Decottignies" userId="2540b977-653d-40d1-b218-456a09be1e16" providerId="ADAL" clId="{C8D38F97-72CC-4709-B9B0-7E609E23918A}" dt="2025-01-15T13:38:13.665" v="32"/>
        <pc:sldMkLst>
          <pc:docMk/>
          <pc:sldMk cId="2796904010" sldId="323"/>
        </pc:sldMkLst>
      </pc:sldChg>
      <pc:sldChg chg="modSp add mod">
        <pc:chgData name="Julie Decottignies" userId="2540b977-653d-40d1-b218-456a09be1e16" providerId="ADAL" clId="{C8D38F97-72CC-4709-B9B0-7E609E23918A}" dt="2025-01-15T14:16:45.995" v="804" actId="27636"/>
        <pc:sldMkLst>
          <pc:docMk/>
          <pc:sldMk cId="0" sldId="3135"/>
        </pc:sldMkLst>
        <pc:spChg chg="mod">
          <ac:chgData name="Julie Decottignies" userId="2540b977-653d-40d1-b218-456a09be1e16" providerId="ADAL" clId="{C8D38F97-72CC-4709-B9B0-7E609E23918A}" dt="2025-01-15T14:16:45.995" v="804" actId="27636"/>
          <ac:spMkLst>
            <pc:docMk/>
            <pc:sldMk cId="0" sldId="3135"/>
            <ac:spMk id="37893" creationId="{8EE359F9-4E06-6F3F-2794-2AF01B7116AE}"/>
          </ac:spMkLst>
        </pc:spChg>
      </pc:sldChg>
      <pc:sldChg chg="add">
        <pc:chgData name="Julie Decottignies" userId="2540b977-653d-40d1-b218-456a09be1e16" providerId="ADAL" clId="{C8D38F97-72CC-4709-B9B0-7E609E23918A}" dt="2025-01-15T14:16:45.820" v="802"/>
        <pc:sldMkLst>
          <pc:docMk/>
          <pc:sldMk cId="0" sldId="3146"/>
        </pc:sldMkLst>
      </pc:sldChg>
      <pc:sldChg chg="add del">
        <pc:chgData name="Julie Decottignies" userId="2540b977-653d-40d1-b218-456a09be1e16" providerId="ADAL" clId="{C8D38F97-72CC-4709-B9B0-7E609E23918A}" dt="2025-01-15T16:26:15.765" v="853"/>
        <pc:sldMkLst>
          <pc:docMk/>
          <pc:sldMk cId="0" sldId="3194"/>
        </pc:sldMkLst>
      </pc:sldChg>
      <pc:sldChg chg="add del">
        <pc:chgData name="Julie Decottignies" userId="2540b977-653d-40d1-b218-456a09be1e16" providerId="ADAL" clId="{C8D38F97-72CC-4709-B9B0-7E609E23918A}" dt="2025-01-15T16:26:07.810" v="852" actId="47"/>
        <pc:sldMkLst>
          <pc:docMk/>
          <pc:sldMk cId="0" sldId="3199"/>
        </pc:sldMkLst>
      </pc:sldChg>
      <pc:sldChg chg="addSp delSp mod">
        <pc:chgData name="Julie Decottignies" userId="2540b977-653d-40d1-b218-456a09be1e16" providerId="ADAL" clId="{C8D38F97-72CC-4709-B9B0-7E609E23918A}" dt="2025-01-15T13:18:32.938" v="3" actId="22"/>
        <pc:sldMkLst>
          <pc:docMk/>
          <pc:sldMk cId="3779455576" sldId="6459"/>
        </pc:sldMkLst>
        <pc:picChg chg="add del">
          <ac:chgData name="Julie Decottignies" userId="2540b977-653d-40d1-b218-456a09be1e16" providerId="ADAL" clId="{C8D38F97-72CC-4709-B9B0-7E609E23918A}" dt="2025-01-15T13:18:32.938" v="3" actId="22"/>
          <ac:picMkLst>
            <pc:docMk/>
            <pc:sldMk cId="3779455576" sldId="6459"/>
            <ac:picMk id="4" creationId="{9C1411B0-47F5-2529-16CD-7EF0D1040889}"/>
          </ac:picMkLst>
        </pc:picChg>
      </pc:sldChg>
      <pc:sldChg chg="new del">
        <pc:chgData name="Julie Decottignies" userId="2540b977-653d-40d1-b218-456a09be1e16" providerId="ADAL" clId="{C8D38F97-72CC-4709-B9B0-7E609E23918A}" dt="2025-01-15T13:18:39.125" v="5" actId="47"/>
        <pc:sldMkLst>
          <pc:docMk/>
          <pc:sldMk cId="1686956061" sldId="6460"/>
        </pc:sldMkLst>
      </pc:sldChg>
      <pc:sldChg chg="new del">
        <pc:chgData name="Julie Decottignies" userId="2540b977-653d-40d1-b218-456a09be1e16" providerId="ADAL" clId="{C8D38F97-72CC-4709-B9B0-7E609E23918A}" dt="2025-01-15T13:18:27.914" v="1" actId="47"/>
        <pc:sldMkLst>
          <pc:docMk/>
          <pc:sldMk cId="3957473565" sldId="6460"/>
        </pc:sldMkLst>
      </pc:sldChg>
      <pc:sldChg chg="add">
        <pc:chgData name="Julie Decottignies" userId="2540b977-653d-40d1-b218-456a09be1e16" providerId="ADAL" clId="{C8D38F97-72CC-4709-B9B0-7E609E23918A}" dt="2025-01-15T13:39:45.064" v="33"/>
        <pc:sldMkLst>
          <pc:docMk/>
          <pc:sldMk cId="3122067973" sldId="2145707551"/>
        </pc:sldMkLst>
      </pc:sldChg>
      <pc:sldChg chg="add">
        <pc:chgData name="Julie Decottignies" userId="2540b977-653d-40d1-b218-456a09be1e16" providerId="ADAL" clId="{C8D38F97-72CC-4709-B9B0-7E609E23918A}" dt="2025-01-15T13:39:45.064" v="33"/>
        <pc:sldMkLst>
          <pc:docMk/>
          <pc:sldMk cId="2364021190" sldId="2145707553"/>
        </pc:sldMkLst>
      </pc:sldChg>
      <pc:sldChg chg="add">
        <pc:chgData name="Julie Decottignies" userId="2540b977-653d-40d1-b218-456a09be1e16" providerId="ADAL" clId="{C8D38F97-72CC-4709-B9B0-7E609E23918A}" dt="2025-01-15T13:39:45.064" v="33"/>
        <pc:sldMkLst>
          <pc:docMk/>
          <pc:sldMk cId="2830301296" sldId="2145707554"/>
        </pc:sldMkLst>
      </pc:sldChg>
      <pc:sldChg chg="add">
        <pc:chgData name="Julie Decottignies" userId="2540b977-653d-40d1-b218-456a09be1e16" providerId="ADAL" clId="{C8D38F97-72CC-4709-B9B0-7E609E23918A}" dt="2025-01-15T13:39:45.064" v="33"/>
        <pc:sldMkLst>
          <pc:docMk/>
          <pc:sldMk cId="3252882808" sldId="2145707555"/>
        </pc:sldMkLst>
      </pc:sldChg>
      <pc:sldChg chg="add">
        <pc:chgData name="Julie Decottignies" userId="2540b977-653d-40d1-b218-456a09be1e16" providerId="ADAL" clId="{C8D38F97-72CC-4709-B9B0-7E609E23918A}" dt="2025-01-15T13:39:45.064" v="33"/>
        <pc:sldMkLst>
          <pc:docMk/>
          <pc:sldMk cId="2375623293" sldId="2145707556"/>
        </pc:sldMkLst>
      </pc:sldChg>
      <pc:sldChg chg="add">
        <pc:chgData name="Julie Decottignies" userId="2540b977-653d-40d1-b218-456a09be1e16" providerId="ADAL" clId="{C8D38F97-72CC-4709-B9B0-7E609E23918A}" dt="2025-01-15T13:39:45.064" v="33"/>
        <pc:sldMkLst>
          <pc:docMk/>
          <pc:sldMk cId="594516989" sldId="2145707557"/>
        </pc:sldMkLst>
      </pc:sldChg>
      <pc:sldChg chg="add">
        <pc:chgData name="Julie Decottignies" userId="2540b977-653d-40d1-b218-456a09be1e16" providerId="ADAL" clId="{C8D38F97-72CC-4709-B9B0-7E609E23918A}" dt="2025-01-15T13:39:45.064" v="33"/>
        <pc:sldMkLst>
          <pc:docMk/>
          <pc:sldMk cId="4094061236" sldId="2145707558"/>
        </pc:sldMkLst>
      </pc:sldChg>
      <pc:sldChg chg="modSp add mod">
        <pc:chgData name="Julie Decottignies" userId="2540b977-653d-40d1-b218-456a09be1e16" providerId="ADAL" clId="{C8D38F97-72CC-4709-B9B0-7E609E23918A}" dt="2025-01-15T14:16:46.073" v="812" actId="27636"/>
        <pc:sldMkLst>
          <pc:docMk/>
          <pc:sldMk cId="0" sldId="2145707566"/>
        </pc:sldMkLst>
        <pc:spChg chg="mod">
          <ac:chgData name="Julie Decottignies" userId="2540b977-653d-40d1-b218-456a09be1e16" providerId="ADAL" clId="{C8D38F97-72CC-4709-B9B0-7E609E23918A}" dt="2025-01-15T14:16:46.073" v="812" actId="27636"/>
          <ac:spMkLst>
            <pc:docMk/>
            <pc:sldMk cId="0" sldId="2145707566"/>
            <ac:spMk id="43010" creationId="{1E4B677E-8021-FECE-3DBC-56D6319B1F40}"/>
          </ac:spMkLst>
        </pc:spChg>
        <pc:spChg chg="mod">
          <ac:chgData name="Julie Decottignies" userId="2540b977-653d-40d1-b218-456a09be1e16" providerId="ADAL" clId="{C8D38F97-72CC-4709-B9B0-7E609E23918A}" dt="2025-01-15T14:16:46.068" v="809" actId="27636"/>
          <ac:spMkLst>
            <pc:docMk/>
            <pc:sldMk cId="0" sldId="2145707566"/>
            <ac:spMk id="43011" creationId="{1ABE781E-B4B4-DDFA-3AC9-D0E9DD520ED5}"/>
          </ac:spMkLst>
        </pc:spChg>
        <pc:spChg chg="mod">
          <ac:chgData name="Julie Decottignies" userId="2540b977-653d-40d1-b218-456a09be1e16" providerId="ADAL" clId="{C8D38F97-72CC-4709-B9B0-7E609E23918A}" dt="2025-01-15T14:16:46.070" v="810" actId="27636"/>
          <ac:spMkLst>
            <pc:docMk/>
            <pc:sldMk cId="0" sldId="2145707566"/>
            <ac:spMk id="43012" creationId="{60220B2D-5571-3114-9ED9-C6AFCE4B7667}"/>
          </ac:spMkLst>
        </pc:spChg>
        <pc:spChg chg="mod">
          <ac:chgData name="Julie Decottignies" userId="2540b977-653d-40d1-b218-456a09be1e16" providerId="ADAL" clId="{C8D38F97-72CC-4709-B9B0-7E609E23918A}" dt="2025-01-15T14:16:46.071" v="811" actId="27636"/>
          <ac:spMkLst>
            <pc:docMk/>
            <pc:sldMk cId="0" sldId="2145707566"/>
            <ac:spMk id="43013" creationId="{476DC988-6C10-3880-BA50-FDA4EAC015FE}"/>
          </ac:spMkLst>
        </pc:spChg>
      </pc:sldChg>
      <pc:sldChg chg="add">
        <pc:chgData name="Julie Decottignies" userId="2540b977-653d-40d1-b218-456a09be1e16" providerId="ADAL" clId="{C8D38F97-72CC-4709-B9B0-7E609E23918A}" dt="2025-01-15T14:16:45.820" v="802"/>
        <pc:sldMkLst>
          <pc:docMk/>
          <pc:sldMk cId="0" sldId="2145707611"/>
        </pc:sldMkLst>
      </pc:sldChg>
      <pc:sldChg chg="add">
        <pc:chgData name="Julie Decottignies" userId="2540b977-653d-40d1-b218-456a09be1e16" providerId="ADAL" clId="{C8D38F97-72CC-4709-B9B0-7E609E23918A}" dt="2025-01-15T14:16:45.820" v="802"/>
        <pc:sldMkLst>
          <pc:docMk/>
          <pc:sldMk cId="0" sldId="2145707612"/>
        </pc:sldMkLst>
      </pc:sldChg>
      <pc:sldChg chg="modSp add mod">
        <pc:chgData name="Julie Decottignies" userId="2540b977-653d-40d1-b218-456a09be1e16" providerId="ADAL" clId="{C8D38F97-72CC-4709-B9B0-7E609E23918A}" dt="2025-01-15T14:16:46.099" v="816" actId="27636"/>
        <pc:sldMkLst>
          <pc:docMk/>
          <pc:sldMk cId="0" sldId="2145707613"/>
        </pc:sldMkLst>
        <pc:spChg chg="mod">
          <ac:chgData name="Julie Decottignies" userId="2540b977-653d-40d1-b218-456a09be1e16" providerId="ADAL" clId="{C8D38F97-72CC-4709-B9B0-7E609E23918A}" dt="2025-01-15T14:16:46.096" v="815" actId="27636"/>
          <ac:spMkLst>
            <pc:docMk/>
            <pc:sldMk cId="0" sldId="2145707613"/>
            <ac:spMk id="3" creationId="{9976985C-ECD6-ACEF-1747-FD42EDBB7612}"/>
          </ac:spMkLst>
        </pc:spChg>
        <pc:spChg chg="mod">
          <ac:chgData name="Julie Decottignies" userId="2540b977-653d-40d1-b218-456a09be1e16" providerId="ADAL" clId="{C8D38F97-72CC-4709-B9B0-7E609E23918A}" dt="2025-01-15T14:16:46.099" v="816" actId="27636"/>
          <ac:spMkLst>
            <pc:docMk/>
            <pc:sldMk cId="0" sldId="2145707613"/>
            <ac:spMk id="44034" creationId="{C60A3CD4-6FA2-AC91-A2B0-F537F18C35EA}"/>
          </ac:spMkLst>
        </pc:spChg>
        <pc:spChg chg="mod">
          <ac:chgData name="Julie Decottignies" userId="2540b977-653d-40d1-b218-456a09be1e16" providerId="ADAL" clId="{C8D38F97-72CC-4709-B9B0-7E609E23918A}" dt="2025-01-15T14:16:46.083" v="814" actId="27636"/>
          <ac:spMkLst>
            <pc:docMk/>
            <pc:sldMk cId="0" sldId="2145707613"/>
            <ac:spMk id="44036" creationId="{EB306897-6696-76CF-08E3-F768FFB8E0C5}"/>
          </ac:spMkLst>
        </pc:spChg>
        <pc:spChg chg="mod">
          <ac:chgData name="Julie Decottignies" userId="2540b977-653d-40d1-b218-456a09be1e16" providerId="ADAL" clId="{C8D38F97-72CC-4709-B9B0-7E609E23918A}" dt="2025-01-15T14:16:46.080" v="813" actId="27636"/>
          <ac:spMkLst>
            <pc:docMk/>
            <pc:sldMk cId="0" sldId="2145707613"/>
            <ac:spMk id="44037" creationId="{6B4DF95C-0C3E-D2B4-6288-E66DB270AC2A}"/>
          </ac:spMkLst>
        </pc:spChg>
      </pc:sldChg>
      <pc:sldChg chg="modSp add del mod">
        <pc:chgData name="Julie Decottignies" userId="2540b977-653d-40d1-b218-456a09be1e16" providerId="ADAL" clId="{C8D38F97-72CC-4709-B9B0-7E609E23918A}" dt="2025-01-15T14:16:46.113" v="819" actId="27636"/>
        <pc:sldMkLst>
          <pc:docMk/>
          <pc:sldMk cId="0" sldId="2145707614"/>
        </pc:sldMkLst>
        <pc:spChg chg="mod">
          <ac:chgData name="Julie Decottignies" userId="2540b977-653d-40d1-b218-456a09be1e16" providerId="ADAL" clId="{C8D38F97-72CC-4709-B9B0-7E609E23918A}" dt="2025-01-15T14:16:46.113" v="819" actId="27636"/>
          <ac:spMkLst>
            <pc:docMk/>
            <pc:sldMk cId="0" sldId="2145707614"/>
            <ac:spMk id="45058" creationId="{D5A78CBC-FFCA-9525-A19D-1521B26F12A2}"/>
          </ac:spMkLst>
        </pc:spChg>
        <pc:spChg chg="mod">
          <ac:chgData name="Julie Decottignies" userId="2540b977-653d-40d1-b218-456a09be1e16" providerId="ADAL" clId="{C8D38F97-72CC-4709-B9B0-7E609E23918A}" dt="2025-01-15T14:16:46.108" v="817" actId="27636"/>
          <ac:spMkLst>
            <pc:docMk/>
            <pc:sldMk cId="0" sldId="2145707614"/>
            <ac:spMk id="45060" creationId="{7E5161FC-08D0-6CA0-05FE-1C7237AD10F1}"/>
          </ac:spMkLst>
        </pc:spChg>
        <pc:spChg chg="mod">
          <ac:chgData name="Julie Decottignies" userId="2540b977-653d-40d1-b218-456a09be1e16" providerId="ADAL" clId="{C8D38F97-72CC-4709-B9B0-7E609E23918A}" dt="2025-01-15T14:16:46.110" v="818" actId="27636"/>
          <ac:spMkLst>
            <pc:docMk/>
            <pc:sldMk cId="0" sldId="2145707614"/>
            <ac:spMk id="45061" creationId="{07FA66FE-56BB-5D4C-AFB3-A13C73033ECD}"/>
          </ac:spMkLst>
        </pc:spChg>
      </pc:sldChg>
      <pc:sldChg chg="addSp delSp modSp add mod ord">
        <pc:chgData name="Julie Decottignies" userId="2540b977-653d-40d1-b218-456a09be1e16" providerId="ADAL" clId="{C8D38F97-72CC-4709-B9B0-7E609E23918A}" dt="2025-01-15T14:07:48.205" v="59"/>
        <pc:sldMkLst>
          <pc:docMk/>
          <pc:sldMk cId="3705094633" sldId="2145707615"/>
        </pc:sldMkLst>
        <pc:picChg chg="add mod">
          <ac:chgData name="Julie Decottignies" userId="2540b977-653d-40d1-b218-456a09be1e16" providerId="ADAL" clId="{C8D38F97-72CC-4709-B9B0-7E609E23918A}" dt="2025-01-15T13:35:19.405" v="28" actId="1037"/>
          <ac:picMkLst>
            <pc:docMk/>
            <pc:sldMk cId="3705094633" sldId="2145707615"/>
            <ac:picMk id="4" creationId="{8C7B5985-B76C-95A2-85A6-53BA9521D318}"/>
          </ac:picMkLst>
        </pc:picChg>
        <pc:picChg chg="del">
          <ac:chgData name="Julie Decottignies" userId="2540b977-653d-40d1-b218-456a09be1e16" providerId="ADAL" clId="{C8D38F97-72CC-4709-B9B0-7E609E23918A}" dt="2025-01-15T13:35:13.240" v="8" actId="478"/>
          <ac:picMkLst>
            <pc:docMk/>
            <pc:sldMk cId="3705094633" sldId="2145707615"/>
            <ac:picMk id="5" creationId="{8582CEED-26EC-81F1-8CD8-18E8FDA1711E}"/>
          </ac:picMkLst>
        </pc:picChg>
      </pc:sldChg>
      <pc:sldChg chg="add">
        <pc:chgData name="Julie Decottignies" userId="2540b977-653d-40d1-b218-456a09be1e16" providerId="ADAL" clId="{C8D38F97-72CC-4709-B9B0-7E609E23918A}" dt="2025-01-15T13:38:13.665" v="32"/>
        <pc:sldMkLst>
          <pc:docMk/>
          <pc:sldMk cId="3502294243" sldId="2145707616"/>
        </pc:sldMkLst>
      </pc:sldChg>
      <pc:sldChg chg="delSp add setBg delDesignElem">
        <pc:chgData name="Julie Decottignies" userId="2540b977-653d-40d1-b218-456a09be1e16" providerId="ADAL" clId="{C8D38F97-72CC-4709-B9B0-7E609E23918A}" dt="2025-01-15T13:38:13.665" v="32"/>
        <pc:sldMkLst>
          <pc:docMk/>
          <pc:sldMk cId="2495579426" sldId="2145707617"/>
        </pc:sldMkLst>
        <pc:spChg chg="del">
          <ac:chgData name="Julie Decottignies" userId="2540b977-653d-40d1-b218-456a09be1e16" providerId="ADAL" clId="{C8D38F97-72CC-4709-B9B0-7E609E23918A}" dt="2025-01-15T13:38:13.665" v="32"/>
          <ac:spMkLst>
            <pc:docMk/>
            <pc:sldMk cId="2495579426" sldId="2145707617"/>
            <ac:spMk id="7" creationId="{63644BFD-D22E-4019-B666-387DA51AEAFD}"/>
          </ac:spMkLst>
        </pc:spChg>
        <pc:spChg chg="del">
          <ac:chgData name="Julie Decottignies" userId="2540b977-653d-40d1-b218-456a09be1e16" providerId="ADAL" clId="{C8D38F97-72CC-4709-B9B0-7E609E23918A}" dt="2025-01-15T13:38:13.665" v="32"/>
          <ac:spMkLst>
            <pc:docMk/>
            <pc:sldMk cId="2495579426" sldId="2145707617"/>
            <ac:spMk id="18" creationId="{3776B14B-F2F4-4825-8DA8-8C7A0F2B3960}"/>
          </ac:spMkLst>
        </pc:spChg>
        <pc:grpChg chg="del">
          <ac:chgData name="Julie Decottignies" userId="2540b977-653d-40d1-b218-456a09be1e16" providerId="ADAL" clId="{C8D38F97-72CC-4709-B9B0-7E609E23918A}" dt="2025-01-15T13:38:13.665" v="32"/>
          <ac:grpSpMkLst>
            <pc:docMk/>
            <pc:sldMk cId="2495579426" sldId="2145707617"/>
            <ac:grpSpMk id="15" creationId="{5FE9FE4C-C9E0-4C54-8010-EA9D29CD4D59}"/>
          </ac:grpSpMkLst>
        </pc:grpChg>
      </pc:sldChg>
      <pc:sldChg chg="modSp add del mod ord">
        <pc:chgData name="Julie Decottignies" userId="2540b977-653d-40d1-b218-456a09be1e16" providerId="ADAL" clId="{C8D38F97-72CC-4709-B9B0-7E609E23918A}" dt="2025-01-15T14:07:28.633" v="57"/>
        <pc:sldMkLst>
          <pc:docMk/>
          <pc:sldMk cId="1676851361" sldId="2145707618"/>
        </pc:sldMkLst>
        <pc:spChg chg="mod">
          <ac:chgData name="Julie Decottignies" userId="2540b977-653d-40d1-b218-456a09be1e16" providerId="ADAL" clId="{C8D38F97-72CC-4709-B9B0-7E609E23918A}" dt="2025-01-15T13:43:09.356" v="35" actId="27636"/>
          <ac:spMkLst>
            <pc:docMk/>
            <pc:sldMk cId="1676851361" sldId="2145707618"/>
            <ac:spMk id="2" creationId="{00000000-0000-0000-0000-000000000000}"/>
          </ac:spMkLst>
        </pc:spChg>
      </pc:sldChg>
      <pc:sldChg chg="modSp add del mod">
        <pc:chgData name="Julie Decottignies" userId="2540b977-653d-40d1-b218-456a09be1e16" providerId="ADAL" clId="{C8D38F97-72CC-4709-B9B0-7E609E23918A}" dt="2025-01-15T16:26:07.810" v="852" actId="47"/>
        <pc:sldMkLst>
          <pc:docMk/>
          <pc:sldMk cId="0" sldId="2145707619"/>
        </pc:sldMkLst>
        <pc:spChg chg="mod">
          <ac:chgData name="Julie Decottignies" userId="2540b977-653d-40d1-b218-456a09be1e16" providerId="ADAL" clId="{C8D38F97-72CC-4709-B9B0-7E609E23918A}" dt="2025-01-15T13:43:54.566" v="39" actId="27636"/>
          <ac:spMkLst>
            <pc:docMk/>
            <pc:sldMk cId="0" sldId="2145707619"/>
            <ac:spMk id="34821" creationId="{AB1C7DB9-FF18-8B64-4634-DFADA0B2B00A}"/>
          </ac:spMkLst>
        </pc:spChg>
      </pc:sldChg>
      <pc:sldChg chg="modSp add del mod">
        <pc:chgData name="Julie Decottignies" userId="2540b977-653d-40d1-b218-456a09be1e16" providerId="ADAL" clId="{C8D38F97-72CC-4709-B9B0-7E609E23918A}" dt="2025-01-15T16:26:15.983" v="856" actId="27636"/>
        <pc:sldMkLst>
          <pc:docMk/>
          <pc:sldMk cId="0" sldId="2145707621"/>
        </pc:sldMkLst>
        <pc:spChg chg="mod">
          <ac:chgData name="Julie Decottignies" userId="2540b977-653d-40d1-b218-456a09be1e16" providerId="ADAL" clId="{C8D38F97-72CC-4709-B9B0-7E609E23918A}" dt="2025-01-15T16:26:15.983" v="856" actId="27636"/>
          <ac:spMkLst>
            <pc:docMk/>
            <pc:sldMk cId="0" sldId="2145707621"/>
            <ac:spMk id="35844" creationId="{0BF64A6C-8A33-B067-D914-10AA7CCB5F49}"/>
          </ac:spMkLst>
        </pc:spChg>
        <pc:spChg chg="mod">
          <ac:chgData name="Julie Decottignies" userId="2540b977-653d-40d1-b218-456a09be1e16" providerId="ADAL" clId="{C8D38F97-72CC-4709-B9B0-7E609E23918A}" dt="2025-01-15T13:43:54.607" v="41" actId="27636"/>
          <ac:spMkLst>
            <pc:docMk/>
            <pc:sldMk cId="0" sldId="2145707621"/>
            <ac:spMk id="35844" creationId="{D9ABC525-3A2A-C326-9235-2B6A4B63DD8A}"/>
          </ac:spMkLst>
        </pc:spChg>
        <pc:spChg chg="mod">
          <ac:chgData name="Julie Decottignies" userId="2540b977-653d-40d1-b218-456a09be1e16" providerId="ADAL" clId="{C8D38F97-72CC-4709-B9B0-7E609E23918A}" dt="2025-01-15T13:43:54.605" v="40" actId="27636"/>
          <ac:spMkLst>
            <pc:docMk/>
            <pc:sldMk cId="0" sldId="2145707621"/>
            <ac:spMk id="35845" creationId="{39D359F1-109A-73F5-BEC8-1E9F419D9D4E}"/>
          </ac:spMkLst>
        </pc:spChg>
        <pc:spChg chg="mod">
          <ac:chgData name="Julie Decottignies" userId="2540b977-653d-40d1-b218-456a09be1e16" providerId="ADAL" clId="{C8D38F97-72CC-4709-B9B0-7E609E23918A}" dt="2025-01-15T16:26:15.959" v="855" actId="27636"/>
          <ac:spMkLst>
            <pc:docMk/>
            <pc:sldMk cId="0" sldId="2145707621"/>
            <ac:spMk id="35845" creationId="{B8228A60-891A-2C6B-517F-9258CD0745EE}"/>
          </ac:spMkLst>
        </pc:spChg>
      </pc:sldChg>
      <pc:sldChg chg="modSp add del mod">
        <pc:chgData name="Julie Decottignies" userId="2540b977-653d-40d1-b218-456a09be1e16" providerId="ADAL" clId="{C8D38F97-72CC-4709-B9B0-7E609E23918A}" dt="2025-01-15T16:26:16.026" v="857" actId="27636"/>
        <pc:sldMkLst>
          <pc:docMk/>
          <pc:sldMk cId="0" sldId="2145707629"/>
        </pc:sldMkLst>
        <pc:spChg chg="mod">
          <ac:chgData name="Julie Decottignies" userId="2540b977-653d-40d1-b218-456a09be1e16" providerId="ADAL" clId="{C8D38F97-72CC-4709-B9B0-7E609E23918A}" dt="2025-01-15T16:26:16.026" v="857" actId="27636"/>
          <ac:spMkLst>
            <pc:docMk/>
            <pc:sldMk cId="0" sldId="2145707629"/>
            <ac:spMk id="37890" creationId="{12963366-01D1-B195-9518-0C5F3E00A73B}"/>
          </ac:spMkLst>
        </pc:spChg>
        <pc:spChg chg="mod">
          <ac:chgData name="Julie Decottignies" userId="2540b977-653d-40d1-b218-456a09be1e16" providerId="ADAL" clId="{C8D38F97-72CC-4709-B9B0-7E609E23918A}" dt="2025-01-15T13:43:54.634" v="42" actId="27636"/>
          <ac:spMkLst>
            <pc:docMk/>
            <pc:sldMk cId="0" sldId="2145707629"/>
            <ac:spMk id="37890" creationId="{DE626B00-E471-646C-DF81-8198C4921822}"/>
          </ac:spMkLst>
        </pc:spChg>
      </pc:sldChg>
      <pc:sldChg chg="add">
        <pc:chgData name="Julie Decottignies" userId="2540b977-653d-40d1-b218-456a09be1e16" providerId="ADAL" clId="{C8D38F97-72CC-4709-B9B0-7E609E23918A}" dt="2025-01-15T13:44:46.332" v="44"/>
        <pc:sldMkLst>
          <pc:docMk/>
          <pc:sldMk cId="2389685716" sldId="2145707630"/>
        </pc:sldMkLst>
      </pc:sldChg>
      <pc:sldChg chg="add">
        <pc:chgData name="Julie Decottignies" userId="2540b977-653d-40d1-b218-456a09be1e16" providerId="ADAL" clId="{C8D38F97-72CC-4709-B9B0-7E609E23918A}" dt="2025-01-15T13:44:46.332" v="44"/>
        <pc:sldMkLst>
          <pc:docMk/>
          <pc:sldMk cId="4001700278" sldId="2145707631"/>
        </pc:sldMkLst>
      </pc:sldChg>
      <pc:sldChg chg="modSp add mod">
        <pc:chgData name="Julie Decottignies" userId="2540b977-653d-40d1-b218-456a09be1e16" providerId="ADAL" clId="{C8D38F97-72CC-4709-B9B0-7E609E23918A}" dt="2025-01-15T14:17:28.259" v="827" actId="27636"/>
        <pc:sldMkLst>
          <pc:docMk/>
          <pc:sldMk cId="3716007141" sldId="2145707632"/>
        </pc:sldMkLst>
        <pc:spChg chg="mod">
          <ac:chgData name="Julie Decottignies" userId="2540b977-653d-40d1-b218-456a09be1e16" providerId="ADAL" clId="{C8D38F97-72CC-4709-B9B0-7E609E23918A}" dt="2025-01-15T14:17:28.259" v="827" actId="27636"/>
          <ac:spMkLst>
            <pc:docMk/>
            <pc:sldMk cId="3716007141" sldId="2145707632"/>
            <ac:spMk id="3" creationId="{00000000-0000-0000-0000-000000000000}"/>
          </ac:spMkLst>
        </pc:spChg>
      </pc:sldChg>
      <pc:sldChg chg="modSp add mod">
        <pc:chgData name="Julie Decottignies" userId="2540b977-653d-40d1-b218-456a09be1e16" providerId="ADAL" clId="{C8D38F97-72CC-4709-B9B0-7E609E23918A}" dt="2025-01-15T13:46:02.156" v="48" actId="27636"/>
        <pc:sldMkLst>
          <pc:docMk/>
          <pc:sldMk cId="1689780697" sldId="2145707633"/>
        </pc:sldMkLst>
        <pc:spChg chg="mod">
          <ac:chgData name="Julie Decottignies" userId="2540b977-653d-40d1-b218-456a09be1e16" providerId="ADAL" clId="{C8D38F97-72CC-4709-B9B0-7E609E23918A}" dt="2025-01-15T13:46:02.156" v="48" actId="27636"/>
          <ac:spMkLst>
            <pc:docMk/>
            <pc:sldMk cId="1689780697" sldId="2145707633"/>
            <ac:spMk id="16" creationId="{EA61F348-3A45-E4FE-AEE6-50389C008CA7}"/>
          </ac:spMkLst>
        </pc:spChg>
        <pc:spChg chg="mod">
          <ac:chgData name="Julie Decottignies" userId="2540b977-653d-40d1-b218-456a09be1e16" providerId="ADAL" clId="{C8D38F97-72CC-4709-B9B0-7E609E23918A}" dt="2025-01-15T13:46:02.152" v="47" actId="27636"/>
          <ac:spMkLst>
            <pc:docMk/>
            <pc:sldMk cId="1689780697" sldId="2145707633"/>
            <ac:spMk id="18" creationId="{130FFF7B-6729-FA49-5F31-FD14115523BA}"/>
          </ac:spMkLst>
        </pc:spChg>
      </pc:sldChg>
      <pc:sldChg chg="add">
        <pc:chgData name="Julie Decottignies" userId="2540b977-653d-40d1-b218-456a09be1e16" providerId="ADAL" clId="{C8D38F97-72CC-4709-B9B0-7E609E23918A}" dt="2025-01-15T13:46:01.975" v="45"/>
        <pc:sldMkLst>
          <pc:docMk/>
          <pc:sldMk cId="1924445234" sldId="2145707634"/>
        </pc:sldMkLst>
      </pc:sldChg>
      <pc:sldChg chg="add ord">
        <pc:chgData name="Julie Decottignies" userId="2540b977-653d-40d1-b218-456a09be1e16" providerId="ADAL" clId="{C8D38F97-72CC-4709-B9B0-7E609E23918A}" dt="2025-01-15T13:47:20.230" v="50"/>
        <pc:sldMkLst>
          <pc:docMk/>
          <pc:sldMk cId="2359826367" sldId="2145707635"/>
        </pc:sldMkLst>
      </pc:sldChg>
      <pc:sldChg chg="modSp add mod ord">
        <pc:chgData name="Julie Decottignies" userId="2540b977-653d-40d1-b218-456a09be1e16" providerId="ADAL" clId="{C8D38F97-72CC-4709-B9B0-7E609E23918A}" dt="2025-01-15T14:08:32.476" v="177" actId="20577"/>
        <pc:sldMkLst>
          <pc:docMk/>
          <pc:sldMk cId="3766663354" sldId="2145707636"/>
        </pc:sldMkLst>
        <pc:spChg chg="mod">
          <ac:chgData name="Julie Decottignies" userId="2540b977-653d-40d1-b218-456a09be1e16" providerId="ADAL" clId="{C8D38F97-72CC-4709-B9B0-7E609E23918A}" dt="2025-01-15T14:08:32.476" v="177" actId="20577"/>
          <ac:spMkLst>
            <pc:docMk/>
            <pc:sldMk cId="3766663354" sldId="2145707636"/>
            <ac:spMk id="2" creationId="{C30250F3-721F-FC6F-0D74-C06ED57228C6}"/>
          </ac:spMkLst>
        </pc:spChg>
        <pc:spChg chg="mod">
          <ac:chgData name="Julie Decottignies" userId="2540b977-653d-40d1-b218-456a09be1e16" providerId="ADAL" clId="{C8D38F97-72CC-4709-B9B0-7E609E23918A}" dt="2025-01-15T14:08:22.532" v="143" actId="20577"/>
          <ac:spMkLst>
            <pc:docMk/>
            <pc:sldMk cId="3766663354" sldId="2145707636"/>
            <ac:spMk id="3" creationId="{741D4F43-8E47-51ED-3D71-FDAA860E0E28}"/>
          </ac:spMkLst>
        </pc:spChg>
      </pc:sldChg>
      <pc:sldChg chg="modSp add mod">
        <pc:chgData name="Julie Decottignies" userId="2540b977-653d-40d1-b218-456a09be1e16" providerId="ADAL" clId="{C8D38F97-72CC-4709-B9B0-7E609E23918A}" dt="2025-01-15T14:08:59.451" v="271" actId="20577"/>
        <pc:sldMkLst>
          <pc:docMk/>
          <pc:sldMk cId="2007228848" sldId="2145707637"/>
        </pc:sldMkLst>
        <pc:spChg chg="mod">
          <ac:chgData name="Julie Decottignies" userId="2540b977-653d-40d1-b218-456a09be1e16" providerId="ADAL" clId="{C8D38F97-72CC-4709-B9B0-7E609E23918A}" dt="2025-01-15T14:08:59.451" v="271" actId="20577"/>
          <ac:spMkLst>
            <pc:docMk/>
            <pc:sldMk cId="2007228848" sldId="2145707637"/>
            <ac:spMk id="2" creationId="{12A2D768-C576-91D9-C108-42917C916D2E}"/>
          </ac:spMkLst>
        </pc:spChg>
        <pc:spChg chg="mod">
          <ac:chgData name="Julie Decottignies" userId="2540b977-653d-40d1-b218-456a09be1e16" providerId="ADAL" clId="{C8D38F97-72CC-4709-B9B0-7E609E23918A}" dt="2025-01-15T14:08:52.652" v="246" actId="20577"/>
          <ac:spMkLst>
            <pc:docMk/>
            <pc:sldMk cId="2007228848" sldId="2145707637"/>
            <ac:spMk id="3" creationId="{473FFC87-12A1-CACD-AE5C-162CC41D8C43}"/>
          </ac:spMkLst>
        </pc:spChg>
      </pc:sldChg>
      <pc:sldChg chg="modSp add mod">
        <pc:chgData name="Julie Decottignies" userId="2540b977-653d-40d1-b218-456a09be1e16" providerId="ADAL" clId="{C8D38F97-72CC-4709-B9B0-7E609E23918A}" dt="2025-01-15T14:09:46.412" v="471" actId="20577"/>
        <pc:sldMkLst>
          <pc:docMk/>
          <pc:sldMk cId="3361474175" sldId="2145707638"/>
        </pc:sldMkLst>
        <pc:spChg chg="mod">
          <ac:chgData name="Julie Decottignies" userId="2540b977-653d-40d1-b218-456a09be1e16" providerId="ADAL" clId="{C8D38F97-72CC-4709-B9B0-7E609E23918A}" dt="2025-01-15T14:09:46.412" v="471" actId="20577"/>
          <ac:spMkLst>
            <pc:docMk/>
            <pc:sldMk cId="3361474175" sldId="2145707638"/>
            <ac:spMk id="2" creationId="{AB176671-AE3B-FB9F-E825-49D04AAE1DD5}"/>
          </ac:spMkLst>
        </pc:spChg>
        <pc:spChg chg="mod">
          <ac:chgData name="Julie Decottignies" userId="2540b977-653d-40d1-b218-456a09be1e16" providerId="ADAL" clId="{C8D38F97-72CC-4709-B9B0-7E609E23918A}" dt="2025-01-15T14:09:36.864" v="446" actId="1076"/>
          <ac:spMkLst>
            <pc:docMk/>
            <pc:sldMk cId="3361474175" sldId="2145707638"/>
            <ac:spMk id="3" creationId="{453964C9-9816-4363-E361-BBBD474D62A3}"/>
          </ac:spMkLst>
        </pc:spChg>
      </pc:sldChg>
      <pc:sldChg chg="modSp add mod ord">
        <pc:chgData name="Julie Decottignies" userId="2540b977-653d-40d1-b218-456a09be1e16" providerId="ADAL" clId="{C8D38F97-72CC-4709-B9B0-7E609E23918A}" dt="2025-01-15T14:10:06.387" v="524" actId="20577"/>
        <pc:sldMkLst>
          <pc:docMk/>
          <pc:sldMk cId="1951280944" sldId="2145707639"/>
        </pc:sldMkLst>
        <pc:spChg chg="mod">
          <ac:chgData name="Julie Decottignies" userId="2540b977-653d-40d1-b218-456a09be1e16" providerId="ADAL" clId="{C8D38F97-72CC-4709-B9B0-7E609E23918A}" dt="2025-01-15T14:10:06.387" v="524" actId="20577"/>
          <ac:spMkLst>
            <pc:docMk/>
            <pc:sldMk cId="1951280944" sldId="2145707639"/>
            <ac:spMk id="2" creationId="{C22FD2F3-BFE4-94B9-000C-1F3A22D6024F}"/>
          </ac:spMkLst>
        </pc:spChg>
        <pc:spChg chg="mod">
          <ac:chgData name="Julie Decottignies" userId="2540b977-653d-40d1-b218-456a09be1e16" providerId="ADAL" clId="{C8D38F97-72CC-4709-B9B0-7E609E23918A}" dt="2025-01-15T14:09:59.660" v="492" actId="20577"/>
          <ac:spMkLst>
            <pc:docMk/>
            <pc:sldMk cId="1951280944" sldId="2145707639"/>
            <ac:spMk id="3" creationId="{F6852E26-923C-7963-1D79-15DC0625055A}"/>
          </ac:spMkLst>
        </pc:spChg>
      </pc:sldChg>
      <pc:sldChg chg="modSp add mod ord">
        <pc:chgData name="Julie Decottignies" userId="2540b977-653d-40d1-b218-456a09be1e16" providerId="ADAL" clId="{C8D38F97-72CC-4709-B9B0-7E609E23918A}" dt="2025-01-15T14:11:58.573" v="664" actId="14100"/>
        <pc:sldMkLst>
          <pc:docMk/>
          <pc:sldMk cId="1674351859" sldId="2145707640"/>
        </pc:sldMkLst>
        <pc:spChg chg="mod">
          <ac:chgData name="Julie Decottignies" userId="2540b977-653d-40d1-b218-456a09be1e16" providerId="ADAL" clId="{C8D38F97-72CC-4709-B9B0-7E609E23918A}" dt="2025-01-15T14:11:58.573" v="664" actId="14100"/>
          <ac:spMkLst>
            <pc:docMk/>
            <pc:sldMk cId="1674351859" sldId="2145707640"/>
            <ac:spMk id="2" creationId="{4581E87A-5EAB-2924-329B-7EB448575108}"/>
          </ac:spMkLst>
        </pc:spChg>
        <pc:spChg chg="mod">
          <ac:chgData name="Julie Decottignies" userId="2540b977-653d-40d1-b218-456a09be1e16" providerId="ADAL" clId="{C8D38F97-72CC-4709-B9B0-7E609E23918A}" dt="2025-01-15T14:10:41.173" v="591" actId="20577"/>
          <ac:spMkLst>
            <pc:docMk/>
            <pc:sldMk cId="1674351859" sldId="2145707640"/>
            <ac:spMk id="3" creationId="{C486D8BA-C653-0440-2972-529D0909B7D4}"/>
          </ac:spMkLst>
        </pc:spChg>
      </pc:sldChg>
      <pc:sldChg chg="del">
        <pc:chgData name="Julie Decottignies" userId="2540b977-653d-40d1-b218-456a09be1e16" providerId="ADAL" clId="{C8D38F97-72CC-4709-B9B0-7E609E23918A}" dt="2025-01-16T06:31:56.116" v="858" actId="47"/>
        <pc:sldMkLst>
          <pc:docMk/>
          <pc:sldMk cId="2687308628" sldId="2145707641"/>
        </pc:sldMkLst>
      </pc:sldChg>
      <pc:sldChg chg="modSp add mod ord">
        <pc:chgData name="Julie Decottignies" userId="2540b977-653d-40d1-b218-456a09be1e16" providerId="ADAL" clId="{C8D38F97-72CC-4709-B9B0-7E609E23918A}" dt="2025-01-15T14:12:50.883" v="759" actId="20577"/>
        <pc:sldMkLst>
          <pc:docMk/>
          <pc:sldMk cId="3606612888" sldId="2145707642"/>
        </pc:sldMkLst>
        <pc:spChg chg="mod">
          <ac:chgData name="Julie Decottignies" userId="2540b977-653d-40d1-b218-456a09be1e16" providerId="ADAL" clId="{C8D38F97-72CC-4709-B9B0-7E609E23918A}" dt="2025-01-15T14:12:50.883" v="759" actId="20577"/>
          <ac:spMkLst>
            <pc:docMk/>
            <pc:sldMk cId="3606612888" sldId="2145707642"/>
            <ac:spMk id="2" creationId="{EF835677-9B59-22AF-446F-BED52F89816A}"/>
          </ac:spMkLst>
        </pc:spChg>
        <pc:spChg chg="mod">
          <ac:chgData name="Julie Decottignies" userId="2540b977-653d-40d1-b218-456a09be1e16" providerId="ADAL" clId="{C8D38F97-72CC-4709-B9B0-7E609E23918A}" dt="2025-01-15T14:12:43.580" v="718" actId="20577"/>
          <ac:spMkLst>
            <pc:docMk/>
            <pc:sldMk cId="3606612888" sldId="2145707642"/>
            <ac:spMk id="3" creationId="{DC1334C6-B708-93EA-4566-7EA8ECDB78D7}"/>
          </ac:spMkLst>
        </pc:spChg>
      </pc:sldChg>
      <pc:sldChg chg="modSp add mod">
        <pc:chgData name="Julie Decottignies" userId="2540b977-653d-40d1-b218-456a09be1e16" providerId="ADAL" clId="{C8D38F97-72CC-4709-B9B0-7E609E23918A}" dt="2025-01-15T14:13:08.875" v="801" actId="20577"/>
        <pc:sldMkLst>
          <pc:docMk/>
          <pc:sldMk cId="3215221778" sldId="2145707643"/>
        </pc:sldMkLst>
        <pc:spChg chg="mod">
          <ac:chgData name="Julie Decottignies" userId="2540b977-653d-40d1-b218-456a09be1e16" providerId="ADAL" clId="{C8D38F97-72CC-4709-B9B0-7E609E23918A}" dt="2025-01-15T14:13:08.875" v="801" actId="20577"/>
          <ac:spMkLst>
            <pc:docMk/>
            <pc:sldMk cId="3215221778" sldId="2145707643"/>
            <ac:spMk id="2" creationId="{C0000B21-500D-2B42-3149-89FAA789A48D}"/>
          </ac:spMkLst>
        </pc:spChg>
        <pc:spChg chg="mod">
          <ac:chgData name="Julie Decottignies" userId="2540b977-653d-40d1-b218-456a09be1e16" providerId="ADAL" clId="{C8D38F97-72CC-4709-B9B0-7E609E23918A}" dt="2025-01-15T14:13:02.059" v="770" actId="20577"/>
          <ac:spMkLst>
            <pc:docMk/>
            <pc:sldMk cId="3215221778" sldId="2145707643"/>
            <ac:spMk id="3" creationId="{749AAF19-F528-4D40-8B0E-9CE8EAEE7588}"/>
          </ac:spMkLst>
        </pc:spChg>
      </pc:sldChg>
      <pc:sldChg chg="modSp add mod">
        <pc:chgData name="Julie Decottignies" userId="2540b977-653d-40d1-b218-456a09be1e16" providerId="ADAL" clId="{C8D38F97-72CC-4709-B9B0-7E609E23918A}" dt="2025-01-15T14:30:40.959" v="851" actId="1076"/>
        <pc:sldMkLst>
          <pc:docMk/>
          <pc:sldMk cId="0" sldId="2145707644"/>
        </pc:sldMkLst>
        <pc:spChg chg="mod">
          <ac:chgData name="Julie Decottignies" userId="2540b977-653d-40d1-b218-456a09be1e16" providerId="ADAL" clId="{C8D38F97-72CC-4709-B9B0-7E609E23918A}" dt="2025-01-15T14:30:40.959" v="851" actId="1076"/>
          <ac:spMkLst>
            <pc:docMk/>
            <pc:sldMk cId="0" sldId="2145707644"/>
            <ac:spMk id="34818" creationId="{99845BD1-05B2-1E32-CA66-486D55743D15}"/>
          </ac:spMkLst>
        </pc:spChg>
        <pc:spChg chg="mod">
          <ac:chgData name="Julie Decottignies" userId="2540b977-653d-40d1-b218-456a09be1e16" providerId="ADAL" clId="{C8D38F97-72CC-4709-B9B0-7E609E23918A}" dt="2025-01-15T14:30:38.456" v="850" actId="1076"/>
          <ac:spMkLst>
            <pc:docMk/>
            <pc:sldMk cId="0" sldId="2145707644"/>
            <ac:spMk id="34819" creationId="{8ED5DD48-7AEB-5026-1DB6-035E8904729A}"/>
          </ac:spMkLst>
        </pc:spChg>
      </pc:sldChg>
      <pc:sldChg chg="modSp add mod">
        <pc:chgData name="Julie Decottignies" userId="2540b977-653d-40d1-b218-456a09be1e16" providerId="ADAL" clId="{C8D38F97-72CC-4709-B9B0-7E609E23918A}" dt="2025-01-15T14:16:46.043" v="808" actId="27636"/>
        <pc:sldMkLst>
          <pc:docMk/>
          <pc:sldMk cId="0" sldId="2145707645"/>
        </pc:sldMkLst>
        <pc:spChg chg="mod">
          <ac:chgData name="Julie Decottignies" userId="2540b977-653d-40d1-b218-456a09be1e16" providerId="ADAL" clId="{C8D38F97-72CC-4709-B9B0-7E609E23918A}" dt="2025-01-15T14:16:46.018" v="805" actId="27636"/>
          <ac:spMkLst>
            <pc:docMk/>
            <pc:sldMk cId="0" sldId="2145707645"/>
            <ac:spMk id="40962" creationId="{31197161-742E-A515-ACD4-36CE628AD159}"/>
          </ac:spMkLst>
        </pc:spChg>
        <pc:spChg chg="mod">
          <ac:chgData name="Julie Decottignies" userId="2540b977-653d-40d1-b218-456a09be1e16" providerId="ADAL" clId="{C8D38F97-72CC-4709-B9B0-7E609E23918A}" dt="2025-01-15T14:16:46.041" v="807" actId="27636"/>
          <ac:spMkLst>
            <pc:docMk/>
            <pc:sldMk cId="0" sldId="2145707645"/>
            <ac:spMk id="40963" creationId="{72314C02-6FA9-2687-236F-A669A91753B2}"/>
          </ac:spMkLst>
        </pc:spChg>
        <pc:spChg chg="mod">
          <ac:chgData name="Julie Decottignies" userId="2540b977-653d-40d1-b218-456a09be1e16" providerId="ADAL" clId="{C8D38F97-72CC-4709-B9B0-7E609E23918A}" dt="2025-01-15T14:16:46.043" v="808" actId="27636"/>
          <ac:spMkLst>
            <pc:docMk/>
            <pc:sldMk cId="0" sldId="2145707645"/>
            <ac:spMk id="40964" creationId="{283DD1BF-C2B3-C4A3-3F7C-57EDF90E3DFF}"/>
          </ac:spMkLst>
        </pc:spChg>
        <pc:spChg chg="mod">
          <ac:chgData name="Julie Decottignies" userId="2540b977-653d-40d1-b218-456a09be1e16" providerId="ADAL" clId="{C8D38F97-72CC-4709-B9B0-7E609E23918A}" dt="2025-01-15T14:16:46.020" v="806" actId="27636"/>
          <ac:spMkLst>
            <pc:docMk/>
            <pc:sldMk cId="0" sldId="2145707645"/>
            <ac:spMk id="40965" creationId="{0FDC7376-6926-B96B-694C-14166354962E}"/>
          </ac:spMkLst>
        </pc:spChg>
      </pc:sldChg>
      <pc:sldChg chg="modSp add mod">
        <pc:chgData name="Julie Decottignies" userId="2540b977-653d-40d1-b218-456a09be1e16" providerId="ADAL" clId="{C8D38F97-72CC-4709-B9B0-7E609E23918A}" dt="2025-01-15T14:16:46.125" v="823" actId="27636"/>
        <pc:sldMkLst>
          <pc:docMk/>
          <pc:sldMk cId="0" sldId="2145707646"/>
        </pc:sldMkLst>
        <pc:spChg chg="mod">
          <ac:chgData name="Julie Decottignies" userId="2540b977-653d-40d1-b218-456a09be1e16" providerId="ADAL" clId="{C8D38F97-72CC-4709-B9B0-7E609E23918A}" dt="2025-01-15T14:16:46.124" v="822" actId="27636"/>
          <ac:spMkLst>
            <pc:docMk/>
            <pc:sldMk cId="0" sldId="2145707646"/>
            <ac:spMk id="46082" creationId="{AC0C67AA-8F48-C118-C762-F5B7E14C0325}"/>
          </ac:spMkLst>
        </pc:spChg>
        <pc:spChg chg="mod">
          <ac:chgData name="Julie Decottignies" userId="2540b977-653d-40d1-b218-456a09be1e16" providerId="ADAL" clId="{C8D38F97-72CC-4709-B9B0-7E609E23918A}" dt="2025-01-15T14:16:46.120" v="820" actId="27636"/>
          <ac:spMkLst>
            <pc:docMk/>
            <pc:sldMk cId="0" sldId="2145707646"/>
            <ac:spMk id="46083" creationId="{398FD347-88B8-55FB-9E89-5321D6180962}"/>
          </ac:spMkLst>
        </pc:spChg>
        <pc:spChg chg="mod">
          <ac:chgData name="Julie Decottignies" userId="2540b977-653d-40d1-b218-456a09be1e16" providerId="ADAL" clId="{C8D38F97-72CC-4709-B9B0-7E609E23918A}" dt="2025-01-15T14:16:46.125" v="823" actId="27636"/>
          <ac:spMkLst>
            <pc:docMk/>
            <pc:sldMk cId="0" sldId="2145707646"/>
            <ac:spMk id="46084" creationId="{0003CBC2-F02D-B75C-69CD-DC0F0197047F}"/>
          </ac:spMkLst>
        </pc:spChg>
        <pc:spChg chg="mod">
          <ac:chgData name="Julie Decottignies" userId="2540b977-653d-40d1-b218-456a09be1e16" providerId="ADAL" clId="{C8D38F97-72CC-4709-B9B0-7E609E23918A}" dt="2025-01-15T14:16:46.122" v="821" actId="27636"/>
          <ac:spMkLst>
            <pc:docMk/>
            <pc:sldMk cId="0" sldId="2145707646"/>
            <ac:spMk id="46085" creationId="{F96CD130-2ACE-3BE8-D1DD-D72BC8D31FE8}"/>
          </ac:spMkLst>
        </pc:spChg>
      </pc:sldChg>
      <pc:sldChg chg="modSp add mod">
        <pc:chgData name="Julie Decottignies" userId="2540b977-653d-40d1-b218-456a09be1e16" providerId="ADAL" clId="{C8D38F97-72CC-4709-B9B0-7E609E23918A}" dt="2025-01-15T16:26:15.921" v="854" actId="27636"/>
        <pc:sldMkLst>
          <pc:docMk/>
          <pc:sldMk cId="0" sldId="2145707647"/>
        </pc:sldMkLst>
        <pc:spChg chg="mod">
          <ac:chgData name="Julie Decottignies" userId="2540b977-653d-40d1-b218-456a09be1e16" providerId="ADAL" clId="{C8D38F97-72CC-4709-B9B0-7E609E23918A}" dt="2025-01-15T16:26:15.921" v="854" actId="27636"/>
          <ac:spMkLst>
            <pc:docMk/>
            <pc:sldMk cId="0" sldId="2145707647"/>
            <ac:spMk id="34821" creationId="{B747B064-6FF1-9BBC-8965-8A9FB93C0552}"/>
          </ac:spMkLst>
        </pc:spChg>
      </pc:sldChg>
      <pc:sldChg chg="add">
        <pc:chgData name="Julie Decottignies" userId="2540b977-653d-40d1-b218-456a09be1e16" providerId="ADAL" clId="{C8D38F97-72CC-4709-B9B0-7E609E23918A}" dt="2025-01-16T06:32:07.224" v="859"/>
        <pc:sldMkLst>
          <pc:docMk/>
          <pc:sldMk cId="0" sldId="2145707648"/>
        </pc:sldMkLst>
      </pc:sldChg>
      <pc:sldChg chg="add">
        <pc:chgData name="Julie Decottignies" userId="2540b977-653d-40d1-b218-456a09be1e16" providerId="ADAL" clId="{C8D38F97-72CC-4709-B9B0-7E609E23918A}" dt="2025-01-16T06:32:07.224" v="859"/>
        <pc:sldMkLst>
          <pc:docMk/>
          <pc:sldMk cId="0" sldId="2145707649"/>
        </pc:sldMkLst>
      </pc:sldChg>
      <pc:sldChg chg="add">
        <pc:chgData name="Julie Decottignies" userId="2540b977-653d-40d1-b218-456a09be1e16" providerId="ADAL" clId="{C8D38F97-72CC-4709-B9B0-7E609E23918A}" dt="2025-01-16T06:32:07.224" v="859"/>
        <pc:sldMkLst>
          <pc:docMk/>
          <pc:sldMk cId="0" sldId="21457076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4C53E40-DE1E-C3B2-66DE-6C9FAE1E50D1}"/>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1176D87-BF0A-081D-177C-A8CD916C4E6F}"/>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A34A30E-51C4-4F98-845B-24D1856D5DFB}"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83ADB385-B668-1013-44C4-108928CA6FE0}"/>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80BB7A5-223C-EC24-E464-72D0FF26BE47}"/>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7D7DA166-CCFC-4322-B57A-3523D861C4D3}" type="slidenum">
              <a:rPr lang="fr-FR" smtClean="0"/>
              <a:t>‹N°›</a:t>
            </a:fld>
            <a:endParaRPr lang="fr-FR"/>
          </a:p>
        </p:txBody>
      </p:sp>
    </p:spTree>
    <p:extLst>
      <p:ext uri="{BB962C8B-B14F-4D97-AF65-F5344CB8AC3E}">
        <p14:creationId xmlns:p14="http://schemas.microsoft.com/office/powerpoint/2010/main" val="164097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C617D40-81F6-42B9-BAF8-7BEE8850C022}" type="datetimeFigureOut">
              <a:rPr lang="fr-FR" smtClean="0"/>
              <a:t>16/01/2025</a:t>
            </a:fld>
            <a:endParaRPr lang="fr-FR"/>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784BC8A-0294-412D-B8F0-7CFC2D80FB4F}" type="slidenum">
              <a:rPr lang="fr-FR" smtClean="0"/>
              <a:t>‹N°›</a:t>
            </a:fld>
            <a:endParaRPr lang="fr-FR"/>
          </a:p>
        </p:txBody>
      </p:sp>
    </p:spTree>
    <p:extLst>
      <p:ext uri="{BB962C8B-B14F-4D97-AF65-F5344CB8AC3E}">
        <p14:creationId xmlns:p14="http://schemas.microsoft.com/office/powerpoint/2010/main" val="230295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32E84-5CF5-254F-B970-B456EC3E0BBC}" type="slidenum">
              <a:rPr lang="fr-FR" smtClean="0"/>
              <a:t>5</a:t>
            </a:fld>
            <a:endParaRPr lang="fr-FR"/>
          </a:p>
        </p:txBody>
      </p:sp>
    </p:spTree>
    <p:extLst>
      <p:ext uri="{BB962C8B-B14F-4D97-AF65-F5344CB8AC3E}">
        <p14:creationId xmlns:p14="http://schemas.microsoft.com/office/powerpoint/2010/main" val="239255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altLang="fr-FR" dirty="0">
                <a:latin typeface="Arial" panose="020B0604020202020204" pitchFamily="34" charset="0"/>
                <a:ea typeface="ＭＳ Ｐゴシック" panose="020B0600070205080204" pitchFamily="34" charset="-128"/>
              </a:rPr>
              <a:t>Les types de contrats sont similaires à ceux de 2023 pour la proportion de cadres et de CDI :</a:t>
            </a:r>
          </a:p>
          <a:p>
            <a:pPr marL="171450" indent="-171450">
              <a:buFont typeface="Arial" panose="020B0604020202020204" pitchFamily="34" charset="0"/>
              <a:buChar char="•"/>
            </a:pPr>
            <a:r>
              <a:rPr lang="fr-FR" altLang="fr-FR" dirty="0">
                <a:latin typeface="Arial" panose="020B0604020202020204" pitchFamily="34" charset="0"/>
                <a:ea typeface="ＭＳ Ｐゴシック" panose="020B0600070205080204" pitchFamily="34" charset="-128"/>
              </a:rPr>
              <a:t>39% de cadres (taux élevé du fait notamment de la part des médecins, qui sont tous cadres).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dirty="0">
                <a:latin typeface="Arial" panose="020B0604020202020204" pitchFamily="34" charset="0"/>
                <a:ea typeface="ＭＳ Ｐゴシック" panose="020B0600070205080204" pitchFamily="34" charset="-128"/>
              </a:rPr>
              <a:t>93% de CDI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altLang="fr-FR"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dirty="0">
                <a:latin typeface="Arial" panose="020B0604020202020204" pitchFamily="34" charset="0"/>
                <a:ea typeface="ＭＳ Ｐゴシック" panose="020B0600070205080204" pitchFamily="34" charset="-128"/>
              </a:rPr>
              <a:t>Le temps partiel, lui, a tendance à diminuer, même s’il reste élevé par rapport à d’autres secteurs d’activité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altLang="fr-FR" dirty="0">
                <a:latin typeface="Arial" panose="020B0604020202020204" pitchFamily="34" charset="0"/>
                <a:ea typeface="ＭＳ Ｐゴシック" panose="020B0600070205080204" pitchFamily="34" charset="-128"/>
              </a:rPr>
              <a:t>32% de temps partiel en 2022, : 36% en 2021</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40</a:t>
            </a:fld>
            <a:endParaRPr lang="fr-FR"/>
          </a:p>
        </p:txBody>
      </p:sp>
    </p:spTree>
    <p:extLst>
      <p:ext uri="{BB962C8B-B14F-4D97-AF65-F5344CB8AC3E}">
        <p14:creationId xmlns:p14="http://schemas.microsoft.com/office/powerpoint/2010/main" val="231458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altLang="fr-FR" dirty="0">
                <a:latin typeface="Arial" panose="020B0604020202020204" pitchFamily="34" charset="0"/>
                <a:ea typeface="ＭＳ Ｐゴシック" panose="020B0600070205080204" pitchFamily="34" charset="-128"/>
              </a:rPr>
              <a:t>Au niveau de chaque groupe de métiers, dont vous trouverez les pyramides des âges dans le rapport, on constate </a:t>
            </a:r>
          </a:p>
          <a:p>
            <a:pPr marL="171450" indent="-171450">
              <a:buFont typeface="Arial" panose="020B0604020202020204" pitchFamily="34" charset="0"/>
              <a:buChar char="•"/>
            </a:pPr>
            <a:r>
              <a:rPr lang="fr-FR" altLang="fr-FR" dirty="0">
                <a:latin typeface="Arial" panose="020B0604020202020204" pitchFamily="34" charset="0"/>
                <a:ea typeface="ＭＳ Ｐゴシック" panose="020B0600070205080204" pitchFamily="34" charset="-128"/>
              </a:rPr>
              <a:t>Un âge moyen globalement élevé, les plus jeunes sont les préventeurs (40 ans), </a:t>
            </a:r>
          </a:p>
          <a:p>
            <a:pPr marL="171450" indent="-171450">
              <a:buFont typeface="Arial" panose="020B0604020202020204" pitchFamily="34" charset="0"/>
              <a:buChar char="•"/>
            </a:pPr>
            <a:r>
              <a:rPr lang="fr-FR" altLang="fr-FR" dirty="0">
                <a:latin typeface="Arial" panose="020B0604020202020204" pitchFamily="34" charset="0"/>
                <a:ea typeface="ＭＳ Ｐゴシック" panose="020B0600070205080204" pitchFamily="34" charset="-128"/>
              </a:rPr>
              <a:t>Une proportion de femmes moins importante chez les médecins (67 %), les autres salariés de la filière prévention (69 %) et les fonctions support (76 %).</a:t>
            </a:r>
          </a:p>
          <a:p>
            <a:endParaRPr lang="fr-FR" altLang="fr-FR" dirty="0">
              <a:latin typeface="Arial" panose="020B0604020202020204" pitchFamily="34" charset="0"/>
              <a:ea typeface="ＭＳ Ｐゴシック" panose="020B0600070205080204" pitchFamily="34" charset="-128"/>
            </a:endParaRPr>
          </a:p>
          <a:p>
            <a:r>
              <a:rPr lang="fr-FR" altLang="fr-FR" dirty="0">
                <a:latin typeface="Arial" panose="020B0604020202020204" pitchFamily="34" charset="0"/>
                <a:ea typeface="ＭＳ Ｐゴシック" panose="020B0600070205080204" pitchFamily="34" charset="-128"/>
              </a:rPr>
              <a:t>A noter que le groupe des autres salariés de la filière prévention comprend les techniciens Hygiène sécurité, les ergonomes, les psychologues du travail, les ingénieurs Hygiène sécurité / chimistes, les Assistants de service social, les toxicologues et épidémiologistes, les Formateurs en santé au Travail, et les Documentalistes.</a:t>
            </a:r>
          </a:p>
          <a:p>
            <a:endParaRPr lang="fr-FR" altLang="fr-FR" dirty="0">
              <a:latin typeface="Arial" panose="020B0604020202020204" pitchFamily="34" charset="0"/>
              <a:ea typeface="ＭＳ Ｐゴシック" panose="020B0600070205080204" pitchFamily="34" charset="-128"/>
            </a:endParaRPr>
          </a:p>
          <a:p>
            <a:r>
              <a:rPr lang="fr-FR" altLang="fr-FR" dirty="0">
                <a:latin typeface="Arial" panose="020B0604020202020204" pitchFamily="34" charset="0"/>
                <a:ea typeface="ＭＳ Ｐゴシック" panose="020B0600070205080204" pitchFamily="34" charset="-128"/>
              </a:rPr>
              <a:t>Les fonctions support comprennent toutes les autres classes de la convention collective</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41</a:t>
            </a:fld>
            <a:endParaRPr lang="fr-FR"/>
          </a:p>
        </p:txBody>
      </p:sp>
    </p:spTree>
    <p:extLst>
      <p:ext uri="{BB962C8B-B14F-4D97-AF65-F5344CB8AC3E}">
        <p14:creationId xmlns:p14="http://schemas.microsoft.com/office/powerpoint/2010/main" val="146507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Un seul accord suivi : L’accord de branche relatif à l’insertion professionnelle et au maintien dans l’emploi des travailleurs handicapés du 20 mai 2021</a:t>
            </a:r>
          </a:p>
          <a:p>
            <a:r>
              <a:rPr lang="fr-FR" dirty="0"/>
              <a:t>Concernant les travailleurs handicapés, les SPSTI sont très engagés puisque 87 % des plus de 20 salariés n’ont pas à payer de contribution à l’AGEFIPH</a:t>
            </a:r>
          </a:p>
          <a:p>
            <a:endParaRPr lang="fr-FR" dirty="0"/>
          </a:p>
          <a:p>
            <a:r>
              <a:rPr lang="fr-FR" dirty="0"/>
              <a:t>7,9 % de travailleurs handicapés dans les effectifs en hausse (6,4% en 2019)</a:t>
            </a:r>
          </a:p>
          <a:p>
            <a:r>
              <a:rPr lang="fr-FR" dirty="0"/>
              <a:t>Globalement 95 % des SPSTI de 20 salariés et plus emploient au moins 1 travailleur handicapé</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42</a:t>
            </a:fld>
            <a:endParaRPr lang="fr-FR"/>
          </a:p>
        </p:txBody>
      </p:sp>
    </p:spTree>
    <p:extLst>
      <p:ext uri="{BB962C8B-B14F-4D97-AF65-F5344CB8AC3E}">
        <p14:creationId xmlns:p14="http://schemas.microsoft.com/office/powerpoint/2010/main" val="66085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Indicateurs de l’accord en progression, mais encore à améliorer .</a:t>
            </a: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mise en place d’un document unique d’évaluation des risques professionnels (DUERP),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désignation d’un salarié référent,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mise en place d’un parcours d’intégration spécifique aux travailleurs handicapés et d’un dispositif de suivi individualisé après l’embauche,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L’intégration dans le plan de formation professionnelle d’un module de formation sur le handicap (physique et mental), à destination de la personne identifiée en charge de ces questions et des institutions de représentants du personnel,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000000"/>
              </a:buClr>
              <a:buFont typeface="Wingdings" panose="05000000000000000000" pitchFamily="2" charset="2"/>
              <a:buChar char=""/>
            </a:pPr>
            <a:r>
              <a:rPr lang="fr-FR" sz="1800" dirty="0">
                <a:effectLst/>
                <a:latin typeface="Montserrat" panose="00000500000000000000" pitchFamily="2" charset="0"/>
                <a:ea typeface="Calibri" panose="020F0502020204030204" pitchFamily="34" charset="0"/>
                <a:cs typeface="Times New Roman" panose="02020603050405020304" pitchFamily="18" charset="0"/>
              </a:rPr>
              <a:t>la conduite d’actions mobilisant les réseaux institutionnels (Cap emploi, Agefiph, Sameth, etc.), pour les salariés du SPSTI.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43</a:t>
            </a:fld>
            <a:endParaRPr lang="fr-FR"/>
          </a:p>
        </p:txBody>
      </p:sp>
    </p:spTree>
    <p:extLst>
      <p:ext uri="{BB962C8B-B14F-4D97-AF65-F5344CB8AC3E}">
        <p14:creationId xmlns:p14="http://schemas.microsoft.com/office/powerpoint/2010/main" val="4240799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Echantillon répondants sur cette question : 130 (133 en 2023,150 pour 2022)</a:t>
            </a:r>
          </a:p>
          <a:p>
            <a:r>
              <a:rPr lang="fr-FR" dirty="0"/>
              <a:t>Au niveau de la branche, on peut estimer la masse salariale globale à </a:t>
            </a:r>
            <a:r>
              <a:rPr lang="fr-FR" b="1" dirty="0"/>
              <a:t>900 millions d’euros</a:t>
            </a:r>
          </a:p>
          <a:p>
            <a:r>
              <a:rPr lang="fr-FR" dirty="0"/>
              <a:t>L’évolution de la masse salariale est notamment liée à l’évolution des effectifs, mais elle s’explique également par les augmentations générales.</a:t>
            </a: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44</a:t>
            </a:fld>
            <a:endParaRPr lang="fr-FR"/>
          </a:p>
        </p:txBody>
      </p:sp>
    </p:spTree>
    <p:extLst>
      <p:ext uri="{BB962C8B-B14F-4D97-AF65-F5344CB8AC3E}">
        <p14:creationId xmlns:p14="http://schemas.microsoft.com/office/powerpoint/2010/main" val="292182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Les plus grandes dispersions (ET sur moyenne)  : Responsable de services, responsables techniques et adjoints au </a:t>
            </a:r>
            <a:r>
              <a:rPr lang="fr-FR" dirty="0" err="1"/>
              <a:t>dir</a:t>
            </a:r>
            <a:r>
              <a:rPr lang="fr-FR" dirty="0"/>
              <a:t> /</a:t>
            </a:r>
            <a:r>
              <a:rPr lang="fr-FR" dirty="0" err="1"/>
              <a:t>dir</a:t>
            </a:r>
            <a:r>
              <a:rPr lang="fr-FR" dirty="0"/>
              <a:t> dpt</a:t>
            </a:r>
          </a:p>
          <a:p>
            <a:r>
              <a:rPr lang="fr-FR" dirty="0"/>
              <a:t>Les plus gros écarts / CNN : les mêmes, Ensuite : les assistants de direction et les classes 16</a:t>
            </a:r>
          </a:p>
          <a:p>
            <a:r>
              <a:rPr lang="fr-FR" dirty="0"/>
              <a:t>Les salaires des médecins et des infirmiers présentent quant à eux une faible dispersion autour de la moyenne (12% et 11%) mais un écart important par rapport à la CCN : 36 % pour les médecins, 28 % pour les infirmiers</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45</a:t>
            </a:fld>
            <a:endParaRPr lang="fr-FR"/>
          </a:p>
        </p:txBody>
      </p:sp>
    </p:spTree>
    <p:extLst>
      <p:ext uri="{BB962C8B-B14F-4D97-AF65-F5344CB8AC3E}">
        <p14:creationId xmlns:p14="http://schemas.microsoft.com/office/powerpoint/2010/main" val="249226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46</a:t>
            </a:fld>
            <a:endParaRPr lang="fr-FR"/>
          </a:p>
        </p:txBody>
      </p:sp>
    </p:spTree>
    <p:extLst>
      <p:ext uri="{BB962C8B-B14F-4D97-AF65-F5344CB8AC3E}">
        <p14:creationId xmlns:p14="http://schemas.microsoft.com/office/powerpoint/2010/main" val="385470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(Moyenne des augmentations pondérée selon les effectifs)</a:t>
            </a:r>
          </a:p>
          <a:p>
            <a:r>
              <a:rPr lang="fr-FR" dirty="0"/>
              <a:t>L’impact des différents facteurs sur l’augmentation générale de la MS en 2023</a:t>
            </a:r>
          </a:p>
          <a:p>
            <a:r>
              <a:rPr lang="fr-FR" dirty="0"/>
              <a:t>Effet des primes : 0,7% </a:t>
            </a:r>
          </a:p>
          <a:p>
            <a:r>
              <a:rPr lang="fr-FR" dirty="0"/>
              <a:t>Effet des augmentations générales : 3,5%</a:t>
            </a:r>
          </a:p>
          <a:p>
            <a:r>
              <a:rPr lang="fr-FR" dirty="0"/>
              <a:t>Effet de l’évolution des effectifs : 3,7% </a:t>
            </a:r>
          </a:p>
          <a:p>
            <a:r>
              <a:rPr lang="fr-FR" dirty="0"/>
              <a:t>Effet de structure et Noria : -2,1 %</a:t>
            </a:r>
          </a:p>
          <a:p>
            <a:endParaRPr lang="fr-FR" dirty="0"/>
          </a:p>
          <a:p>
            <a:r>
              <a:rPr lang="fr-FR" dirty="0"/>
              <a:t>Pour 2021, pas d’accord de branche </a:t>
            </a:r>
          </a:p>
          <a:p>
            <a:endParaRPr lang="fr-FR" dirty="0"/>
          </a:p>
          <a:p>
            <a:r>
              <a:rPr lang="fr-FR" b="1" dirty="0">
                <a:solidFill>
                  <a:srgbClr val="FF0000"/>
                </a:solidFill>
              </a:rPr>
              <a:t>ASL : Point négo salaires</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47</a:t>
            </a:fld>
            <a:endParaRPr lang="fr-FR"/>
          </a:p>
        </p:txBody>
      </p:sp>
    </p:spTree>
    <p:extLst>
      <p:ext uri="{BB962C8B-B14F-4D97-AF65-F5344CB8AC3E}">
        <p14:creationId xmlns:p14="http://schemas.microsoft.com/office/powerpoint/2010/main" val="422917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48</a:t>
            </a:fld>
            <a:endParaRPr lang="fr-FR"/>
          </a:p>
        </p:txBody>
      </p:sp>
    </p:spTree>
    <p:extLst>
      <p:ext uri="{BB962C8B-B14F-4D97-AF65-F5344CB8AC3E}">
        <p14:creationId xmlns:p14="http://schemas.microsoft.com/office/powerpoint/2010/main" val="158518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49</a:t>
            </a:fld>
            <a:endParaRPr lang="fr-FR"/>
          </a:p>
        </p:txBody>
      </p:sp>
    </p:spTree>
    <p:extLst>
      <p:ext uri="{BB962C8B-B14F-4D97-AF65-F5344CB8AC3E}">
        <p14:creationId xmlns:p14="http://schemas.microsoft.com/office/powerpoint/2010/main" val="383051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Témoignages de professionnels et de travailleurs, cas cliniques </a:t>
            </a:r>
          </a:p>
          <a:p>
            <a:r>
              <a:rPr lang="en-US"/>
              <a:t>Etudes de postes, visites d’entreprise : vidéos, images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Pour l’ensemble des SPSTI de l’échantillon, l’effort moyen pour la formation professionnelle ressort à 4,5 % de la masse salariale, toutes dépenses confondues, dès lors qu’elles sont valorisées par le SPSTI. </a:t>
            </a:r>
          </a:p>
          <a:p>
            <a:r>
              <a:rPr lang="fr-FR" dirty="0"/>
              <a:t>Ce taux comprend les versements aux organismes collecteurs, les frais pédagogiques payés directement par le SPSTI, les frais de déplacement et de restauration, la rémunération des bénéficiaires et les allocations des bénéficiaires. A noter qu’il est sous-évalué par rapport aux dépenses réelles car les SPSTI ne valorisent pas toujours l’ensemble de ces dépenses, notamment lorsqu’elles sont supérieures à l’obligation légale, ce qui est le cas pour la plupart des SPSTI.</a:t>
            </a:r>
          </a:p>
          <a:p>
            <a:r>
              <a:rPr lang="fr-FR" dirty="0"/>
              <a:t>Les dépenses moyennes de formation professionnelle s’élèvent à </a:t>
            </a:r>
            <a:r>
              <a:rPr lang="fr-FR" b="1" dirty="0"/>
              <a:t>2 139€ par salarié en 2023</a:t>
            </a:r>
            <a:r>
              <a:rPr lang="fr-FR" dirty="0"/>
              <a:t> (1 418 en 2020 et </a:t>
            </a:r>
            <a:r>
              <a:rPr lang="fr-FR" b="0" dirty="0">
                <a:solidFill>
                  <a:srgbClr val="374DD1"/>
                </a:solidFill>
              </a:rPr>
              <a:t>2 133 €  </a:t>
            </a:r>
            <a:r>
              <a:rPr lang="fr-FR" b="0" dirty="0"/>
              <a:t>en 2019). </a:t>
            </a:r>
          </a:p>
          <a:p>
            <a:r>
              <a:rPr lang="fr-FR" dirty="0"/>
              <a:t>Les médecins représentent 24% des salariés formés et 26% des heures de formation. </a:t>
            </a:r>
          </a:p>
          <a:p>
            <a:endParaRPr lang="fr-FR" altLang="fr-FR" b="1" kern="0" dirty="0">
              <a:solidFill>
                <a:srgbClr val="FF0000"/>
              </a:solidFill>
              <a:latin typeface="Arial" panose="020B0604020202020204" pitchFamily="34" charset="0"/>
              <a:ea typeface="ＭＳ Ｐゴシック" panose="020B0600070205080204" pitchFamily="34" charset="-128"/>
            </a:endParaRP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50</a:t>
            </a:fld>
            <a:endParaRPr lang="fr-FR"/>
          </a:p>
        </p:txBody>
      </p:sp>
    </p:spTree>
    <p:extLst>
      <p:ext uri="{BB962C8B-B14F-4D97-AF65-F5344CB8AC3E}">
        <p14:creationId xmlns:p14="http://schemas.microsoft.com/office/powerpoint/2010/main" val="360923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dirty="0"/>
              <a:t>Les SPSTI de moins de 11 salariés ne sont pas concernés par l’obligation de mettre en place des instances représentatives du personnel. Ces SPSTI ne sont pas pourvus non plus de délégués syndicaux.</a:t>
            </a:r>
          </a:p>
          <a:p>
            <a:r>
              <a:rPr lang="fr-FR" dirty="0"/>
              <a:t>Parmi les SPSTI de 11 à 49 salariés, 29% sont pourvus de délégués syndicaux et 97% d’un CSE et 0% d’un CSSCT. </a:t>
            </a:r>
          </a:p>
          <a:p>
            <a:r>
              <a:rPr lang="fr-FR" dirty="0"/>
              <a:t>Parmi les SPSTI de 50 salariés et plus, 81% sont pourvus de délégués syndicaux, 100% ont mis en place un CSE, et 43 % un CSSCT</a:t>
            </a:r>
          </a:p>
          <a:p>
            <a:endParaRPr lang="fr-FR" b="1" dirty="0">
              <a:solidFill>
                <a:srgbClr val="FF0000"/>
              </a:solidFill>
            </a:endParaRP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51</a:t>
            </a:fld>
            <a:endParaRPr lang="fr-FR"/>
          </a:p>
        </p:txBody>
      </p:sp>
    </p:spTree>
    <p:extLst>
      <p:ext uri="{BB962C8B-B14F-4D97-AF65-F5344CB8AC3E}">
        <p14:creationId xmlns:p14="http://schemas.microsoft.com/office/powerpoint/2010/main" val="1650471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52</a:t>
            </a:fld>
            <a:endParaRPr lang="fr-FR"/>
          </a:p>
        </p:txBody>
      </p:sp>
    </p:spTree>
    <p:extLst>
      <p:ext uri="{BB962C8B-B14F-4D97-AF65-F5344CB8AC3E}">
        <p14:creationId xmlns:p14="http://schemas.microsoft.com/office/powerpoint/2010/main" val="151536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53</a:t>
            </a:fld>
            <a:endParaRPr lang="fr-FR"/>
          </a:p>
        </p:txBody>
      </p:sp>
    </p:spTree>
    <p:extLst>
      <p:ext uri="{BB962C8B-B14F-4D97-AF65-F5344CB8AC3E}">
        <p14:creationId xmlns:p14="http://schemas.microsoft.com/office/powerpoint/2010/main" val="1289784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54</a:t>
            </a:fld>
            <a:endParaRPr lang="fr-FR"/>
          </a:p>
        </p:txBody>
      </p:sp>
    </p:spTree>
    <p:extLst>
      <p:ext uri="{BB962C8B-B14F-4D97-AF65-F5344CB8AC3E}">
        <p14:creationId xmlns:p14="http://schemas.microsoft.com/office/powerpoint/2010/main" val="3737587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7FFAB1ED-E133-903D-CB1A-68C3256D06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notes 2">
            <a:extLst>
              <a:ext uri="{FF2B5EF4-FFF2-40B4-BE49-F238E27FC236}">
                <a16:creationId xmlns:a16="http://schemas.microsoft.com/office/drawing/2014/main" id="{69BD1B3E-5F1E-D74F-771C-4F23A4869B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35844" name="Espace réservé du numéro de diapositive 3">
            <a:extLst>
              <a:ext uri="{FF2B5EF4-FFF2-40B4-BE49-F238E27FC236}">
                <a16:creationId xmlns:a16="http://schemas.microsoft.com/office/drawing/2014/main" id="{6DCC2D5E-A3DA-F3E1-9FF5-AF076F2A6A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2E8A09-141D-4429-A625-07992BFD4541}" type="slidenum">
              <a:rPr lang="fr-FR" altLang="fr-FR" smtClean="0">
                <a:latin typeface="Calibri" panose="020F0502020204030204" pitchFamily="34" charset="0"/>
              </a:rPr>
              <a:pPr/>
              <a:t>74</a:t>
            </a:fld>
            <a:endParaRPr lang="fr-FR" altLang="fr-F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CF573B51-714C-515A-AAE0-9953A2D71A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notes 2">
            <a:extLst>
              <a:ext uri="{FF2B5EF4-FFF2-40B4-BE49-F238E27FC236}">
                <a16:creationId xmlns:a16="http://schemas.microsoft.com/office/drawing/2014/main" id="{E91A73EA-5207-BC3C-196B-600287BF1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
        <p:nvSpPr>
          <p:cNvPr id="41988" name="Espace réservé du numéro de diapositive 3">
            <a:extLst>
              <a:ext uri="{FF2B5EF4-FFF2-40B4-BE49-F238E27FC236}">
                <a16:creationId xmlns:a16="http://schemas.microsoft.com/office/drawing/2014/main" id="{A9D110CC-462A-A75A-9F62-EE6B6C0CE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F1FE5F-5C37-454C-9F5E-B0CB95B79AB5}" type="slidenum">
              <a:rPr lang="fr-FR" altLang="fr-FR" smtClean="0">
                <a:latin typeface="Calibri" panose="020F0502020204030204" pitchFamily="34" charset="0"/>
              </a:rPr>
              <a:pPr/>
              <a:t>79</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32E84-5CF5-254F-B970-B456EC3E0BBC}" type="slidenum">
              <a:rPr lang="fr-FR" smtClean="0"/>
              <a:t>29</a:t>
            </a:fld>
            <a:endParaRPr lang="fr-FR"/>
          </a:p>
        </p:txBody>
      </p:sp>
    </p:spTree>
    <p:extLst>
      <p:ext uri="{BB962C8B-B14F-4D97-AF65-F5344CB8AC3E}">
        <p14:creationId xmlns:p14="http://schemas.microsoft.com/office/powerpoint/2010/main" val="368269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34</a:t>
            </a:fld>
            <a:endParaRPr lang="fr-FR"/>
          </a:p>
        </p:txBody>
      </p:sp>
    </p:spTree>
    <p:extLst>
      <p:ext uri="{BB962C8B-B14F-4D97-AF65-F5344CB8AC3E}">
        <p14:creationId xmlns:p14="http://schemas.microsoft.com/office/powerpoint/2010/main" val="283144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DD632E84-5CF5-254F-B970-B456EC3E0BBC}" type="slidenum">
              <a:rPr lang="fr-FR" smtClean="0"/>
              <a:t>35</a:t>
            </a:fld>
            <a:endParaRPr lang="fr-FR"/>
          </a:p>
        </p:txBody>
      </p:sp>
      <p:sp>
        <p:nvSpPr>
          <p:cNvPr id="3" name="Espace réservé des notes 2">
            <a:extLst>
              <a:ext uri="{FF2B5EF4-FFF2-40B4-BE49-F238E27FC236}">
                <a16:creationId xmlns:a16="http://schemas.microsoft.com/office/drawing/2014/main" id="{165DCEDC-0685-4F3F-B239-43DAC9CD3AAE}"/>
              </a:ext>
            </a:extLst>
          </p:cNvPr>
          <p:cNvSpPr>
            <a:spLocks noGrp="1"/>
          </p:cNvSpPr>
          <p:nvPr>
            <p:ph type="body" idx="1"/>
          </p:nvPr>
        </p:nvSpPr>
        <p:spPr/>
        <p:txBody>
          <a:bodyPr/>
          <a:lstStyle/>
          <a:p>
            <a:r>
              <a:rPr lang="fr-FR" sz="900" dirty="0"/>
              <a:t>160 en 2021 représentant 79% des SPSTI et 91% des salariés</a:t>
            </a:r>
          </a:p>
          <a:p>
            <a:r>
              <a:rPr lang="fr-FR" sz="900" dirty="0"/>
              <a:t>151 en 2022 représentant 77% des SPSTI et 92% des salariés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dirty="0"/>
              <a:t>132 en 2023 représentant 76% des SPSTI et 80% des salariés</a:t>
            </a:r>
          </a:p>
          <a:p>
            <a:endParaRPr lang="fr-FR" sz="900" dirty="0"/>
          </a:p>
        </p:txBody>
      </p:sp>
    </p:spTree>
    <p:extLst>
      <p:ext uri="{BB962C8B-B14F-4D97-AF65-F5344CB8AC3E}">
        <p14:creationId xmlns:p14="http://schemas.microsoft.com/office/powerpoint/2010/main" val="158555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r>
              <a:rPr lang="fr-FR" sz="800" dirty="0"/>
              <a:t>Globalement la structure des effectifs est relativement stable. Médecins globalement</a:t>
            </a:r>
            <a:r>
              <a:rPr lang="fr-FR" sz="800" b="1" dirty="0">
                <a:solidFill>
                  <a:srgbClr val="283BAE"/>
                </a:solidFill>
              </a:rPr>
              <a:t> 0% </a:t>
            </a:r>
            <a:r>
              <a:rPr lang="fr-FR" sz="800" dirty="0"/>
              <a:t>(- 3 % en 2023) : </a:t>
            </a:r>
            <a:r>
              <a:rPr lang="fr-FR" sz="800" b="1" dirty="0"/>
              <a:t>0</a:t>
            </a:r>
            <a:r>
              <a:rPr lang="fr-FR" sz="800" b="1" dirty="0">
                <a:solidFill>
                  <a:srgbClr val="283BAE"/>
                </a:solidFill>
              </a:rPr>
              <a:t>% </a:t>
            </a:r>
            <a:r>
              <a:rPr lang="fr-FR" sz="800" b="1" dirty="0"/>
              <a:t>pour les médecins du travail et -0,6</a:t>
            </a:r>
            <a:r>
              <a:rPr lang="fr-FR" sz="800" b="1" dirty="0">
                <a:solidFill>
                  <a:srgbClr val="283BAE"/>
                </a:solidFill>
              </a:rPr>
              <a:t>% </a:t>
            </a:r>
            <a:r>
              <a:rPr lang="fr-FR" sz="800" b="1" dirty="0"/>
              <a:t>pour les médecins en cours de formation. </a:t>
            </a:r>
            <a:r>
              <a:rPr lang="fr-FR" sz="800" dirty="0"/>
              <a:t>Le nombre d’infirmiers continue de progresser </a:t>
            </a:r>
            <a:r>
              <a:rPr lang="fr-FR" sz="800" b="1" dirty="0">
                <a:solidFill>
                  <a:srgbClr val="283BAE"/>
                </a:solidFill>
              </a:rPr>
              <a:t>: + 9% (+ 10% en 2023 ;+7% en 2022, +4 % en 2021 +12 % en 2020 et + 16 % en 2019) </a:t>
            </a:r>
          </a:p>
          <a:p>
            <a:r>
              <a:rPr lang="fr-FR" sz="800" dirty="0"/>
              <a:t>Sont également en progression : Les assistants de l’équipe pluridisciplinaire </a:t>
            </a:r>
            <a:r>
              <a:rPr lang="fr-FR" sz="800" b="1" dirty="0">
                <a:solidFill>
                  <a:srgbClr val="283BAE"/>
                </a:solidFill>
              </a:rPr>
              <a:t>+7%</a:t>
            </a:r>
            <a:r>
              <a:rPr lang="fr-FR" sz="800" dirty="0"/>
              <a:t>, les AST </a:t>
            </a:r>
            <a:r>
              <a:rPr lang="fr-FR" sz="800" b="1" dirty="0"/>
              <a:t>+5% </a:t>
            </a:r>
            <a:r>
              <a:rPr lang="fr-FR" sz="800" dirty="0"/>
              <a:t>et les préventeurs </a:t>
            </a:r>
            <a:r>
              <a:rPr lang="fr-FR" sz="800" b="1" dirty="0">
                <a:solidFill>
                  <a:srgbClr val="283BAE"/>
                </a:solidFill>
              </a:rPr>
              <a:t>+7%</a:t>
            </a:r>
            <a:r>
              <a:rPr lang="fr-FR" sz="800" dirty="0"/>
              <a:t>. </a:t>
            </a:r>
          </a:p>
          <a:p>
            <a:r>
              <a:rPr lang="fr-FR" sz="800" b="0" dirty="0"/>
              <a:t>Le nombre de secrétaires médicaux diminue </a:t>
            </a:r>
            <a:r>
              <a:rPr lang="fr-FR" sz="800" b="1" dirty="0"/>
              <a:t>-2%</a:t>
            </a:r>
            <a:r>
              <a:rPr lang="fr-FR" sz="800" b="1" dirty="0">
                <a:solidFill>
                  <a:srgbClr val="283BAE"/>
                </a:solidFill>
              </a:rPr>
              <a:t>, </a:t>
            </a:r>
            <a:r>
              <a:rPr lang="fr-FR" sz="800" b="0" dirty="0">
                <a:solidFill>
                  <a:srgbClr val="283BAE"/>
                </a:solidFill>
              </a:rPr>
              <a:t>Le nombre de salariés des fonctions support en progression de</a:t>
            </a:r>
            <a:r>
              <a:rPr lang="fr-FR" sz="800" b="1" dirty="0">
                <a:solidFill>
                  <a:srgbClr val="283BAE"/>
                </a:solidFill>
              </a:rPr>
              <a:t> 6%</a:t>
            </a:r>
            <a:r>
              <a:rPr lang="fr-FR" sz="800" b="1" dirty="0"/>
              <a:t>. </a:t>
            </a:r>
            <a:r>
              <a:rPr lang="fr-FR" sz="800" dirty="0"/>
              <a:t>Notons que la répartition des ASST est donnée à titre indicatif, sur la base des déclarations des SSTI. En effet, certains salariés exercent plusieurs fonctions et le contenu des postes diffère souvent d’un SSTI à l’autre.</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36</a:t>
            </a:fld>
            <a:endParaRPr lang="fr-FR"/>
          </a:p>
        </p:txBody>
      </p:sp>
    </p:spTree>
    <p:extLst>
      <p:ext uri="{BB962C8B-B14F-4D97-AF65-F5344CB8AC3E}">
        <p14:creationId xmlns:p14="http://schemas.microsoft.com/office/powerpoint/2010/main" val="175889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37</a:t>
            </a:fld>
            <a:endParaRPr lang="fr-FR"/>
          </a:p>
        </p:txBody>
      </p:sp>
    </p:spTree>
    <p:extLst>
      <p:ext uri="{BB962C8B-B14F-4D97-AF65-F5344CB8AC3E}">
        <p14:creationId xmlns:p14="http://schemas.microsoft.com/office/powerpoint/2010/main" val="163177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38</a:t>
            </a:fld>
            <a:endParaRPr lang="fr-FR"/>
          </a:p>
        </p:txBody>
      </p:sp>
    </p:spTree>
    <p:extLst>
      <p:ext uri="{BB962C8B-B14F-4D97-AF65-F5344CB8AC3E}">
        <p14:creationId xmlns:p14="http://schemas.microsoft.com/office/powerpoint/2010/main" val="411426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noFill/>
        </p:spPr>
        <p:txBody>
          <a:bodyPr/>
          <a:lstStyle/>
          <a:p>
            <a:pPr>
              <a:spcBef>
                <a:spcPct val="0"/>
              </a:spcBef>
              <a:buClr>
                <a:srgbClr val="0070C0"/>
              </a:buClr>
              <a:buSzPct val="200000"/>
              <a:defRPr/>
            </a:pPr>
            <a:r>
              <a:rPr lang="fr-FR" altLang="fr-FR" dirty="0"/>
              <a:t>Pour rappel, la pyramide des âges, qui présente les effectifs répartis par âges et entre les hommes et les femmes, concerne l’ensemble du personnel, sur l’ensemble de l’année et quel que soit le type de contrat.</a:t>
            </a:r>
          </a:p>
          <a:p>
            <a:pPr>
              <a:spcBef>
                <a:spcPct val="0"/>
              </a:spcBef>
              <a:buClr>
                <a:srgbClr val="0070C0"/>
              </a:buClr>
              <a:buSzPct val="200000"/>
              <a:defRPr/>
            </a:pPr>
            <a:endParaRPr lang="fr-FR" altLang="fr-FR" dirty="0"/>
          </a:p>
          <a:p>
            <a:pPr>
              <a:spcBef>
                <a:spcPct val="0"/>
              </a:spcBef>
              <a:buClr>
                <a:srgbClr val="0070C0"/>
              </a:buClr>
              <a:buSzPct val="200000"/>
              <a:defRPr/>
            </a:pPr>
            <a:r>
              <a:rPr lang="fr-FR" altLang="fr-FR" dirty="0"/>
              <a:t>La proportion hommes / femmes reste stable : 18% d’hommes pour 82% de femmes, depuis 2012.</a:t>
            </a:r>
          </a:p>
          <a:p>
            <a:endParaRPr lang="fr-FR" dirty="0"/>
          </a:p>
        </p:txBody>
      </p:sp>
      <p:sp>
        <p:nvSpPr>
          <p:cNvPr id="4" name="Espace réservé du numéro de diapositive 3"/>
          <p:cNvSpPr>
            <a:spLocks noGrp="1"/>
          </p:cNvSpPr>
          <p:nvPr>
            <p:ph type="sldNum" sz="quarter" idx="10"/>
          </p:nvPr>
        </p:nvSpPr>
        <p:spPr/>
        <p:txBody>
          <a:bodyPr/>
          <a:lstStyle/>
          <a:p>
            <a:fld id="{DD632E84-5CF5-254F-B970-B456EC3E0BBC}" type="slidenum">
              <a:rPr lang="fr-FR" smtClean="0"/>
              <a:t>39</a:t>
            </a:fld>
            <a:endParaRPr lang="fr-FR"/>
          </a:p>
        </p:txBody>
      </p:sp>
    </p:spTree>
    <p:extLst>
      <p:ext uri="{BB962C8B-B14F-4D97-AF65-F5344CB8AC3E}">
        <p14:creationId xmlns:p14="http://schemas.microsoft.com/office/powerpoint/2010/main" val="342746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52E24-B943-48EA-A096-3BE63C80AB0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009510-4FC0-48F0-B0AF-990F096CD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2AFFD4D-9EED-435E-A930-76B001D469F7}"/>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7C78686E-262A-4537-988F-E46447A906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5CB86D-994D-4B9C-A9A6-8E8CA4A52ED6}"/>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36357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E9D3C-9AEA-4EF2-86CB-C924365524E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CE5A4C7-AF01-4F78-89C7-B793CC5C63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204025-6425-426C-A292-213C7643600A}"/>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A6C7F165-9C8E-4611-9E51-592947CCF2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499248-095B-4B68-AC83-D0ECA1A3EC4B}"/>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270851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2D6D81-CFB3-4000-B492-8B5395CED6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6BC3D6B-C757-41F6-89F7-8FC387B86CE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19E41F-1436-41F8-84F8-902FE5F7402A}"/>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101B4ADC-0241-465A-867C-8971954F51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6224E9-AA3A-47A3-A664-8841C7A5D9E3}"/>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23098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319735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7884887" y="6356349"/>
            <a:ext cx="4114800" cy="365125"/>
          </a:xfrm>
          <a:prstGeom prst="rect">
            <a:avLst/>
          </a:prstGeom>
        </p:spPr>
        <p:txBody>
          <a:bodyPr/>
          <a:lstStyle/>
          <a:p>
            <a:r>
              <a:rPr lang="fr-FR"/>
              <a:t>Rapport de branche 2016 – Journée d’études Paris – 11 janvier 2018</a:t>
            </a:r>
            <a:endParaRPr lang="fr-FR" dirty="0"/>
          </a:p>
        </p:txBody>
      </p:sp>
      <p:sp>
        <p:nvSpPr>
          <p:cNvPr id="4" name="Espace réservé du numéro de diapositive 3"/>
          <p:cNvSpPr>
            <a:spLocks noGrp="1"/>
          </p:cNvSpPr>
          <p:nvPr>
            <p:ph type="sldNum" sz="quarter" idx="11"/>
          </p:nvPr>
        </p:nvSpPr>
        <p:spPr/>
        <p:txBody>
          <a:bodyPr/>
          <a:lstStyle/>
          <a:p>
            <a:fld id="{443935BB-9C05-C34E-BF02-B47196A5F45A}" type="slidenum">
              <a:rPr lang="fr-FR" smtClean="0"/>
              <a:pPr/>
              <a:t>‹N°›</a:t>
            </a:fld>
            <a:endParaRPr lang="fr-FR" dirty="0"/>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dirty="0">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dirty="0"/>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dirty="0">
                <a:solidFill>
                  <a:schemeClr val="bg2"/>
                </a:solidFill>
                <a:latin typeface="Montserrat" charset="0"/>
                <a:ea typeface="Montserrat" charset="0"/>
                <a:cs typeface="Montserrat" charset="0"/>
              </a:rPr>
              <a:t>Responsable : Prénom Nom, Fonction / JJ.MM.AAAA</a:t>
            </a:r>
          </a:p>
          <a:p>
            <a:r>
              <a:rPr lang="fr-FR" dirty="0" err="1">
                <a:solidFill>
                  <a:schemeClr val="bg2"/>
                </a:solidFill>
                <a:latin typeface="Montserrat" charset="0"/>
                <a:ea typeface="Montserrat" charset="0"/>
                <a:cs typeface="Montserrat" charset="0"/>
              </a:rPr>
              <a:t>www.presanse.fr</a:t>
            </a:r>
            <a:endParaRPr lang="fr-FR" dirty="0">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253842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2" name="Rectangle 11"/>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c 9"/>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678897" y="1516063"/>
            <a:ext cx="9686015" cy="4636543"/>
          </a:xfrm>
          <a:prstGeom prst="rect">
            <a:avLst/>
          </a:prstGeom>
        </p:spPr>
        <p:txBody>
          <a:bodyPr/>
          <a:lstStyle>
            <a:lvl1pPr>
              <a:defRPr sz="2000">
                <a:solidFill>
                  <a:schemeClr val="tx1"/>
                </a:solidFill>
              </a:defRPr>
            </a:lvl1pPr>
            <a:lvl2pPr marL="457200" indent="0">
              <a:buNone/>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
        <p:nvSpPr>
          <p:cNvPr id="9" name="Espace réservé du numéro de diapositive 3">
            <a:extLst>
              <a:ext uri="{FF2B5EF4-FFF2-40B4-BE49-F238E27FC236}">
                <a16:creationId xmlns:a16="http://schemas.microsoft.com/office/drawing/2014/main" id="{EF201460-9ACC-4878-9D1F-0891030ECC4B}"/>
              </a:ext>
            </a:extLst>
          </p:cNvPr>
          <p:cNvSpPr txBox="1">
            <a:spLocks/>
          </p:cNvSpPr>
          <p:nvPr userDrawn="1"/>
        </p:nvSpPr>
        <p:spPr>
          <a:xfrm>
            <a:off x="668050" y="6347073"/>
            <a:ext cx="2743200" cy="365125"/>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3935BB-9C05-C34E-BF02-B47196A5F45A}" type="slidenum">
              <a:rPr lang="fr-FR" smtClean="0"/>
              <a:pPr/>
              <a:t>‹N°›</a:t>
            </a:fld>
            <a:endParaRPr lang="fr-FR" dirty="0"/>
          </a:p>
        </p:txBody>
      </p:sp>
      <p:sp>
        <p:nvSpPr>
          <p:cNvPr id="11" name="Espace réservé du pied de page 13">
            <a:extLst>
              <a:ext uri="{FF2B5EF4-FFF2-40B4-BE49-F238E27FC236}">
                <a16:creationId xmlns:a16="http://schemas.microsoft.com/office/drawing/2014/main" id="{46BAC81C-CD1A-4798-9979-0A07C1EA6B5D}"/>
              </a:ext>
            </a:extLst>
          </p:cNvPr>
          <p:cNvSpPr txBox="1">
            <a:spLocks/>
          </p:cNvSpPr>
          <p:nvPr userDrawn="1"/>
        </p:nvSpPr>
        <p:spPr>
          <a:xfrm>
            <a:off x="3937111" y="6350442"/>
            <a:ext cx="5168581" cy="365125"/>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Rapport de branche 2024 – Journée d’études Paris – 16 janvier 2025</a:t>
            </a:r>
          </a:p>
        </p:txBody>
      </p:sp>
    </p:spTree>
    <p:extLst>
      <p:ext uri="{BB962C8B-B14F-4D97-AF65-F5344CB8AC3E}">
        <p14:creationId xmlns:p14="http://schemas.microsoft.com/office/powerpoint/2010/main" val="70674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dirty="0"/>
              <a:t>Vous remercie</a:t>
            </a:r>
          </a:p>
        </p:txBody>
      </p:sp>
    </p:spTree>
    <p:extLst>
      <p:ext uri="{BB962C8B-B14F-4D97-AF65-F5344CB8AC3E}">
        <p14:creationId xmlns:p14="http://schemas.microsoft.com/office/powerpoint/2010/main" val="267441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dirty="0"/>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a:t>Présanse </a:t>
            </a:r>
            <a:r>
              <a:rPr lang="mr-IN" dirty="0"/>
              <a:t>–</a:t>
            </a:r>
            <a:r>
              <a:rPr lang="fr-FR" dirty="0"/>
              <a:t> 14.02.2023</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06853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dirty="0" err="1"/>
              <a:t>Présanse</a:t>
            </a:r>
            <a:r>
              <a:rPr lang="fr-FR" dirty="0"/>
              <a:t> </a:t>
            </a:r>
            <a:r>
              <a:rPr lang="mr-IN" dirty="0"/>
              <a:t>–</a:t>
            </a:r>
            <a:r>
              <a:rPr lang="fr-FR" dirty="0"/>
              <a:t> Masque Powerpoint / JJ.MM.AAAA</a:t>
            </a:r>
          </a:p>
        </p:txBody>
      </p:sp>
    </p:spTree>
    <p:extLst>
      <p:ext uri="{BB962C8B-B14F-4D97-AF65-F5344CB8AC3E}">
        <p14:creationId xmlns:p14="http://schemas.microsoft.com/office/powerpoint/2010/main" val="236146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ge contenu 1 ligne">
    <p:spTree>
      <p:nvGrpSpPr>
        <p:cNvPr id="1" name=""/>
        <p:cNvGrpSpPr/>
        <p:nvPr/>
      </p:nvGrpSpPr>
      <p:grpSpPr>
        <a:xfrm>
          <a:off x="0" y="0"/>
          <a:ext cx="0" cy="0"/>
          <a:chOff x="0" y="0"/>
          <a:chExt cx="0" cy="0"/>
        </a:xfrm>
      </p:grpSpPr>
      <p:sp>
        <p:nvSpPr>
          <p:cNvPr id="9" name="Rectangle 8"/>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3F10855-CA05-470F-B76E-90D0A31E7B90}" type="slidenum">
              <a:rPr lang="fr-FR"/>
              <a:pPr>
                <a:defRPr/>
              </a:pPr>
              <a:t>‹N°›</a:t>
            </a:fld>
            <a:endParaRPr lang="fr-FR"/>
          </a:p>
        </p:txBody>
      </p:sp>
    </p:spTree>
    <p:extLst>
      <p:ext uri="{BB962C8B-B14F-4D97-AF65-F5344CB8AC3E}">
        <p14:creationId xmlns:p14="http://schemas.microsoft.com/office/powerpoint/2010/main" val="346633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pic>
        <p:nvPicPr>
          <p:cNvPr id="6" name="Imag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125" y="-11113"/>
            <a:ext cx="12411075" cy="2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813" y="549275"/>
            <a:ext cx="324961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pPr lvl="0"/>
            <a:r>
              <a:rPr lang="fr-FR"/>
              <a:t>Modifiez les styles du texte du masque</a:t>
            </a:r>
          </a:p>
        </p:txBody>
      </p:sp>
      <p:sp>
        <p:nvSpPr>
          <p:cNvPr id="21" name="Espace réservé du texte 20"/>
          <p:cNvSpPr>
            <a:spLocks noGrp="1"/>
          </p:cNvSpPr>
          <p:nvPr>
            <p:ph type="body" sz="quarter" idx="14"/>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Modifiez les styles du texte du masque</a:t>
            </a:r>
          </a:p>
        </p:txBody>
      </p:sp>
      <p:sp>
        <p:nvSpPr>
          <p:cNvPr id="23" name="Espace réservé du texte 22"/>
          <p:cNvSpPr>
            <a:spLocks noGrp="1"/>
          </p:cNvSpPr>
          <p:nvPr>
            <p:ph type="body" sz="quarter" idx="15"/>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pPr lvl="0"/>
            <a:r>
              <a:rPr lang="fr-FR"/>
              <a:t>Modifiez les styles du texte du masque</a:t>
            </a:r>
          </a:p>
          <a:p>
            <a:pPr lvl="1"/>
            <a:r>
              <a:rPr lang="fr-FR"/>
              <a:t>Deuxième niveau</a:t>
            </a:r>
          </a:p>
        </p:txBody>
      </p:sp>
      <p:sp>
        <p:nvSpPr>
          <p:cNvPr id="8" name="Espace réservé du pied de page 2"/>
          <p:cNvSpPr>
            <a:spLocks noGrp="1"/>
          </p:cNvSpPr>
          <p:nvPr>
            <p:ph type="ftr" sz="quarter" idx="16"/>
          </p:nvPr>
        </p:nvSpPr>
        <p:spPr>
          <a:xfrm>
            <a:off x="6419850" y="6356350"/>
            <a:ext cx="4114800" cy="365125"/>
          </a:xfrm>
          <a:prstGeom prst="rect">
            <a:avLst/>
          </a:prstGeom>
        </p:spPr>
        <p:txBody>
          <a:bodyPr/>
          <a:lstStyle>
            <a:lvl1pPr eaLnBrk="1" fontAlgn="auto" hangingPunct="1">
              <a:spcBef>
                <a:spcPts val="0"/>
              </a:spcBef>
              <a:spcAft>
                <a:spcPts val="0"/>
              </a:spcAft>
              <a:defRPr>
                <a:solidFill>
                  <a:srgbClr val="555654"/>
                </a:solidFill>
                <a:latin typeface="+mn-lt"/>
              </a:defRPr>
            </a:lvl1pPr>
          </a:lstStyle>
          <a:p>
            <a:pPr>
              <a:defRPr/>
            </a:pPr>
            <a:endParaRPr lang="fr-FR"/>
          </a:p>
        </p:txBody>
      </p:sp>
      <p:sp>
        <p:nvSpPr>
          <p:cNvPr id="9" name="Espace réservé du numéro de diapositive 3"/>
          <p:cNvSpPr>
            <a:spLocks noGrp="1"/>
          </p:cNvSpPr>
          <p:nvPr>
            <p:ph type="sldNum" sz="quarter" idx="17"/>
          </p:nvPr>
        </p:nvSpPr>
        <p:spPr>
          <a:xfrm>
            <a:off x="260350" y="6356350"/>
            <a:ext cx="2743200" cy="365125"/>
          </a:xfrm>
          <a:prstGeom prst="rect">
            <a:avLst/>
          </a:prstGeom>
        </p:spPr>
        <p:txBody>
          <a:bodyPr/>
          <a:lstStyle>
            <a:lvl1pPr eaLnBrk="1" fontAlgn="auto" hangingPunct="1">
              <a:spcBef>
                <a:spcPts val="0"/>
              </a:spcBef>
              <a:spcAft>
                <a:spcPts val="0"/>
              </a:spcAft>
              <a:defRPr>
                <a:solidFill>
                  <a:srgbClr val="555654"/>
                </a:solidFill>
                <a:latin typeface="+mn-lt"/>
              </a:defRPr>
            </a:lvl1pPr>
          </a:lstStyle>
          <a:p>
            <a:pPr>
              <a:defRPr/>
            </a:pPr>
            <a:fld id="{71F4F1C6-A07D-4DAF-AB3A-FE4E1083F402}" type="slidenum">
              <a:rPr lang="fr-FR"/>
              <a:pPr>
                <a:defRPr/>
              </a:pPr>
              <a:t>‹N°›</a:t>
            </a:fld>
            <a:endParaRPr lang="fr-FR"/>
          </a:p>
        </p:txBody>
      </p:sp>
    </p:spTree>
    <p:extLst>
      <p:ext uri="{BB962C8B-B14F-4D97-AF65-F5344CB8AC3E}">
        <p14:creationId xmlns:p14="http://schemas.microsoft.com/office/powerpoint/2010/main" val="426570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7B5E6-B534-45B8-A9E1-57603FE1A8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CA23A5-A048-4207-B6CB-AF33452712F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AADB02-9E43-48B4-BD9B-A9023F4F544E}"/>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B8CE72F4-B7F5-4EE7-AC7F-0A325A27E0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18E379-A4E6-4FF6-BD1E-DC506427BE41}"/>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284749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17" name="Grouper 8"/>
          <p:cNvGrpSpPr>
            <a:grpSpLocks/>
          </p:cNvGrpSpPr>
          <p:nvPr userDrawn="1"/>
        </p:nvGrpSpPr>
        <p:grpSpPr bwMode="auto">
          <a:xfrm>
            <a:off x="1636713" y="1450975"/>
            <a:ext cx="569912" cy="584200"/>
            <a:chOff x="2812746" y="1902748"/>
            <a:chExt cx="570016" cy="584775"/>
          </a:xfrm>
        </p:grpSpPr>
        <p:sp>
          <p:nvSpPr>
            <p:cNvPr id="18" name="Ellipse 17"/>
            <p:cNvSpPr/>
            <p:nvPr/>
          </p:nvSpPr>
          <p:spPr>
            <a:xfrm>
              <a:off x="2812746" y="1912282"/>
              <a:ext cx="570016" cy="568884"/>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9" name="ZoneTexte 18"/>
            <p:cNvSpPr txBox="1">
              <a:spLocks noChangeArrowheads="1"/>
            </p:cNvSpPr>
            <p:nvPr/>
          </p:nvSpPr>
          <p:spPr bwMode="auto">
            <a:xfrm>
              <a:off x="2941356" y="1902748"/>
              <a:ext cx="342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sz="3200">
                  <a:solidFill>
                    <a:srgbClr val="FFFFFF"/>
                  </a:solidFill>
                  <a:latin typeface="Montserrat" panose="00000500000000000000" pitchFamily="2" charset="0"/>
                  <a:ea typeface="Montserrat" panose="00000500000000000000" pitchFamily="2" charset="0"/>
                  <a:cs typeface="Montserrat" panose="00000500000000000000" pitchFamily="2" charset="0"/>
                </a:rPr>
                <a:t>1</a:t>
              </a:r>
            </a:p>
          </p:txBody>
        </p:sp>
      </p:grpSp>
      <p:sp>
        <p:nvSpPr>
          <p:cNvPr id="20" name="Arc 19"/>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21" name="Rectangle 20"/>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47"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0" name="Espace réservé du texte 49"/>
          <p:cNvSpPr>
            <a:spLocks noGrp="1"/>
          </p:cNvSpPr>
          <p:nvPr>
            <p:ph type="body" sz="quarter" idx="11"/>
          </p:nvPr>
        </p:nvSpPr>
        <p:spPr>
          <a:xfrm>
            <a:off x="2414899" y="1902910"/>
            <a:ext cx="3653680" cy="1190498"/>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2" name="Espace réservé du texte 51"/>
          <p:cNvSpPr>
            <a:spLocks noGrp="1"/>
          </p:cNvSpPr>
          <p:nvPr>
            <p:ph type="body" sz="quarter" idx="12"/>
          </p:nvPr>
        </p:nvSpPr>
        <p:spPr>
          <a:xfrm>
            <a:off x="2414899" y="1460174"/>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3" name="Espace réservé du texte 49"/>
          <p:cNvSpPr>
            <a:spLocks noGrp="1"/>
          </p:cNvSpPr>
          <p:nvPr>
            <p:ph type="body" sz="quarter" idx="13"/>
          </p:nvPr>
        </p:nvSpPr>
        <p:spPr>
          <a:xfrm>
            <a:off x="2414899" y="3641320"/>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4" name="Espace réservé du texte 51"/>
          <p:cNvSpPr>
            <a:spLocks noGrp="1"/>
          </p:cNvSpPr>
          <p:nvPr>
            <p:ph type="body" sz="quarter" idx="14"/>
          </p:nvPr>
        </p:nvSpPr>
        <p:spPr>
          <a:xfrm>
            <a:off x="2414899" y="324355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5" name="Espace réservé du texte 49"/>
          <p:cNvSpPr>
            <a:spLocks noGrp="1"/>
          </p:cNvSpPr>
          <p:nvPr>
            <p:ph type="body" sz="quarter" idx="15"/>
          </p:nvPr>
        </p:nvSpPr>
        <p:spPr>
          <a:xfrm>
            <a:off x="2414899" y="5193648"/>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6" name="Espace réservé du texte 51"/>
          <p:cNvSpPr>
            <a:spLocks noGrp="1"/>
          </p:cNvSpPr>
          <p:nvPr>
            <p:ph type="body" sz="quarter" idx="16"/>
          </p:nvPr>
        </p:nvSpPr>
        <p:spPr>
          <a:xfrm>
            <a:off x="2414899" y="4803337"/>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7" name="Espace réservé du texte 49"/>
          <p:cNvSpPr>
            <a:spLocks noGrp="1"/>
          </p:cNvSpPr>
          <p:nvPr>
            <p:ph type="body" sz="quarter" idx="17"/>
          </p:nvPr>
        </p:nvSpPr>
        <p:spPr>
          <a:xfrm>
            <a:off x="7505563" y="1922857"/>
            <a:ext cx="3653680" cy="1190498"/>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58" name="Espace réservé du texte 51"/>
          <p:cNvSpPr>
            <a:spLocks noGrp="1"/>
          </p:cNvSpPr>
          <p:nvPr>
            <p:ph type="body" sz="quarter" idx="18"/>
          </p:nvPr>
        </p:nvSpPr>
        <p:spPr>
          <a:xfrm>
            <a:off x="7505563" y="1480121"/>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59" name="Espace réservé du texte 49"/>
          <p:cNvSpPr>
            <a:spLocks noGrp="1"/>
          </p:cNvSpPr>
          <p:nvPr>
            <p:ph type="body" sz="quarter" idx="19"/>
          </p:nvPr>
        </p:nvSpPr>
        <p:spPr>
          <a:xfrm>
            <a:off x="7505563" y="3661267"/>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60" name="Espace réservé du texte 51"/>
          <p:cNvSpPr>
            <a:spLocks noGrp="1"/>
          </p:cNvSpPr>
          <p:nvPr>
            <p:ph type="body" sz="quarter" idx="20"/>
          </p:nvPr>
        </p:nvSpPr>
        <p:spPr>
          <a:xfrm>
            <a:off x="7505563" y="3263501"/>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1" name="Espace réservé du texte 49"/>
          <p:cNvSpPr>
            <a:spLocks noGrp="1"/>
          </p:cNvSpPr>
          <p:nvPr>
            <p:ph type="body" sz="quarter" idx="21"/>
          </p:nvPr>
        </p:nvSpPr>
        <p:spPr>
          <a:xfrm>
            <a:off x="7505563" y="5213595"/>
            <a:ext cx="3653680" cy="1008846"/>
          </a:xfrm>
          <a:prstGeom prst="rect">
            <a:avLst/>
          </a:prstGeom>
        </p:spPr>
        <p:txBody>
          <a:bodyPr/>
          <a:lstStyle>
            <a:lvl1pPr>
              <a:defRPr sz="1200">
                <a:solidFill>
                  <a:srgbClr val="565555"/>
                </a:solidFill>
              </a:defRPr>
            </a:lvl1pPr>
          </a:lstStyle>
          <a:p>
            <a:pPr lvl="0"/>
            <a:r>
              <a:rPr lang="fr-FR"/>
              <a:t>Modifiez les styles du texte du masque</a:t>
            </a:r>
          </a:p>
          <a:p>
            <a:pPr lvl="1"/>
            <a:r>
              <a:rPr lang="fr-FR"/>
              <a:t>Deuxième niveau</a:t>
            </a:r>
          </a:p>
          <a:p>
            <a:pPr lvl="2"/>
            <a:r>
              <a:rPr lang="fr-FR"/>
              <a:t>Troisième niveau</a:t>
            </a:r>
          </a:p>
        </p:txBody>
      </p:sp>
      <p:sp>
        <p:nvSpPr>
          <p:cNvPr id="62" name="Espace réservé du texte 51"/>
          <p:cNvSpPr>
            <a:spLocks noGrp="1"/>
          </p:cNvSpPr>
          <p:nvPr>
            <p:ph type="body" sz="quarter" idx="22"/>
          </p:nvPr>
        </p:nvSpPr>
        <p:spPr>
          <a:xfrm>
            <a:off x="7505563" y="482328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43"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44"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397147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4" name="Rectangle 3"/>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sp>
        <p:nvSpPr>
          <p:cNvPr id="3" name="Espace réservé du texte 2"/>
          <p:cNvSpPr>
            <a:spLocks noGrp="1"/>
          </p:cNvSpPr>
          <p:nvPr>
            <p:ph type="body" sz="quarter" idx="10"/>
          </p:nvPr>
        </p:nvSpPr>
        <p:spPr>
          <a:xfrm>
            <a:off x="2339101" y="2799683"/>
            <a:ext cx="7510271" cy="525463"/>
          </a:xfrm>
          <a:prstGeom prst="rect">
            <a:avLst/>
          </a:prstGeom>
        </p:spPr>
        <p:txBody>
          <a:bodyPr/>
          <a:lstStyle>
            <a:lvl1pPr marL="0" indent="0" algn="ctr">
              <a:buNone/>
              <a:defRPr sz="3600" b="1">
                <a:solidFill>
                  <a:schemeClr val="bg1"/>
                </a:solidFill>
              </a:defRPr>
            </a:lvl1pPr>
          </a:lstStyle>
          <a:p>
            <a:pPr lvl="0"/>
            <a:r>
              <a:rPr lang="fr-FR"/>
              <a:t>Modifiez les styles du texte du masque</a:t>
            </a:r>
          </a:p>
        </p:txBody>
      </p:sp>
      <p:sp>
        <p:nvSpPr>
          <p:cNvPr id="5" name="Espace réservé du texte 4"/>
          <p:cNvSpPr>
            <a:spLocks noGrp="1"/>
          </p:cNvSpPr>
          <p:nvPr>
            <p:ph type="body" sz="quarter" idx="11"/>
          </p:nvPr>
        </p:nvSpPr>
        <p:spPr>
          <a:xfrm>
            <a:off x="3590131" y="3511550"/>
            <a:ext cx="5011738" cy="633413"/>
          </a:xfrm>
          <a:prstGeom prst="rect">
            <a:avLst/>
          </a:prstGeom>
        </p:spPr>
        <p:txBody>
          <a:bodyPr/>
          <a:lstStyle>
            <a:lvl1pPr marL="0" indent="0" algn="ctr">
              <a:buNone/>
              <a:defRPr sz="2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391195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9" name="Rectangle 8"/>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3F10855-CA05-470F-B76E-90D0A31E7B90}" type="slidenum">
              <a:rPr lang="fr-FR"/>
              <a:pPr>
                <a:defRPr/>
              </a:pPr>
              <a:t>‹N°›</a:t>
            </a:fld>
            <a:endParaRPr lang="fr-FR"/>
          </a:p>
        </p:txBody>
      </p:sp>
    </p:spTree>
    <p:extLst>
      <p:ext uri="{BB962C8B-B14F-4D97-AF65-F5344CB8AC3E}">
        <p14:creationId xmlns:p14="http://schemas.microsoft.com/office/powerpoint/2010/main" val="714332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7" name="Rectangle 6"/>
          <p:cNvSpPr/>
          <p:nvPr userDrawn="1"/>
        </p:nvSpPr>
        <p:spPr>
          <a:xfrm>
            <a:off x="942975" y="1516063"/>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0" name="Arc 9"/>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4" name="Espace réservé du texte 3"/>
          <p:cNvSpPr>
            <a:spLocks noGrp="1"/>
          </p:cNvSpPr>
          <p:nvPr>
            <p:ph type="body" sz="quarter" idx="10"/>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Modifiez les styles du texte du masque</a:t>
            </a:r>
          </a:p>
          <a:p>
            <a:pPr lvl="1"/>
            <a:r>
              <a:rPr lang="fr-FR"/>
              <a:t>Deuxième niveau</a:t>
            </a:r>
          </a:p>
        </p:txBody>
      </p:sp>
      <p:sp>
        <p:nvSpPr>
          <p:cNvPr id="6" name="Espace réservé du texte 5"/>
          <p:cNvSpPr>
            <a:spLocks noGrp="1"/>
          </p:cNvSpPr>
          <p:nvPr>
            <p:ph type="body" sz="quarter" idx="11"/>
          </p:nvPr>
        </p:nvSpPr>
        <p:spPr>
          <a:xfrm>
            <a:off x="1678897" y="1752341"/>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9"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
        <p:nvSpPr>
          <p:cNvPr id="11" name="Espace réservé du numéro de diapositive 5"/>
          <p:cNvSpPr>
            <a:spLocks noGrp="1"/>
          </p:cNvSpPr>
          <p:nvPr>
            <p:ph type="sldNum" sz="quarter" idx="25"/>
          </p:nvPr>
        </p:nvSpPr>
        <p:spPr>
          <a:xfrm>
            <a:off x="4589463" y="6356350"/>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555654">
                    <a:tint val="75000"/>
                  </a:srgbClr>
                </a:solidFill>
                <a:latin typeface="Helvetica" charset="0"/>
                <a:ea typeface="Helvetica" charset="0"/>
                <a:cs typeface="Helvetica" charset="0"/>
              </a:defRPr>
            </a:lvl1pPr>
          </a:lstStyle>
          <a:p>
            <a:pPr>
              <a:defRPr/>
            </a:pPr>
            <a:fld id="{19A4010E-F2EA-4834-834E-E0B3030A08FD}" type="slidenum">
              <a:rPr lang="fr-FR"/>
              <a:pPr>
                <a:defRPr/>
              </a:pPr>
              <a:t>‹N°›</a:t>
            </a:fld>
            <a:endParaRPr lang="fr-FR"/>
          </a:p>
        </p:txBody>
      </p:sp>
    </p:spTree>
    <p:extLst>
      <p:ext uri="{BB962C8B-B14F-4D97-AF65-F5344CB8AC3E}">
        <p14:creationId xmlns:p14="http://schemas.microsoft.com/office/powerpoint/2010/main" val="4223761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7" name="Arc 6"/>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8" name="Rectangle 7"/>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8"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pPr lvl="0"/>
            <a:endParaRPr lang="fr-FR" noProof="0"/>
          </a:p>
        </p:txBody>
      </p:sp>
      <p:sp>
        <p:nvSpPr>
          <p:cNvPr id="5" name="Espace réservé du texte 4"/>
          <p:cNvSpPr>
            <a:spLocks noGrp="1"/>
          </p:cNvSpPr>
          <p:nvPr>
            <p:ph type="body" sz="quarter" idx="12"/>
          </p:nvPr>
        </p:nvSpPr>
        <p:spPr>
          <a:xfrm>
            <a:off x="942975" y="1274763"/>
            <a:ext cx="9804400" cy="703262"/>
          </a:xfrm>
          <a:prstGeom prst="rect">
            <a:avLst/>
          </a:prstGeom>
        </p:spPr>
        <p:txBody>
          <a:bodyPr/>
          <a:lstStyle>
            <a:lvl1pPr marL="0" indent="0">
              <a:buNone/>
              <a:defRPr sz="1800"/>
            </a:lvl1pPr>
          </a:lstStyle>
          <a:p>
            <a:pPr lvl="0"/>
            <a:r>
              <a:rPr lang="fr-FR"/>
              <a:t>Modifiez les styles du texte du masque</a:t>
            </a:r>
          </a:p>
        </p:txBody>
      </p:sp>
      <p:sp>
        <p:nvSpPr>
          <p:cNvPr id="9"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10"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12075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6" name="Arc 5"/>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solidFill>
                <a:srgbClr val="555654"/>
              </a:solidFill>
            </a:endParaRPr>
          </a:p>
        </p:txBody>
      </p:sp>
      <p:sp>
        <p:nvSpPr>
          <p:cNvPr id="7" name="Rectangle 6"/>
          <p:cNvSpPr/>
          <p:nvPr userDrawn="1"/>
        </p:nvSpPr>
        <p:spPr>
          <a:xfrm>
            <a:off x="942975" y="979488"/>
            <a:ext cx="1471613" cy="5873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5"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pPr lvl="0"/>
            <a:endParaRPr lang="fr-FR" noProof="0"/>
          </a:p>
        </p:txBody>
      </p:sp>
      <p:sp>
        <p:nvSpPr>
          <p:cNvPr id="8"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Modifiez les styles du texte du masque</a:t>
            </a:r>
          </a:p>
        </p:txBody>
      </p:sp>
      <p:sp>
        <p:nvSpPr>
          <p:cNvPr id="9"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Modifiez les styles du texte du masque</a:t>
            </a:r>
          </a:p>
        </p:txBody>
      </p:sp>
    </p:spTree>
    <p:extLst>
      <p:ext uri="{BB962C8B-B14F-4D97-AF65-F5344CB8AC3E}">
        <p14:creationId xmlns:p14="http://schemas.microsoft.com/office/powerpoint/2010/main" val="658816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4" name="Rectangle 3"/>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fr-FR" altLang="fr-FR">
              <a:solidFill>
                <a:srgbClr val="555654"/>
              </a:solidFill>
            </a:endParaRPr>
          </a:p>
        </p:txBody>
      </p:sp>
      <p:pic>
        <p:nvPicPr>
          <p:cNvPr id="6" name="Imag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775" y="-14288"/>
            <a:ext cx="12372975" cy="431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8525" y="1765300"/>
            <a:ext cx="50466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a:t>Modifiez les styles du texte du masque</a:t>
            </a:r>
          </a:p>
        </p:txBody>
      </p:sp>
      <p:sp>
        <p:nvSpPr>
          <p:cNvPr id="10" name="Espace réservé du texte 49"/>
          <p:cNvSpPr>
            <a:spLocks noGrp="1"/>
          </p:cNvSpPr>
          <p:nvPr>
            <p:ph type="body" sz="quarter" idx="23"/>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237641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Arc 4"/>
          <p:cNvSpPr/>
          <p:nvPr userDrawn="1"/>
        </p:nvSpPr>
        <p:spPr>
          <a:xfrm>
            <a:off x="-4040188" y="-1939925"/>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 name="Espace réservé du texte 3"/>
          <p:cNvSpPr>
            <a:spLocks noGrp="1"/>
          </p:cNvSpPr>
          <p:nvPr>
            <p:ph type="body" sz="quarter" idx="10"/>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a:t>Modifiez les styles du texte du masque</a:t>
            </a:r>
          </a:p>
        </p:txBody>
      </p:sp>
      <p:sp>
        <p:nvSpPr>
          <p:cNvPr id="6" name="Espace réservé du texte 5"/>
          <p:cNvSpPr>
            <a:spLocks noGrp="1"/>
          </p:cNvSpPr>
          <p:nvPr>
            <p:ph type="body" sz="quarter" idx="11"/>
          </p:nvPr>
        </p:nvSpPr>
        <p:spPr>
          <a:xfrm>
            <a:off x="1678897" y="1516063"/>
            <a:ext cx="9686015" cy="4636543"/>
          </a:xfrm>
          <a:prstGeom prst="rect">
            <a:avLst/>
          </a:prstGeom>
        </p:spPr>
        <p:txBody>
          <a:bodyPr/>
          <a:lstStyle>
            <a:lvl1pPr>
              <a:defRPr sz="2000">
                <a:solidFill>
                  <a:schemeClr val="tx1"/>
                </a:solidFill>
              </a:defRPr>
            </a:lvl1pPr>
            <a:lvl2pPr>
              <a:defRPr>
                <a:solidFill>
                  <a:schemeClr val="tx1"/>
                </a:solidFill>
              </a:defRPr>
            </a:lvl2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4"/>
          <p:cNvSpPr>
            <a:spLocks noGrp="1"/>
          </p:cNvSpPr>
          <p:nvPr>
            <p:ph type="ftr" sz="quarter" idx="12"/>
          </p:nvPr>
        </p:nvSpPr>
        <p:spPr>
          <a:xfrm>
            <a:off x="7885113" y="6356350"/>
            <a:ext cx="4114800" cy="365125"/>
          </a:xfrm>
          <a:prstGeom prst="rect">
            <a:avLst/>
          </a:prstGeom>
        </p:spPr>
        <p:txBody>
          <a:bodyPr vert="horz" lIns="91440" tIns="45720" rIns="91440" bIns="45720" rtlCol="0" anchor="ctr"/>
          <a:lstStyle>
            <a:lvl1pPr algn="r">
              <a:defRPr sz="1200" dirty="0" err="1" smtClean="0">
                <a:solidFill>
                  <a:schemeClr val="tx1">
                    <a:tint val="75000"/>
                  </a:schemeClr>
                </a:solidFill>
                <a:latin typeface="Helvetica" charset="0"/>
                <a:ea typeface="Helvetica" charset="0"/>
                <a:cs typeface="Helvetica" charset="0"/>
              </a:defRPr>
            </a:lvl1pPr>
          </a:lstStyle>
          <a:p>
            <a:pPr>
              <a:defRPr/>
            </a:pPr>
            <a:endParaRPr lang="fr-FR"/>
          </a:p>
        </p:txBody>
      </p:sp>
      <p:sp>
        <p:nvSpPr>
          <p:cNvPr id="8" name="Espace réservé du numéro de diapositive 5"/>
          <p:cNvSpPr>
            <a:spLocks noGrp="1"/>
          </p:cNvSpPr>
          <p:nvPr>
            <p:ph type="sldNum" sz="quarter" idx="13"/>
          </p:nvPr>
        </p:nvSpPr>
        <p:spPr>
          <a:xfrm>
            <a:off x="4589463" y="6356350"/>
            <a:ext cx="2743200" cy="365125"/>
          </a:xfrm>
          <a:prstGeom prst="rect">
            <a:avLst/>
          </a:prstGeom>
        </p:spPr>
        <p:txBody>
          <a:bodyPr vert="horz" lIns="91440" tIns="45720" rIns="91440" bIns="45720" rtlCol="0" anchor="ctr"/>
          <a:lstStyle>
            <a:lvl1pPr algn="ctr">
              <a:defRPr sz="1200" smtClean="0">
                <a:solidFill>
                  <a:schemeClr val="tx1">
                    <a:tint val="75000"/>
                  </a:schemeClr>
                </a:solidFill>
                <a:latin typeface="Helvetica" charset="0"/>
                <a:ea typeface="Helvetica" charset="0"/>
                <a:cs typeface="Helvetica" charset="0"/>
              </a:defRPr>
            </a:lvl1pPr>
          </a:lstStyle>
          <a:p>
            <a:pPr>
              <a:defRPr/>
            </a:pPr>
            <a:fld id="{0B05D6F5-DAE8-48BF-A729-7781D0E347A9}" type="slidenum">
              <a:rPr lang="fr-FR"/>
              <a:pPr>
                <a:defRPr/>
              </a:pPr>
              <a:t>‹N°›</a:t>
            </a:fld>
            <a:endParaRPr lang="fr-FR"/>
          </a:p>
        </p:txBody>
      </p:sp>
    </p:spTree>
    <p:extLst>
      <p:ext uri="{BB962C8B-B14F-4D97-AF65-F5344CB8AC3E}">
        <p14:creationId xmlns:p14="http://schemas.microsoft.com/office/powerpoint/2010/main" val="4050519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A82F6-C80D-4318-B3B6-CA363E74C55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753D618-6FFC-406A-A81C-AE30F02C6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ED877E-9197-45E7-B596-AB41408A30B2}"/>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FB4349AF-D3D9-48A0-8293-E2405689E8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20240-DBAE-4E6E-B8D8-3E456275493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25091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9690B-120F-4FCE-8EDB-2CA182273A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C2F912-EFA0-4386-A0B6-AF902C6E5F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6E555E-7B49-406F-BD9E-BE168D28CF63}"/>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8C0D953C-B9E8-4799-9789-87098BFC7E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E71AEC9-AF2C-4337-9EA9-1CC6A2803714}"/>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99937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4F497-C427-4F7D-8858-4000BF3A77B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7A17B3B-A234-4FAB-B142-A169A74D5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E57812-3E23-4333-A44A-ED8138F4F2DE}"/>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19A47261-ED68-4992-8251-AA5586CF4F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4CC4B0-1103-462D-BF13-795E35EFE6FC}"/>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420669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841189-85E0-4599-930E-C15CF4ED60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D7860B4-118E-4786-854A-ADF2F122B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1BAA0F-3CD3-4ACC-B3E0-296F6F6277CB}"/>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5C2E0F37-B439-4F95-99C1-9335386F00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040713-C20F-4654-A7C4-230A145BF74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95139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6A111-BA71-48CF-9101-B7E4E7DA06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BB7BB5-C099-41B4-927A-4B4D651ADD6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395C01-5C6E-4FC9-9912-158F4AF4A3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EF26A4-0245-436C-B3A8-8C63ED648E3A}"/>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89AB672D-8275-480D-A916-BA92752406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6045AD-45A4-419F-877D-2C2A8563B806}"/>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122817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FD1C2-18C0-4E74-92EA-C69FF99832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F727C1-475A-4EFF-9888-1EDFEE8C3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AB8B13F-8EB0-4698-B2CD-B5A4512E9B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573915-716F-4704-83CC-7DEE15AE4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BFA846-2836-4DE6-9B45-09311E8E002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C52647F-D881-437D-B18D-9FB0A269877D}"/>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8" name="Espace réservé du pied de page 7">
            <a:extLst>
              <a:ext uri="{FF2B5EF4-FFF2-40B4-BE49-F238E27FC236}">
                <a16:creationId xmlns:a16="http://schemas.microsoft.com/office/drawing/2014/main" id="{9DFFF228-FA69-498A-9FE6-B986B2BC4B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950F93-E238-469D-97A0-CCB2711AE76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825333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B54C5-30AA-4720-BFF9-74C2DB4E841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09015A-6054-45AF-92C5-B599F1F5B287}"/>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EAA24595-C46C-4974-B7F7-CB14557AF16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2F1928-3C49-4A7D-8A39-0C51AE74FB1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541901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21D8291-8AE9-4A6E-8892-2C554B4A9D33}"/>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3" name="Espace réservé du pied de page 2">
            <a:extLst>
              <a:ext uri="{FF2B5EF4-FFF2-40B4-BE49-F238E27FC236}">
                <a16:creationId xmlns:a16="http://schemas.microsoft.com/office/drawing/2014/main" id="{87A7BFE6-38DC-4657-A267-A3F32EB3B8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50D67F3-D2D4-4C8B-B03E-66043337309B}"/>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281487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EDB24-F558-4DE5-91EE-1FB914E033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D477A9-14A4-4C4C-8DEC-EC5F949DA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048EF9C-8E60-4C56-9699-9060CE31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84808E-95BC-4E30-B173-E57F41A82597}"/>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7E0FD706-1D37-4343-9A9E-BA2D799D9C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1E1EF5-D7BF-4886-A990-BD17B556E747}"/>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811982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0951E-ED0E-4F71-96D0-5F6E7C8049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078B1F-B38F-409A-BAE7-2FFA427F3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9A9D05-5676-4AF4-BA2F-68F76F065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728458-F530-44C2-965C-72F286CA3B33}"/>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7A7E0A82-AC83-4943-98F9-4FD10A8C1B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B7825-D751-45BE-B88B-B838967F1A7A}"/>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3470357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6E7F1-D266-4190-B4F3-48ED4983F9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9D7EA6-3B52-4A54-98F6-4F64EF9087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C39D4B-4BDA-4792-BFEE-A95F8CE24ED3}"/>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DB1CE5BD-D87D-4D48-A14F-80D0382513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9D9D77-8567-4102-AD95-2C2FA2F39C6D}"/>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2113745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2651CB-EE20-4D00-9635-71543CB3586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87AC6D-E778-4EB4-BECE-90095C3172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166DD8-326B-44B3-9EF5-DA7ECC9D0AE2}"/>
              </a:ext>
            </a:extLst>
          </p:cNvPr>
          <p:cNvSpPr>
            <a:spLocks noGrp="1"/>
          </p:cNvSpPr>
          <p:nvPr>
            <p:ph type="dt" sz="half" idx="10"/>
          </p:nvPr>
        </p:nvSpPr>
        <p:spPr/>
        <p:txBody>
          <a:bodyPr/>
          <a:lstStyle/>
          <a:p>
            <a:fld id="{6C14974C-46B0-47E0-966D-B5BDF528F147}"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3507A3F2-AF32-4BF2-91F2-4C7B9A29BD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68D8D7-FD3F-4310-A6C2-CBD9172E0B31}"/>
              </a:ext>
            </a:extLst>
          </p:cNvPr>
          <p:cNvSpPr>
            <a:spLocks noGrp="1"/>
          </p:cNvSpPr>
          <p:nvPr>
            <p:ph type="sldNum" sz="quarter" idx="12"/>
          </p:nvPr>
        </p:nvSpPr>
        <p:spPr/>
        <p:txBody>
          <a:bodyPr/>
          <a:lstStyle/>
          <a:p>
            <a:fld id="{00C75A94-29D5-4F4E-B013-E295BD50368E}" type="slidenum">
              <a:rPr lang="fr-FR" smtClean="0"/>
              <a:t>‹N°›</a:t>
            </a:fld>
            <a:endParaRPr lang="fr-FR"/>
          </a:p>
        </p:txBody>
      </p:sp>
    </p:spTree>
    <p:extLst>
      <p:ext uri="{BB962C8B-B14F-4D97-AF65-F5344CB8AC3E}">
        <p14:creationId xmlns:p14="http://schemas.microsoft.com/office/powerpoint/2010/main" val="1948320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39783" y="6366077"/>
            <a:ext cx="2743200" cy="365125"/>
          </a:xfrm>
          <a:prstGeom prst="rect">
            <a:avLst/>
          </a:prstGeom>
        </p:spPr>
        <p:txBody>
          <a:bodyPr/>
          <a:lstStyle/>
          <a:p>
            <a:fld id="{FBC1329C-22F7-4047-B7F9-BADF62E19A2A}" type="slidenum">
              <a:rPr lang="fr-FR" smtClean="0"/>
              <a:t>‹N°›</a:t>
            </a:fld>
            <a:endParaRPr lang="fr-FR"/>
          </a:p>
        </p:txBody>
      </p:sp>
      <p:sp>
        <p:nvSpPr>
          <p:cNvPr id="12" name="Line 14"/>
          <p:cNvSpPr>
            <a:spLocks noChangeShapeType="1"/>
          </p:cNvSpPr>
          <p:nvPr userDrawn="1"/>
        </p:nvSpPr>
        <p:spPr bwMode="auto">
          <a:xfrm flipV="1">
            <a:off x="990600" y="0"/>
            <a:ext cx="0" cy="68580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 name="Line 10"/>
          <p:cNvSpPr>
            <a:spLocks noChangeShapeType="1"/>
          </p:cNvSpPr>
          <p:nvPr userDrawn="1"/>
        </p:nvSpPr>
        <p:spPr bwMode="auto">
          <a:xfrm flipV="1">
            <a:off x="1862045" y="0"/>
            <a:ext cx="0" cy="685800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fr-FR" sz="2400">
              <a:solidFill>
                <a:srgbClr val="000000"/>
              </a:solidFill>
              <a:latin typeface="Arial" panose="020B0604020202020204" pitchFamily="34" charset="0"/>
            </a:endParaRPr>
          </a:p>
        </p:txBody>
      </p:sp>
      <p:sp>
        <p:nvSpPr>
          <p:cNvPr id="14" name="Espace réservé du numéro de diapositive 3"/>
          <p:cNvSpPr txBox="1">
            <a:spLocks/>
          </p:cNvSpPr>
          <p:nvPr userDrawn="1"/>
        </p:nvSpPr>
        <p:spPr>
          <a:xfrm>
            <a:off x="261049" y="6356349"/>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3935BB-9C05-C34E-BF02-B47196A5F45A}" type="slidenum">
              <a:rPr lang="fr-FR" smtClean="0"/>
              <a:pPr/>
              <a:t>‹N°›</a:t>
            </a:fld>
            <a:endParaRPr lang="fr-FR"/>
          </a:p>
        </p:txBody>
      </p:sp>
      <p:sp>
        <p:nvSpPr>
          <p:cNvPr id="15" name="Rectangle 14"/>
          <p:cNvSpPr/>
          <p:nvPr userDrawn="1"/>
        </p:nvSpPr>
        <p:spPr bwMode="auto">
          <a:xfrm>
            <a:off x="-3524" y="18079"/>
            <a:ext cx="12195524" cy="711358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9525" cap="flat" cmpd="sng" algn="ctr">
            <a:noFill/>
            <a:prstDash val="solid"/>
            <a:round/>
            <a:headEnd type="none" w="med" len="med"/>
            <a:tailEnd type="none" w="med" len="med"/>
          </a:ln>
          <a:effec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19" name="Image 18"/>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5"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6"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37546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0B17C-1087-444F-A18B-AAC4A93E1D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FE3DA7-3372-4E3A-97F9-576A69D131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4C771A-887C-4BC0-8FA7-AE73DAD115C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AA00F4D-A062-431C-94DE-FCA5BA6C49DB}"/>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F3C39388-46AE-4440-A891-1E180E73B9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FD5C23-378E-40D8-97EE-9C896A3B25C1}"/>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1228003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endParaRPr lang="fr-F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a:solidFill>
                  <a:schemeClr val="bg2"/>
                </a:solidFill>
                <a:latin typeface="Montserrat" charset="0"/>
                <a:ea typeface="Montserrat" charset="0"/>
                <a:cs typeface="Montserrat" charset="0"/>
              </a:rPr>
              <a:t>Responsable : Prénom Nom, Fonction / JJ.MM.AAAA</a:t>
            </a:r>
          </a:p>
          <a:p>
            <a:r>
              <a:rPr lang="fr-FR" err="1">
                <a:solidFill>
                  <a:schemeClr val="bg2"/>
                </a:solidFill>
                <a:latin typeface="Montserrat" charset="0"/>
                <a:ea typeface="Montserrat" charset="0"/>
                <a:cs typeface="Montserrat" charset="0"/>
              </a:rPr>
              <a:t>www.presanse.fr</a:t>
            </a:r>
            <a:endParaRPr lang="fr-FR">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558207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572796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Sous-titre">
            <a:extLst>
              <a:ext uri="{FF2B5EF4-FFF2-40B4-BE49-F238E27FC236}">
                <a16:creationId xmlns:a16="http://schemas.microsoft.com/office/drawing/2014/main" id="{D00246E0-F7E9-437C-BEF4-1BB4DF5BC8C4}"/>
              </a:ext>
            </a:extLst>
          </p:cNvPr>
          <p:cNvSpPr>
            <a:spLocks noGrp="1"/>
          </p:cNvSpPr>
          <p:nvPr>
            <p:ph type="body" sz="quarter" idx="18"/>
          </p:nvPr>
        </p:nvSpPr>
        <p:spPr>
          <a:xfrm>
            <a:off x="623392" y="1124744"/>
            <a:ext cx="11041227" cy="294302"/>
          </a:xfrm>
          <a:prstGeom prst="rect">
            <a:avLst/>
          </a:prstGeom>
        </p:spPr>
        <p:txBody>
          <a:bodyPr vert="horz" lIns="36000" tIns="36000" rIns="36000" bIns="36000" rtlCol="0" anchor="t">
            <a:spAutoFit/>
          </a:bodyPr>
          <a:lstStyle>
            <a:lvl1pPr>
              <a:defRPr lang="fr-FR" sz="1600" b="0" dirty="0">
                <a:solidFill>
                  <a:schemeClr val="tx1"/>
                </a:solidFill>
                <a:latin typeface="Calibri" panose="020F0502020204030204" pitchFamily="34" charset="0"/>
                <a:ea typeface="+mj-ea"/>
                <a:cs typeface="Calibri" panose="020F0502020204030204" pitchFamily="34" charset="0"/>
              </a:defRPr>
            </a:lvl1pPr>
          </a:lstStyle>
          <a:p>
            <a:pPr lvl="0" algn="l">
              <a:lnSpc>
                <a:spcPct val="90000"/>
              </a:lnSpc>
              <a:spcBef>
                <a:spcPct val="0"/>
              </a:spcBef>
            </a:pPr>
            <a:r>
              <a:rPr lang="fr-FR"/>
              <a:t>Cliquez pour modifier les styles du texte du masque</a:t>
            </a:r>
          </a:p>
        </p:txBody>
      </p:sp>
      <p:sp>
        <p:nvSpPr>
          <p:cNvPr id="4" name="Contenu">
            <a:extLst>
              <a:ext uri="{FF2B5EF4-FFF2-40B4-BE49-F238E27FC236}">
                <a16:creationId xmlns:a16="http://schemas.microsoft.com/office/drawing/2014/main" id="{A7270A2A-E07A-4EC9-BB5C-32C34B9C82C9}"/>
              </a:ext>
            </a:extLst>
          </p:cNvPr>
          <p:cNvSpPr>
            <a:spLocks noGrp="1"/>
          </p:cNvSpPr>
          <p:nvPr>
            <p:ph type="body" sz="quarter" idx="19"/>
          </p:nvPr>
        </p:nvSpPr>
        <p:spPr>
          <a:xfrm>
            <a:off x="624417" y="1778472"/>
            <a:ext cx="11040201" cy="4602856"/>
          </a:xfrm>
        </p:spPr>
        <p:txBody>
          <a:bodyPr lIns="3600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a:extLst>
              <a:ext uri="{FF2B5EF4-FFF2-40B4-BE49-F238E27FC236}">
                <a16:creationId xmlns:a16="http://schemas.microsoft.com/office/drawing/2014/main" id="{14544693-5061-4AFA-B84C-A0FC611931AE}"/>
              </a:ext>
            </a:extLst>
          </p:cNvPr>
          <p:cNvSpPr>
            <a:spLocks noGrp="1"/>
          </p:cNvSpPr>
          <p:nvPr>
            <p:ph type="title"/>
          </p:nvPr>
        </p:nvSpPr>
        <p:spPr/>
        <p:txBody>
          <a:bodyPr lIns="36000" rIns="36000"/>
          <a:lstStyle/>
          <a:p>
            <a:r>
              <a:rPr lang="fr-FR"/>
              <a:t>Modifiez le style du titre</a:t>
            </a:r>
          </a:p>
        </p:txBody>
      </p:sp>
    </p:spTree>
    <p:extLst>
      <p:ext uri="{BB962C8B-B14F-4D97-AF65-F5344CB8AC3E}">
        <p14:creationId xmlns:p14="http://schemas.microsoft.com/office/powerpoint/2010/main" val="2551124924"/>
      </p:ext>
    </p:extLst>
  </p:cSld>
  <p:clrMapOvr>
    <a:masterClrMapping/>
  </p:clrMapOvr>
  <p:extLst>
    <p:ext uri="{DCECCB84-F9BA-43D5-87BE-67443E8EF086}">
      <p15:sldGuideLst xmlns:p15="http://schemas.microsoft.com/office/powerpoint/2012/main">
        <p15:guide id="2" pos="29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re et schéma">
    <p:spTree>
      <p:nvGrpSpPr>
        <p:cNvPr id="1" name=""/>
        <p:cNvGrpSpPr/>
        <p:nvPr/>
      </p:nvGrpSpPr>
      <p:grpSpPr>
        <a:xfrm>
          <a:off x="0" y="0"/>
          <a:ext cx="0" cy="0"/>
          <a:chOff x="0" y="0"/>
          <a:chExt cx="0" cy="0"/>
        </a:xfrm>
      </p:grpSpPr>
      <p:sp>
        <p:nvSpPr>
          <p:cNvPr id="5" name="Sous-titre">
            <a:extLst>
              <a:ext uri="{FF2B5EF4-FFF2-40B4-BE49-F238E27FC236}">
                <a16:creationId xmlns:a16="http://schemas.microsoft.com/office/drawing/2014/main" id="{D00246E0-F7E9-437C-BEF4-1BB4DF5BC8C4}"/>
              </a:ext>
            </a:extLst>
          </p:cNvPr>
          <p:cNvSpPr>
            <a:spLocks noGrp="1"/>
          </p:cNvSpPr>
          <p:nvPr>
            <p:ph type="body" sz="quarter" idx="18"/>
          </p:nvPr>
        </p:nvSpPr>
        <p:spPr>
          <a:xfrm>
            <a:off x="623392" y="764705"/>
            <a:ext cx="11041128" cy="304117"/>
          </a:xfrm>
          <a:prstGeom prst="rect">
            <a:avLst/>
          </a:prstGeom>
        </p:spPr>
        <p:txBody>
          <a:bodyPr vert="horz" lIns="36000" tIns="36000" rIns="36000" bIns="36000" rtlCol="0" anchor="t">
            <a:spAutoFit/>
          </a:bodyPr>
          <a:lstStyle>
            <a:lvl1pPr>
              <a:defRPr lang="fr-FR" sz="1600" b="0" dirty="0">
                <a:solidFill>
                  <a:schemeClr val="tx1"/>
                </a:solidFill>
                <a:ea typeface="+mj-ea"/>
              </a:defRPr>
            </a:lvl1pPr>
          </a:lstStyle>
          <a:p>
            <a:pPr lvl="0" algn="l">
              <a:lnSpc>
                <a:spcPct val="90000"/>
              </a:lnSpc>
              <a:spcBef>
                <a:spcPct val="0"/>
              </a:spcBef>
            </a:pPr>
            <a:r>
              <a:rPr lang="fr-FR"/>
              <a:t>Cliquez pour modifier les styles du texte du masque</a:t>
            </a:r>
          </a:p>
        </p:txBody>
      </p:sp>
      <p:sp>
        <p:nvSpPr>
          <p:cNvPr id="6" name="Contenu">
            <a:extLst>
              <a:ext uri="{FF2B5EF4-FFF2-40B4-BE49-F238E27FC236}">
                <a16:creationId xmlns:a16="http://schemas.microsoft.com/office/drawing/2014/main" id="{7418C4E3-6D87-49CA-80D0-4DC40CC84B07}"/>
              </a:ext>
            </a:extLst>
          </p:cNvPr>
          <p:cNvSpPr>
            <a:spLocks noGrp="1"/>
          </p:cNvSpPr>
          <p:nvPr>
            <p:ph type="body" sz="quarter" idx="19"/>
          </p:nvPr>
        </p:nvSpPr>
        <p:spPr>
          <a:xfrm>
            <a:off x="623491" y="1412776"/>
            <a:ext cx="11041128" cy="4768204"/>
          </a:xfrm>
          <a:prstGeom prst="rect">
            <a:avLst/>
          </a:prstGeom>
        </p:spPr>
        <p:txBody>
          <a:bodyPr vert="horz" lIns="36000" tIns="36000" rIns="36000" bIns="36000" rtlCol="0">
            <a:noAutofit/>
          </a:bodyPr>
          <a:lstStyle>
            <a:lvl1pPr>
              <a:defRPr lang="fr-FR" dirty="0"/>
            </a:lvl1pPr>
            <a:lvl2pPr>
              <a:defRPr lang="fr-FR" dirty="0"/>
            </a:lvl2pPr>
            <a:lvl3pPr>
              <a:defRPr lang="fr-FR" dirty="0"/>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a:extLst>
              <a:ext uri="{FF2B5EF4-FFF2-40B4-BE49-F238E27FC236}">
                <a16:creationId xmlns:a16="http://schemas.microsoft.com/office/drawing/2014/main" id="{A08E10CE-3BB9-4144-867B-8B3A67926053}"/>
              </a:ext>
            </a:extLst>
          </p:cNvPr>
          <p:cNvSpPr>
            <a:spLocks noGrp="1"/>
          </p:cNvSpPr>
          <p:nvPr>
            <p:ph type="title"/>
          </p:nvPr>
        </p:nvSpPr>
        <p:spPr>
          <a:xfrm>
            <a:off x="1871530" y="309514"/>
            <a:ext cx="9793089" cy="363552"/>
          </a:xfrm>
        </p:spPr>
        <p:txBody>
          <a:bodyPr/>
          <a:lstStyle/>
          <a:p>
            <a:r>
              <a:rPr lang="fr-FR"/>
              <a:t>Modifiez le style du titre</a:t>
            </a:r>
          </a:p>
        </p:txBody>
      </p:sp>
    </p:spTree>
    <p:extLst>
      <p:ext uri="{BB962C8B-B14F-4D97-AF65-F5344CB8AC3E}">
        <p14:creationId xmlns:p14="http://schemas.microsoft.com/office/powerpoint/2010/main" val="3318787202"/>
      </p:ext>
    </p:extLst>
  </p:cSld>
  <p:clrMapOvr>
    <a:masterClrMapping/>
  </p:clrMapOvr>
  <p:extLst>
    <p:ext uri="{DCECCB84-F9BA-43D5-87BE-67443E8EF086}">
      <p15:sldGuideLst xmlns:p15="http://schemas.microsoft.com/office/powerpoint/2012/main">
        <p15:guide id="1" orient="horz" pos="11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Vierge avec chevr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83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ge contenu 1 lig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C8B3F9-F7EA-DC2D-32B9-02E2F6900E6A}"/>
              </a:ext>
            </a:extLst>
          </p:cNvPr>
          <p:cNvSpPr/>
          <p:nvPr userDrawn="1"/>
        </p:nvSpPr>
        <p:spPr>
          <a:xfrm>
            <a:off x="942975" y="976313"/>
            <a:ext cx="1471613" cy="60325"/>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 name="Arc 2">
            <a:extLst>
              <a:ext uri="{FF2B5EF4-FFF2-40B4-BE49-F238E27FC236}">
                <a16:creationId xmlns:a16="http://schemas.microsoft.com/office/drawing/2014/main" id="{8C1CE271-589F-31A4-DA0D-503FA690FE4D}"/>
              </a:ext>
            </a:extLst>
          </p:cNvPr>
          <p:cNvSpPr/>
          <p:nvPr userDrawn="1"/>
        </p:nvSpPr>
        <p:spPr>
          <a:xfrm>
            <a:off x="-4040188" y="-1924050"/>
            <a:ext cx="4868863" cy="10980738"/>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sp>
        <p:nvSpPr>
          <p:cNvPr id="5" name="Espace réservé du texte 3"/>
          <p:cNvSpPr>
            <a:spLocks noGrp="1"/>
          </p:cNvSpPr>
          <p:nvPr>
            <p:ph type="body" sz="quarter" idx="10"/>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a:t>Cliquez pour modifier les styles du texte du masque</a:t>
            </a:r>
          </a:p>
        </p:txBody>
      </p:sp>
      <p:sp>
        <p:nvSpPr>
          <p:cNvPr id="6" name="Espace réservé du texte 5"/>
          <p:cNvSpPr>
            <a:spLocks noGrp="1"/>
          </p:cNvSpPr>
          <p:nvPr>
            <p:ph type="body" sz="quarter" idx="1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49"/>
          <p:cNvSpPr>
            <a:spLocks noGrp="1"/>
          </p:cNvSpPr>
          <p:nvPr>
            <p:ph type="body" sz="quarter" idx="23"/>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pPr lvl="0"/>
            <a:r>
              <a:rPr lang="fr-FR"/>
              <a:t>Cliquez pour modifier les styles du texte du masque</a:t>
            </a:r>
          </a:p>
        </p:txBody>
      </p:sp>
      <p:sp>
        <p:nvSpPr>
          <p:cNvPr id="8" name="Espace réservé du texte 49"/>
          <p:cNvSpPr>
            <a:spLocks noGrp="1"/>
          </p:cNvSpPr>
          <p:nvPr>
            <p:ph type="body" sz="quarter" idx="24"/>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pPr lvl="0"/>
            <a:r>
              <a:rPr lang="fr-FR"/>
              <a:t>Cliquez pour modifier les styles du texte du masque</a:t>
            </a:r>
          </a:p>
        </p:txBody>
      </p:sp>
      <p:sp>
        <p:nvSpPr>
          <p:cNvPr id="4" name="Espace réservé du numéro de diapositive 5">
            <a:extLst>
              <a:ext uri="{FF2B5EF4-FFF2-40B4-BE49-F238E27FC236}">
                <a16:creationId xmlns:a16="http://schemas.microsoft.com/office/drawing/2014/main" id="{5ED22892-F66F-3740-C0FB-6CA92AABF860}"/>
              </a:ext>
            </a:extLst>
          </p:cNvPr>
          <p:cNvSpPr>
            <a:spLocks noGrp="1"/>
          </p:cNvSpPr>
          <p:nvPr>
            <p:ph type="sldNum" sz="quarter" idx="25"/>
          </p:nvPr>
        </p:nvSpPr>
        <p:spPr>
          <a:xfrm>
            <a:off x="4589463"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999999"/>
                </a:solidFill>
                <a:latin typeface="Helvetica" pitchFamily="34" charset="0"/>
                <a:cs typeface="Helvetica" pitchFamily="34" charset="0"/>
              </a:defRPr>
            </a:lvl1pPr>
          </a:lstStyle>
          <a:p>
            <a:pPr>
              <a:defRPr/>
            </a:pPr>
            <a:fld id="{3C72D60D-A998-4C2E-985E-3D53189468D2}" type="slidenum">
              <a:rPr lang="fr-FR" altLang="fr-FR"/>
              <a:pPr>
                <a:defRPr/>
              </a:pPr>
              <a:t>‹N°›</a:t>
            </a:fld>
            <a:endParaRPr lang="fr-FR" altLang="fr-FR"/>
          </a:p>
        </p:txBody>
      </p:sp>
    </p:spTree>
    <p:extLst>
      <p:ext uri="{BB962C8B-B14F-4D97-AF65-F5344CB8AC3E}">
        <p14:creationId xmlns:p14="http://schemas.microsoft.com/office/powerpoint/2010/main" val="2435336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age graphique">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1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dirty="0"/>
          </a:p>
        </p:txBody>
      </p:sp>
    </p:spTree>
    <p:extLst>
      <p:ext uri="{BB962C8B-B14F-4D97-AF65-F5344CB8AC3E}">
        <p14:creationId xmlns:p14="http://schemas.microsoft.com/office/powerpoint/2010/main" val="3410078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2" name="Rectangle 11"/>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10" name="Arc 9"/>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contenu</a:t>
            </a:r>
          </a:p>
        </p:txBody>
      </p:sp>
      <p:sp>
        <p:nvSpPr>
          <p:cNvPr id="6" name="Espace réservé du texte 5"/>
          <p:cNvSpPr>
            <a:spLocks noGrp="1"/>
          </p:cNvSpPr>
          <p:nvPr>
            <p:ph type="body" sz="quarter" idx="11" hasCustomPrompt="1"/>
          </p:nvPr>
        </p:nvSpPr>
        <p:spPr>
          <a:xfrm>
            <a:off x="1678897" y="1516063"/>
            <a:ext cx="9686015" cy="4636543"/>
          </a:xfrm>
          <a:prstGeom prst="rect">
            <a:avLst/>
          </a:prstGeom>
        </p:spPr>
        <p:txBody>
          <a:bodyPr/>
          <a:lstStyle>
            <a:lvl1pPr>
              <a:defRPr sz="2000">
                <a:solidFill>
                  <a:schemeClr val="tx1"/>
                </a:solidFill>
              </a:defRPr>
            </a:lvl1pPr>
            <a:lvl2pPr>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Tree>
    <p:extLst>
      <p:ext uri="{BB962C8B-B14F-4D97-AF65-F5344CB8AC3E}">
        <p14:creationId xmlns:p14="http://schemas.microsoft.com/office/powerpoint/2010/main" val="910496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2838246" y="2173092"/>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343364" cy="584775"/>
            </a:xfrm>
            <a:prstGeom prst="rect">
              <a:avLst/>
            </a:prstGeom>
            <a:noFill/>
          </p:spPr>
          <p:txBody>
            <a:bodyPr wrap="none" rtlCol="0">
              <a:spAutoFit/>
            </a:bodyPr>
            <a:lstStyle/>
            <a:p>
              <a:r>
                <a:rPr lang="fr-FR" sz="3200" dirty="0">
                  <a:solidFill>
                    <a:schemeClr val="bg1"/>
                  </a:solidFill>
                  <a:latin typeface="Montserrat" charset="0"/>
                  <a:ea typeface="Montserrat" charset="0"/>
                  <a:cs typeface="Montserrat" charset="0"/>
                </a:rPr>
                <a:t>1</a:t>
              </a:r>
            </a:p>
          </p:txBody>
        </p:sp>
      </p:grpSp>
      <p:grpSp>
        <p:nvGrpSpPr>
          <p:cNvPr id="12" name="Grouper 11"/>
          <p:cNvGrpSpPr/>
          <p:nvPr userDrawn="1"/>
        </p:nvGrpSpPr>
        <p:grpSpPr>
          <a:xfrm>
            <a:off x="2842340" y="3944132"/>
            <a:ext cx="570016" cy="593709"/>
            <a:chOff x="3669089" y="1888234"/>
            <a:chExt cx="570016" cy="593709"/>
          </a:xfrm>
        </p:grpSpPr>
        <p:sp>
          <p:nvSpPr>
            <p:cNvPr id="13" name="Ellipse 12"/>
            <p:cNvSpPr/>
            <p:nvPr/>
          </p:nvSpPr>
          <p:spPr>
            <a:xfrm>
              <a:off x="3669089"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755251" y="1888234"/>
              <a:ext cx="426720" cy="584775"/>
            </a:xfrm>
            <a:prstGeom prst="rect">
              <a:avLst/>
            </a:prstGeom>
            <a:noFill/>
          </p:spPr>
          <p:txBody>
            <a:bodyPr wrap="none" rtlCol="0">
              <a:spAutoFit/>
            </a:bodyPr>
            <a:lstStyle/>
            <a:p>
              <a:r>
                <a:rPr lang="fr-FR" sz="3200" dirty="0">
                  <a:solidFill>
                    <a:schemeClr val="bg1"/>
                  </a:solidFill>
                  <a:latin typeface="Montserrat" charset="0"/>
                  <a:ea typeface="Montserrat" charset="0"/>
                  <a:cs typeface="Montserrat" charset="0"/>
                </a:rPr>
                <a:t>2</a:t>
              </a:r>
            </a:p>
          </p:txBody>
        </p:sp>
      </p:grpSp>
      <p:sp>
        <p:nvSpPr>
          <p:cNvPr id="41" name="Espace réservé du pied de page 4"/>
          <p:cNvSpPr>
            <a:spLocks noGrp="1"/>
          </p:cNvSpPr>
          <p:nvPr>
            <p:ph type="ftr" sz="quarter" idx="3"/>
          </p:nvPr>
        </p:nvSpPr>
        <p:spPr>
          <a:xfrm>
            <a:off x="7884887" y="6356349"/>
            <a:ext cx="4114800" cy="365125"/>
          </a:xfrm>
          <a:prstGeom prst="rect">
            <a:avLst/>
          </a:prstGeom>
        </p:spPr>
        <p:txBody>
          <a:bodyPr vert="horz" lIns="91440" tIns="45720" rIns="91440" bIns="45720" rtlCol="0" anchor="ctr"/>
          <a:lstStyle>
            <a:lvl1pPr algn="r">
              <a:defRPr sz="1200">
                <a:solidFill>
                  <a:schemeClr val="tx1">
                    <a:tint val="75000"/>
                  </a:schemeClr>
                </a:solidFill>
                <a:latin typeface="Helvetica" charset="0"/>
                <a:ea typeface="Helvetica" charset="0"/>
                <a:cs typeface="Helvetica" charset="0"/>
              </a:defRPr>
            </a:lvl1pPr>
          </a:lstStyle>
          <a:p>
            <a:r>
              <a:rPr lang="fr-FR" dirty="0" err="1"/>
              <a:t>Présanse</a:t>
            </a:r>
            <a:r>
              <a:rPr lang="fr-FR" dirty="0"/>
              <a:t> </a:t>
            </a:r>
            <a:r>
              <a:rPr lang="mr-IN" dirty="0"/>
              <a:t>–</a:t>
            </a:r>
            <a:r>
              <a:rPr lang="fr-FR" dirty="0"/>
              <a:t> Masque Powerpoint / JJ.MM.AAAA</a:t>
            </a:r>
          </a:p>
        </p:txBody>
      </p:sp>
      <p:sp>
        <p:nvSpPr>
          <p:cNvPr id="42"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pPr/>
              <a:t>‹N°›</a:t>
            </a:fld>
            <a:endParaRPr lang="fr-FR" dirty="0"/>
          </a:p>
        </p:txBody>
      </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Sommaire</a:t>
            </a:r>
          </a:p>
        </p:txBody>
      </p:sp>
      <p:sp>
        <p:nvSpPr>
          <p:cNvPr id="50" name="Espace réservé du texte 49"/>
          <p:cNvSpPr>
            <a:spLocks noGrp="1"/>
          </p:cNvSpPr>
          <p:nvPr>
            <p:ph type="body" sz="quarter" idx="11" hasCustomPrompt="1"/>
          </p:nvPr>
        </p:nvSpPr>
        <p:spPr>
          <a:xfrm>
            <a:off x="3616894" y="2625587"/>
            <a:ext cx="3653680" cy="1190498"/>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2" name="Espace réservé du texte 51"/>
          <p:cNvSpPr>
            <a:spLocks noGrp="1"/>
          </p:cNvSpPr>
          <p:nvPr>
            <p:ph type="body" sz="quarter" idx="12" hasCustomPrompt="1"/>
          </p:nvPr>
        </p:nvSpPr>
        <p:spPr>
          <a:xfrm>
            <a:off x="3616894" y="2182851"/>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53" name="Espace réservé du texte 49"/>
          <p:cNvSpPr>
            <a:spLocks noGrp="1"/>
          </p:cNvSpPr>
          <p:nvPr>
            <p:ph type="body" sz="quarter" idx="13" hasCustomPrompt="1"/>
          </p:nvPr>
        </p:nvSpPr>
        <p:spPr>
          <a:xfrm>
            <a:off x="3616894" y="4363997"/>
            <a:ext cx="3653680" cy="1008846"/>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4" name="Espace réservé du texte 51"/>
          <p:cNvSpPr>
            <a:spLocks noGrp="1"/>
          </p:cNvSpPr>
          <p:nvPr>
            <p:ph type="body" sz="quarter" idx="14" hasCustomPrompt="1"/>
          </p:nvPr>
        </p:nvSpPr>
        <p:spPr>
          <a:xfrm>
            <a:off x="3616894" y="3966231"/>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Tree>
    <p:extLst>
      <p:ext uri="{BB962C8B-B14F-4D97-AF65-F5344CB8AC3E}">
        <p14:creationId xmlns:p14="http://schemas.microsoft.com/office/powerpoint/2010/main" val="355160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193700"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462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12" name="Espace réservé du texte 20"/>
          <p:cNvSpPr>
            <a:spLocks noGrp="1"/>
          </p:cNvSpPr>
          <p:nvPr>
            <p:ph type="body" sz="quarter" idx="16" hasCustomPrompt="1"/>
          </p:nvPr>
        </p:nvSpPr>
        <p:spPr>
          <a:xfrm>
            <a:off x="3022600" y="4607100"/>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
        <p:nvSpPr>
          <p:cNvPr id="18" name="Espace réservé du texte 20"/>
          <p:cNvSpPr>
            <a:spLocks noGrp="1"/>
          </p:cNvSpPr>
          <p:nvPr>
            <p:ph type="body" sz="quarter" idx="18" hasCustomPrompt="1"/>
          </p:nvPr>
        </p:nvSpPr>
        <p:spPr>
          <a:xfrm>
            <a:off x="3022600" y="5960235"/>
            <a:ext cx="6146800" cy="563991"/>
          </a:xfrm>
          <a:prstGeom prst="rect">
            <a:avLst/>
          </a:prstGeom>
        </p:spPr>
        <p:txBody>
          <a:bodyPr/>
          <a:lstStyle>
            <a:lvl1pPr marL="0" indent="0" algn="ctr">
              <a:buNone/>
              <a:defRPr sz="2400" b="0" baseline="0">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Responsable : Prénom Nom, Fonction / JJ.MM.AAAA</a:t>
            </a:r>
          </a:p>
        </p:txBody>
      </p:sp>
    </p:spTree>
    <p:extLst>
      <p:ext uri="{BB962C8B-B14F-4D97-AF65-F5344CB8AC3E}">
        <p14:creationId xmlns:p14="http://schemas.microsoft.com/office/powerpoint/2010/main" val="153346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DD3BE-B125-4466-ACB4-E9A7DA70D4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E49D7EA-80C5-4BE1-A55C-5F8E406D6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D602EC-3B09-4D1E-BF08-3186B35E858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76ACC87-4052-466A-8D39-7020723CF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ABA3812-C7B3-4B46-AB5C-00E0E9DEDA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DB935D-5828-453C-8EF0-0D9DA740737E}"/>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8" name="Espace réservé du pied de page 7">
            <a:extLst>
              <a:ext uri="{FF2B5EF4-FFF2-40B4-BE49-F238E27FC236}">
                <a16:creationId xmlns:a16="http://schemas.microsoft.com/office/drawing/2014/main" id="{78349A85-EE1E-4A77-B173-1CF316B5191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447741C-8620-4AC8-B30D-8F823567E77F}"/>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32754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412292" cy="584775"/>
            </a:xfrm>
            <a:prstGeom prst="rect">
              <a:avLst/>
            </a:prstGeom>
            <a:noFill/>
          </p:spPr>
          <p:txBody>
            <a:bodyPr wrap="none" rtlCol="0">
              <a:spAutoFit/>
            </a:bodyPr>
            <a:lstStyle/>
            <a:p>
              <a:r>
                <a:rPr lang="fr-FR" sz="3200">
                  <a:solidFill>
                    <a:schemeClr val="bg1"/>
                  </a:solidFill>
                  <a:latin typeface="Arial" panose="020B0604020202020204" pitchFamily="34" charset="0"/>
                  <a:ea typeface="Montserrat" charset="0"/>
                  <a:cs typeface="Arial" panose="020B0604020202020204" pitchFamily="34"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3" name="Rectangle 2"/>
          <p:cNvSpPr/>
          <p:nvPr userDrawn="1"/>
        </p:nvSpPr>
        <p:spPr>
          <a:xfrm>
            <a:off x="2414899"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4" name="Rectangle 23"/>
          <p:cNvSpPr/>
          <p:nvPr userDrawn="1"/>
        </p:nvSpPr>
        <p:spPr>
          <a:xfrm>
            <a:off x="2414899"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5" name="Rectangle 24"/>
          <p:cNvSpPr/>
          <p:nvPr userDrawn="1"/>
        </p:nvSpPr>
        <p:spPr>
          <a:xfrm>
            <a:off x="2414899"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6" name="Rectangle 25"/>
          <p:cNvSpPr/>
          <p:nvPr userDrawn="1"/>
        </p:nvSpPr>
        <p:spPr>
          <a:xfrm>
            <a:off x="7505563"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7" name="Rectangle 26"/>
          <p:cNvSpPr/>
          <p:nvPr userDrawn="1"/>
        </p:nvSpPr>
        <p:spPr>
          <a:xfrm>
            <a:off x="7505563"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8" name="Rectangle 27"/>
          <p:cNvSpPr/>
          <p:nvPr userDrawn="1"/>
        </p:nvSpPr>
        <p:spPr>
          <a:xfrm>
            <a:off x="7505563"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Tree>
    <p:extLst>
      <p:ext uri="{BB962C8B-B14F-4D97-AF65-F5344CB8AC3E}">
        <p14:creationId xmlns:p14="http://schemas.microsoft.com/office/powerpoint/2010/main" val="624963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16080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6" name="Espace réservé du texte 20"/>
          <p:cNvSpPr>
            <a:spLocks noGrp="1"/>
          </p:cNvSpPr>
          <p:nvPr>
            <p:ph type="body" sz="quarter" idx="14" hasCustomPrompt="1"/>
          </p:nvPr>
        </p:nvSpPr>
        <p:spPr>
          <a:xfrm>
            <a:off x="3022600" y="2483236"/>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7" name="Espace réservé du texte 20"/>
          <p:cNvSpPr>
            <a:spLocks noGrp="1"/>
          </p:cNvSpPr>
          <p:nvPr>
            <p:ph type="body" sz="quarter" idx="16" hasCustomPrompt="1"/>
          </p:nvPr>
        </p:nvSpPr>
        <p:spPr>
          <a:xfrm>
            <a:off x="3022600" y="3713723"/>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Tree>
    <p:extLst>
      <p:ext uri="{BB962C8B-B14F-4D97-AF65-F5344CB8AC3E}">
        <p14:creationId xmlns:p14="http://schemas.microsoft.com/office/powerpoint/2010/main" val="3191501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userDrawn="1"/>
        </p:nvSpPr>
        <p:spPr>
          <a:xfrm>
            <a:off x="1844585" y="1339551"/>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03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806647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ZoneTexte 1"/>
          <p:cNvSpPr txBox="1"/>
          <p:nvPr userDrawn="1"/>
        </p:nvSpPr>
        <p:spPr>
          <a:xfrm>
            <a:off x="2075813" y="1728434"/>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21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889332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Rectangle 1"/>
          <p:cNvSpPr/>
          <p:nvPr userDrawn="1"/>
        </p:nvSpPr>
        <p:spPr>
          <a:xfrm>
            <a:off x="828446" y="1261698"/>
            <a:ext cx="10764464" cy="646331"/>
          </a:xfrm>
          <a:prstGeom prst="rect">
            <a:avLst/>
          </a:prstGeom>
        </p:spPr>
        <p:txBody>
          <a:bodyPr wrap="square">
            <a:spAutoFit/>
          </a:bodyPr>
          <a:lstStyle/>
          <a:p>
            <a:r>
              <a:rPr lang="fr-FR"/>
              <a:t>Inter </a:t>
            </a:r>
            <a:r>
              <a:rPr lang="fr-FR" err="1"/>
              <a:t>mediocrium</a:t>
            </a:r>
            <a:r>
              <a:rPr lang="fr-FR"/>
              <a:t> </a:t>
            </a:r>
            <a:r>
              <a:rPr lang="fr-FR" err="1"/>
              <a:t>cuiusdam</a:t>
            </a:r>
            <a:r>
              <a:rPr lang="fr-FR"/>
              <a:t> missa </a:t>
            </a:r>
            <a:r>
              <a:rPr lang="fr-FR" err="1"/>
              <a:t>contactus</a:t>
            </a:r>
            <a:r>
              <a:rPr lang="fr-FR"/>
              <a:t> </a:t>
            </a:r>
            <a:r>
              <a:rPr lang="fr-FR" err="1"/>
              <a:t>loqui</a:t>
            </a:r>
            <a:r>
              <a:rPr lang="fr-FR"/>
              <a:t> </a:t>
            </a:r>
            <a:r>
              <a:rPr lang="fr-FR" err="1"/>
              <a:t>Clematius</a:t>
            </a:r>
            <a:r>
              <a:rPr lang="fr-FR"/>
              <a:t> </a:t>
            </a:r>
            <a:r>
              <a:rPr lang="fr-FR" err="1"/>
              <a:t>orientis</a:t>
            </a:r>
            <a:r>
              <a:rPr lang="fr-FR"/>
              <a:t> ut </a:t>
            </a:r>
            <a:r>
              <a:rPr lang="fr-FR" err="1"/>
              <a:t>orientis</a:t>
            </a:r>
            <a:r>
              <a:rPr lang="fr-FR"/>
              <a:t> </a:t>
            </a:r>
            <a:r>
              <a:rPr lang="fr-FR" err="1"/>
              <a:t>Clematii</a:t>
            </a:r>
            <a:r>
              <a:rPr lang="fr-FR"/>
              <a:t> </a:t>
            </a:r>
            <a:r>
              <a:rPr lang="fr-FR" err="1"/>
              <a:t>comitem</a:t>
            </a:r>
            <a:r>
              <a:rPr lang="fr-FR"/>
              <a:t> </a:t>
            </a:r>
            <a:r>
              <a:rPr lang="fr-FR" err="1"/>
              <a:t>contactus</a:t>
            </a:r>
            <a:r>
              <a:rPr lang="fr-FR"/>
              <a:t> non id.</a:t>
            </a:r>
          </a:p>
        </p:txBody>
      </p:sp>
    </p:spTree>
    <p:extLst>
      <p:ext uri="{BB962C8B-B14F-4D97-AF65-F5344CB8AC3E}">
        <p14:creationId xmlns:p14="http://schemas.microsoft.com/office/powerpoint/2010/main" val="3869899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4082340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err="1"/>
              <a:t>Présanse</a:t>
            </a:r>
            <a:r>
              <a:rPr lang="fr-FR"/>
              <a:t> </a:t>
            </a:r>
            <a:r>
              <a:rPr lang="mr-IN"/>
              <a:t>–</a:t>
            </a:r>
            <a:r>
              <a:rPr lang="fr-FR"/>
              <a:t> Masque Powerpoint / JJ.MM.AAAA</a:t>
            </a:r>
          </a:p>
        </p:txBody>
      </p:sp>
    </p:spTree>
    <p:extLst>
      <p:ext uri="{BB962C8B-B14F-4D97-AF65-F5344CB8AC3E}">
        <p14:creationId xmlns:p14="http://schemas.microsoft.com/office/powerpoint/2010/main" val="370707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B829E-8012-456A-B2C2-1C1203A32C6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AB8C70C-4B8D-4F78-BCB6-8E65C907D4D7}"/>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4" name="Espace réservé du pied de page 3">
            <a:extLst>
              <a:ext uri="{FF2B5EF4-FFF2-40B4-BE49-F238E27FC236}">
                <a16:creationId xmlns:a16="http://schemas.microsoft.com/office/drawing/2014/main" id="{29262A60-45D6-4B12-9CC3-DBA7AA3FA93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79D6B67-EA2C-41C6-BBA4-3DBA5522AF7F}"/>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991063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r>
              <a:rPr lang="fr-FR"/>
              <a:t>Présanse </a:t>
            </a:r>
            <a:r>
              <a:rPr lang="mr-IN"/>
              <a:t>–</a:t>
            </a:r>
            <a:r>
              <a:rPr lang="fr-FR"/>
              <a:t> Masque Powerpoint / JJ.MM.AAAA</a:t>
            </a: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pPr/>
              <a:t>‹N°›</a:t>
            </a:fld>
            <a:endParaRPr lang="fr-FR"/>
          </a:p>
        </p:txBody>
      </p:sp>
      <p:sp>
        <p:nvSpPr>
          <p:cNvPr id="5" name="Rectangle 4"/>
          <p:cNvSpPr/>
          <p:nvPr userDrawn="1"/>
        </p:nvSpPr>
        <p:spPr bwMode="auto">
          <a:xfrm>
            <a:off x="193700"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462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12" name="Espace réservé du texte 20"/>
          <p:cNvSpPr>
            <a:spLocks noGrp="1"/>
          </p:cNvSpPr>
          <p:nvPr>
            <p:ph type="body" sz="quarter" idx="16" hasCustomPrompt="1"/>
          </p:nvPr>
        </p:nvSpPr>
        <p:spPr>
          <a:xfrm>
            <a:off x="3022600" y="4607100"/>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
        <p:nvSpPr>
          <p:cNvPr id="18" name="Espace réservé du texte 20"/>
          <p:cNvSpPr>
            <a:spLocks noGrp="1"/>
          </p:cNvSpPr>
          <p:nvPr>
            <p:ph type="body" sz="quarter" idx="18" hasCustomPrompt="1"/>
          </p:nvPr>
        </p:nvSpPr>
        <p:spPr>
          <a:xfrm>
            <a:off x="3022600" y="5960235"/>
            <a:ext cx="6146800" cy="563991"/>
          </a:xfrm>
          <a:prstGeom prst="rect">
            <a:avLst/>
          </a:prstGeom>
        </p:spPr>
        <p:txBody>
          <a:bodyPr/>
          <a:lstStyle>
            <a:lvl1pPr marL="0" indent="0" algn="ctr">
              <a:buNone/>
              <a:defRPr sz="2400" b="0" baseline="0">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Responsable : Prénom Nom, Fonction / JJ.MM.AAAA</a:t>
            </a:r>
          </a:p>
        </p:txBody>
      </p:sp>
    </p:spTree>
    <p:extLst>
      <p:ext uri="{BB962C8B-B14F-4D97-AF65-F5344CB8AC3E}">
        <p14:creationId xmlns:p14="http://schemas.microsoft.com/office/powerpoint/2010/main" val="4238087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40586" y="1902748"/>
              <a:ext cx="412292" cy="584775"/>
            </a:xfrm>
            <a:prstGeom prst="rect">
              <a:avLst/>
            </a:prstGeom>
            <a:noFill/>
          </p:spPr>
          <p:txBody>
            <a:bodyPr wrap="none" rtlCol="0">
              <a:spAutoFit/>
            </a:bodyPr>
            <a:lstStyle/>
            <a:p>
              <a:r>
                <a:rPr lang="fr-FR" sz="3200">
                  <a:solidFill>
                    <a:schemeClr val="bg1"/>
                  </a:solidFill>
                  <a:latin typeface="Arial" panose="020B0604020202020204" pitchFamily="34" charset="0"/>
                  <a:ea typeface="Montserrat" charset="0"/>
                  <a:cs typeface="Arial" panose="020B0604020202020204" pitchFamily="34"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3" name="Rectangle 2"/>
          <p:cNvSpPr/>
          <p:nvPr userDrawn="1"/>
        </p:nvSpPr>
        <p:spPr>
          <a:xfrm>
            <a:off x="2414899"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4" name="Rectangle 23"/>
          <p:cNvSpPr/>
          <p:nvPr userDrawn="1"/>
        </p:nvSpPr>
        <p:spPr>
          <a:xfrm>
            <a:off x="2414899"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5" name="Rectangle 24"/>
          <p:cNvSpPr/>
          <p:nvPr userDrawn="1"/>
        </p:nvSpPr>
        <p:spPr>
          <a:xfrm>
            <a:off x="2414899"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6" name="Rectangle 25"/>
          <p:cNvSpPr/>
          <p:nvPr userDrawn="1"/>
        </p:nvSpPr>
        <p:spPr>
          <a:xfrm>
            <a:off x="7505563" y="1886621"/>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7" name="Rectangle 26"/>
          <p:cNvSpPr/>
          <p:nvPr userDrawn="1"/>
        </p:nvSpPr>
        <p:spPr>
          <a:xfrm>
            <a:off x="7505563" y="3698674"/>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
        <p:nvSpPr>
          <p:cNvPr id="28" name="Rectangle 27"/>
          <p:cNvSpPr/>
          <p:nvPr userDrawn="1"/>
        </p:nvSpPr>
        <p:spPr>
          <a:xfrm>
            <a:off x="7505563" y="5319630"/>
            <a:ext cx="3653680" cy="902811"/>
          </a:xfrm>
          <a:prstGeom prst="rect">
            <a:avLst/>
          </a:prstGeom>
        </p:spPr>
        <p:txBody>
          <a:bodyPr wrap="square">
            <a:spAutoFit/>
          </a:bodyPr>
          <a:lstStyle/>
          <a:p>
            <a:pPr marL="171450" indent="-171450">
              <a:spcAft>
                <a:spcPts val="1000"/>
              </a:spcAft>
              <a:buClr>
                <a:srgbClr val="019EE3"/>
              </a:buClr>
              <a:buFont typeface="Wingdings" panose="05000000000000000000" pitchFamily="2" charset="2"/>
              <a:buChar char="§"/>
            </a:pPr>
            <a:r>
              <a:rPr lang="fr-FR" sz="1200"/>
              <a:t>Première sous-partie</a:t>
            </a:r>
          </a:p>
          <a:p>
            <a:pPr marL="171450" indent="-171450">
              <a:spcAft>
                <a:spcPts val="1000"/>
              </a:spcAft>
              <a:buClr>
                <a:srgbClr val="019EE3"/>
              </a:buClr>
              <a:buFont typeface="Wingdings" panose="05000000000000000000" pitchFamily="2" charset="2"/>
              <a:buChar char="§"/>
            </a:pPr>
            <a:r>
              <a:rPr lang="fr-FR" sz="1200"/>
              <a:t>Deuxième sous-partie</a:t>
            </a:r>
          </a:p>
          <a:p>
            <a:pPr marL="171450" indent="-171450">
              <a:spcAft>
                <a:spcPts val="1000"/>
              </a:spcAft>
              <a:buClr>
                <a:srgbClr val="019EE3"/>
              </a:buClr>
              <a:buFont typeface="Wingdings" panose="05000000000000000000" pitchFamily="2" charset="2"/>
              <a:buChar char="§"/>
            </a:pPr>
            <a:r>
              <a:rPr lang="fr-FR" sz="1200"/>
              <a:t>Troisième sous-partie</a:t>
            </a:r>
          </a:p>
        </p:txBody>
      </p:sp>
    </p:spTree>
    <p:extLst>
      <p:ext uri="{BB962C8B-B14F-4D97-AF65-F5344CB8AC3E}">
        <p14:creationId xmlns:p14="http://schemas.microsoft.com/office/powerpoint/2010/main" val="1896040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Sommaire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100">
                <a:solidFill>
                  <a:srgbClr val="565555"/>
                </a:solidFill>
                <a:latin typeface="Arial" panose="020B0604020202020204" pitchFamily="34" charset="0"/>
                <a:cs typeface="Arial" panose="020B0604020202020204" pitchFamily="34" charset="0"/>
              </a:defRPr>
            </a:lvl1pPr>
          </a:lstStyle>
          <a:p>
            <a:r>
              <a:rPr lang="fr-FR" err="1"/>
              <a:t>Présanse</a:t>
            </a:r>
            <a:r>
              <a:rPr lang="fr-FR"/>
              <a:t> </a:t>
            </a:r>
            <a:r>
              <a:rPr lang="mr-IN"/>
              <a:t>–</a:t>
            </a:r>
            <a:r>
              <a:rPr lang="fr-FR"/>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1309625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sp>
        <p:nvSpPr>
          <p:cNvPr id="6" name="Espace réservé du texte 20"/>
          <p:cNvSpPr>
            <a:spLocks noGrp="1"/>
          </p:cNvSpPr>
          <p:nvPr>
            <p:ph type="body" sz="quarter" idx="14" hasCustomPrompt="1"/>
          </p:nvPr>
        </p:nvSpPr>
        <p:spPr>
          <a:xfrm>
            <a:off x="3022600" y="2483236"/>
            <a:ext cx="6146800" cy="830262"/>
          </a:xfrm>
          <a:prstGeom prst="rect">
            <a:avLst/>
          </a:prstGeom>
        </p:spPr>
        <p:txBody>
          <a:bodyPr/>
          <a:lstStyle>
            <a:lvl1pPr marL="0" indent="0" algn="ctr">
              <a:buNone/>
              <a:defRPr sz="36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PRÉSENTATION</a:t>
            </a:r>
          </a:p>
        </p:txBody>
      </p:sp>
      <p:sp>
        <p:nvSpPr>
          <p:cNvPr id="7" name="Espace réservé du texte 20"/>
          <p:cNvSpPr>
            <a:spLocks noGrp="1"/>
          </p:cNvSpPr>
          <p:nvPr>
            <p:ph type="body" sz="quarter" idx="16" hasCustomPrompt="1"/>
          </p:nvPr>
        </p:nvSpPr>
        <p:spPr>
          <a:xfrm>
            <a:off x="3022600" y="3713723"/>
            <a:ext cx="6146800" cy="563991"/>
          </a:xfrm>
          <a:prstGeom prst="rect">
            <a:avLst/>
          </a:prstGeom>
        </p:spPr>
        <p:txBody>
          <a:bodyPr/>
          <a:lstStyle>
            <a:lvl1pPr marL="0" indent="0" algn="ctr">
              <a:buNone/>
              <a:defRPr sz="2400" b="1">
                <a:ln>
                  <a:noFill/>
                </a:ln>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Sous-titre de la présentation</a:t>
            </a:r>
          </a:p>
        </p:txBody>
      </p:sp>
    </p:spTree>
    <p:extLst>
      <p:ext uri="{BB962C8B-B14F-4D97-AF65-F5344CB8AC3E}">
        <p14:creationId xmlns:p14="http://schemas.microsoft.com/office/powerpoint/2010/main" val="2047045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userDrawn="1"/>
        </p:nvSpPr>
        <p:spPr>
          <a:xfrm>
            <a:off x="1844585" y="1339551"/>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54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contenu</a:t>
            </a: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a:t>Présanse </a:t>
            </a:r>
            <a:r>
              <a:rPr lang="mr-IN"/>
              <a:t>–</a:t>
            </a:r>
            <a:r>
              <a:rPr lang="fr-FR"/>
              <a:t> 14.02.2023</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612630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ZoneTexte 1"/>
          <p:cNvSpPr txBox="1"/>
          <p:nvPr userDrawn="1"/>
        </p:nvSpPr>
        <p:spPr>
          <a:xfrm>
            <a:off x="2075813" y="1728434"/>
            <a:ext cx="9695772" cy="6430478"/>
          </a:xfrm>
          <a:prstGeom prst="rect">
            <a:avLst/>
          </a:prstGeom>
          <a:noFill/>
        </p:spPr>
        <p:txBody>
          <a:bodyPr wrap="square" rtlCol="0">
            <a:spAutoFit/>
          </a:bodyPr>
          <a:lstStyle/>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2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567450" lvl="0" indent="-342900" algn="l" defTabSz="914400" rtl="0" eaLnBrk="1" latinLnBrk="0" hangingPunct="1">
              <a:lnSpc>
                <a:spcPct val="90000"/>
              </a:lnSpc>
              <a:spcBef>
                <a:spcPts val="1000"/>
              </a:spcBef>
              <a:buClr>
                <a:srgbClr val="019EE3"/>
              </a:buClr>
              <a:buFont typeface="+mj-lt"/>
              <a:buAutoNum type="arabicPeriod"/>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17145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Lorem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ipsum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2000" b="1"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2000" b="1" kern="1200">
                <a:solidFill>
                  <a:srgbClr val="565555"/>
                </a:solidFill>
                <a:latin typeface="Arial" panose="020B0604020202020204" pitchFamily="34" charset="0"/>
                <a:ea typeface="Arial" panose="020B0604020202020204" pitchFamily="34" charset="0"/>
                <a:cs typeface="Arial" panose="020B0604020202020204" pitchFamily="34" charset="0"/>
              </a:rPr>
              <a:t> missa</a:t>
            </a:r>
          </a:p>
          <a:p>
            <a:pPr marL="396000" lvl="0" indent="-171450" algn="l" defTabSz="914400" rtl="0" eaLnBrk="1" latinLnBrk="0" hangingPunct="1">
              <a:lnSpc>
                <a:spcPct val="90000"/>
              </a:lnSpc>
              <a:spcBef>
                <a:spcPts val="1000"/>
              </a:spcBef>
              <a:buClr>
                <a:srgbClr val="019EE3"/>
              </a:buClr>
              <a:buFont typeface="Wingdings" panose="05000000000000000000" pitchFamily="2" charset="2"/>
              <a:buChar char="§"/>
            </a:pP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Inter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mediocrium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cuiusdam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missa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loqui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ut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orientis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Clematii</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comitem</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a:t>
            </a:r>
            <a:r>
              <a:rPr lang="fr-FR" sz="1600" kern="1200" err="1">
                <a:solidFill>
                  <a:srgbClr val="565555"/>
                </a:solidFill>
                <a:latin typeface="Arial" panose="020B0604020202020204" pitchFamily="34" charset="0"/>
                <a:ea typeface="Arial" panose="020B0604020202020204" pitchFamily="34" charset="0"/>
                <a:cs typeface="Arial" panose="020B0604020202020204" pitchFamily="34" charset="0"/>
              </a:rPr>
              <a:t>contactus</a:t>
            </a:r>
            <a:r>
              <a:rPr lang="fr-FR" sz="1600" kern="1200">
                <a:solidFill>
                  <a:srgbClr val="565555"/>
                </a:solidFill>
                <a:latin typeface="Arial" panose="020B0604020202020204" pitchFamily="34" charset="0"/>
                <a:ea typeface="Arial" panose="020B0604020202020204" pitchFamily="34" charset="0"/>
                <a:cs typeface="Arial" panose="020B0604020202020204" pitchFamily="34" charset="0"/>
              </a:rPr>
              <a:t> non id.</a:t>
            </a: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a:p>
            <a:pPr marL="0" lvl="0" indent="0" algn="l" defTabSz="914400" rtl="0" eaLnBrk="1" latinLnBrk="0" hangingPunct="1">
              <a:lnSpc>
                <a:spcPct val="90000"/>
              </a:lnSpc>
              <a:spcBef>
                <a:spcPts val="1000"/>
              </a:spcBef>
              <a:buFont typeface="Arial"/>
              <a:buNone/>
            </a:pPr>
            <a:endParaRPr lang="fr-FR" sz="1600" kern="1200">
              <a:solidFill>
                <a:srgbClr val="56555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582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443935BB-9C05-C34E-BF02-B47196A5F45A}" type="slidenum">
              <a:rPr lang="fr-FR" smtClean="0"/>
              <a:pPr/>
              <a:t>‹N°›</a:t>
            </a:fld>
            <a:endParaRPr lang="fr-F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contenu</a:t>
            </a:r>
          </a:p>
          <a:p>
            <a:pPr lvl="0"/>
            <a:r>
              <a:rPr lang="fr-FR"/>
              <a:t>sur 2 lignes</a:t>
            </a: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2233382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j-lt"/>
                <a:ea typeface="Arial" panose="020B0604020202020204" pitchFamily="34" charset="0"/>
                <a:cs typeface="Arial" panose="020B0604020202020204" pitchFamily="34" charset="0"/>
              </a:defRPr>
            </a:lvl1pPr>
          </a:lstStyle>
          <a:p>
            <a:pPr lvl="0"/>
            <a:r>
              <a:rPr lang="fr-FR"/>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
        <p:nvSpPr>
          <p:cNvPr id="2" name="Rectangle 1"/>
          <p:cNvSpPr/>
          <p:nvPr userDrawn="1"/>
        </p:nvSpPr>
        <p:spPr>
          <a:xfrm>
            <a:off x="828446" y="1261698"/>
            <a:ext cx="10764464" cy="646331"/>
          </a:xfrm>
          <a:prstGeom prst="rect">
            <a:avLst/>
          </a:prstGeom>
        </p:spPr>
        <p:txBody>
          <a:bodyPr wrap="square">
            <a:spAutoFit/>
          </a:bodyPr>
          <a:lstStyle/>
          <a:p>
            <a:r>
              <a:rPr lang="fr-FR"/>
              <a:t>Inter </a:t>
            </a:r>
            <a:r>
              <a:rPr lang="fr-FR" err="1"/>
              <a:t>mediocrium</a:t>
            </a:r>
            <a:r>
              <a:rPr lang="fr-FR"/>
              <a:t> </a:t>
            </a:r>
            <a:r>
              <a:rPr lang="fr-FR" err="1"/>
              <a:t>cuiusdam</a:t>
            </a:r>
            <a:r>
              <a:rPr lang="fr-FR"/>
              <a:t> missa </a:t>
            </a:r>
            <a:r>
              <a:rPr lang="fr-FR" err="1"/>
              <a:t>contactus</a:t>
            </a:r>
            <a:r>
              <a:rPr lang="fr-FR"/>
              <a:t> </a:t>
            </a:r>
            <a:r>
              <a:rPr lang="fr-FR" err="1"/>
              <a:t>loqui</a:t>
            </a:r>
            <a:r>
              <a:rPr lang="fr-FR"/>
              <a:t> </a:t>
            </a:r>
            <a:r>
              <a:rPr lang="fr-FR" err="1"/>
              <a:t>Clematius</a:t>
            </a:r>
            <a:r>
              <a:rPr lang="fr-FR"/>
              <a:t> </a:t>
            </a:r>
            <a:r>
              <a:rPr lang="fr-FR" err="1"/>
              <a:t>orientis</a:t>
            </a:r>
            <a:r>
              <a:rPr lang="fr-FR"/>
              <a:t> ut </a:t>
            </a:r>
            <a:r>
              <a:rPr lang="fr-FR" err="1"/>
              <a:t>orientis</a:t>
            </a:r>
            <a:r>
              <a:rPr lang="fr-FR"/>
              <a:t> </a:t>
            </a:r>
            <a:r>
              <a:rPr lang="fr-FR" err="1"/>
              <a:t>Clematii</a:t>
            </a:r>
            <a:r>
              <a:rPr lang="fr-FR"/>
              <a:t> </a:t>
            </a:r>
            <a:r>
              <a:rPr lang="fr-FR" err="1"/>
              <a:t>comitem</a:t>
            </a:r>
            <a:r>
              <a:rPr lang="fr-FR"/>
              <a:t> </a:t>
            </a:r>
            <a:r>
              <a:rPr lang="fr-FR" err="1"/>
              <a:t>contactus</a:t>
            </a:r>
            <a:r>
              <a:rPr lang="fr-FR"/>
              <a:t> non id.</a:t>
            </a:r>
          </a:p>
        </p:txBody>
      </p:sp>
    </p:spTree>
    <p:extLst>
      <p:ext uri="{BB962C8B-B14F-4D97-AF65-F5344CB8AC3E}">
        <p14:creationId xmlns:p14="http://schemas.microsoft.com/office/powerpoint/2010/main" val="234234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baseline="0">
                <a:solidFill>
                  <a:srgbClr val="019EE3"/>
                </a:solidFill>
                <a:latin typeface="Arial" panose="020B0604020202020204" pitchFamily="34" charset="0"/>
                <a:ea typeface="Arial" panose="020B0604020202020204" pitchFamily="34" charset="0"/>
                <a:cs typeface="Arial" panose="020B0604020202020204" pitchFamily="34" charset="0"/>
              </a:defRPr>
            </a:lvl1pPr>
          </a:lstStyle>
          <a:p>
            <a:pPr lvl="0"/>
            <a:r>
              <a:rPr lang="fr-FR"/>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err="1"/>
              <a:t>Présanse</a:t>
            </a:r>
            <a:r>
              <a:rPr lang="fr-FR"/>
              <a:t> </a:t>
            </a:r>
            <a:r>
              <a:rPr lang="mr-IN"/>
              <a:t>–</a:t>
            </a:r>
            <a:r>
              <a:rPr lang="fr-FR"/>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a:p>
        </p:txBody>
      </p:sp>
    </p:spTree>
    <p:extLst>
      <p:ext uri="{BB962C8B-B14F-4D97-AF65-F5344CB8AC3E}">
        <p14:creationId xmlns:p14="http://schemas.microsoft.com/office/powerpoint/2010/main" val="382546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993AD4-CE47-4715-8AA9-B4A6604122CD}"/>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3" name="Espace réservé du pied de page 2">
            <a:extLst>
              <a:ext uri="{FF2B5EF4-FFF2-40B4-BE49-F238E27FC236}">
                <a16:creationId xmlns:a16="http://schemas.microsoft.com/office/drawing/2014/main" id="{439E9267-C759-4C91-B224-E2600517F62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1A1F0A8-9ABF-4F1E-AFF7-7A9A3A783815}"/>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3251000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fr-FR"/>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err="1"/>
              <a:t>Présanse</a:t>
            </a:r>
            <a:r>
              <a:rPr lang="fr-FR"/>
              <a:t> </a:t>
            </a:r>
            <a:r>
              <a:rPr lang="mr-IN"/>
              <a:t>–</a:t>
            </a:r>
            <a:r>
              <a:rPr lang="fr-FR"/>
              <a:t> Masque Powerpoint / JJ.MM.AAAA</a:t>
            </a:r>
          </a:p>
        </p:txBody>
      </p:sp>
    </p:spTree>
    <p:extLst>
      <p:ext uri="{BB962C8B-B14F-4D97-AF65-F5344CB8AC3E}">
        <p14:creationId xmlns:p14="http://schemas.microsoft.com/office/powerpoint/2010/main" val="241908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4AC2-DD11-4DE2-A15C-F8C09E5C6F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675CAA5-E780-48A3-92B1-D17A58E27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2694E5-95FD-4DA9-81F3-6C437FD45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CCA1D5-0892-4D9E-A77D-D575468DCF77}"/>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5183108B-7F5F-4FA6-A5F3-7138720BA3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867165-8D81-4AE5-8953-94ACCA0D2D0A}"/>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418200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D55A7-972E-43BA-A93D-DD7974995B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DA9625-23E9-46AA-A7DF-ED738DE02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C0BB28-9C32-431E-8094-B2ABD9144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F39C5F-8875-4E15-9879-4B80389EE04D}"/>
              </a:ext>
            </a:extLst>
          </p:cNvPr>
          <p:cNvSpPr>
            <a:spLocks noGrp="1"/>
          </p:cNvSpPr>
          <p:nvPr>
            <p:ph type="dt" sz="half" idx="10"/>
          </p:nvPr>
        </p:nvSpPr>
        <p:spPr/>
        <p:txBody>
          <a:bodyPr/>
          <a:lstStyle/>
          <a:p>
            <a:fld id="{DBF8EBAB-56BE-41D4-B0B2-8C75611A9EE4}" type="datetimeFigureOut">
              <a:rPr lang="fr-FR" smtClean="0"/>
              <a:t>16/01/2025</a:t>
            </a:fld>
            <a:endParaRPr lang="fr-FR"/>
          </a:p>
        </p:txBody>
      </p:sp>
      <p:sp>
        <p:nvSpPr>
          <p:cNvPr id="6" name="Espace réservé du pied de page 5">
            <a:extLst>
              <a:ext uri="{FF2B5EF4-FFF2-40B4-BE49-F238E27FC236}">
                <a16:creationId xmlns:a16="http://schemas.microsoft.com/office/drawing/2014/main" id="{D5F14970-C401-4EEC-8000-E7B7254162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78B617-E556-4631-9186-3A79EFF2E779}"/>
              </a:ext>
            </a:extLst>
          </p:cNvPr>
          <p:cNvSpPr>
            <a:spLocks noGrp="1"/>
          </p:cNvSpPr>
          <p:nvPr>
            <p:ph type="sldNum" sz="quarter" idx="12"/>
          </p:nvPr>
        </p:nvSpPr>
        <p:spPr/>
        <p:txBody>
          <a:bodyPr/>
          <a:lstStyle/>
          <a:p>
            <a:fld id="{F0C37A5E-7DBF-4BA6-9661-89A50C728944}" type="slidenum">
              <a:rPr lang="fr-FR" smtClean="0"/>
              <a:t>‹N°›</a:t>
            </a:fld>
            <a:endParaRPr lang="fr-FR"/>
          </a:p>
        </p:txBody>
      </p:sp>
    </p:spTree>
    <p:extLst>
      <p:ext uri="{BB962C8B-B14F-4D97-AF65-F5344CB8AC3E}">
        <p14:creationId xmlns:p14="http://schemas.microsoft.com/office/powerpoint/2010/main" val="178033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emf"/><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868674-4CED-4865-A728-875B815609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9A9AC10-11B8-4D22-9B56-8379CF9D5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572C58-984C-4E9E-9630-0C47DE845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8EBAB-56BE-41D4-B0B2-8C75611A9EE4}"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768C5F8E-1005-4B4F-ADD5-2AC8AD1E4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E028417-2846-4B5D-BA36-97173EDA5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37A5E-7DBF-4BA6-9661-89A50C728944}" type="slidenum">
              <a:rPr lang="fr-FR" smtClean="0"/>
              <a:t>‹N°›</a:t>
            </a:fld>
            <a:endParaRPr lang="fr-FR"/>
          </a:p>
        </p:txBody>
      </p:sp>
    </p:spTree>
    <p:extLst>
      <p:ext uri="{BB962C8B-B14F-4D97-AF65-F5344CB8AC3E}">
        <p14:creationId xmlns:p14="http://schemas.microsoft.com/office/powerpoint/2010/main" val="273061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938" y="6356350"/>
            <a:ext cx="4114800" cy="365125"/>
          </a:xfrm>
          <a:prstGeom prst="rect">
            <a:avLst/>
          </a:prstGeom>
        </p:spPr>
        <p:txBody>
          <a:bodyPr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fr-FR">
              <a:solidFill>
                <a:srgbClr val="555654">
                  <a:tint val="75000"/>
                </a:srgbClr>
              </a:solidFill>
            </a:endParaRPr>
          </a:p>
        </p:txBody>
      </p:sp>
      <p:pic>
        <p:nvPicPr>
          <p:cNvPr id="2051" name="Image 1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852150" y="6326188"/>
            <a:ext cx="1147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7999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B5E7AC7-6EC2-4EDE-88B2-DB9E7902A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458159-0248-487A-BA01-1C742BF2B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BDB1AD-F82C-42C8-8BA5-D9036693F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4974C-46B0-47E0-966D-B5BDF528F147}" type="datetimeFigureOut">
              <a:rPr lang="fr-FR" smtClean="0"/>
              <a:t>16/01/2025</a:t>
            </a:fld>
            <a:endParaRPr lang="fr-FR"/>
          </a:p>
        </p:txBody>
      </p:sp>
      <p:sp>
        <p:nvSpPr>
          <p:cNvPr id="5" name="Espace réservé du pied de page 4">
            <a:extLst>
              <a:ext uri="{FF2B5EF4-FFF2-40B4-BE49-F238E27FC236}">
                <a16:creationId xmlns:a16="http://schemas.microsoft.com/office/drawing/2014/main" id="{E5843C94-BDDC-40E8-BA7B-103534DBC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28FF8A-5CF4-4FDB-956F-C27A2B824C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75A94-29D5-4F4E-B013-E295BD50368E}" type="slidenum">
              <a:rPr lang="fr-FR" smtClean="0"/>
              <a:t>‹N°›</a:t>
            </a:fld>
            <a:endParaRPr lang="fr-FR"/>
          </a:p>
        </p:txBody>
      </p:sp>
    </p:spTree>
    <p:extLst>
      <p:ext uri="{BB962C8B-B14F-4D97-AF65-F5344CB8AC3E}">
        <p14:creationId xmlns:p14="http://schemas.microsoft.com/office/powerpoint/2010/main" val="42609388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 id="2147483688" r:id="rId14"/>
    <p:sldLayoutId id="2147483689" r:id="rId15"/>
    <p:sldLayoutId id="2147483690" r:id="rId16"/>
    <p:sldLayoutId id="2147483691" r:id="rId17"/>
    <p:sldLayoutId id="2147483735" r:id="rId18"/>
    <p:sldLayoutId id="2147483742" r:id="rId19"/>
    <p:sldLayoutId id="2147483743" r:id="rId20"/>
    <p:sldLayoutId id="214748374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7"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290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pic>
        <p:nvPicPr>
          <p:cNvPr id="7" name="Image 1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1334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hyperlink" Target="https://www.legifrance.gouv.fr/jorf/id/JORFTEXT000049040245" TargetMode="Externa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bin"/><Relationship Id="rId1" Type="http://schemas.openxmlformats.org/officeDocument/2006/relationships/slideLayout" Target="../slideLayouts/slideLayout3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4.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8.xml"/><Relationship Id="rId5" Type="http://schemas.openxmlformats.org/officeDocument/2006/relationships/image" Target="../media/image54.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2" Type="http://schemas.openxmlformats.org/officeDocument/2006/relationships/hyperlink" Target="https://www.presanse.fr/ressources-sant%C3%A9-travail/guide-tha-les-outils-daide-a-la-saisie/"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www.presanse.fr/ressources-sant%C3%A9-travail/mise-a-disposition-des-spsti-dune-grille-dimplementation-des-thesaurus-harmonises/" TargetMode="External"/><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4.xml"/><Relationship Id="rId5" Type="http://schemas.openxmlformats.org/officeDocument/2006/relationships/hyperlink" Target="https://pixabay.com/fr/win-coupe-premi%C3%A8re-place-or-944525/" TargetMode="External"/><Relationship Id="rId4" Type="http://schemas.openxmlformats.org/officeDocument/2006/relationships/image" Target="../media/image58.png"/></Relationships>
</file>

<file path=ppt/slides/_rels/slide6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hyperlink" Target="https://www.presanse.fr/wp-content/uploads/2024/11/GuideMiseEnOeuvre_Classif_MAJnov2024_CPPNI.pdf" TargetMode="External"/><Relationship Id="rId2" Type="http://schemas.openxmlformats.org/officeDocument/2006/relationships/hyperlink" Target="http://www.presanse.fr/"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2374744" y="4055427"/>
            <a:ext cx="7080203" cy="1290482"/>
          </a:xfrm>
        </p:spPr>
        <p:txBody>
          <a:bodyPr>
            <a:normAutofit/>
          </a:bodyPr>
          <a:lstStyle/>
          <a:p>
            <a:r>
              <a:rPr lang="fr-FR" dirty="0"/>
              <a:t>16 janvier 2025</a:t>
            </a:r>
          </a:p>
        </p:txBody>
      </p:sp>
      <p:sp>
        <p:nvSpPr>
          <p:cNvPr id="3" name="Espace réservé du texte 2"/>
          <p:cNvSpPr>
            <a:spLocks noGrp="1"/>
          </p:cNvSpPr>
          <p:nvPr>
            <p:ph type="body" sz="quarter" idx="14"/>
          </p:nvPr>
        </p:nvSpPr>
        <p:spPr>
          <a:xfrm>
            <a:off x="2841446" y="3171187"/>
            <a:ext cx="6146800" cy="830262"/>
          </a:xfrm>
        </p:spPr>
        <p:txBody>
          <a:bodyPr>
            <a:normAutofit/>
          </a:bodyPr>
          <a:lstStyle/>
          <a:p>
            <a:r>
              <a:rPr lang="fr-FR" dirty="0"/>
              <a:t>Commission d’Etude</a:t>
            </a:r>
          </a:p>
        </p:txBody>
      </p:sp>
    </p:spTree>
    <p:extLst>
      <p:ext uri="{BB962C8B-B14F-4D97-AF65-F5344CB8AC3E}">
        <p14:creationId xmlns:p14="http://schemas.microsoft.com/office/powerpoint/2010/main" val="37005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B1938-95E3-76D5-F4CF-A86F6B6CC737}"/>
            </a:ext>
          </a:extLst>
        </p:cNvPr>
        <p:cNvGrpSpPr/>
        <p:nvPr/>
      </p:nvGrpSpPr>
      <p:grpSpPr>
        <a:xfrm>
          <a:off x="0" y="0"/>
          <a:ext cx="0" cy="0"/>
          <a:chOff x="0" y="0"/>
          <a:chExt cx="0" cy="0"/>
        </a:xfrm>
      </p:grpSpPr>
      <p:sp>
        <p:nvSpPr>
          <p:cNvPr id="149506" name="Espace réservé du numéro de diapositive 1">
            <a:extLst>
              <a:ext uri="{FF2B5EF4-FFF2-40B4-BE49-F238E27FC236}">
                <a16:creationId xmlns:a16="http://schemas.microsoft.com/office/drawing/2014/main" id="{2ED28504-3328-EEB4-A5DC-BB5CA47B86A6}"/>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426736E-3E96-4DC0-90AF-9B30FD3037C1}" type="slidenum">
              <a:rPr lang="fr-FR" altLang="fr-FR" smtClean="0">
                <a:solidFill>
                  <a:srgbClr val="898989"/>
                </a:solidFill>
                <a:latin typeface="Helvetica" panose="020B0604020202020204" pitchFamily="34" charset="0"/>
              </a:rPr>
              <a:pPr/>
              <a:t>10</a:t>
            </a:fld>
            <a:endParaRPr lang="fr-FR" altLang="fr-FR">
              <a:solidFill>
                <a:srgbClr val="898989"/>
              </a:solidFill>
              <a:latin typeface="Helvetica" panose="020B0604020202020204" pitchFamily="34" charset="0"/>
            </a:endParaRPr>
          </a:p>
        </p:txBody>
      </p:sp>
      <p:sp>
        <p:nvSpPr>
          <p:cNvPr id="149509" name="Espace réservé du texte 4">
            <a:extLst>
              <a:ext uri="{FF2B5EF4-FFF2-40B4-BE49-F238E27FC236}">
                <a16:creationId xmlns:a16="http://schemas.microsoft.com/office/drawing/2014/main" id="{113AB652-4EC1-B5F9-078B-433E7FB6EA5C}"/>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sz="1100"/>
          </a:p>
        </p:txBody>
      </p:sp>
      <p:sp>
        <p:nvSpPr>
          <p:cNvPr id="6" name="Espace réservé du texte 5">
            <a:extLst>
              <a:ext uri="{FF2B5EF4-FFF2-40B4-BE49-F238E27FC236}">
                <a16:creationId xmlns:a16="http://schemas.microsoft.com/office/drawing/2014/main" id="{30AB3D64-2E3B-0DF1-8411-A24BE6BC36A9}"/>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a:p>
        </p:txBody>
      </p:sp>
      <p:sp>
        <p:nvSpPr>
          <p:cNvPr id="3" name="Espace réservé du texte 2">
            <a:extLst>
              <a:ext uri="{FF2B5EF4-FFF2-40B4-BE49-F238E27FC236}">
                <a16:creationId xmlns:a16="http://schemas.microsoft.com/office/drawing/2014/main" id="{59217F5D-5798-C8B9-1A9C-89CB7B98742F}"/>
              </a:ext>
            </a:extLst>
          </p:cNvPr>
          <p:cNvSpPr>
            <a:spLocks noGrp="1"/>
          </p:cNvSpPr>
          <p:nvPr>
            <p:ph type="body" sz="quarter" idx="11"/>
          </p:nvPr>
        </p:nvSpPr>
        <p:spPr/>
        <p:txBody>
          <a:bodyPr/>
          <a:lstStyle/>
          <a:p>
            <a:endParaRPr lang="fr-FR"/>
          </a:p>
        </p:txBody>
      </p:sp>
      <p:pic>
        <p:nvPicPr>
          <p:cNvPr id="4" name="Image 3">
            <a:extLst>
              <a:ext uri="{FF2B5EF4-FFF2-40B4-BE49-F238E27FC236}">
                <a16:creationId xmlns:a16="http://schemas.microsoft.com/office/drawing/2014/main" id="{8C7B5985-B76C-95A2-85A6-53BA9521D318}"/>
              </a:ext>
            </a:extLst>
          </p:cNvPr>
          <p:cNvPicPr>
            <a:picLocks noChangeAspect="1"/>
          </p:cNvPicPr>
          <p:nvPr/>
        </p:nvPicPr>
        <p:blipFill>
          <a:blip r:embed="rId2"/>
          <a:stretch>
            <a:fillRect/>
          </a:stretch>
        </p:blipFill>
        <p:spPr>
          <a:xfrm>
            <a:off x="952525" y="0"/>
            <a:ext cx="9760857" cy="6858000"/>
          </a:xfrm>
          <a:prstGeom prst="rect">
            <a:avLst/>
          </a:prstGeom>
        </p:spPr>
      </p:pic>
    </p:spTree>
    <p:extLst>
      <p:ext uri="{BB962C8B-B14F-4D97-AF65-F5344CB8AC3E}">
        <p14:creationId xmlns:p14="http://schemas.microsoft.com/office/powerpoint/2010/main" val="370509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0B5F-F88B-666F-5802-F9B2EA354A5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2FD2F3-BFE4-94B9-000C-1F3A22D6024F}"/>
              </a:ext>
            </a:extLst>
          </p:cNvPr>
          <p:cNvSpPr>
            <a:spLocks noGrp="1"/>
          </p:cNvSpPr>
          <p:nvPr>
            <p:ph type="body" sz="quarter" idx="13"/>
          </p:nvPr>
        </p:nvSpPr>
        <p:spPr/>
        <p:txBody>
          <a:bodyPr/>
          <a:lstStyle/>
          <a:p>
            <a:r>
              <a:rPr lang="fr-FR" dirty="0"/>
              <a:t>Jeanne </a:t>
            </a:r>
            <a:r>
              <a:rPr lang="fr-FR" dirty="0" err="1"/>
              <a:t>Maurin</a:t>
            </a:r>
            <a:r>
              <a:rPr lang="fr-FR" dirty="0"/>
              <a:t>, juriste, Présanse</a:t>
            </a:r>
          </a:p>
        </p:txBody>
      </p:sp>
      <p:sp>
        <p:nvSpPr>
          <p:cNvPr id="3" name="Espace réservé du texte 2">
            <a:extLst>
              <a:ext uri="{FF2B5EF4-FFF2-40B4-BE49-F238E27FC236}">
                <a16:creationId xmlns:a16="http://schemas.microsoft.com/office/drawing/2014/main" id="{F6852E26-923C-7963-1D79-15DC0625055A}"/>
              </a:ext>
            </a:extLst>
          </p:cNvPr>
          <p:cNvSpPr>
            <a:spLocks noGrp="1"/>
          </p:cNvSpPr>
          <p:nvPr>
            <p:ph type="body" sz="quarter" idx="14"/>
          </p:nvPr>
        </p:nvSpPr>
        <p:spPr/>
        <p:txBody>
          <a:bodyPr>
            <a:normAutofit/>
          </a:bodyPr>
          <a:lstStyle/>
          <a:p>
            <a:r>
              <a:rPr lang="fr-FR" dirty="0"/>
              <a:t>Recrutement PAE</a:t>
            </a:r>
          </a:p>
        </p:txBody>
      </p:sp>
      <p:sp>
        <p:nvSpPr>
          <p:cNvPr id="4" name="Espace réservé du texte 3">
            <a:extLst>
              <a:ext uri="{FF2B5EF4-FFF2-40B4-BE49-F238E27FC236}">
                <a16:creationId xmlns:a16="http://schemas.microsoft.com/office/drawing/2014/main" id="{F6F59CAA-3FC5-D1E1-AA48-FFD24633A67A}"/>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195128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a:extLst>
              <a:ext uri="{FF2B5EF4-FFF2-40B4-BE49-F238E27FC236}">
                <a16:creationId xmlns:a16="http://schemas.microsoft.com/office/drawing/2014/main" id="{23B80172-3CEF-5AFE-D8DC-1EE85348571F}"/>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EA40BC-662D-4FC0-A088-2B87BF227FD8}" type="slidenum">
              <a:rPr lang="fr-FR" altLang="fr-FR" smtClean="0">
                <a:solidFill>
                  <a:srgbClr val="898989"/>
                </a:solidFill>
                <a:latin typeface="Helvetica" panose="020B0604020202020204" pitchFamily="34" charset="0"/>
              </a:rPr>
              <a:pPr/>
              <a:t>12</a:t>
            </a:fld>
            <a:endParaRPr lang="fr-FR" altLang="fr-FR">
              <a:solidFill>
                <a:srgbClr val="898989"/>
              </a:solidFill>
              <a:latin typeface="Helvetica" panose="020B0604020202020204" pitchFamily="34" charset="0"/>
            </a:endParaRPr>
          </a:p>
        </p:txBody>
      </p:sp>
      <p:sp>
        <p:nvSpPr>
          <p:cNvPr id="34819" name="Espace réservé du texte 2">
            <a:extLst>
              <a:ext uri="{FF2B5EF4-FFF2-40B4-BE49-F238E27FC236}">
                <a16:creationId xmlns:a16="http://schemas.microsoft.com/office/drawing/2014/main" id="{39772D47-F83C-6E3A-79B0-46C635BF6F07}"/>
              </a:ext>
            </a:extLst>
          </p:cNvPr>
          <p:cNvSpPr>
            <a:spLocks noGrp="1" noChangeArrowheads="1"/>
          </p:cNvSpPr>
          <p:nvPr>
            <p:ph type="body" sz="quarter" idx="10"/>
          </p:nvPr>
        </p:nvSpPr>
        <p:spPr bwMode="auto">
          <a:xfrm>
            <a:off x="828675" y="136525"/>
            <a:ext cx="10536238" cy="78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554038" eaLnBrk="1" hangingPunct="1">
              <a:spcBef>
                <a:spcPct val="0"/>
              </a:spcBef>
              <a:spcAft>
                <a:spcPct val="0"/>
              </a:spcAft>
            </a:pPr>
            <a:r>
              <a:rPr lang="fr-FR" altLang="fr-FR" b="1">
                <a:latin typeface="Calibri" panose="020F0502020204030204" pitchFamily="34" charset="0"/>
                <a:ea typeface="ＭＳ Ｐゴシック" panose="020B0600070205080204" pitchFamily="34" charset="-128"/>
              </a:rPr>
              <a:t>  Recrutement des Médecins du travail diplômés hors U.E</a:t>
            </a:r>
          </a:p>
          <a:p>
            <a:pPr defTabSz="554038" eaLnBrk="1" hangingPunct="1">
              <a:spcBef>
                <a:spcPct val="0"/>
              </a:spcBef>
              <a:spcAft>
                <a:spcPct val="0"/>
              </a:spcAft>
            </a:pPr>
            <a:endParaRPr lang="fr-FR" altLang="fr-FR" b="1">
              <a:latin typeface="Calibri" panose="020F0502020204030204" pitchFamily="34" charset="0"/>
              <a:ea typeface="ＭＳ Ｐゴシック" panose="020B0600070205080204" pitchFamily="34" charset="-128"/>
            </a:endParaRPr>
          </a:p>
        </p:txBody>
      </p:sp>
      <p:sp>
        <p:nvSpPr>
          <p:cNvPr id="4" name="Espace réservé du texte 3">
            <a:extLst>
              <a:ext uri="{FF2B5EF4-FFF2-40B4-BE49-F238E27FC236}">
                <a16:creationId xmlns:a16="http://schemas.microsoft.com/office/drawing/2014/main" id="{0339376B-95C9-2B1B-76BC-E8C91D80D433}"/>
              </a:ext>
            </a:extLst>
          </p:cNvPr>
          <p:cNvSpPr>
            <a:spLocks noGrp="1"/>
          </p:cNvSpPr>
          <p:nvPr>
            <p:ph type="body" sz="quarter" idx="11"/>
          </p:nvPr>
        </p:nvSpPr>
        <p:spPr>
          <a:xfrm>
            <a:off x="882650" y="1466850"/>
            <a:ext cx="11229975" cy="3686175"/>
          </a:xfrm>
        </p:spPr>
        <p:txBody>
          <a:bodyPr rtlCol="0">
            <a:normAutofit/>
          </a:bodyPr>
          <a:lstStyle/>
          <a:p>
            <a:pPr marL="0" indent="0" algn="just" eaLnBrk="1" fontAlgn="auto" hangingPunct="1">
              <a:lnSpc>
                <a:spcPct val="100000"/>
              </a:lnSpc>
              <a:spcBef>
                <a:spcPts val="0"/>
              </a:spcBef>
              <a:spcAft>
                <a:spcPts val="0"/>
              </a:spcAft>
              <a:buFont typeface="Wingdings" charset="2"/>
              <a:buNone/>
              <a:defRPr/>
            </a:pPr>
            <a:endParaRPr lang="fr-FR" sz="2400" b="1" dirty="0">
              <a:solidFill>
                <a:srgbClr val="019DE2">
                  <a:lumMod val="50000"/>
                </a:srgbClr>
              </a:solidFill>
            </a:endParaRPr>
          </a:p>
          <a:p>
            <a:pPr marL="0" indent="0" algn="just">
              <a:lnSpc>
                <a:spcPct val="70000"/>
              </a:lnSpc>
              <a:buFont typeface="Wingdings" panose="05000000000000000000" pitchFamily="2" charset="2"/>
              <a:buChar char="q"/>
              <a:defRPr/>
            </a:pPr>
            <a:r>
              <a:rPr lang="fr-FR" altLang="fr-FR" sz="2400" dirty="0">
                <a:solidFill>
                  <a:srgbClr val="002060"/>
                </a:solidFill>
                <a:cs typeface="Calibri" panose="020F0502020204030204" pitchFamily="34" charset="0"/>
              </a:rPr>
              <a:t>Rappel du contexte </a:t>
            </a:r>
          </a:p>
          <a:p>
            <a:pPr marL="0" indent="0" algn="just">
              <a:lnSpc>
                <a:spcPct val="70000"/>
              </a:lnSpc>
              <a:buFont typeface="Wingdings" panose="05000000000000000000" pitchFamily="2" charset="2"/>
              <a:buNone/>
              <a:defRPr/>
            </a:pPr>
            <a:r>
              <a:rPr lang="fr-FR" altLang="fr-FR" sz="2400" dirty="0">
                <a:solidFill>
                  <a:srgbClr val="002060"/>
                </a:solidFill>
                <a:cs typeface="Calibri" panose="020F0502020204030204" pitchFamily="34" charset="0"/>
              </a:rPr>
              <a:t> </a:t>
            </a:r>
          </a:p>
          <a:p>
            <a:pPr marL="0" indent="0" algn="just">
              <a:lnSpc>
                <a:spcPct val="70000"/>
              </a:lnSpc>
              <a:buFont typeface="Wingdings" panose="05000000000000000000" pitchFamily="2" charset="2"/>
              <a:buChar char="q"/>
              <a:defRPr/>
            </a:pPr>
            <a:r>
              <a:rPr lang="fr-FR" altLang="fr-FR" sz="2400" dirty="0">
                <a:solidFill>
                  <a:srgbClr val="002060"/>
                </a:solidFill>
                <a:cs typeface="Calibri" panose="020F0502020204030204" pitchFamily="34" charset="0"/>
              </a:rPr>
              <a:t>Conditions générales d’exercice en France des Médecins diplômés hors U.E</a:t>
            </a:r>
          </a:p>
          <a:p>
            <a:pPr marL="0" indent="0">
              <a:lnSpc>
                <a:spcPct val="70000"/>
              </a:lnSpc>
              <a:buFont typeface="Wingdings" panose="05000000000000000000" pitchFamily="2" charset="2"/>
              <a:buNone/>
              <a:defRPr/>
            </a:pPr>
            <a:endParaRPr lang="fr-FR" altLang="fr-FR" sz="2400" dirty="0">
              <a:solidFill>
                <a:srgbClr val="002060"/>
              </a:solidFill>
              <a:cs typeface="Calibri" panose="020F0502020204030204" pitchFamily="34" charset="0"/>
            </a:endParaRPr>
          </a:p>
          <a:p>
            <a:pPr marL="0" indent="0">
              <a:lnSpc>
                <a:spcPct val="70000"/>
              </a:lnSpc>
              <a:buFont typeface="Wingdings" panose="05000000000000000000" pitchFamily="2" charset="2"/>
              <a:buChar char="q"/>
              <a:defRPr/>
            </a:pPr>
            <a:r>
              <a:rPr lang="fr-FR" altLang="fr-FR" sz="2400" dirty="0">
                <a:solidFill>
                  <a:srgbClr val="002060"/>
                </a:solidFill>
                <a:cs typeface="Calibri" panose="020F0502020204030204" pitchFamily="34" charset="0"/>
              </a:rPr>
              <a:t>Les obligations de l’employeur dans le cadre de l’intégration de ces Médecins en SPSTI</a:t>
            </a:r>
          </a:p>
          <a:p>
            <a:pPr marL="0" indent="0" algn="just" hangingPunct="1">
              <a:lnSpc>
                <a:spcPct val="70000"/>
              </a:lnSpc>
              <a:buFont typeface="Wingdings" panose="05000000000000000000" pitchFamily="2" charset="2"/>
              <a:buNone/>
              <a:defRPr/>
            </a:pPr>
            <a:endParaRPr lang="fr-FR" altLang="fr-FR" sz="2400" dirty="0">
              <a:solidFill>
                <a:srgbClr val="002060"/>
              </a:solidFill>
              <a:cs typeface="Calibri" panose="020F0502020204030204" pitchFamily="34" charset="0"/>
            </a:endParaRPr>
          </a:p>
          <a:p>
            <a:pPr marL="0" indent="0" algn="just" hangingPunct="1">
              <a:buFont typeface="Wingdings" charset="2"/>
              <a:buNone/>
              <a:defRPr/>
            </a:pPr>
            <a:endParaRPr lang="fr-FR" altLang="fr-FR" sz="2800" dirty="0">
              <a:solidFill>
                <a:srgbClr val="002060"/>
              </a:solidFill>
              <a:cs typeface="Times New Roman" panose="02020603050405020304" pitchFamily="18" charset="0"/>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p:txBody>
      </p:sp>
      <p:sp>
        <p:nvSpPr>
          <p:cNvPr id="34821" name="Espace réservé du texte 4">
            <a:extLst>
              <a:ext uri="{FF2B5EF4-FFF2-40B4-BE49-F238E27FC236}">
                <a16:creationId xmlns:a16="http://schemas.microsoft.com/office/drawing/2014/main" id="{B747B064-6FF1-9BBC-8965-8A9FB93C0552}"/>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sz="1100"/>
          </a:p>
        </p:txBody>
      </p:sp>
      <p:sp>
        <p:nvSpPr>
          <p:cNvPr id="6" name="Espace réservé du texte 5">
            <a:extLst>
              <a:ext uri="{FF2B5EF4-FFF2-40B4-BE49-F238E27FC236}">
                <a16:creationId xmlns:a16="http://schemas.microsoft.com/office/drawing/2014/main" id="{7D3C48BC-A696-E201-34EC-3AC9E393693F}"/>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texte 1">
            <a:extLst>
              <a:ext uri="{FF2B5EF4-FFF2-40B4-BE49-F238E27FC236}">
                <a16:creationId xmlns:a16="http://schemas.microsoft.com/office/drawing/2014/main" id="{A41D6D34-0E64-4C9F-864B-F002DD444E5A}"/>
              </a:ext>
            </a:extLst>
          </p:cNvPr>
          <p:cNvSpPr>
            <a:spLocks noGrp="1" noChangeArrowheads="1"/>
          </p:cNvSpPr>
          <p:nvPr>
            <p:ph type="body" sz="quarter" idx="10"/>
          </p:nvPr>
        </p:nvSpPr>
        <p:spPr>
          <a:xfrm>
            <a:off x="828675" y="169863"/>
            <a:ext cx="10536238" cy="735012"/>
          </a:xfrm>
        </p:spPr>
        <p:txBody>
          <a:bodyPr/>
          <a:lstStyle/>
          <a:p>
            <a:pPr defTabSz="554038">
              <a:spcBef>
                <a:spcPct val="0"/>
              </a:spcBef>
              <a:spcAft>
                <a:spcPct val="0"/>
              </a:spcAft>
            </a:pPr>
            <a:r>
              <a:rPr lang="fr-FR" altLang="fr-FR" b="1">
                <a:solidFill>
                  <a:srgbClr val="00B0F0"/>
                </a:solidFill>
                <a:latin typeface="Calibri" panose="020F0502020204030204" pitchFamily="34" charset="0"/>
                <a:ea typeface="Montserrat" panose="00000500000000000000" pitchFamily="50" charset="0"/>
                <a:cs typeface="Aptos" panose="020B0004020202020204" pitchFamily="34" charset="0"/>
              </a:rPr>
              <a:t>Rappel du contexte </a:t>
            </a:r>
            <a:endParaRPr lang="fr-FR" altLang="fr-FR">
              <a:solidFill>
                <a:srgbClr val="00B0F0"/>
              </a:solidFill>
              <a:latin typeface="Calibri" panose="020F0502020204030204" pitchFamily="34" charset="0"/>
              <a:ea typeface="Montserrat" panose="00000500000000000000" pitchFamily="50" charset="0"/>
              <a:cs typeface="Aptos" panose="020B0004020202020204" pitchFamily="34" charset="0"/>
            </a:endParaRPr>
          </a:p>
          <a:p>
            <a:pPr defTabSz="554038">
              <a:spcBef>
                <a:spcPct val="0"/>
              </a:spcBef>
              <a:spcAft>
                <a:spcPct val="0"/>
              </a:spcAft>
            </a:pPr>
            <a:endParaRPr lang="fr-FR" altLang="fr-FR">
              <a:latin typeface="Montserrat" panose="00000500000000000000" pitchFamily="50" charset="0"/>
              <a:ea typeface="Montserrat" panose="00000500000000000000" pitchFamily="50" charset="0"/>
              <a:cs typeface="Aptos" panose="020B0004020202020204" pitchFamily="34" charset="0"/>
            </a:endParaRPr>
          </a:p>
        </p:txBody>
      </p:sp>
      <p:sp>
        <p:nvSpPr>
          <p:cNvPr id="35843" name="Espace réservé du texte 2">
            <a:extLst>
              <a:ext uri="{FF2B5EF4-FFF2-40B4-BE49-F238E27FC236}">
                <a16:creationId xmlns:a16="http://schemas.microsoft.com/office/drawing/2014/main" id="{F6356022-7408-6EEE-5EB6-7980DBD6A482}"/>
              </a:ext>
            </a:extLst>
          </p:cNvPr>
          <p:cNvSpPr>
            <a:spLocks noGrp="1" noChangeArrowheads="1"/>
          </p:cNvSpPr>
          <p:nvPr>
            <p:ph type="body" sz="quarter" idx="11"/>
          </p:nvPr>
        </p:nvSpPr>
        <p:spPr>
          <a:xfrm>
            <a:off x="828675" y="1114425"/>
            <a:ext cx="10536238" cy="5321300"/>
          </a:xfrm>
        </p:spPr>
        <p:txBody>
          <a:bodyPr/>
          <a:lstStyle/>
          <a:p>
            <a:pPr marL="0" indent="0" algn="just">
              <a:buFont typeface="Wingdings" panose="05000000000000000000" pitchFamily="2" charset="2"/>
              <a:buNone/>
            </a:pPr>
            <a:r>
              <a:rPr lang="fr-FR" altLang="fr-FR" sz="2400">
                <a:solidFill>
                  <a:srgbClr val="002060"/>
                </a:solidFill>
                <a:latin typeface="Calibri" panose="020F0502020204030204" pitchFamily="34" charset="0"/>
                <a:cs typeface="Calibri" panose="020F0502020204030204" pitchFamily="34" charset="0"/>
              </a:rPr>
              <a:t>Pour rappel, le décret n° 2014-798 du 11 juil­let 2014 a intégré dans le Code du travail des dispositions visant à encadrer l’exercice en SPSTI des médecins candidats à la procédure d’autorisation d’exercice (PAE), lauréat des épreuves écrites afin d’évaluer leur pratique en vue de la reconnaissance individuelle de leur titre délivré hors UE.</a:t>
            </a:r>
          </a:p>
          <a:p>
            <a:pPr marL="0" indent="0">
              <a:buFont typeface="Wingdings" panose="05000000000000000000" pitchFamily="2" charset="2"/>
              <a:buNone/>
            </a:pPr>
            <a:r>
              <a:rPr lang="fr-FR" altLang="fr-FR" sz="2400">
                <a:solidFill>
                  <a:srgbClr val="002060"/>
                </a:solidFill>
                <a:latin typeface="Calibri" panose="020F0502020204030204" pitchFamily="34" charset="0"/>
                <a:cs typeface="Calibri" panose="020F0502020204030204" pitchFamily="34" charset="0"/>
              </a:rPr>
              <a:t>Cette procédure in­dividuelle, issue du Code de la Santé publique (article L. 4111-2), permet à un médecin du travail diplômé hors de l’Union Européenne de s’engager à passer des épreuves de vérification de connaissances organisées par le Conseil National de gestion (CNG), puis d’effectuer un parcours de consolidation </a:t>
            </a:r>
            <a:r>
              <a:rPr lang="fr-FR" altLang="fr-FR" sz="2400" u="sng">
                <a:solidFill>
                  <a:srgbClr val="002060"/>
                </a:solidFill>
                <a:latin typeface="Calibri" panose="020F0502020204030204" pitchFamily="34" charset="0"/>
                <a:cs typeface="Calibri" panose="020F0502020204030204" pitchFamily="34" charset="0"/>
              </a:rPr>
              <a:t>de deux ans, au sein d’un SPSTI agréé pour l’accueil des internes</a:t>
            </a:r>
            <a:r>
              <a:rPr lang="fr-FR" altLang="fr-FR" sz="2400">
                <a:solidFill>
                  <a:srgbClr val="002060"/>
                </a:solidFill>
                <a:latin typeface="Calibri" panose="020F0502020204030204" pitchFamily="34" charset="0"/>
                <a:cs typeface="Calibri" panose="020F0502020204030204" pitchFamily="34" charset="0"/>
              </a:rPr>
              <a:t>, pour faire évaluer sa pratique, en vue d’obtenir la reconnaissance de son titre par arrêté ministériel nominatif.  </a:t>
            </a:r>
          </a:p>
          <a:p>
            <a:pPr marL="0" indent="0" algn="just">
              <a:buFont typeface="Wingdings" panose="05000000000000000000" pitchFamily="2" charset="2"/>
              <a:buNone/>
            </a:pPr>
            <a:r>
              <a:rPr lang="fr-FR" altLang="fr-FR" sz="2400">
                <a:solidFill>
                  <a:srgbClr val="002060"/>
                </a:solidFill>
                <a:latin typeface="Calibri" panose="020F0502020204030204" pitchFamily="34" charset="0"/>
                <a:cs typeface="Calibri" panose="020F0502020204030204" pitchFamily="34" charset="0"/>
              </a:rPr>
              <a:t>C’est dans le cadre du recrutement de ces médecins PAE exerçant durant 2 ans au sein d’un SPSTI que Présanse a élaboré une note qui vient compléter le modèle de contrat de travail mis à disposition des adhérents. </a:t>
            </a:r>
            <a:endParaRPr lang="fr-FR" altLang="fr-FR"/>
          </a:p>
        </p:txBody>
      </p:sp>
      <p:sp>
        <p:nvSpPr>
          <p:cNvPr id="35844" name="Espace réservé du texte 3">
            <a:extLst>
              <a:ext uri="{FF2B5EF4-FFF2-40B4-BE49-F238E27FC236}">
                <a16:creationId xmlns:a16="http://schemas.microsoft.com/office/drawing/2014/main" id="{0BF64A6C-8A33-B067-D914-10AA7CCB5F49}"/>
              </a:ext>
            </a:extLst>
          </p:cNvPr>
          <p:cNvSpPr>
            <a:spLocks noGrp="1" noChangeArrowheads="1"/>
          </p:cNvSpPr>
          <p:nvPr>
            <p:ph type="body" sz="quarter" idx="23"/>
          </p:nvPr>
        </p:nvSpPr>
        <p:spPr>
          <a:xfrm>
            <a:off x="7212013" y="6497638"/>
            <a:ext cx="3322637" cy="190500"/>
          </a:xfrm>
        </p:spPr>
        <p:txBody>
          <a:bodyPr>
            <a:normAutofit fontScale="70000" lnSpcReduction="20000"/>
          </a:bodyPr>
          <a:lstStyle/>
          <a:p>
            <a:endParaRPr lang="fr-FR" altLang="fr-FR"/>
          </a:p>
        </p:txBody>
      </p:sp>
      <p:sp>
        <p:nvSpPr>
          <p:cNvPr id="35845" name="Espace réservé du texte 4">
            <a:extLst>
              <a:ext uri="{FF2B5EF4-FFF2-40B4-BE49-F238E27FC236}">
                <a16:creationId xmlns:a16="http://schemas.microsoft.com/office/drawing/2014/main" id="{B8228A60-891A-2C6B-517F-9258CD0745EE}"/>
              </a:ext>
            </a:extLst>
          </p:cNvPr>
          <p:cNvSpPr>
            <a:spLocks noGrp="1" noChangeArrowheads="1"/>
          </p:cNvSpPr>
          <p:nvPr>
            <p:ph type="body" sz="quarter" idx="24"/>
          </p:nvPr>
        </p:nvSpPr>
        <p:spPr>
          <a:xfrm>
            <a:off x="546100" y="6497638"/>
            <a:ext cx="3321050" cy="190500"/>
          </a:xfrm>
        </p:spPr>
        <p:txBody>
          <a:bodyPr>
            <a:normAutofit fontScale="55000" lnSpcReduction="20000"/>
          </a:bodyPr>
          <a:lstStyle/>
          <a:p>
            <a:endParaRPr lang="fr-FR" alt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texte 1">
            <a:extLst>
              <a:ext uri="{FF2B5EF4-FFF2-40B4-BE49-F238E27FC236}">
                <a16:creationId xmlns:a16="http://schemas.microsoft.com/office/drawing/2014/main" id="{4B1FF46A-5EEF-4BA8-579D-334A666ACF76}"/>
              </a:ext>
            </a:extLst>
          </p:cNvPr>
          <p:cNvSpPr>
            <a:spLocks noGrp="1" noChangeArrowheads="1"/>
          </p:cNvSpPr>
          <p:nvPr>
            <p:ph type="body" sz="quarter" idx="10"/>
          </p:nvPr>
        </p:nvSpPr>
        <p:spPr>
          <a:xfrm>
            <a:off x="546100" y="169863"/>
            <a:ext cx="11331575" cy="1008062"/>
          </a:xfrm>
        </p:spPr>
        <p:txBody>
          <a:bodyPr/>
          <a:lstStyle/>
          <a:p>
            <a:pPr defTabSz="554038">
              <a:spcBef>
                <a:spcPct val="0"/>
              </a:spcBef>
              <a:spcAft>
                <a:spcPct val="0"/>
              </a:spcAft>
            </a:pPr>
            <a:r>
              <a:rPr lang="fr-FR" altLang="fr-FR" sz="2400" b="1">
                <a:solidFill>
                  <a:srgbClr val="00B0F0"/>
                </a:solidFill>
                <a:latin typeface="Calibri" panose="020F0502020204030204" pitchFamily="34" charset="0"/>
                <a:ea typeface="Montserrat" panose="00000500000000000000" pitchFamily="50" charset="0"/>
                <a:cs typeface="Montserrat" panose="00000500000000000000" pitchFamily="50" charset="0"/>
              </a:rPr>
              <a:t>Le Recrutement des Médecins étrangers est soumis au respect des conditions d’exercice en France </a:t>
            </a:r>
          </a:p>
          <a:p>
            <a:pPr defTabSz="554038" eaLnBrk="1" hangingPunct="1">
              <a:spcBef>
                <a:spcPct val="0"/>
              </a:spcBef>
              <a:spcAft>
                <a:spcPct val="0"/>
              </a:spcAft>
            </a:pPr>
            <a:endParaRPr lang="fr-FR" altLang="fr-FR" sz="2800" b="1">
              <a:latin typeface="Calibri" panose="020F0502020204030204" pitchFamily="34" charset="0"/>
              <a:ea typeface="Montserrat" panose="00000500000000000000" pitchFamily="50" charset="0"/>
              <a:cs typeface="Montserrat" panose="00000500000000000000" pitchFamily="50" charset="0"/>
            </a:endParaRPr>
          </a:p>
          <a:p>
            <a:pPr defTabSz="554038" eaLnBrk="1" hangingPunct="1">
              <a:spcBef>
                <a:spcPct val="0"/>
              </a:spcBef>
              <a:spcAft>
                <a:spcPct val="0"/>
              </a:spcAft>
            </a:pPr>
            <a:endParaRPr lang="fr-FR" altLang="fr-FR" sz="2800" b="1">
              <a:latin typeface="Calibri" panose="020F0502020204030204" pitchFamily="34" charset="0"/>
              <a:ea typeface="Montserrat" panose="00000500000000000000" pitchFamily="50" charset="0"/>
              <a:cs typeface="Montserrat" panose="00000500000000000000" pitchFamily="50" charset="0"/>
            </a:endParaRPr>
          </a:p>
          <a:p>
            <a:pPr defTabSz="554038" eaLnBrk="1" hangingPunct="1">
              <a:spcBef>
                <a:spcPct val="0"/>
              </a:spcBef>
              <a:spcAft>
                <a:spcPct val="0"/>
              </a:spcAft>
            </a:pPr>
            <a:endParaRPr lang="fr-FR" altLang="fr-FR">
              <a:latin typeface="Montserrat" panose="00000500000000000000" pitchFamily="50" charset="0"/>
              <a:ea typeface="Montserrat" panose="00000500000000000000" pitchFamily="50" charset="0"/>
              <a:cs typeface="Montserrat" panose="00000500000000000000" pitchFamily="50" charset="0"/>
            </a:endParaRPr>
          </a:p>
        </p:txBody>
      </p:sp>
      <p:sp>
        <p:nvSpPr>
          <p:cNvPr id="3" name="Espace réservé du texte 2">
            <a:extLst>
              <a:ext uri="{FF2B5EF4-FFF2-40B4-BE49-F238E27FC236}">
                <a16:creationId xmlns:a16="http://schemas.microsoft.com/office/drawing/2014/main" id="{F9D5924B-E005-D1CF-4623-9C0AE09F6D50}"/>
              </a:ext>
            </a:extLst>
          </p:cNvPr>
          <p:cNvSpPr>
            <a:spLocks noGrp="1"/>
          </p:cNvSpPr>
          <p:nvPr>
            <p:ph type="body" sz="quarter" idx="11"/>
          </p:nvPr>
        </p:nvSpPr>
        <p:spPr>
          <a:xfrm>
            <a:off x="914400" y="1177925"/>
            <a:ext cx="10963275" cy="5319713"/>
          </a:xfrm>
        </p:spPr>
        <p:txBody>
          <a:bodyPr rtlCol="0">
            <a:normAutofit/>
          </a:bodyPr>
          <a:lstStyle/>
          <a:p>
            <a:pPr marL="0" indent="0" algn="just" eaLnBrk="1" fontAlgn="auto" hangingPunct="1">
              <a:lnSpc>
                <a:spcPct val="100000"/>
              </a:lnSpc>
              <a:spcBef>
                <a:spcPts val="0"/>
              </a:spcBef>
              <a:spcAft>
                <a:spcPts val="0"/>
              </a:spcAft>
              <a:buFont typeface="Wingdings" charset="2"/>
              <a:buNone/>
              <a:defRPr/>
            </a:pPr>
            <a:endParaRPr lang="fr-FR" sz="2800" b="1" dirty="0">
              <a:solidFill>
                <a:srgbClr val="019DE2">
                  <a:lumMod val="50000"/>
                </a:srgbClr>
              </a:solidFill>
              <a:latin typeface="Calibri" panose="020F0502020204030204"/>
            </a:endParaRPr>
          </a:p>
          <a:p>
            <a:pPr algn="just" eaLnBrk="1" fontAlgn="auto" hangingPunct="1">
              <a:lnSpc>
                <a:spcPct val="100000"/>
              </a:lnSpc>
              <a:spcBef>
                <a:spcPts val="0"/>
              </a:spcBef>
              <a:spcAft>
                <a:spcPts val="0"/>
              </a:spcAft>
              <a:buFont typeface="Wingdings" panose="05000000000000000000" pitchFamily="2" charset="2"/>
              <a:buChar char="q"/>
              <a:defRPr/>
            </a:pPr>
            <a:r>
              <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rPr>
              <a:t>Rappel des conditions générales d’exercice </a:t>
            </a:r>
          </a:p>
          <a:p>
            <a:pPr algn="just" eaLnBrk="1" fontAlgn="auto" hangingPunct="1">
              <a:lnSpc>
                <a:spcPct val="100000"/>
              </a:lnSpc>
              <a:spcBef>
                <a:spcPts val="0"/>
              </a:spcBef>
              <a:spcAft>
                <a:spcPts val="0"/>
              </a:spcAft>
              <a:buFont typeface="Wingdings" panose="05000000000000000000" pitchFamily="2" charset="2"/>
              <a:buChar char="q"/>
              <a:defRPr/>
            </a:pPr>
            <a:endPar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endParaRPr>
          </a:p>
          <a:p>
            <a:pPr lvl="1" algn="just" eaLnBrk="1" fontAlgn="auto" hangingPunct="1">
              <a:lnSpc>
                <a:spcPct val="100000"/>
              </a:lnSpc>
              <a:spcBef>
                <a:spcPts val="0"/>
              </a:spcBef>
              <a:spcAft>
                <a:spcPts val="0"/>
              </a:spcAft>
              <a:buFont typeface="Wingdings" panose="05000000000000000000" pitchFamily="2" charset="2"/>
              <a:buChar char="Ø"/>
              <a:defRPr/>
            </a:pPr>
            <a:r>
              <a:rPr lang="fr-FR" i="1" u="sng" dirty="0">
                <a:solidFill>
                  <a:srgbClr val="4472C4">
                    <a:lumMod val="50000"/>
                  </a:srgbClr>
                </a:solidFill>
                <a:latin typeface="Calibri" panose="020F0502020204030204"/>
                <a:ea typeface="Calibri" panose="020F0502020204030204" pitchFamily="34" charset="0"/>
                <a:cs typeface="Calibri" panose="020F0502020204030204" pitchFamily="34" charset="0"/>
              </a:rPr>
              <a:t>Principe</a:t>
            </a:r>
            <a:r>
              <a:rPr lang="fr-FR" i="1" dirty="0">
                <a:solidFill>
                  <a:srgbClr val="4472C4">
                    <a:lumMod val="50000"/>
                  </a:srgbClr>
                </a:solidFill>
                <a:latin typeface="Calibri" panose="020F0502020204030204"/>
                <a:ea typeface="Calibri" panose="020F0502020204030204" pitchFamily="34" charset="0"/>
                <a:cs typeface="Calibri" panose="020F0502020204030204" pitchFamily="34" charset="0"/>
              </a:rPr>
              <a:t> : l’interdiction de recrutement lorsque les conditions d’exercice ne sont pas remplies </a:t>
            </a:r>
          </a:p>
          <a:p>
            <a:pPr marL="0" indent="0" algn="just" eaLnBrk="1" fontAlgn="auto" hangingPunct="1">
              <a:lnSpc>
                <a:spcPct val="100000"/>
              </a:lnSpc>
              <a:spcBef>
                <a:spcPts val="0"/>
              </a:spcBef>
              <a:spcAft>
                <a:spcPts val="0"/>
              </a:spcAft>
              <a:buFont typeface="Wingdings" charset="2"/>
              <a:buNone/>
              <a:defRPr/>
            </a:pPr>
            <a:endParaRPr lang="fr-FR" sz="2400" i="1" dirty="0">
              <a:solidFill>
                <a:srgbClr val="4472C4">
                  <a:lumMod val="50000"/>
                </a:srgbClr>
              </a:solidFill>
              <a:latin typeface="Calibri" panose="020F0502020204030204"/>
              <a:ea typeface="Calibri" panose="020F0502020204030204" pitchFamily="34" charset="0"/>
              <a:cs typeface="Calibri" panose="020F0502020204030204" pitchFamily="34" charset="0"/>
            </a:endParaRPr>
          </a:p>
          <a:p>
            <a:pPr lvl="1" algn="just" eaLnBrk="1" fontAlgn="auto" hangingPunct="1">
              <a:lnSpc>
                <a:spcPct val="100000"/>
              </a:lnSpc>
              <a:spcBef>
                <a:spcPts val="0"/>
              </a:spcBef>
              <a:spcAft>
                <a:spcPts val="0"/>
              </a:spcAft>
              <a:buFont typeface="Wingdings" panose="05000000000000000000" pitchFamily="2" charset="2"/>
              <a:buChar char="Ø"/>
              <a:defRPr/>
            </a:pPr>
            <a:r>
              <a:rPr lang="fr-FR" i="1" u="sng" dirty="0">
                <a:solidFill>
                  <a:srgbClr val="4472C4">
                    <a:lumMod val="50000"/>
                  </a:srgbClr>
                </a:solidFill>
                <a:latin typeface="Calibri" panose="020F0502020204030204"/>
                <a:ea typeface="Calibri" panose="020F0502020204030204" pitchFamily="34" charset="0"/>
                <a:cs typeface="Calibri" panose="020F0502020204030204" pitchFamily="34" charset="0"/>
              </a:rPr>
              <a:t>Exception</a:t>
            </a:r>
            <a:r>
              <a:rPr lang="fr-FR" i="1" dirty="0">
                <a:solidFill>
                  <a:srgbClr val="4472C4">
                    <a:lumMod val="50000"/>
                  </a:srgbClr>
                </a:solidFill>
                <a:latin typeface="Calibri" panose="020F0502020204030204"/>
                <a:ea typeface="Calibri" panose="020F0502020204030204" pitchFamily="34" charset="0"/>
                <a:cs typeface="Calibri" panose="020F0502020204030204" pitchFamily="34" charset="0"/>
              </a:rPr>
              <a:t> : </a:t>
            </a:r>
            <a:r>
              <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rPr>
              <a:t>s</a:t>
            </a:r>
            <a:r>
              <a:rPr lang="fr-FR" i="1" dirty="0">
                <a:solidFill>
                  <a:srgbClr val="4472C4">
                    <a:lumMod val="50000"/>
                  </a:srgbClr>
                </a:solidFill>
                <a:latin typeface="Calibri" panose="020F0502020204030204"/>
                <a:ea typeface="Calibri" panose="020F0502020204030204" pitchFamily="34" charset="0"/>
                <a:cs typeface="Calibri" panose="020F0502020204030204" pitchFamily="34" charset="0"/>
              </a:rPr>
              <a:t>elon l’article L.4111-2 du code de la santé publique, peuvent exercer la profession de médecin les personnes titulaires d’un diplôme étranger hors U.E ne remplissant pas toutes les conditions légales d’exercice de leur profession en France, après obtention d’une autorisation ministérielle d’exercice dans le cadre de la procédure d’autorisation d’exercice (PAE) prévue aux articles L.4111-2 (I et I bis), L.4221-9 et L.4221-12 du code de la santé publique. </a:t>
            </a:r>
          </a:p>
          <a:p>
            <a:pPr marL="0" indent="0" algn="just" eaLnBrk="1" fontAlgn="auto" hangingPunct="1">
              <a:lnSpc>
                <a:spcPct val="100000"/>
              </a:lnSpc>
              <a:spcBef>
                <a:spcPts val="0"/>
              </a:spcBef>
              <a:spcAft>
                <a:spcPts val="0"/>
              </a:spcAft>
              <a:buFont typeface="Wingdings" charset="2"/>
              <a:buNone/>
              <a:defRPr/>
            </a:pPr>
            <a:endParaRPr lang="fr-FR" sz="2800" dirty="0">
              <a:solidFill>
                <a:srgbClr val="4472C4">
                  <a:lumMod val="50000"/>
                </a:srgbClr>
              </a:solidFill>
              <a:latin typeface="Calibri" panose="020F0502020204030204"/>
              <a:ea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7402E8A6-59F3-9E18-9476-40329D6D7438}"/>
              </a:ext>
            </a:extLst>
          </p:cNvPr>
          <p:cNvSpPr>
            <a:spLocks noGrp="1"/>
          </p:cNvSpPr>
          <p:nvPr>
            <p:ph type="body" sz="quarter" idx="23"/>
          </p:nvPr>
        </p:nvSpPr>
        <p:spPr>
          <a:xfrm>
            <a:off x="7212013" y="6497638"/>
            <a:ext cx="3322637" cy="190500"/>
          </a:xfrm>
        </p:spPr>
        <p:txBody>
          <a:bodyPr rtlCol="0">
            <a:normAutofit fontScale="70000" lnSpcReduction="20000"/>
          </a:bodyPr>
          <a:lstStyle/>
          <a:p>
            <a:pPr eaLnBrk="1" fontAlgn="auto" hangingPunct="1">
              <a:spcAft>
                <a:spcPts val="0"/>
              </a:spcAft>
              <a:defRPr/>
            </a:pPr>
            <a:endParaRPr lang="fr-FR" dirty="0"/>
          </a:p>
        </p:txBody>
      </p:sp>
      <p:sp>
        <p:nvSpPr>
          <p:cNvPr id="5" name="Espace réservé du texte 4">
            <a:extLst>
              <a:ext uri="{FF2B5EF4-FFF2-40B4-BE49-F238E27FC236}">
                <a16:creationId xmlns:a16="http://schemas.microsoft.com/office/drawing/2014/main" id="{2C4DED13-DA3B-B7ED-221D-E8FFF5D6AB89}"/>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texte 1">
            <a:extLst>
              <a:ext uri="{FF2B5EF4-FFF2-40B4-BE49-F238E27FC236}">
                <a16:creationId xmlns:a16="http://schemas.microsoft.com/office/drawing/2014/main" id="{12963366-01D1-B195-9518-0C5F3E00A73B}"/>
              </a:ext>
            </a:extLst>
          </p:cNvPr>
          <p:cNvSpPr>
            <a:spLocks noGrp="1" noChangeArrowheads="1"/>
          </p:cNvSpPr>
          <p:nvPr>
            <p:ph type="body" sz="quarter" idx="10"/>
          </p:nvPr>
        </p:nvSpPr>
        <p:spPr>
          <a:xfrm>
            <a:off x="757238" y="169863"/>
            <a:ext cx="10607675" cy="738187"/>
          </a:xfrm>
        </p:spPr>
        <p:txBody>
          <a:bodyPr>
            <a:normAutofit fontScale="92500" lnSpcReduction="10000"/>
          </a:bodyPr>
          <a:lstStyle/>
          <a:p>
            <a:pPr algn="just">
              <a:defRPr/>
            </a:pPr>
            <a:r>
              <a:rPr lang="fr-FR" sz="2400" b="1" spc="-5" dirty="0">
                <a:solidFill>
                  <a:srgbClr val="00A3DA"/>
                </a:solidFill>
                <a:latin typeface="Calibri" panose="020F0502020204030204" pitchFamily="34" charset="0"/>
                <a:ea typeface="Times New Roman" panose="02020603050405020304" pitchFamily="18" charset="0"/>
                <a:cs typeface="Times New Roman" panose="02020603050405020304" pitchFamily="18" charset="0"/>
              </a:rPr>
              <a:t>Obligations des SPSTI en matière de recrutement d’un Médecin diplômé hors U.E dans le cadre de la Procédure d’Autorisation d’Exercice (PAE)</a:t>
            </a:r>
            <a:endParaRPr lang="fr-FR" sz="24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7891" name="Espace réservé du texte 2">
            <a:extLst>
              <a:ext uri="{FF2B5EF4-FFF2-40B4-BE49-F238E27FC236}">
                <a16:creationId xmlns:a16="http://schemas.microsoft.com/office/drawing/2014/main" id="{F0F30BD8-382D-5227-7B01-5FF97C4B94D9}"/>
              </a:ext>
            </a:extLst>
          </p:cNvPr>
          <p:cNvSpPr>
            <a:spLocks noGrp="1" noChangeArrowheads="1"/>
          </p:cNvSpPr>
          <p:nvPr>
            <p:ph type="body" sz="quarter" idx="11"/>
          </p:nvPr>
        </p:nvSpPr>
        <p:spPr>
          <a:xfrm>
            <a:off x="914400" y="1098550"/>
            <a:ext cx="11202988" cy="5399088"/>
          </a:xfrm>
        </p:spPr>
        <p:txBody>
          <a:bodyPr/>
          <a:lstStyle/>
          <a:p>
            <a:pPr eaLnBrk="1" hangingPunct="1">
              <a:buFont typeface="Wingdings" panose="05000000000000000000" pitchFamily="2" charset="2"/>
              <a:buChar char="§"/>
              <a:defRPr/>
            </a:pPr>
            <a:endParaRPr lang="fr-FR" altLang="fr-FR" sz="2400" dirty="0">
              <a:solidFill>
                <a:srgbClr val="1F4E79"/>
              </a:solidFill>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rPr>
              <a:t>Rappel : les articles R. 52221-1 et R.5221-3 du code du travail, un employeur qui souhaite embaucher un salarié étranger (hors Union Européenne) doit : </a:t>
            </a:r>
          </a:p>
          <a:p>
            <a:pPr algn="just" eaLnBrk="1" hangingPunct="1">
              <a:lnSpc>
                <a:spcPct val="100000"/>
              </a:lnSpc>
              <a:spcBef>
                <a:spcPct val="0"/>
              </a:spcBef>
              <a:buFont typeface="Wingdings" panose="05000000000000000000" pitchFamily="2" charset="2"/>
              <a:buChar char="q"/>
              <a:defRPr/>
            </a:pPr>
            <a:endParaRPr lang="fr-FR" altLang="fr-FR" dirty="0">
              <a:solidFill>
                <a:srgbClr val="203864"/>
              </a:solidFill>
              <a:cs typeface="Calibri" panose="020F0502020204030204" pitchFamily="34" charset="0"/>
            </a:endParaRPr>
          </a:p>
          <a:p>
            <a:pPr lvl="1" algn="just" eaLnBrk="1" hangingPunct="1">
              <a:lnSpc>
                <a:spcPct val="100000"/>
              </a:lnSpc>
              <a:spcBef>
                <a:spcPct val="0"/>
              </a:spcBef>
              <a:buFont typeface="Wingdings" panose="05000000000000000000" pitchFamily="2" charset="2"/>
              <a:buChar char="Ø"/>
              <a:defRPr/>
            </a:pPr>
            <a:r>
              <a:rPr lang="fr-FR" altLang="fr-FR" sz="2000" dirty="0">
                <a:solidFill>
                  <a:srgbClr val="203864"/>
                </a:solidFill>
                <a:cs typeface="Calibri" panose="020F0502020204030204" pitchFamily="34" charset="0"/>
              </a:rPr>
              <a:t>vérifier que celui-ci dispose d’un titre de séjour valide,</a:t>
            </a:r>
          </a:p>
          <a:p>
            <a:pPr lvl="1" algn="just" eaLnBrk="1" hangingPunct="1">
              <a:lnSpc>
                <a:spcPct val="100000"/>
              </a:lnSpc>
              <a:spcBef>
                <a:spcPct val="0"/>
              </a:spcBef>
              <a:buFont typeface="Wingdings" panose="05000000000000000000" pitchFamily="2" charset="2"/>
              <a:buNone/>
              <a:defRPr/>
            </a:pPr>
            <a:endParaRPr lang="fr-FR" altLang="fr-FR" sz="2000" dirty="0">
              <a:solidFill>
                <a:srgbClr val="203864"/>
              </a:solidFill>
              <a:cs typeface="Calibri" panose="020F0502020204030204" pitchFamily="34" charset="0"/>
            </a:endParaRPr>
          </a:p>
          <a:p>
            <a:pPr lvl="1" algn="just" eaLnBrk="1" hangingPunct="1">
              <a:lnSpc>
                <a:spcPct val="100000"/>
              </a:lnSpc>
              <a:spcBef>
                <a:spcPct val="0"/>
              </a:spcBef>
              <a:buFont typeface="Wingdings" panose="05000000000000000000" pitchFamily="2" charset="2"/>
              <a:buChar char="Ø"/>
              <a:defRPr/>
            </a:pPr>
            <a:r>
              <a:rPr lang="fr-FR" altLang="fr-FR" sz="2000" dirty="0">
                <a:solidFill>
                  <a:srgbClr val="203864"/>
                </a:solidFill>
                <a:cs typeface="Calibri" panose="020F0502020204030204" pitchFamily="34" charset="0"/>
              </a:rPr>
              <a:t>et d’une autorisation de travail.</a:t>
            </a:r>
          </a:p>
          <a:p>
            <a:pPr lvl="1" algn="just" eaLnBrk="1" hangingPunct="1">
              <a:lnSpc>
                <a:spcPct val="100000"/>
              </a:lnSpc>
              <a:spcBef>
                <a:spcPct val="0"/>
              </a:spcBef>
              <a:buFont typeface="Wingdings" panose="05000000000000000000" pitchFamily="2" charset="2"/>
              <a:buChar char="Ø"/>
              <a:defRPr/>
            </a:pPr>
            <a:endParaRPr lang="fr-FR" altLang="fr-FR" sz="2000" dirty="0">
              <a:solidFill>
                <a:srgbClr val="1F4E79"/>
              </a:solidFill>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hlinkClick r:id="rId2"/>
              </a:rPr>
              <a:t>la loi n° 2016-274 du 7 mars 2016  </a:t>
            </a:r>
            <a:r>
              <a:rPr lang="fr-FR" altLang="fr-FR" dirty="0">
                <a:solidFill>
                  <a:srgbClr val="203864"/>
                </a:solidFill>
                <a:cs typeface="Calibri" panose="020F0502020204030204" pitchFamily="34" charset="0"/>
              </a:rPr>
              <a:t> relative au droit des étrangers en France a introduit une carte de séjour pluriannuelle « Talent » pour attirer les talents internationaux en France. </a:t>
            </a:r>
          </a:p>
          <a:p>
            <a:pPr marL="0" indent="0" algn="just" eaLnBrk="1" hangingPunct="1">
              <a:lnSpc>
                <a:spcPct val="100000"/>
              </a:lnSpc>
              <a:spcBef>
                <a:spcPct val="0"/>
              </a:spcBef>
              <a:buFont typeface="Wingdings" charset="2"/>
              <a:buNone/>
              <a:defRPr/>
            </a:pPr>
            <a:endParaRPr lang="fr-FR" altLang="fr-FR" dirty="0">
              <a:solidFill>
                <a:srgbClr val="203864"/>
              </a:solidFill>
              <a:cs typeface="Calibri" panose="020F0502020204030204" pitchFamily="34" charset="0"/>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hlinkClick r:id="rId2"/>
              </a:rPr>
              <a:t>loi n° 2024-42 du 26 janvier 2024</a:t>
            </a:r>
            <a:r>
              <a:rPr lang="fr-FR" altLang="fr-FR" dirty="0">
                <a:solidFill>
                  <a:srgbClr val="203864"/>
                </a:solidFill>
                <a:cs typeface="Calibri" panose="020F0502020204030204" pitchFamily="34" charset="0"/>
              </a:rPr>
              <a:t> pour contrôler l’immigration, améliorer l’intégration introduit un nouveau titre de séjour pour répondre au besoin de recrutement dans le secteur médical : le titre de séjour « Talent – professions médicales et de la pharmacie »</a:t>
            </a:r>
          </a:p>
          <a:p>
            <a:pPr algn="just" eaLnBrk="1" hangingPunct="1">
              <a:lnSpc>
                <a:spcPct val="100000"/>
              </a:lnSpc>
              <a:spcBef>
                <a:spcPct val="0"/>
              </a:spcBef>
              <a:buFont typeface="Wingdings" panose="05000000000000000000" pitchFamily="2" charset="2"/>
              <a:buChar char="q"/>
              <a:defRPr/>
            </a:pPr>
            <a:endParaRPr lang="fr-FR" altLang="fr-FR" dirty="0">
              <a:solidFill>
                <a:srgbClr val="203864"/>
              </a:solidFill>
              <a:cs typeface="Calibri" panose="020F0502020204030204" pitchFamily="34" charset="0"/>
            </a:endParaRPr>
          </a:p>
          <a:p>
            <a:pPr algn="just" eaLnBrk="1" hangingPunct="1">
              <a:lnSpc>
                <a:spcPct val="100000"/>
              </a:lnSpc>
              <a:spcBef>
                <a:spcPct val="0"/>
              </a:spcBef>
              <a:buFont typeface="Wingdings" panose="05000000000000000000" pitchFamily="2" charset="2"/>
              <a:buChar char="q"/>
              <a:defRPr/>
            </a:pPr>
            <a:r>
              <a:rPr lang="fr-FR" altLang="fr-FR" dirty="0">
                <a:solidFill>
                  <a:srgbClr val="203864"/>
                </a:solidFill>
                <a:cs typeface="Calibri" panose="020F0502020204030204" pitchFamily="34" charset="0"/>
              </a:rPr>
              <a:t>La création de ce titre de séjour dispense l’employeur de son obligation d’effectuer une demande d’autorisation de travail dans le cadre du recrutement de ces médecins étrangers diplômés Hors U.E </a:t>
            </a:r>
          </a:p>
        </p:txBody>
      </p:sp>
      <p:sp>
        <p:nvSpPr>
          <p:cNvPr id="4" name="Espace réservé du texte 3">
            <a:extLst>
              <a:ext uri="{FF2B5EF4-FFF2-40B4-BE49-F238E27FC236}">
                <a16:creationId xmlns:a16="http://schemas.microsoft.com/office/drawing/2014/main" id="{9443A439-36A5-BF32-2F8A-BF41AB531BA8}"/>
              </a:ext>
            </a:extLst>
          </p:cNvPr>
          <p:cNvSpPr>
            <a:spLocks noGrp="1"/>
          </p:cNvSpPr>
          <p:nvPr>
            <p:ph type="body" sz="quarter" idx="23"/>
          </p:nvPr>
        </p:nvSpPr>
        <p:spPr>
          <a:xfrm>
            <a:off x="7212013" y="6497638"/>
            <a:ext cx="3322637" cy="190500"/>
          </a:xfrm>
        </p:spPr>
        <p:txBody>
          <a:bodyPr rtlCol="0">
            <a:normAutofit fontScale="70000" lnSpcReduction="20000"/>
          </a:bodyPr>
          <a:lstStyle/>
          <a:p>
            <a:pPr eaLnBrk="1" fontAlgn="auto" hangingPunct="1">
              <a:spcAft>
                <a:spcPts val="0"/>
              </a:spcAft>
              <a:defRPr/>
            </a:pPr>
            <a:endParaRPr lang="fr-FR" dirty="0"/>
          </a:p>
        </p:txBody>
      </p:sp>
      <p:sp>
        <p:nvSpPr>
          <p:cNvPr id="5" name="Espace réservé du texte 4">
            <a:extLst>
              <a:ext uri="{FF2B5EF4-FFF2-40B4-BE49-F238E27FC236}">
                <a16:creationId xmlns:a16="http://schemas.microsoft.com/office/drawing/2014/main" id="{D695B5E5-EDE4-7295-53B3-244091F3E690}"/>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6A94-3811-21D1-EDB0-4052A055D62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81E87A-5EAB-2924-329B-7EB448575108}"/>
              </a:ext>
            </a:extLst>
          </p:cNvPr>
          <p:cNvSpPr>
            <a:spLocks noGrp="1"/>
          </p:cNvSpPr>
          <p:nvPr>
            <p:ph type="body" sz="quarter" idx="13"/>
          </p:nvPr>
        </p:nvSpPr>
        <p:spPr>
          <a:xfrm>
            <a:off x="2495240" y="4370090"/>
            <a:ext cx="8114306" cy="1291673"/>
          </a:xfrm>
        </p:spPr>
        <p:txBody>
          <a:bodyPr>
            <a:normAutofit/>
          </a:bodyPr>
          <a:lstStyle/>
          <a:p>
            <a:r>
              <a:rPr lang="fr-FR" dirty="0" err="1"/>
              <a:t>Drs</a:t>
            </a:r>
            <a:r>
              <a:rPr lang="fr-FR" dirty="0"/>
              <a:t> Céline LAMOUROUX et Luca BOUDET- Universitaires</a:t>
            </a:r>
          </a:p>
          <a:p>
            <a:r>
              <a:rPr lang="fr-FR" dirty="0"/>
              <a:t>Charles BROUTIN et Nicolas GUYOT - Représentants de l’</a:t>
            </a:r>
            <a:r>
              <a:rPr lang="fr-FR" dirty="0" err="1"/>
              <a:t>Animt</a:t>
            </a:r>
            <a:endParaRPr lang="fr-FR" dirty="0"/>
          </a:p>
        </p:txBody>
      </p:sp>
      <p:sp>
        <p:nvSpPr>
          <p:cNvPr id="3" name="Espace réservé du texte 2">
            <a:extLst>
              <a:ext uri="{FF2B5EF4-FFF2-40B4-BE49-F238E27FC236}">
                <a16:creationId xmlns:a16="http://schemas.microsoft.com/office/drawing/2014/main" id="{C486D8BA-C653-0440-2972-529D0909B7D4}"/>
              </a:ext>
            </a:extLst>
          </p:cNvPr>
          <p:cNvSpPr>
            <a:spLocks noGrp="1"/>
          </p:cNvSpPr>
          <p:nvPr>
            <p:ph type="body" sz="quarter" idx="14"/>
          </p:nvPr>
        </p:nvSpPr>
        <p:spPr/>
        <p:txBody>
          <a:bodyPr>
            <a:normAutofit fontScale="92500" lnSpcReduction="10000"/>
          </a:bodyPr>
          <a:lstStyle/>
          <a:p>
            <a:r>
              <a:rPr lang="fr-FR" dirty="0"/>
              <a:t>Les pistes pour renforcer l’attraction de la spécialité</a:t>
            </a:r>
          </a:p>
        </p:txBody>
      </p:sp>
      <p:sp>
        <p:nvSpPr>
          <p:cNvPr id="4" name="Espace réservé du texte 3">
            <a:extLst>
              <a:ext uri="{FF2B5EF4-FFF2-40B4-BE49-F238E27FC236}">
                <a16:creationId xmlns:a16="http://schemas.microsoft.com/office/drawing/2014/main" id="{4D51D4B8-A764-C60C-549E-5CB6517AD216}"/>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167435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103" y="4757957"/>
            <a:ext cx="2370965" cy="2166146"/>
            <a:chOff x="0" y="0"/>
            <a:chExt cx="1069957" cy="977527"/>
          </a:xfrm>
        </p:grpSpPr>
        <p:sp>
          <p:nvSpPr>
            <p:cNvPr id="3" name="Freeform 3"/>
            <p:cNvSpPr/>
            <p:nvPr/>
          </p:nvSpPr>
          <p:spPr>
            <a:xfrm>
              <a:off x="0" y="0"/>
              <a:ext cx="1069957" cy="977527"/>
            </a:xfrm>
            <a:custGeom>
              <a:avLst/>
              <a:gdLst/>
              <a:ahLst/>
              <a:cxnLst/>
              <a:rect l="l" t="t" r="r" b="b"/>
              <a:pathLst>
                <a:path w="1069957" h="977527">
                  <a:moveTo>
                    <a:pt x="0" y="0"/>
                  </a:moveTo>
                  <a:lnTo>
                    <a:pt x="1069957" y="0"/>
                  </a:lnTo>
                  <a:lnTo>
                    <a:pt x="1069957" y="977527"/>
                  </a:lnTo>
                  <a:lnTo>
                    <a:pt x="0" y="977527"/>
                  </a:lnTo>
                  <a:close/>
                </a:path>
              </a:pathLst>
            </a:custGeom>
            <a:solidFill>
              <a:srgbClr val="565655"/>
            </a:solidFill>
          </p:spPr>
          <p:txBody>
            <a:bodyPr/>
            <a:lstStyle/>
            <a:p>
              <a:endParaRPr lang="fr-FR" sz="1200"/>
            </a:p>
          </p:txBody>
        </p:sp>
        <p:sp>
          <p:nvSpPr>
            <p:cNvPr id="4" name="TextBox 4"/>
            <p:cNvSpPr txBox="1"/>
            <p:nvPr/>
          </p:nvSpPr>
          <p:spPr>
            <a:xfrm>
              <a:off x="0" y="-38100"/>
              <a:ext cx="1069957" cy="1015627"/>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p:cNvSpPr/>
          <p:nvPr/>
        </p:nvSpPr>
        <p:spPr>
          <a:xfrm rot="5400000">
            <a:off x="-1696126" y="1792103"/>
            <a:ext cx="6693419" cy="2900537"/>
          </a:xfrm>
          <a:custGeom>
            <a:avLst/>
            <a:gdLst/>
            <a:ahLst/>
            <a:cxnLst/>
            <a:rect l="l" t="t" r="r" b="b"/>
            <a:pathLst>
              <a:path w="10040128" h="4350806">
                <a:moveTo>
                  <a:pt x="0" y="0"/>
                </a:moveTo>
                <a:lnTo>
                  <a:pt x="10040128" y="0"/>
                </a:lnTo>
                <a:lnTo>
                  <a:pt x="10040128" y="4350806"/>
                </a:lnTo>
                <a:lnTo>
                  <a:pt x="0" y="4350806"/>
                </a:lnTo>
                <a:lnTo>
                  <a:pt x="0" y="0"/>
                </a:lnTo>
                <a:close/>
              </a:path>
            </a:pathLst>
          </a:custGeom>
          <a:blipFill>
            <a:blip r:embed="rId2"/>
            <a:stretch>
              <a:fillRect t="-34821" b="-949"/>
            </a:stretch>
          </a:blipFill>
        </p:spPr>
        <p:txBody>
          <a:bodyPr/>
          <a:lstStyle/>
          <a:p>
            <a:endParaRPr lang="fr-FR" sz="1200"/>
          </a:p>
        </p:txBody>
      </p:sp>
      <p:grpSp>
        <p:nvGrpSpPr>
          <p:cNvPr id="6" name="Group 6"/>
          <p:cNvGrpSpPr/>
          <p:nvPr/>
        </p:nvGrpSpPr>
        <p:grpSpPr>
          <a:xfrm>
            <a:off x="343497" y="0"/>
            <a:ext cx="4661192" cy="6506531"/>
            <a:chOff x="0" y="0"/>
            <a:chExt cx="1841458" cy="2570481"/>
          </a:xfrm>
        </p:grpSpPr>
        <p:sp>
          <p:nvSpPr>
            <p:cNvPr id="7" name="Freeform 7"/>
            <p:cNvSpPr/>
            <p:nvPr/>
          </p:nvSpPr>
          <p:spPr>
            <a:xfrm>
              <a:off x="0" y="0"/>
              <a:ext cx="1841459" cy="2570481"/>
            </a:xfrm>
            <a:custGeom>
              <a:avLst/>
              <a:gdLst/>
              <a:ahLst/>
              <a:cxnLst/>
              <a:rect l="l" t="t" r="r" b="b"/>
              <a:pathLst>
                <a:path w="1841459" h="2570481">
                  <a:moveTo>
                    <a:pt x="0" y="0"/>
                  </a:moveTo>
                  <a:lnTo>
                    <a:pt x="1841459" y="0"/>
                  </a:lnTo>
                  <a:lnTo>
                    <a:pt x="1841459" y="2570481"/>
                  </a:lnTo>
                  <a:lnTo>
                    <a:pt x="0" y="2570481"/>
                  </a:lnTo>
                  <a:close/>
                </a:path>
              </a:pathLst>
            </a:custGeom>
            <a:solidFill>
              <a:srgbClr val="9FD7F3"/>
            </a:solidFill>
          </p:spPr>
          <p:txBody>
            <a:bodyPr/>
            <a:lstStyle/>
            <a:p>
              <a:endParaRPr lang="fr-FR" sz="1200"/>
            </a:p>
          </p:txBody>
        </p:sp>
        <p:sp>
          <p:nvSpPr>
            <p:cNvPr id="8" name="TextBox 8"/>
            <p:cNvSpPr txBox="1"/>
            <p:nvPr/>
          </p:nvSpPr>
          <p:spPr>
            <a:xfrm>
              <a:off x="0" y="-38100"/>
              <a:ext cx="1841458" cy="2608581"/>
            </a:xfrm>
            <a:prstGeom prst="rect">
              <a:avLst/>
            </a:prstGeom>
          </p:spPr>
          <p:txBody>
            <a:bodyPr lIns="33867" tIns="33867" rIns="33867" bIns="33867" rtlCol="0" anchor="ctr"/>
            <a:lstStyle/>
            <a:p>
              <a:pPr algn="ctr">
                <a:lnSpc>
                  <a:spcPts val="1773"/>
                </a:lnSpc>
                <a:spcBef>
                  <a:spcPct val="0"/>
                </a:spcBef>
              </a:pPr>
              <a:endParaRPr sz="1200"/>
            </a:p>
          </p:txBody>
        </p:sp>
      </p:grpSp>
      <p:sp>
        <p:nvSpPr>
          <p:cNvPr id="9" name="AutoShape 9"/>
          <p:cNvSpPr/>
          <p:nvPr/>
        </p:nvSpPr>
        <p:spPr>
          <a:xfrm>
            <a:off x="834880" y="3792424"/>
            <a:ext cx="3678425" cy="0"/>
          </a:xfrm>
          <a:prstGeom prst="line">
            <a:avLst/>
          </a:prstGeom>
          <a:ln w="19050" cap="flat">
            <a:solidFill>
              <a:srgbClr val="000000"/>
            </a:solidFill>
            <a:prstDash val="solid"/>
            <a:headEnd type="none" w="sm" len="sm"/>
            <a:tailEnd type="none" w="sm" len="sm"/>
          </a:ln>
        </p:spPr>
        <p:txBody>
          <a:bodyPr/>
          <a:lstStyle/>
          <a:p>
            <a:endParaRPr lang="fr-FR" sz="1200"/>
          </a:p>
        </p:txBody>
      </p:sp>
      <p:sp>
        <p:nvSpPr>
          <p:cNvPr id="10" name="TextBox 10"/>
          <p:cNvSpPr txBox="1"/>
          <p:nvPr/>
        </p:nvSpPr>
        <p:spPr>
          <a:xfrm>
            <a:off x="526571" y="4165701"/>
            <a:ext cx="4239979" cy="1133965"/>
          </a:xfrm>
          <a:prstGeom prst="rect">
            <a:avLst/>
          </a:prstGeom>
        </p:spPr>
        <p:txBody>
          <a:bodyPr lIns="0" tIns="0" rIns="0" bIns="0" rtlCol="0" anchor="t">
            <a:spAutoFit/>
          </a:bodyPr>
          <a:lstStyle/>
          <a:p>
            <a:pPr>
              <a:lnSpc>
                <a:spcPts val="2961"/>
              </a:lnSpc>
            </a:pPr>
            <a:r>
              <a:rPr lang="en-US" sz="2115" spc="347">
                <a:solidFill>
                  <a:srgbClr val="000000"/>
                </a:solidFill>
                <a:latin typeface="Poppins"/>
                <a:ea typeface="Poppins"/>
                <a:cs typeface="Poppins"/>
                <a:sym typeface="Poppins"/>
              </a:rPr>
              <a:t>Céline Lamouroux, Lyon</a:t>
            </a:r>
          </a:p>
          <a:p>
            <a:pPr>
              <a:lnSpc>
                <a:spcPts val="2961"/>
              </a:lnSpc>
            </a:pPr>
            <a:r>
              <a:rPr lang="en-US" sz="2115" spc="347">
                <a:solidFill>
                  <a:srgbClr val="000000"/>
                </a:solidFill>
                <a:latin typeface="Poppins"/>
                <a:ea typeface="Poppins"/>
                <a:cs typeface="Poppins"/>
                <a:sym typeface="Poppins"/>
              </a:rPr>
              <a:t>Luca Boudet, Créteil </a:t>
            </a:r>
          </a:p>
          <a:p>
            <a:pPr>
              <a:lnSpc>
                <a:spcPts val="2961"/>
              </a:lnSpc>
            </a:pPr>
            <a:endParaRPr lang="en-US" sz="2115" spc="347">
              <a:solidFill>
                <a:srgbClr val="000000"/>
              </a:solidFill>
              <a:latin typeface="Poppins"/>
              <a:ea typeface="Poppins"/>
              <a:cs typeface="Poppins"/>
              <a:sym typeface="Poppins"/>
            </a:endParaRPr>
          </a:p>
        </p:txBody>
      </p:sp>
      <p:sp>
        <p:nvSpPr>
          <p:cNvPr id="11" name="Freeform 11"/>
          <p:cNvSpPr/>
          <p:nvPr/>
        </p:nvSpPr>
        <p:spPr>
          <a:xfrm>
            <a:off x="4977102" y="2222928"/>
            <a:ext cx="6529098" cy="3124441"/>
          </a:xfrm>
          <a:custGeom>
            <a:avLst/>
            <a:gdLst/>
            <a:ahLst/>
            <a:cxnLst/>
            <a:rect l="l" t="t" r="r" b="b"/>
            <a:pathLst>
              <a:path w="10134951" h="4708491">
                <a:moveTo>
                  <a:pt x="0" y="0"/>
                </a:moveTo>
                <a:lnTo>
                  <a:pt x="10134951" y="0"/>
                </a:lnTo>
                <a:lnTo>
                  <a:pt x="10134951" y="4708491"/>
                </a:lnTo>
                <a:lnTo>
                  <a:pt x="0" y="4708491"/>
                </a:lnTo>
                <a:lnTo>
                  <a:pt x="0" y="0"/>
                </a:lnTo>
                <a:close/>
              </a:path>
            </a:pathLst>
          </a:custGeom>
          <a:blipFill>
            <a:blip r:embed="rId2">
              <a:alphaModFix amt="94000"/>
            </a:blip>
            <a:stretch>
              <a:fillRect t="-34821" r="-7208" b="-949"/>
            </a:stretch>
          </a:blipFill>
        </p:spPr>
        <p:txBody>
          <a:bodyPr/>
          <a:lstStyle/>
          <a:p>
            <a:endParaRPr lang="fr-FR" sz="1200"/>
          </a:p>
        </p:txBody>
      </p:sp>
      <p:sp>
        <p:nvSpPr>
          <p:cNvPr id="12" name="Freeform 12"/>
          <p:cNvSpPr/>
          <p:nvPr/>
        </p:nvSpPr>
        <p:spPr>
          <a:xfrm>
            <a:off x="5243715" y="2370700"/>
            <a:ext cx="6257455" cy="2116601"/>
          </a:xfrm>
          <a:custGeom>
            <a:avLst/>
            <a:gdLst/>
            <a:ahLst/>
            <a:cxnLst/>
            <a:rect l="l" t="t" r="r" b="b"/>
            <a:pathLst>
              <a:path w="9727487" h="3309872">
                <a:moveTo>
                  <a:pt x="0" y="0"/>
                </a:moveTo>
                <a:lnTo>
                  <a:pt x="9727487" y="0"/>
                </a:lnTo>
                <a:lnTo>
                  <a:pt x="9727487" y="3309872"/>
                </a:lnTo>
                <a:lnTo>
                  <a:pt x="0" y="3309872"/>
                </a:lnTo>
                <a:lnTo>
                  <a:pt x="0" y="0"/>
                </a:lnTo>
                <a:close/>
              </a:path>
            </a:pathLst>
          </a:custGeom>
          <a:blipFill>
            <a:blip r:embed="rId3"/>
            <a:stretch>
              <a:fillRect/>
            </a:stretch>
          </a:blipFill>
        </p:spPr>
        <p:txBody>
          <a:bodyPr/>
          <a:lstStyle/>
          <a:p>
            <a:endParaRPr lang="fr-FR" sz="1200"/>
          </a:p>
        </p:txBody>
      </p:sp>
      <p:sp>
        <p:nvSpPr>
          <p:cNvPr id="13" name="TextBox 13"/>
          <p:cNvSpPr txBox="1"/>
          <p:nvPr/>
        </p:nvSpPr>
        <p:spPr>
          <a:xfrm>
            <a:off x="685800" y="1048523"/>
            <a:ext cx="4080749" cy="2513509"/>
          </a:xfrm>
          <a:prstGeom prst="rect">
            <a:avLst/>
          </a:prstGeom>
        </p:spPr>
        <p:txBody>
          <a:bodyPr lIns="0" tIns="0" rIns="0" bIns="0" rtlCol="0" anchor="t">
            <a:spAutoFit/>
          </a:bodyPr>
          <a:lstStyle/>
          <a:p>
            <a:pPr>
              <a:lnSpc>
                <a:spcPts val="4855"/>
              </a:lnSpc>
            </a:pPr>
            <a:r>
              <a:rPr lang="en-US" sz="4259" b="1">
                <a:solidFill>
                  <a:srgbClr val="000000"/>
                </a:solidFill>
                <a:latin typeface="Roboto Bold"/>
                <a:ea typeface="Roboto Bold"/>
                <a:cs typeface="Roboto Bold"/>
                <a:sym typeface="Roboto Bold"/>
              </a:rPr>
              <a:t>Améliorer l’attractivité en médecine du travail</a:t>
            </a:r>
          </a:p>
        </p:txBody>
      </p:sp>
      <p:sp>
        <p:nvSpPr>
          <p:cNvPr id="14" name="TextBox 14"/>
          <p:cNvSpPr txBox="1"/>
          <p:nvPr/>
        </p:nvSpPr>
        <p:spPr>
          <a:xfrm>
            <a:off x="5248745" y="6175237"/>
            <a:ext cx="2551040" cy="220510"/>
          </a:xfrm>
          <a:prstGeom prst="rect">
            <a:avLst/>
          </a:prstGeom>
        </p:spPr>
        <p:txBody>
          <a:bodyPr lIns="0" tIns="0" rIns="0" bIns="0" rtlCol="0" anchor="t">
            <a:spAutoFit/>
          </a:bodyPr>
          <a:lstStyle/>
          <a:p>
            <a:pPr algn="just">
              <a:lnSpc>
                <a:spcPts val="1935"/>
              </a:lnSpc>
            </a:pPr>
            <a:r>
              <a:rPr lang="en-US" sz="1382">
                <a:solidFill>
                  <a:srgbClr val="000000"/>
                </a:solidFill>
                <a:latin typeface="Lato"/>
                <a:ea typeface="Lato"/>
                <a:cs typeface="Lato"/>
                <a:sym typeface="Lato"/>
              </a:rPr>
              <a:t>16 janvier 2025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14877" y="2286000"/>
            <a:ext cx="3177123" cy="4572000"/>
            <a:chOff x="0" y="0"/>
            <a:chExt cx="1433756" cy="2063228"/>
          </a:xfrm>
        </p:grpSpPr>
        <p:sp>
          <p:nvSpPr>
            <p:cNvPr id="3" name="Freeform 3"/>
            <p:cNvSpPr/>
            <p:nvPr/>
          </p:nvSpPr>
          <p:spPr>
            <a:xfrm>
              <a:off x="0" y="0"/>
              <a:ext cx="1433756" cy="2063228"/>
            </a:xfrm>
            <a:custGeom>
              <a:avLst/>
              <a:gdLst/>
              <a:ahLst/>
              <a:cxnLst/>
              <a:rect l="l" t="t" r="r" b="b"/>
              <a:pathLst>
                <a:path w="1433756" h="2063228">
                  <a:moveTo>
                    <a:pt x="0" y="0"/>
                  </a:moveTo>
                  <a:lnTo>
                    <a:pt x="1433756" y="0"/>
                  </a:lnTo>
                  <a:lnTo>
                    <a:pt x="1433756" y="2063228"/>
                  </a:lnTo>
                  <a:lnTo>
                    <a:pt x="0" y="2063228"/>
                  </a:lnTo>
                  <a:close/>
                </a:path>
              </a:pathLst>
            </a:custGeom>
            <a:solidFill>
              <a:srgbClr val="9FD7F3"/>
            </a:solidFill>
          </p:spPr>
          <p:txBody>
            <a:bodyPr/>
            <a:lstStyle/>
            <a:p>
              <a:endParaRPr lang="fr-FR" sz="1200"/>
            </a:p>
          </p:txBody>
        </p:sp>
        <p:sp>
          <p:nvSpPr>
            <p:cNvPr id="4" name="TextBox 4"/>
            <p:cNvSpPr txBox="1"/>
            <p:nvPr/>
          </p:nvSpPr>
          <p:spPr>
            <a:xfrm>
              <a:off x="0" y="-38100"/>
              <a:ext cx="1433756" cy="2101328"/>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566456" y="6230044"/>
            <a:ext cx="282645" cy="285057"/>
            <a:chOff x="0" y="0"/>
            <a:chExt cx="205716" cy="207472"/>
          </a:xfrm>
        </p:grpSpPr>
        <p:sp>
          <p:nvSpPr>
            <p:cNvPr id="6" name="Freeform 6"/>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2</a:t>
              </a:r>
            </a:p>
          </p:txBody>
        </p:sp>
      </p:grpSp>
      <p:sp>
        <p:nvSpPr>
          <p:cNvPr id="8" name="Freeform 8"/>
          <p:cNvSpPr/>
          <p:nvPr/>
        </p:nvSpPr>
        <p:spPr>
          <a:xfrm>
            <a:off x="5392497" y="1161810"/>
            <a:ext cx="6799503" cy="5184621"/>
          </a:xfrm>
          <a:custGeom>
            <a:avLst/>
            <a:gdLst/>
            <a:ahLst/>
            <a:cxnLst/>
            <a:rect l="l" t="t" r="r" b="b"/>
            <a:pathLst>
              <a:path w="10199255" h="7776932">
                <a:moveTo>
                  <a:pt x="0" y="0"/>
                </a:moveTo>
                <a:lnTo>
                  <a:pt x="10199255" y="0"/>
                </a:lnTo>
                <a:lnTo>
                  <a:pt x="10199255" y="7776932"/>
                </a:lnTo>
                <a:lnTo>
                  <a:pt x="0" y="7776932"/>
                </a:lnTo>
                <a:lnTo>
                  <a:pt x="0" y="0"/>
                </a:lnTo>
                <a:close/>
              </a:path>
            </a:pathLst>
          </a:custGeom>
          <a:blipFill>
            <a:blip r:embed="rId2"/>
            <a:stretch>
              <a:fillRect/>
            </a:stretch>
          </a:blipFill>
        </p:spPr>
        <p:txBody>
          <a:bodyPr/>
          <a:lstStyle/>
          <a:p>
            <a:endParaRPr lang="fr-FR" sz="1200"/>
          </a:p>
        </p:txBody>
      </p:sp>
      <p:sp>
        <p:nvSpPr>
          <p:cNvPr id="9" name="TextBox 9"/>
          <p:cNvSpPr txBox="1"/>
          <p:nvPr/>
        </p:nvSpPr>
        <p:spPr>
          <a:xfrm>
            <a:off x="366303" y="2612391"/>
            <a:ext cx="4805187" cy="2243948"/>
          </a:xfrm>
          <a:prstGeom prst="rect">
            <a:avLst/>
          </a:prstGeom>
        </p:spPr>
        <p:txBody>
          <a:bodyPr lIns="0" tIns="0" rIns="0" bIns="0" rtlCol="0" anchor="t">
            <a:spAutoFit/>
          </a:bodyPr>
          <a:lstStyle/>
          <a:p>
            <a:pPr algn="just">
              <a:lnSpc>
                <a:spcPts val="2240"/>
              </a:lnSpc>
            </a:pPr>
            <a:r>
              <a:rPr lang="en-US" sz="1600" b="1" dirty="0" err="1">
                <a:solidFill>
                  <a:srgbClr val="009EE3"/>
                </a:solidFill>
                <a:latin typeface="Poppins Bold"/>
                <a:ea typeface="Poppins Bold"/>
                <a:cs typeface="Poppins Bold"/>
                <a:sym typeface="Poppins Bold"/>
              </a:rPr>
              <a:t>Méthodologie</a:t>
            </a:r>
            <a:r>
              <a:rPr lang="en-US" sz="1600" b="1" dirty="0">
                <a:solidFill>
                  <a:srgbClr val="009EE3"/>
                </a:solidFill>
                <a:latin typeface="Poppins Bold"/>
                <a:ea typeface="Poppins Bold"/>
                <a:cs typeface="Poppins Bold"/>
                <a:sym typeface="Poppins Bold"/>
              </a:rPr>
              <a:t> </a:t>
            </a:r>
            <a:r>
              <a:rPr lang="en-US" sz="1600" dirty="0">
                <a:solidFill>
                  <a:srgbClr val="000000"/>
                </a:solidFill>
                <a:latin typeface="Poppins"/>
                <a:ea typeface="Poppins"/>
                <a:cs typeface="Poppins"/>
                <a:sym typeface="Poppins"/>
              </a:rPr>
              <a:t>: questionnaire anonyme </a:t>
            </a:r>
            <a:r>
              <a:rPr lang="en-US" sz="1600" dirty="0" err="1">
                <a:solidFill>
                  <a:srgbClr val="000000"/>
                </a:solidFill>
                <a:latin typeface="Poppins"/>
                <a:ea typeface="Poppins"/>
                <a:cs typeface="Poppins"/>
                <a:sym typeface="Poppins"/>
              </a:rPr>
              <a:t>envoyé</a:t>
            </a:r>
            <a:r>
              <a:rPr lang="en-US" sz="1600" dirty="0">
                <a:solidFill>
                  <a:srgbClr val="000000"/>
                </a:solidFill>
                <a:latin typeface="Poppins"/>
                <a:ea typeface="Poppins"/>
                <a:cs typeface="Poppins"/>
                <a:sym typeface="Poppins"/>
              </a:rPr>
              <a:t> aux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en</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médecine</a:t>
            </a:r>
            <a:r>
              <a:rPr lang="en-US" sz="1600" dirty="0">
                <a:solidFill>
                  <a:srgbClr val="000000"/>
                </a:solidFill>
                <a:latin typeface="Poppins"/>
                <a:ea typeface="Poppins"/>
                <a:cs typeface="Poppins"/>
                <a:sym typeface="Poppins"/>
              </a:rPr>
              <a:t>, internes et </a:t>
            </a:r>
            <a:r>
              <a:rPr lang="en-US" sz="1600" dirty="0" err="1">
                <a:solidFill>
                  <a:srgbClr val="000000"/>
                </a:solidFill>
                <a:latin typeface="Poppins"/>
                <a:ea typeface="Poppins"/>
                <a:cs typeface="Poppins"/>
                <a:sym typeface="Poppins"/>
              </a:rPr>
              <a:t>médecins</a:t>
            </a:r>
            <a:r>
              <a:rPr lang="en-US" sz="1600" dirty="0">
                <a:solidFill>
                  <a:srgbClr val="000000"/>
                </a:solidFill>
                <a:latin typeface="Poppins"/>
                <a:ea typeface="Poppins"/>
                <a:cs typeface="Poppins"/>
                <a:sym typeface="Poppins"/>
              </a:rPr>
              <a:t> seniors : </a:t>
            </a:r>
            <a:r>
              <a:rPr lang="en-US" sz="1600" dirty="0" err="1">
                <a:solidFill>
                  <a:srgbClr val="000000"/>
                </a:solidFill>
                <a:latin typeface="Poppins"/>
                <a:ea typeface="Poppins"/>
                <a:cs typeface="Poppins"/>
                <a:sym typeface="Poppins"/>
              </a:rPr>
              <a:t>données</a:t>
            </a:r>
            <a:r>
              <a:rPr lang="en-US" sz="1600" dirty="0">
                <a:solidFill>
                  <a:srgbClr val="000000"/>
                </a:solidFill>
                <a:latin typeface="Poppins"/>
                <a:ea typeface="Poppins"/>
                <a:cs typeface="Poppins"/>
                <a:sym typeface="Poppins"/>
              </a:rPr>
              <a:t> socio </a:t>
            </a:r>
            <a:r>
              <a:rPr lang="en-US" sz="1600" dirty="0" err="1">
                <a:solidFill>
                  <a:srgbClr val="000000"/>
                </a:solidFill>
                <a:latin typeface="Poppins"/>
                <a:ea typeface="Poppins"/>
                <a:cs typeface="Poppins"/>
                <a:sym typeface="Poppins"/>
              </a:rPr>
              <a:t>démographiques</a:t>
            </a:r>
            <a:r>
              <a:rPr lang="en-US" sz="1600" dirty="0">
                <a:solidFill>
                  <a:srgbClr val="000000"/>
                </a:solidFill>
                <a:latin typeface="Poppins"/>
                <a:ea typeface="Poppins"/>
                <a:cs typeface="Poppins"/>
                <a:sym typeface="Poppins"/>
              </a:rPr>
              <a:t> + 4 mots sur des </a:t>
            </a:r>
            <a:r>
              <a:rPr lang="en-US" sz="1600" dirty="0" err="1">
                <a:solidFill>
                  <a:srgbClr val="000000"/>
                </a:solidFill>
                <a:latin typeface="Poppins"/>
                <a:ea typeface="Poppins"/>
                <a:cs typeface="Poppins"/>
                <a:sym typeface="Poppins"/>
              </a:rPr>
              <a:t>spécialités</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tirées</a:t>
            </a:r>
            <a:r>
              <a:rPr lang="en-US" sz="1600" dirty="0">
                <a:solidFill>
                  <a:srgbClr val="000000"/>
                </a:solidFill>
                <a:latin typeface="Poppins"/>
                <a:ea typeface="Poppins"/>
                <a:cs typeface="Poppins"/>
                <a:sym typeface="Poppins"/>
              </a:rPr>
              <a:t> au </a:t>
            </a:r>
            <a:r>
              <a:rPr lang="en-US" sz="1600" dirty="0" err="1">
                <a:solidFill>
                  <a:srgbClr val="000000"/>
                </a:solidFill>
                <a:latin typeface="Poppins"/>
                <a:ea typeface="Poppins"/>
                <a:cs typeface="Poppins"/>
                <a:sym typeface="Poppins"/>
              </a:rPr>
              <a:t>hasard</a:t>
            </a:r>
            <a:r>
              <a:rPr lang="en-US" sz="1600" dirty="0">
                <a:solidFill>
                  <a:srgbClr val="000000"/>
                </a:solidFill>
                <a:latin typeface="Poppins"/>
                <a:ea typeface="Poppins"/>
                <a:cs typeface="Poppins"/>
                <a:sym typeface="Poppins"/>
              </a:rPr>
              <a:t>.</a:t>
            </a:r>
          </a:p>
          <a:p>
            <a:pPr algn="just">
              <a:lnSpc>
                <a:spcPts val="2240"/>
              </a:lnSpc>
            </a:pPr>
            <a:r>
              <a:rPr lang="en-US" sz="1600" dirty="0" err="1">
                <a:solidFill>
                  <a:srgbClr val="000000"/>
                </a:solidFill>
                <a:latin typeface="Poppins"/>
                <a:ea typeface="Poppins"/>
                <a:cs typeface="Poppins"/>
                <a:sym typeface="Poppins"/>
              </a:rPr>
              <a:t>Médecine</a:t>
            </a:r>
            <a:r>
              <a:rPr lang="en-US" sz="1600" dirty="0">
                <a:solidFill>
                  <a:srgbClr val="000000"/>
                </a:solidFill>
                <a:latin typeface="Poppins"/>
                <a:ea typeface="Poppins"/>
                <a:cs typeface="Poppins"/>
                <a:sym typeface="Poppins"/>
              </a:rPr>
              <a:t> du travail : 107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161 internes et 136 seniors.</a:t>
            </a:r>
          </a:p>
          <a:p>
            <a:pPr algn="just">
              <a:lnSpc>
                <a:spcPts val="2240"/>
              </a:lnSpc>
            </a:pPr>
            <a:endParaRPr lang="en-US" sz="1600" dirty="0">
              <a:solidFill>
                <a:srgbClr val="000000"/>
              </a:solidFill>
              <a:latin typeface="Poppins"/>
              <a:ea typeface="Poppins"/>
              <a:cs typeface="Poppins"/>
              <a:sym typeface="Poppins"/>
            </a:endParaRPr>
          </a:p>
        </p:txBody>
      </p:sp>
      <p:sp>
        <p:nvSpPr>
          <p:cNvPr id="10" name="TextBox 10"/>
          <p:cNvSpPr txBox="1"/>
          <p:nvPr/>
        </p:nvSpPr>
        <p:spPr>
          <a:xfrm>
            <a:off x="171900" y="67279"/>
            <a:ext cx="11848201" cy="760144"/>
          </a:xfrm>
          <a:prstGeom prst="rect">
            <a:avLst/>
          </a:prstGeom>
        </p:spPr>
        <p:txBody>
          <a:bodyPr lIns="0" tIns="0" rIns="0" bIns="0" rtlCol="0" anchor="t">
            <a:spAutoFit/>
          </a:bodyPr>
          <a:lstStyle/>
          <a:p>
            <a:pPr>
              <a:lnSpc>
                <a:spcPts val="3091"/>
              </a:lnSpc>
            </a:pPr>
            <a:r>
              <a:rPr lang="en-US" sz="2208" b="1" spc="-73">
                <a:solidFill>
                  <a:srgbClr val="565655"/>
                </a:solidFill>
                <a:latin typeface="Roboto Bold"/>
                <a:ea typeface="Roboto Bold"/>
                <a:cs typeface="Roboto Bold"/>
                <a:sym typeface="Roboto Bold"/>
              </a:rPr>
              <a:t>Lamouroux C, Julien C, Rolland F, et al. Occup Environ Med Epub. Occup Environ Med 2024;0:1–4. doi:10.1136/oemed-2024-109461doi:10.1136/ oemed-2024-109461</a:t>
            </a:r>
          </a:p>
        </p:txBody>
      </p:sp>
      <p:sp>
        <p:nvSpPr>
          <p:cNvPr id="11" name="TextBox 11"/>
          <p:cNvSpPr txBox="1"/>
          <p:nvPr/>
        </p:nvSpPr>
        <p:spPr>
          <a:xfrm>
            <a:off x="402262" y="1437573"/>
            <a:ext cx="4769229" cy="1115434"/>
          </a:xfrm>
          <a:prstGeom prst="rect">
            <a:avLst/>
          </a:prstGeom>
        </p:spPr>
        <p:txBody>
          <a:bodyPr lIns="0" tIns="0" rIns="0" bIns="0" rtlCol="0" anchor="t">
            <a:spAutoFit/>
          </a:bodyPr>
          <a:lstStyle/>
          <a:p>
            <a:pPr algn="just">
              <a:lnSpc>
                <a:spcPts val="2240"/>
              </a:lnSpc>
            </a:pPr>
            <a:r>
              <a:rPr lang="en-US" sz="1600" b="1" dirty="0">
                <a:solidFill>
                  <a:srgbClr val="009EE3"/>
                </a:solidFill>
                <a:latin typeface="Poppins Bold"/>
                <a:ea typeface="Poppins Bold"/>
                <a:cs typeface="Poppins Bold"/>
                <a:sym typeface="Poppins Bold"/>
              </a:rPr>
              <a:t>Objectif</a:t>
            </a:r>
            <a:r>
              <a:rPr lang="en-US" sz="1600" dirty="0">
                <a:solidFill>
                  <a:srgbClr val="009EE3"/>
                </a:solidFill>
                <a:latin typeface="Poppins"/>
                <a:ea typeface="Poppins"/>
                <a:cs typeface="Poppins"/>
                <a:sym typeface="Poppins"/>
              </a:rPr>
              <a:t> </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étudier</a:t>
            </a:r>
            <a:r>
              <a:rPr lang="en-US" sz="1600" dirty="0">
                <a:solidFill>
                  <a:srgbClr val="000000"/>
                </a:solidFill>
                <a:latin typeface="Poppins"/>
                <a:ea typeface="Poppins"/>
                <a:cs typeface="Poppins"/>
                <a:sym typeface="Poppins"/>
              </a:rPr>
              <a:t> les </a:t>
            </a:r>
            <a:r>
              <a:rPr lang="en-US" sz="1600" dirty="0" err="1">
                <a:solidFill>
                  <a:srgbClr val="000000"/>
                </a:solidFill>
                <a:latin typeface="Poppins"/>
                <a:ea typeface="Poppins"/>
                <a:cs typeface="Poppins"/>
                <a:sym typeface="Poppins"/>
              </a:rPr>
              <a:t>stéréotypes</a:t>
            </a:r>
            <a:r>
              <a:rPr lang="en-US" sz="1600" dirty="0">
                <a:solidFill>
                  <a:srgbClr val="000000"/>
                </a:solidFill>
                <a:latin typeface="Poppins"/>
                <a:ea typeface="Poppins"/>
                <a:cs typeface="Poppins"/>
                <a:sym typeface="Poppins"/>
              </a:rPr>
              <a:t> sur les </a:t>
            </a:r>
            <a:r>
              <a:rPr lang="en-US" sz="1600" dirty="0" err="1">
                <a:solidFill>
                  <a:srgbClr val="000000"/>
                </a:solidFill>
                <a:latin typeface="Poppins"/>
                <a:ea typeface="Poppins"/>
                <a:cs typeface="Poppins"/>
                <a:sym typeface="Poppins"/>
              </a:rPr>
              <a:t>médecins</a:t>
            </a:r>
            <a:r>
              <a:rPr lang="en-US" sz="1600" dirty="0">
                <a:solidFill>
                  <a:srgbClr val="000000"/>
                </a:solidFill>
                <a:latin typeface="Poppins"/>
                <a:ea typeface="Poppins"/>
                <a:cs typeface="Poppins"/>
                <a:sym typeface="Poppins"/>
              </a:rPr>
              <a:t> du travail par </a:t>
            </a:r>
            <a:r>
              <a:rPr lang="en-US" sz="1600" dirty="0" err="1">
                <a:solidFill>
                  <a:srgbClr val="000000"/>
                </a:solidFill>
                <a:latin typeface="Poppins"/>
                <a:ea typeface="Poppins"/>
                <a:cs typeface="Poppins"/>
                <a:sym typeface="Poppins"/>
              </a:rPr>
              <a:t>leurs</a:t>
            </a:r>
            <a:r>
              <a:rPr lang="en-US" sz="1600" dirty="0">
                <a:solidFill>
                  <a:srgbClr val="000000"/>
                </a:solidFill>
                <a:latin typeface="Poppins"/>
                <a:ea typeface="Poppins"/>
                <a:cs typeface="Poppins"/>
                <a:sym typeface="Poppins"/>
              </a:rPr>
              <a:t> confrères à </a:t>
            </a:r>
            <a:r>
              <a:rPr lang="en-US" sz="1600" dirty="0" err="1">
                <a:solidFill>
                  <a:srgbClr val="000000"/>
                </a:solidFill>
                <a:latin typeface="Poppins"/>
                <a:ea typeface="Poppins"/>
                <a:cs typeface="Poppins"/>
                <a:sym typeface="Poppins"/>
              </a:rPr>
              <a:t>différents</a:t>
            </a:r>
            <a:r>
              <a:rPr lang="en-US" sz="1600" dirty="0">
                <a:solidFill>
                  <a:srgbClr val="000000"/>
                </a:solidFill>
                <a:latin typeface="Poppins"/>
                <a:ea typeface="Poppins"/>
                <a:cs typeface="Poppins"/>
                <a:sym typeface="Poppins"/>
              </a:rPr>
              <a:t> moments de </a:t>
            </a:r>
            <a:r>
              <a:rPr lang="en-US" sz="1600" dirty="0" err="1">
                <a:solidFill>
                  <a:srgbClr val="000000"/>
                </a:solidFill>
                <a:latin typeface="Poppins"/>
                <a:ea typeface="Poppins"/>
                <a:cs typeface="Poppins"/>
                <a:sym typeface="Poppins"/>
              </a:rPr>
              <a:t>leur</a:t>
            </a:r>
            <a:r>
              <a:rPr lang="en-US" sz="1600" dirty="0">
                <a:solidFill>
                  <a:srgbClr val="000000"/>
                </a:solidFill>
                <a:latin typeface="Poppins"/>
                <a:ea typeface="Poppins"/>
                <a:cs typeface="Poppins"/>
                <a:sym typeface="Poppins"/>
              </a:rPr>
              <a:t> formation</a:t>
            </a:r>
          </a:p>
          <a:p>
            <a:pPr algn="just">
              <a:lnSpc>
                <a:spcPts val="2240"/>
              </a:lnSpc>
            </a:pPr>
            <a:endParaRPr lang="en-US" sz="1600" dirty="0">
              <a:solidFill>
                <a:srgbClr val="000000"/>
              </a:solidFill>
              <a:latin typeface="Poppins"/>
              <a:ea typeface="Poppins"/>
              <a:cs typeface="Poppins"/>
              <a:sym typeface="Poppins"/>
            </a:endParaRPr>
          </a:p>
        </p:txBody>
      </p:sp>
      <p:sp>
        <p:nvSpPr>
          <p:cNvPr id="12" name="TextBox 12"/>
          <p:cNvSpPr txBox="1"/>
          <p:nvPr/>
        </p:nvSpPr>
        <p:spPr>
          <a:xfrm>
            <a:off x="402262" y="4697625"/>
            <a:ext cx="4769229" cy="1961819"/>
          </a:xfrm>
          <a:prstGeom prst="rect">
            <a:avLst/>
          </a:prstGeom>
        </p:spPr>
        <p:txBody>
          <a:bodyPr lIns="0" tIns="0" rIns="0" bIns="0" rtlCol="0" anchor="t">
            <a:spAutoFit/>
          </a:bodyPr>
          <a:lstStyle/>
          <a:p>
            <a:pPr algn="just">
              <a:lnSpc>
                <a:spcPts val="2240"/>
              </a:lnSpc>
            </a:pPr>
            <a:r>
              <a:rPr lang="en-US" sz="1600" b="1" dirty="0" err="1">
                <a:solidFill>
                  <a:srgbClr val="009EE3"/>
                </a:solidFill>
                <a:latin typeface="Poppins Bold"/>
                <a:ea typeface="Poppins Bold"/>
                <a:cs typeface="Poppins Bold"/>
                <a:sym typeface="Poppins Bold"/>
              </a:rPr>
              <a:t>Résultats</a:t>
            </a:r>
            <a:r>
              <a:rPr lang="en-US" sz="1600" dirty="0">
                <a:solidFill>
                  <a:srgbClr val="009EE3"/>
                </a:solidFill>
                <a:latin typeface="Poppins"/>
                <a:ea typeface="Poppins"/>
                <a:cs typeface="Poppins"/>
                <a:sym typeface="Poppins"/>
              </a:rPr>
              <a:t> </a:t>
            </a:r>
            <a:r>
              <a:rPr lang="en-US" sz="1600" dirty="0">
                <a:solidFill>
                  <a:srgbClr val="000000"/>
                </a:solidFill>
                <a:latin typeface="Poppins"/>
                <a:ea typeface="Poppins"/>
                <a:cs typeface="Poppins"/>
                <a:sym typeface="Poppins"/>
              </a:rPr>
              <a:t>:</a:t>
            </a:r>
          </a:p>
          <a:p>
            <a:pPr marL="345461" lvl="1" indent="-172730" algn="just">
              <a:lnSpc>
                <a:spcPts val="2240"/>
              </a:lnSpc>
              <a:buFont typeface="Arial"/>
              <a:buChar char="•"/>
            </a:pPr>
            <a:r>
              <a:rPr lang="en-US" sz="1600" dirty="0" err="1">
                <a:solidFill>
                  <a:srgbClr val="000000"/>
                </a:solidFill>
                <a:latin typeface="Poppins"/>
                <a:ea typeface="Poppins"/>
                <a:cs typeface="Poppins"/>
                <a:sym typeface="Poppins"/>
              </a:rPr>
              <a:t>Enseignement</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théorique</a:t>
            </a:r>
            <a:r>
              <a:rPr lang="en-US" sz="1600" dirty="0">
                <a:solidFill>
                  <a:srgbClr val="000000"/>
                </a:solidFill>
                <a:latin typeface="Poppins"/>
                <a:ea typeface="Poppins"/>
                <a:cs typeface="Poppins"/>
                <a:sym typeface="Poppins"/>
              </a:rPr>
              <a:t> :</a:t>
            </a:r>
          </a:p>
          <a:p>
            <a:pPr algn="just">
              <a:lnSpc>
                <a:spcPts val="2240"/>
              </a:lnSpc>
            </a:pPr>
            <a:r>
              <a:rPr lang="en-US" sz="1600" dirty="0">
                <a:solidFill>
                  <a:srgbClr val="000000"/>
                </a:solidFill>
                <a:latin typeface="Poppins"/>
                <a:ea typeface="Poppins"/>
                <a:cs typeface="Poppins"/>
                <a:sym typeface="Poppins"/>
              </a:rPr>
              <a:t>~50% des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en</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médecine</a:t>
            </a:r>
            <a:r>
              <a:rPr lang="en-US" sz="1600" dirty="0">
                <a:solidFill>
                  <a:srgbClr val="000000"/>
                </a:solidFill>
                <a:latin typeface="Poppins"/>
                <a:ea typeface="Poppins"/>
                <a:cs typeface="Poppins"/>
                <a:sym typeface="Poppins"/>
              </a:rPr>
              <a:t>, 80.7% des internes, 77.2% des seniors. </a:t>
            </a:r>
          </a:p>
          <a:p>
            <a:pPr marL="345461" lvl="1" indent="-172730" algn="just">
              <a:lnSpc>
                <a:spcPts val="2240"/>
              </a:lnSpc>
              <a:buFont typeface="Arial"/>
              <a:buChar char="•"/>
            </a:pPr>
            <a:r>
              <a:rPr lang="en-US" sz="1600" dirty="0" err="1">
                <a:solidFill>
                  <a:srgbClr val="000000"/>
                </a:solidFill>
                <a:latin typeface="Poppins"/>
                <a:ea typeface="Poppins"/>
                <a:cs typeface="Poppins"/>
                <a:sym typeface="Poppins"/>
              </a:rPr>
              <a:t>Enseignement</a:t>
            </a:r>
            <a:r>
              <a:rPr lang="en-US" sz="1600" dirty="0">
                <a:solidFill>
                  <a:srgbClr val="000000"/>
                </a:solidFill>
                <a:latin typeface="Poppins"/>
                <a:ea typeface="Poppins"/>
                <a:cs typeface="Poppins"/>
                <a:sym typeface="Poppins"/>
              </a:rPr>
              <a:t> </a:t>
            </a:r>
            <a:r>
              <a:rPr lang="en-US" sz="1600" dirty="0" err="1">
                <a:solidFill>
                  <a:srgbClr val="000000"/>
                </a:solidFill>
                <a:latin typeface="Poppins"/>
                <a:ea typeface="Poppins"/>
                <a:cs typeface="Poppins"/>
                <a:sym typeface="Poppins"/>
              </a:rPr>
              <a:t>pratique</a:t>
            </a:r>
            <a:r>
              <a:rPr lang="en-US" sz="1600" dirty="0">
                <a:solidFill>
                  <a:srgbClr val="000000"/>
                </a:solidFill>
                <a:latin typeface="Poppins"/>
                <a:ea typeface="Poppins"/>
                <a:cs typeface="Poppins"/>
                <a:sym typeface="Poppins"/>
              </a:rPr>
              <a:t> : </a:t>
            </a:r>
          </a:p>
          <a:p>
            <a:pPr algn="just">
              <a:lnSpc>
                <a:spcPts val="2240"/>
              </a:lnSpc>
            </a:pPr>
            <a:r>
              <a:rPr lang="en-US" sz="1600" b="1" dirty="0">
                <a:solidFill>
                  <a:srgbClr val="000000"/>
                </a:solidFill>
                <a:latin typeface="Poppins Bold"/>
                <a:ea typeface="Poppins Bold"/>
                <a:cs typeface="Poppins Bold"/>
                <a:sym typeface="Poppins Bold"/>
              </a:rPr>
              <a:t>6.5</a:t>
            </a:r>
            <a:r>
              <a:rPr lang="en-US" sz="1600" dirty="0">
                <a:solidFill>
                  <a:srgbClr val="000000"/>
                </a:solidFill>
                <a:latin typeface="Poppins"/>
                <a:ea typeface="Poppins"/>
                <a:cs typeface="Poppins"/>
                <a:sym typeface="Poppins"/>
              </a:rPr>
              <a:t>% des </a:t>
            </a:r>
            <a:r>
              <a:rPr lang="en-US" sz="1600" dirty="0" err="1">
                <a:solidFill>
                  <a:srgbClr val="000000"/>
                </a:solidFill>
                <a:latin typeface="Poppins"/>
                <a:ea typeface="Poppins"/>
                <a:cs typeface="Poppins"/>
                <a:sym typeface="Poppins"/>
              </a:rPr>
              <a:t>étudiants</a:t>
            </a:r>
            <a:r>
              <a:rPr lang="en-US" sz="1600" dirty="0">
                <a:solidFill>
                  <a:srgbClr val="000000"/>
                </a:solidFill>
                <a:latin typeface="Poppins"/>
                <a:ea typeface="Poppins"/>
                <a:cs typeface="Poppins"/>
                <a:sym typeface="Poppins"/>
              </a:rPr>
              <a:t>, </a:t>
            </a:r>
            <a:r>
              <a:rPr lang="en-US" sz="1600" b="1" dirty="0">
                <a:solidFill>
                  <a:srgbClr val="000000"/>
                </a:solidFill>
                <a:latin typeface="Poppins Bold"/>
                <a:ea typeface="Poppins Bold"/>
                <a:cs typeface="Poppins Bold"/>
                <a:sym typeface="Poppins Bold"/>
              </a:rPr>
              <a:t>18.0</a:t>
            </a:r>
            <a:r>
              <a:rPr lang="en-US" sz="1600" dirty="0">
                <a:solidFill>
                  <a:srgbClr val="000000"/>
                </a:solidFill>
                <a:latin typeface="Poppins"/>
                <a:ea typeface="Poppins"/>
                <a:cs typeface="Poppins"/>
                <a:sym typeface="Poppins"/>
              </a:rPr>
              <a:t>% des internes, 48.7% des seniors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2318839"/>
            <a:chOff x="0" y="0"/>
            <a:chExt cx="5501942" cy="1046433"/>
          </a:xfrm>
        </p:grpSpPr>
        <p:sp>
          <p:nvSpPr>
            <p:cNvPr id="3" name="Freeform 3"/>
            <p:cNvSpPr/>
            <p:nvPr/>
          </p:nvSpPr>
          <p:spPr>
            <a:xfrm>
              <a:off x="0" y="0"/>
              <a:ext cx="5501942" cy="1046433"/>
            </a:xfrm>
            <a:custGeom>
              <a:avLst/>
              <a:gdLst/>
              <a:ahLst/>
              <a:cxnLst/>
              <a:rect l="l" t="t" r="r" b="b"/>
              <a:pathLst>
                <a:path w="5501942" h="1046433">
                  <a:moveTo>
                    <a:pt x="0" y="0"/>
                  </a:moveTo>
                  <a:lnTo>
                    <a:pt x="5501942" y="0"/>
                  </a:lnTo>
                  <a:lnTo>
                    <a:pt x="5501942" y="1046433"/>
                  </a:lnTo>
                  <a:lnTo>
                    <a:pt x="0" y="1046433"/>
                  </a:lnTo>
                  <a:close/>
                </a:path>
              </a:pathLst>
            </a:custGeom>
            <a:solidFill>
              <a:srgbClr val="9FD7F3"/>
            </a:solidFill>
          </p:spPr>
          <p:txBody>
            <a:bodyPr/>
            <a:lstStyle/>
            <a:p>
              <a:endParaRPr lang="fr-FR" sz="1200"/>
            </a:p>
          </p:txBody>
        </p:sp>
        <p:sp>
          <p:nvSpPr>
            <p:cNvPr id="4" name="TextBox 4"/>
            <p:cNvSpPr txBox="1"/>
            <p:nvPr/>
          </p:nvSpPr>
          <p:spPr>
            <a:xfrm>
              <a:off x="0" y="-38100"/>
              <a:ext cx="5501942" cy="1084533"/>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566456" y="6230044"/>
            <a:ext cx="282645" cy="285057"/>
            <a:chOff x="0" y="0"/>
            <a:chExt cx="205716" cy="207472"/>
          </a:xfrm>
        </p:grpSpPr>
        <p:sp>
          <p:nvSpPr>
            <p:cNvPr id="6" name="Freeform 6"/>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3</a:t>
              </a:r>
            </a:p>
          </p:txBody>
        </p:sp>
      </p:grpSp>
      <p:sp>
        <p:nvSpPr>
          <p:cNvPr id="8" name="TextBox 8"/>
          <p:cNvSpPr txBox="1"/>
          <p:nvPr/>
        </p:nvSpPr>
        <p:spPr>
          <a:xfrm>
            <a:off x="685800" y="584201"/>
            <a:ext cx="8278256" cy="1717137"/>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Des stéréotypes bien ancrés...</a:t>
            </a:r>
          </a:p>
        </p:txBody>
      </p:sp>
      <p:pic>
        <p:nvPicPr>
          <p:cNvPr id="9" name="Image 8">
            <a:extLst>
              <a:ext uri="{FF2B5EF4-FFF2-40B4-BE49-F238E27FC236}">
                <a16:creationId xmlns:a16="http://schemas.microsoft.com/office/drawing/2014/main" id="{8A636AB2-0210-4E81-AE15-ACD8034953B2}"/>
              </a:ext>
            </a:extLst>
          </p:cNvPr>
          <p:cNvPicPr>
            <a:picLocks noChangeAspect="1"/>
          </p:cNvPicPr>
          <p:nvPr/>
        </p:nvPicPr>
        <p:blipFill rotWithShape="1">
          <a:blip r:embed="rId2">
            <a:extLst>
              <a:ext uri="{28A0092B-C50C-407E-A947-70E740481C1C}">
                <a14:useLocalDpi xmlns:a14="http://schemas.microsoft.com/office/drawing/2010/main" val="0"/>
              </a:ext>
            </a:extLst>
          </a:blip>
          <a:srcRect l="15493" t="1594" r="10609" b="3768"/>
          <a:stretch/>
        </p:blipFill>
        <p:spPr>
          <a:xfrm>
            <a:off x="152400" y="2465887"/>
            <a:ext cx="1473200" cy="4146551"/>
          </a:xfrm>
          <a:prstGeom prst="rect">
            <a:avLst/>
          </a:prstGeom>
        </p:spPr>
      </p:pic>
      <p:pic>
        <p:nvPicPr>
          <p:cNvPr id="10" name="Image 9">
            <a:extLst>
              <a:ext uri="{FF2B5EF4-FFF2-40B4-BE49-F238E27FC236}">
                <a16:creationId xmlns:a16="http://schemas.microsoft.com/office/drawing/2014/main" id="{E95813AC-4F46-4346-B825-0E2471A02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400" y="1600200"/>
            <a:ext cx="2318839" cy="2318839"/>
          </a:xfrm>
          <a:prstGeom prst="rect">
            <a:avLst/>
          </a:prstGeom>
        </p:spPr>
      </p:pic>
      <p:pic>
        <p:nvPicPr>
          <p:cNvPr id="11" name="Image 10">
            <a:extLst>
              <a:ext uri="{FF2B5EF4-FFF2-40B4-BE49-F238E27FC236}">
                <a16:creationId xmlns:a16="http://schemas.microsoft.com/office/drawing/2014/main" id="{59597A1C-5D65-4B90-8739-970205F2E2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97" t="8252" r="13869" b="3167"/>
          <a:stretch/>
        </p:blipFill>
        <p:spPr>
          <a:xfrm>
            <a:off x="4578102" y="3798461"/>
            <a:ext cx="2112438" cy="2855315"/>
          </a:xfrm>
          <a:prstGeom prst="rect">
            <a:avLst/>
          </a:prstGeom>
        </p:spPr>
      </p:pic>
      <p:pic>
        <p:nvPicPr>
          <p:cNvPr id="12" name="Espace réservé du contenu 6">
            <a:extLst>
              <a:ext uri="{FF2B5EF4-FFF2-40B4-BE49-F238E27FC236}">
                <a16:creationId xmlns:a16="http://schemas.microsoft.com/office/drawing/2014/main" id="{70CBB48D-CF11-477B-A5F3-2E4C44CBC9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333" t="21772" r="44723" b="13129"/>
          <a:stretch/>
        </p:blipFill>
        <p:spPr>
          <a:xfrm>
            <a:off x="2350902" y="4912257"/>
            <a:ext cx="1122153" cy="1434141"/>
          </a:xfrm>
          <a:prstGeom prst="rect">
            <a:avLst/>
          </a:prstGeom>
        </p:spPr>
      </p:pic>
      <p:pic>
        <p:nvPicPr>
          <p:cNvPr id="13" name="Image 12">
            <a:extLst>
              <a:ext uri="{FF2B5EF4-FFF2-40B4-BE49-F238E27FC236}">
                <a16:creationId xmlns:a16="http://schemas.microsoft.com/office/drawing/2014/main" id="{32527B69-A5D7-4E02-BF62-900FCB2F7B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348" y="3575260"/>
            <a:ext cx="3074505" cy="3074505"/>
          </a:xfrm>
          <a:prstGeom prst="rect">
            <a:avLst/>
          </a:prstGeom>
        </p:spPr>
      </p:pic>
      <p:pic>
        <p:nvPicPr>
          <p:cNvPr id="15" name="Image 14">
            <a:extLst>
              <a:ext uri="{FF2B5EF4-FFF2-40B4-BE49-F238E27FC236}">
                <a16:creationId xmlns:a16="http://schemas.microsoft.com/office/drawing/2014/main" id="{A12EFF8F-F62C-44EC-BDD4-59DD357F37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50" t="8667" r="29375" b="12181"/>
          <a:stretch/>
        </p:blipFill>
        <p:spPr>
          <a:xfrm>
            <a:off x="6690540" y="1834897"/>
            <a:ext cx="1874777" cy="1758951"/>
          </a:xfrm>
          <a:prstGeom prst="rect">
            <a:avLst/>
          </a:prstGeom>
        </p:spPr>
      </p:pic>
      <p:sp>
        <p:nvSpPr>
          <p:cNvPr id="16" name="Signe de multiplication 15">
            <a:extLst>
              <a:ext uri="{FF2B5EF4-FFF2-40B4-BE49-F238E27FC236}">
                <a16:creationId xmlns:a16="http://schemas.microsoft.com/office/drawing/2014/main" id="{56FFAEC0-CA93-4E25-8BBA-5FF1B4904DB2}"/>
              </a:ext>
            </a:extLst>
          </p:cNvPr>
          <p:cNvSpPr/>
          <p:nvPr/>
        </p:nvSpPr>
        <p:spPr>
          <a:xfrm>
            <a:off x="6602158" y="1811747"/>
            <a:ext cx="2042675" cy="1884407"/>
          </a:xfrm>
          <a:prstGeom prst="mathMultiply">
            <a:avLst/>
          </a:prstGeom>
          <a:solidFill>
            <a:srgbClr val="FF0000">
              <a:alpha val="7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pic>
        <p:nvPicPr>
          <p:cNvPr id="17" name="Image 16">
            <a:extLst>
              <a:ext uri="{FF2B5EF4-FFF2-40B4-BE49-F238E27FC236}">
                <a16:creationId xmlns:a16="http://schemas.microsoft.com/office/drawing/2014/main" id="{540D3B3D-2F16-43C3-ADBC-5DBEF6B757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400" y="9358"/>
            <a:ext cx="623113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403E7D-907B-4E7B-9800-96039CCF1661}"/>
              </a:ext>
            </a:extLst>
          </p:cNvPr>
          <p:cNvSpPr>
            <a:spLocks noGrp="1"/>
          </p:cNvSpPr>
          <p:nvPr>
            <p:ph type="body" sz="quarter" idx="10"/>
          </p:nvPr>
        </p:nvSpPr>
        <p:spPr>
          <a:xfrm>
            <a:off x="2425493" y="2903537"/>
            <a:ext cx="7510271" cy="525463"/>
          </a:xfrm>
        </p:spPr>
        <p:txBody>
          <a:bodyPr>
            <a:normAutofit fontScale="92500" lnSpcReduction="10000"/>
          </a:bodyPr>
          <a:lstStyle/>
          <a:p>
            <a:r>
              <a:rPr lang="fr-FR" sz="3600"/>
              <a:t>Matinée technique</a:t>
            </a:r>
          </a:p>
          <a:p>
            <a:endParaRPr lang="fr-FR" sz="3600"/>
          </a:p>
          <a:p>
            <a:endParaRPr lang="fr-FR"/>
          </a:p>
        </p:txBody>
      </p:sp>
    </p:spTree>
    <p:extLst>
      <p:ext uri="{BB962C8B-B14F-4D97-AF65-F5344CB8AC3E}">
        <p14:creationId xmlns:p14="http://schemas.microsoft.com/office/powerpoint/2010/main" val="234409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13081" cy="1784866"/>
            <a:chOff x="0" y="0"/>
            <a:chExt cx="863325" cy="805465"/>
          </a:xfrm>
        </p:grpSpPr>
        <p:sp>
          <p:nvSpPr>
            <p:cNvPr id="3" name="Freeform 3"/>
            <p:cNvSpPr/>
            <p:nvPr/>
          </p:nvSpPr>
          <p:spPr>
            <a:xfrm>
              <a:off x="0" y="0"/>
              <a:ext cx="863325" cy="805465"/>
            </a:xfrm>
            <a:custGeom>
              <a:avLst/>
              <a:gdLst/>
              <a:ahLst/>
              <a:cxnLst/>
              <a:rect l="l" t="t" r="r" b="b"/>
              <a:pathLst>
                <a:path w="863325" h="805465">
                  <a:moveTo>
                    <a:pt x="0" y="0"/>
                  </a:moveTo>
                  <a:lnTo>
                    <a:pt x="863325" y="0"/>
                  </a:lnTo>
                  <a:lnTo>
                    <a:pt x="863325" y="805465"/>
                  </a:lnTo>
                  <a:lnTo>
                    <a:pt x="0" y="805465"/>
                  </a:lnTo>
                  <a:close/>
                </a:path>
              </a:pathLst>
            </a:custGeom>
            <a:solidFill>
              <a:srgbClr val="565655"/>
            </a:solidFill>
          </p:spPr>
          <p:txBody>
            <a:bodyPr/>
            <a:lstStyle/>
            <a:p>
              <a:endParaRPr lang="fr-FR" sz="1200"/>
            </a:p>
          </p:txBody>
        </p:sp>
        <p:sp>
          <p:nvSpPr>
            <p:cNvPr id="4" name="TextBox 4"/>
            <p:cNvSpPr txBox="1"/>
            <p:nvPr/>
          </p:nvSpPr>
          <p:spPr>
            <a:xfrm>
              <a:off x="0" y="-38100"/>
              <a:ext cx="863325" cy="84356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0280764" y="5067819"/>
            <a:ext cx="1913081" cy="1784866"/>
            <a:chOff x="0" y="0"/>
            <a:chExt cx="863325" cy="805465"/>
          </a:xfrm>
        </p:grpSpPr>
        <p:sp>
          <p:nvSpPr>
            <p:cNvPr id="6" name="Freeform 6"/>
            <p:cNvSpPr/>
            <p:nvPr/>
          </p:nvSpPr>
          <p:spPr>
            <a:xfrm>
              <a:off x="0" y="0"/>
              <a:ext cx="863325" cy="805465"/>
            </a:xfrm>
            <a:custGeom>
              <a:avLst/>
              <a:gdLst/>
              <a:ahLst/>
              <a:cxnLst/>
              <a:rect l="l" t="t" r="r" b="b"/>
              <a:pathLst>
                <a:path w="863325" h="805465">
                  <a:moveTo>
                    <a:pt x="0" y="0"/>
                  </a:moveTo>
                  <a:lnTo>
                    <a:pt x="863325" y="0"/>
                  </a:lnTo>
                  <a:lnTo>
                    <a:pt x="863325" y="805465"/>
                  </a:lnTo>
                  <a:lnTo>
                    <a:pt x="0" y="805465"/>
                  </a:lnTo>
                  <a:close/>
                </a:path>
              </a:pathLst>
            </a:custGeom>
            <a:solidFill>
              <a:srgbClr val="565655"/>
            </a:solidFill>
          </p:spPr>
          <p:txBody>
            <a:bodyPr/>
            <a:lstStyle/>
            <a:p>
              <a:endParaRPr lang="fr-FR" sz="1200"/>
            </a:p>
          </p:txBody>
        </p:sp>
        <p:sp>
          <p:nvSpPr>
            <p:cNvPr id="7" name="TextBox 7"/>
            <p:cNvSpPr txBox="1"/>
            <p:nvPr/>
          </p:nvSpPr>
          <p:spPr>
            <a:xfrm>
              <a:off x="0" y="-38100"/>
              <a:ext cx="863325" cy="84356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rot="5400000">
            <a:off x="3009274" y="-2324726"/>
            <a:ext cx="6172200" cy="11507451"/>
            <a:chOff x="0" y="0"/>
            <a:chExt cx="2438400" cy="4546154"/>
          </a:xfrm>
        </p:grpSpPr>
        <p:sp>
          <p:nvSpPr>
            <p:cNvPr id="9" name="Freeform 9"/>
            <p:cNvSpPr/>
            <p:nvPr/>
          </p:nvSpPr>
          <p:spPr>
            <a:xfrm>
              <a:off x="0" y="0"/>
              <a:ext cx="2438400" cy="4546154"/>
            </a:xfrm>
            <a:custGeom>
              <a:avLst/>
              <a:gdLst/>
              <a:ahLst/>
              <a:cxnLst/>
              <a:rect l="l" t="t" r="r" b="b"/>
              <a:pathLst>
                <a:path w="2438400" h="4546154">
                  <a:moveTo>
                    <a:pt x="0" y="0"/>
                  </a:moveTo>
                  <a:lnTo>
                    <a:pt x="2438400" y="0"/>
                  </a:lnTo>
                  <a:lnTo>
                    <a:pt x="2438400" y="4546154"/>
                  </a:lnTo>
                  <a:lnTo>
                    <a:pt x="0" y="4546154"/>
                  </a:lnTo>
                  <a:close/>
                </a:path>
              </a:pathLst>
            </a:custGeom>
            <a:solidFill>
              <a:srgbClr val="9FD7F3"/>
            </a:solidFill>
          </p:spPr>
          <p:txBody>
            <a:bodyPr/>
            <a:lstStyle/>
            <a:p>
              <a:endParaRPr lang="fr-FR" sz="1200"/>
            </a:p>
          </p:txBody>
        </p:sp>
        <p:sp>
          <p:nvSpPr>
            <p:cNvPr id="10" name="TextBox 10"/>
            <p:cNvSpPr txBox="1"/>
            <p:nvPr/>
          </p:nvSpPr>
          <p:spPr>
            <a:xfrm>
              <a:off x="0" y="-38100"/>
              <a:ext cx="2438400" cy="4584254"/>
            </a:xfrm>
            <a:prstGeom prst="rect">
              <a:avLst/>
            </a:prstGeom>
          </p:spPr>
          <p:txBody>
            <a:bodyPr lIns="33867" tIns="33867" rIns="33867" bIns="33867" rtlCol="0" anchor="ctr"/>
            <a:lstStyle/>
            <a:p>
              <a:pPr algn="ctr">
                <a:lnSpc>
                  <a:spcPts val="1773"/>
                </a:lnSpc>
                <a:spcBef>
                  <a:spcPct val="0"/>
                </a:spcBef>
              </a:pPr>
              <a:endParaRPr sz="1200"/>
            </a:p>
          </p:txBody>
        </p:sp>
      </p:grpSp>
      <p:sp>
        <p:nvSpPr>
          <p:cNvPr id="11" name="Freeform 11"/>
          <p:cNvSpPr/>
          <p:nvPr/>
        </p:nvSpPr>
        <p:spPr>
          <a:xfrm rot="5400000">
            <a:off x="699764" y="2801059"/>
            <a:ext cx="4304413" cy="2532516"/>
          </a:xfrm>
          <a:custGeom>
            <a:avLst/>
            <a:gdLst/>
            <a:ahLst/>
            <a:cxnLst/>
            <a:rect l="l" t="t" r="r" b="b"/>
            <a:pathLst>
              <a:path w="6456619" h="3798774">
                <a:moveTo>
                  <a:pt x="0" y="0"/>
                </a:moveTo>
                <a:lnTo>
                  <a:pt x="6456619" y="0"/>
                </a:lnTo>
                <a:lnTo>
                  <a:pt x="6456619" y="3798774"/>
                </a:lnTo>
                <a:lnTo>
                  <a:pt x="0" y="3798774"/>
                </a:lnTo>
                <a:lnTo>
                  <a:pt x="0" y="0"/>
                </a:lnTo>
                <a:close/>
              </a:path>
            </a:pathLst>
          </a:custGeom>
          <a:blipFill>
            <a:blip r:embed="rId2"/>
            <a:stretch>
              <a:fillRect/>
            </a:stretch>
          </a:blipFill>
        </p:spPr>
        <p:txBody>
          <a:bodyPr/>
          <a:lstStyle/>
          <a:p>
            <a:endParaRPr lang="fr-FR" sz="1200"/>
          </a:p>
        </p:txBody>
      </p:sp>
      <p:grpSp>
        <p:nvGrpSpPr>
          <p:cNvPr id="12" name="Group 12"/>
          <p:cNvGrpSpPr/>
          <p:nvPr/>
        </p:nvGrpSpPr>
        <p:grpSpPr>
          <a:xfrm>
            <a:off x="541769" y="2620022"/>
            <a:ext cx="3953253" cy="3518189"/>
            <a:chOff x="0" y="0"/>
            <a:chExt cx="1561779" cy="1389902"/>
          </a:xfrm>
        </p:grpSpPr>
        <p:sp>
          <p:nvSpPr>
            <p:cNvPr id="13" name="Freeform 13"/>
            <p:cNvSpPr/>
            <p:nvPr/>
          </p:nvSpPr>
          <p:spPr>
            <a:xfrm>
              <a:off x="0" y="0"/>
              <a:ext cx="1561779" cy="1389902"/>
            </a:xfrm>
            <a:custGeom>
              <a:avLst/>
              <a:gdLst/>
              <a:ahLst/>
              <a:cxnLst/>
              <a:rect l="l" t="t" r="r" b="b"/>
              <a:pathLst>
                <a:path w="1561779" h="1389902">
                  <a:moveTo>
                    <a:pt x="6528" y="0"/>
                  </a:moveTo>
                  <a:lnTo>
                    <a:pt x="1555251" y="0"/>
                  </a:lnTo>
                  <a:cubicBezTo>
                    <a:pt x="1556982" y="0"/>
                    <a:pt x="1558643" y="688"/>
                    <a:pt x="1559867" y="1912"/>
                  </a:cubicBezTo>
                  <a:cubicBezTo>
                    <a:pt x="1561091" y="3136"/>
                    <a:pt x="1561779" y="4797"/>
                    <a:pt x="1561779" y="6528"/>
                  </a:cubicBezTo>
                  <a:lnTo>
                    <a:pt x="1561779" y="1383374"/>
                  </a:lnTo>
                  <a:cubicBezTo>
                    <a:pt x="1561779" y="1385105"/>
                    <a:pt x="1561091" y="1386766"/>
                    <a:pt x="1559867" y="1387990"/>
                  </a:cubicBezTo>
                  <a:cubicBezTo>
                    <a:pt x="1558643" y="1389214"/>
                    <a:pt x="1556982" y="1389902"/>
                    <a:pt x="1555251" y="1389902"/>
                  </a:cubicBezTo>
                  <a:lnTo>
                    <a:pt x="6528" y="1389902"/>
                  </a:lnTo>
                  <a:cubicBezTo>
                    <a:pt x="2923" y="1389902"/>
                    <a:pt x="0" y="1386979"/>
                    <a:pt x="0" y="1383374"/>
                  </a:cubicBezTo>
                  <a:lnTo>
                    <a:pt x="0" y="6528"/>
                  </a:lnTo>
                  <a:cubicBezTo>
                    <a:pt x="0" y="4797"/>
                    <a:pt x="688" y="3136"/>
                    <a:pt x="1912" y="1912"/>
                  </a:cubicBezTo>
                  <a:cubicBezTo>
                    <a:pt x="3136" y="688"/>
                    <a:pt x="4797" y="0"/>
                    <a:pt x="6528" y="0"/>
                  </a:cubicBezTo>
                  <a:close/>
                </a:path>
              </a:pathLst>
            </a:custGeom>
            <a:solidFill>
              <a:srgbClr val="FFFFFF"/>
            </a:solidFill>
          </p:spPr>
          <p:txBody>
            <a:bodyPr/>
            <a:lstStyle/>
            <a:p>
              <a:endParaRPr lang="fr-FR" sz="1200"/>
            </a:p>
          </p:txBody>
        </p:sp>
        <p:sp>
          <p:nvSpPr>
            <p:cNvPr id="14" name="TextBox 14"/>
            <p:cNvSpPr txBox="1"/>
            <p:nvPr/>
          </p:nvSpPr>
          <p:spPr>
            <a:xfrm>
              <a:off x="0" y="-28575"/>
              <a:ext cx="1561779" cy="1418477"/>
            </a:xfrm>
            <a:prstGeom prst="rect">
              <a:avLst/>
            </a:prstGeom>
          </p:spPr>
          <p:txBody>
            <a:bodyPr lIns="33867" tIns="33867" rIns="33867" bIns="33867" rtlCol="0" anchor="ctr"/>
            <a:lstStyle/>
            <a:p>
              <a:pPr algn="ctr">
                <a:lnSpc>
                  <a:spcPts val="1027"/>
                </a:lnSpc>
              </a:pPr>
              <a:endParaRPr sz="1200"/>
            </a:p>
            <a:p>
              <a:pPr algn="ctr">
                <a:lnSpc>
                  <a:spcPts val="2146"/>
                </a:lnSpc>
              </a:pPr>
              <a:r>
                <a:rPr lang="en-US" sz="1533">
                  <a:solidFill>
                    <a:srgbClr val="000000"/>
                  </a:solidFill>
                  <a:latin typeface="Lato"/>
                  <a:ea typeface="Lato"/>
                  <a:cs typeface="Lato"/>
                  <a:sym typeface="Lato"/>
                </a:rPr>
                <a:t>Evaluer la représentation de la MDT chez les étudiants, les internes et les confrères.</a:t>
              </a:r>
            </a:p>
            <a:p>
              <a:pPr algn="ctr">
                <a:lnSpc>
                  <a:spcPts val="1307"/>
                </a:lnSpc>
              </a:pPr>
              <a:r>
                <a:rPr lang="en-US" sz="933">
                  <a:solidFill>
                    <a:srgbClr val="000000"/>
                  </a:solidFill>
                  <a:latin typeface="Lato"/>
                  <a:ea typeface="Lato"/>
                  <a:cs typeface="Lato"/>
                  <a:sym typeface="Lato"/>
                </a:rPr>
                <a:t> </a:t>
              </a:r>
            </a:p>
            <a:p>
              <a:pPr algn="ctr">
                <a:lnSpc>
                  <a:spcPts val="2146"/>
                </a:lnSpc>
              </a:pPr>
              <a:r>
                <a:rPr lang="en-US" sz="1533">
                  <a:solidFill>
                    <a:srgbClr val="000000"/>
                  </a:solidFill>
                  <a:latin typeface="Lato"/>
                  <a:ea typeface="Lato"/>
                  <a:cs typeface="Lato"/>
                  <a:sym typeface="Lato"/>
                </a:rPr>
                <a:t>19% des étudiants envisageaient l’option de la MDT à l’ECN, 92% se disaient insuffisamment informés sur la spécialité.</a:t>
              </a:r>
            </a:p>
            <a:p>
              <a:pPr algn="ctr">
                <a:lnSpc>
                  <a:spcPts val="1307"/>
                </a:lnSpc>
              </a:pPr>
              <a:endParaRPr lang="en-US" sz="1533">
                <a:solidFill>
                  <a:srgbClr val="000000"/>
                </a:solidFill>
                <a:latin typeface="Lato"/>
                <a:ea typeface="Lato"/>
                <a:cs typeface="Lato"/>
                <a:sym typeface="Lato"/>
              </a:endParaRPr>
            </a:p>
            <a:p>
              <a:pPr algn="ctr">
                <a:lnSpc>
                  <a:spcPts val="2146"/>
                </a:lnSpc>
              </a:pPr>
              <a:r>
                <a:rPr lang="en-US" sz="1533">
                  <a:solidFill>
                    <a:srgbClr val="000000"/>
                  </a:solidFill>
                  <a:latin typeface="Lato"/>
                  <a:ea typeface="Lato"/>
                  <a:cs typeface="Lato"/>
                  <a:sym typeface="Lato"/>
                </a:rPr>
                <a:t>Après visionnage d’une vidéo présentant la spécialité : </a:t>
              </a:r>
              <a:r>
                <a:rPr lang="en-US" sz="1533" b="1">
                  <a:solidFill>
                    <a:srgbClr val="000000"/>
                  </a:solidFill>
                  <a:latin typeface="Lato Bold"/>
                  <a:ea typeface="Lato Bold"/>
                  <a:cs typeface="Lato Bold"/>
                  <a:sym typeface="Lato Bold"/>
                </a:rPr>
                <a:t>59%</a:t>
              </a:r>
              <a:r>
                <a:rPr lang="en-US" sz="1533">
                  <a:solidFill>
                    <a:srgbClr val="000000"/>
                  </a:solidFill>
                  <a:latin typeface="Lato"/>
                  <a:ea typeface="Lato"/>
                  <a:cs typeface="Lato"/>
                  <a:sym typeface="Lato"/>
                </a:rPr>
                <a:t> voulaient passer en stage en MDT. </a:t>
              </a:r>
            </a:p>
            <a:p>
              <a:pPr algn="ctr">
                <a:lnSpc>
                  <a:spcPts val="1307"/>
                </a:lnSpc>
              </a:pPr>
              <a:endParaRPr lang="en-US" sz="1533">
                <a:solidFill>
                  <a:srgbClr val="000000"/>
                </a:solidFill>
                <a:latin typeface="Lato"/>
                <a:ea typeface="Lato"/>
                <a:cs typeface="Lato"/>
                <a:sym typeface="Lato"/>
              </a:endParaRPr>
            </a:p>
            <a:p>
              <a:pPr algn="ctr">
                <a:lnSpc>
                  <a:spcPts val="2146"/>
                </a:lnSpc>
              </a:pPr>
              <a:r>
                <a:rPr lang="en-US" sz="1533">
                  <a:solidFill>
                    <a:srgbClr val="000000"/>
                  </a:solidFill>
                  <a:latin typeface="Lato"/>
                  <a:ea typeface="Lato"/>
                  <a:cs typeface="Lato"/>
                  <a:sym typeface="Lato"/>
                </a:rPr>
                <a:t>Tous les sous-groupes avaient une meilleur perception de la MDT. </a:t>
              </a:r>
            </a:p>
            <a:p>
              <a:pPr algn="ctr">
                <a:lnSpc>
                  <a:spcPts val="1213"/>
                </a:lnSpc>
              </a:pPr>
              <a:endParaRPr lang="en-US" sz="1533">
                <a:solidFill>
                  <a:srgbClr val="000000"/>
                </a:solidFill>
                <a:latin typeface="Lato"/>
                <a:ea typeface="Lato"/>
                <a:cs typeface="Lato"/>
                <a:sym typeface="Lato"/>
              </a:endParaRPr>
            </a:p>
          </p:txBody>
        </p:sp>
      </p:grpSp>
      <p:grpSp>
        <p:nvGrpSpPr>
          <p:cNvPr id="15" name="Group 15"/>
          <p:cNvGrpSpPr/>
          <p:nvPr/>
        </p:nvGrpSpPr>
        <p:grpSpPr>
          <a:xfrm>
            <a:off x="541769" y="1501833"/>
            <a:ext cx="3953253" cy="1173091"/>
            <a:chOff x="0" y="0"/>
            <a:chExt cx="1561779" cy="463444"/>
          </a:xfrm>
        </p:grpSpPr>
        <p:sp>
          <p:nvSpPr>
            <p:cNvPr id="16" name="Freeform 16"/>
            <p:cNvSpPr/>
            <p:nvPr/>
          </p:nvSpPr>
          <p:spPr>
            <a:xfrm>
              <a:off x="0" y="0"/>
              <a:ext cx="1561779" cy="463444"/>
            </a:xfrm>
            <a:custGeom>
              <a:avLst/>
              <a:gdLst/>
              <a:ahLst/>
              <a:cxnLst/>
              <a:rect l="l" t="t" r="r" b="b"/>
              <a:pathLst>
                <a:path w="1561779" h="463444">
                  <a:moveTo>
                    <a:pt x="19584" y="0"/>
                  </a:moveTo>
                  <a:lnTo>
                    <a:pt x="1542195" y="0"/>
                  </a:lnTo>
                  <a:cubicBezTo>
                    <a:pt x="1547389" y="0"/>
                    <a:pt x="1552371" y="2063"/>
                    <a:pt x="1556043" y="5736"/>
                  </a:cubicBezTo>
                  <a:cubicBezTo>
                    <a:pt x="1559716" y="9409"/>
                    <a:pt x="1561779" y="14390"/>
                    <a:pt x="1561779" y="19584"/>
                  </a:cubicBezTo>
                  <a:lnTo>
                    <a:pt x="1561779" y="443860"/>
                  </a:lnTo>
                  <a:cubicBezTo>
                    <a:pt x="1561779" y="449054"/>
                    <a:pt x="1559716" y="454035"/>
                    <a:pt x="1556043" y="457708"/>
                  </a:cubicBezTo>
                  <a:cubicBezTo>
                    <a:pt x="1552371" y="461380"/>
                    <a:pt x="1547389" y="463444"/>
                    <a:pt x="1542195" y="463444"/>
                  </a:cubicBezTo>
                  <a:lnTo>
                    <a:pt x="19584" y="463444"/>
                  </a:lnTo>
                  <a:cubicBezTo>
                    <a:pt x="14390" y="463444"/>
                    <a:pt x="9409" y="461380"/>
                    <a:pt x="5736" y="457708"/>
                  </a:cubicBezTo>
                  <a:cubicBezTo>
                    <a:pt x="2063" y="454035"/>
                    <a:pt x="0" y="449054"/>
                    <a:pt x="0" y="443860"/>
                  </a:cubicBezTo>
                  <a:lnTo>
                    <a:pt x="0" y="19584"/>
                  </a:lnTo>
                  <a:cubicBezTo>
                    <a:pt x="0" y="14390"/>
                    <a:pt x="2063" y="9409"/>
                    <a:pt x="5736" y="5736"/>
                  </a:cubicBezTo>
                  <a:cubicBezTo>
                    <a:pt x="9409" y="2063"/>
                    <a:pt x="14390" y="0"/>
                    <a:pt x="19584" y="0"/>
                  </a:cubicBezTo>
                  <a:close/>
                </a:path>
              </a:pathLst>
            </a:custGeom>
            <a:solidFill>
              <a:srgbClr val="040606"/>
            </a:solidFill>
          </p:spPr>
          <p:txBody>
            <a:bodyPr/>
            <a:lstStyle/>
            <a:p>
              <a:endParaRPr lang="fr-FR" sz="1200"/>
            </a:p>
          </p:txBody>
        </p:sp>
        <p:sp>
          <p:nvSpPr>
            <p:cNvPr id="17" name="TextBox 17"/>
            <p:cNvSpPr txBox="1"/>
            <p:nvPr/>
          </p:nvSpPr>
          <p:spPr>
            <a:xfrm>
              <a:off x="0" y="-38100"/>
              <a:ext cx="1561779" cy="501544"/>
            </a:xfrm>
            <a:prstGeom prst="rect">
              <a:avLst/>
            </a:prstGeom>
          </p:spPr>
          <p:txBody>
            <a:bodyPr lIns="33867" tIns="33867" rIns="33867" bIns="33867" rtlCol="0" anchor="ctr"/>
            <a:lstStyle/>
            <a:p>
              <a:pPr algn="ctr">
                <a:lnSpc>
                  <a:spcPts val="1773"/>
                </a:lnSpc>
              </a:pPr>
              <a:endParaRPr sz="1200"/>
            </a:p>
          </p:txBody>
        </p:sp>
      </p:grpSp>
      <p:sp>
        <p:nvSpPr>
          <p:cNvPr id="18" name="Freeform 18"/>
          <p:cNvSpPr/>
          <p:nvPr/>
        </p:nvSpPr>
        <p:spPr>
          <a:xfrm rot="5400000">
            <a:off x="7187824" y="2801059"/>
            <a:ext cx="4304413" cy="2532516"/>
          </a:xfrm>
          <a:custGeom>
            <a:avLst/>
            <a:gdLst/>
            <a:ahLst/>
            <a:cxnLst/>
            <a:rect l="l" t="t" r="r" b="b"/>
            <a:pathLst>
              <a:path w="6456619" h="3798774">
                <a:moveTo>
                  <a:pt x="0" y="0"/>
                </a:moveTo>
                <a:lnTo>
                  <a:pt x="6456619" y="0"/>
                </a:lnTo>
                <a:lnTo>
                  <a:pt x="6456619" y="3798774"/>
                </a:lnTo>
                <a:lnTo>
                  <a:pt x="0" y="3798774"/>
                </a:lnTo>
                <a:lnTo>
                  <a:pt x="0" y="0"/>
                </a:lnTo>
                <a:close/>
              </a:path>
            </a:pathLst>
          </a:custGeom>
          <a:blipFill>
            <a:blip r:embed="rId2"/>
            <a:stretch>
              <a:fillRect/>
            </a:stretch>
          </a:blipFill>
        </p:spPr>
        <p:txBody>
          <a:bodyPr/>
          <a:lstStyle/>
          <a:p>
            <a:endParaRPr lang="fr-FR" sz="1200"/>
          </a:p>
        </p:txBody>
      </p:sp>
      <p:grpSp>
        <p:nvGrpSpPr>
          <p:cNvPr id="19" name="Group 19"/>
          <p:cNvGrpSpPr/>
          <p:nvPr/>
        </p:nvGrpSpPr>
        <p:grpSpPr>
          <a:xfrm>
            <a:off x="7963839" y="1619151"/>
            <a:ext cx="3743939" cy="4519059"/>
            <a:chOff x="0" y="0"/>
            <a:chExt cx="1479087" cy="1785307"/>
          </a:xfrm>
        </p:grpSpPr>
        <p:sp>
          <p:nvSpPr>
            <p:cNvPr id="20" name="Freeform 20"/>
            <p:cNvSpPr/>
            <p:nvPr/>
          </p:nvSpPr>
          <p:spPr>
            <a:xfrm>
              <a:off x="0" y="0"/>
              <a:ext cx="1479087" cy="1785307"/>
            </a:xfrm>
            <a:custGeom>
              <a:avLst/>
              <a:gdLst/>
              <a:ahLst/>
              <a:cxnLst/>
              <a:rect l="l" t="t" r="r" b="b"/>
              <a:pathLst>
                <a:path w="1479087" h="1785307">
                  <a:moveTo>
                    <a:pt x="6893" y="0"/>
                  </a:moveTo>
                  <a:lnTo>
                    <a:pt x="1472194" y="0"/>
                  </a:lnTo>
                  <a:cubicBezTo>
                    <a:pt x="1476001" y="0"/>
                    <a:pt x="1479087" y="3086"/>
                    <a:pt x="1479087" y="6893"/>
                  </a:cubicBezTo>
                  <a:lnTo>
                    <a:pt x="1479087" y="1778414"/>
                  </a:lnTo>
                  <a:cubicBezTo>
                    <a:pt x="1479087" y="1780242"/>
                    <a:pt x="1478361" y="1781995"/>
                    <a:pt x="1477068" y="1783288"/>
                  </a:cubicBezTo>
                  <a:cubicBezTo>
                    <a:pt x="1475776" y="1784581"/>
                    <a:pt x="1474023" y="1785307"/>
                    <a:pt x="1472194" y="1785307"/>
                  </a:cubicBezTo>
                  <a:lnTo>
                    <a:pt x="6893" y="1785307"/>
                  </a:lnTo>
                  <a:cubicBezTo>
                    <a:pt x="3086" y="1785307"/>
                    <a:pt x="0" y="1782221"/>
                    <a:pt x="0" y="1778414"/>
                  </a:cubicBezTo>
                  <a:lnTo>
                    <a:pt x="0" y="6893"/>
                  </a:lnTo>
                  <a:cubicBezTo>
                    <a:pt x="0" y="3086"/>
                    <a:pt x="3086" y="0"/>
                    <a:pt x="6893" y="0"/>
                  </a:cubicBezTo>
                  <a:close/>
                </a:path>
              </a:pathLst>
            </a:custGeom>
            <a:solidFill>
              <a:srgbClr val="FFFFFF"/>
            </a:solidFill>
          </p:spPr>
          <p:txBody>
            <a:bodyPr/>
            <a:lstStyle/>
            <a:p>
              <a:endParaRPr lang="fr-FR" sz="1200"/>
            </a:p>
          </p:txBody>
        </p:sp>
        <p:sp>
          <p:nvSpPr>
            <p:cNvPr id="21" name="TextBox 21"/>
            <p:cNvSpPr txBox="1"/>
            <p:nvPr/>
          </p:nvSpPr>
          <p:spPr>
            <a:xfrm>
              <a:off x="0" y="-38100"/>
              <a:ext cx="1479087" cy="1823407"/>
            </a:xfrm>
            <a:prstGeom prst="rect">
              <a:avLst/>
            </a:prstGeom>
          </p:spPr>
          <p:txBody>
            <a:bodyPr lIns="33867" tIns="33867" rIns="33867" bIns="33867" rtlCol="0" anchor="ctr"/>
            <a:lstStyle/>
            <a:p>
              <a:pPr algn="ctr">
                <a:lnSpc>
                  <a:spcPts val="1773"/>
                </a:lnSpc>
              </a:pPr>
              <a:endParaRPr sz="1200"/>
            </a:p>
          </p:txBody>
        </p:sp>
      </p:grpSp>
      <p:sp>
        <p:nvSpPr>
          <p:cNvPr id="22" name="Freeform 22"/>
          <p:cNvSpPr/>
          <p:nvPr/>
        </p:nvSpPr>
        <p:spPr>
          <a:xfrm rot="9626067">
            <a:off x="6500812" y="1445390"/>
            <a:ext cx="1734607" cy="490027"/>
          </a:xfrm>
          <a:custGeom>
            <a:avLst/>
            <a:gdLst/>
            <a:ahLst/>
            <a:cxnLst/>
            <a:rect l="l" t="t" r="r" b="b"/>
            <a:pathLst>
              <a:path w="2601910" h="735040">
                <a:moveTo>
                  <a:pt x="0" y="0"/>
                </a:moveTo>
                <a:lnTo>
                  <a:pt x="2601909" y="0"/>
                </a:lnTo>
                <a:lnTo>
                  <a:pt x="2601909" y="735039"/>
                </a:lnTo>
                <a:lnTo>
                  <a:pt x="0" y="7350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grpSp>
        <p:nvGrpSpPr>
          <p:cNvPr id="23" name="Group 23"/>
          <p:cNvGrpSpPr/>
          <p:nvPr/>
        </p:nvGrpSpPr>
        <p:grpSpPr>
          <a:xfrm>
            <a:off x="7963839" y="1501833"/>
            <a:ext cx="3743939" cy="1173091"/>
            <a:chOff x="0" y="0"/>
            <a:chExt cx="1479087" cy="463444"/>
          </a:xfrm>
        </p:grpSpPr>
        <p:sp>
          <p:nvSpPr>
            <p:cNvPr id="24" name="Freeform 24"/>
            <p:cNvSpPr/>
            <p:nvPr/>
          </p:nvSpPr>
          <p:spPr>
            <a:xfrm>
              <a:off x="0" y="0"/>
              <a:ext cx="1479087" cy="463444"/>
            </a:xfrm>
            <a:custGeom>
              <a:avLst/>
              <a:gdLst/>
              <a:ahLst/>
              <a:cxnLst/>
              <a:rect l="l" t="t" r="r" b="b"/>
              <a:pathLst>
                <a:path w="1479087" h="463444">
                  <a:moveTo>
                    <a:pt x="20679" y="0"/>
                  </a:moveTo>
                  <a:lnTo>
                    <a:pt x="1458409" y="0"/>
                  </a:lnTo>
                  <a:cubicBezTo>
                    <a:pt x="1463893" y="0"/>
                    <a:pt x="1469153" y="2179"/>
                    <a:pt x="1473031" y="6057"/>
                  </a:cubicBezTo>
                  <a:cubicBezTo>
                    <a:pt x="1476909" y="9935"/>
                    <a:pt x="1479087" y="15194"/>
                    <a:pt x="1479087" y="20679"/>
                  </a:cubicBezTo>
                  <a:lnTo>
                    <a:pt x="1479087" y="442765"/>
                  </a:lnTo>
                  <a:cubicBezTo>
                    <a:pt x="1479087" y="454186"/>
                    <a:pt x="1469829" y="463444"/>
                    <a:pt x="1458409" y="463444"/>
                  </a:cubicBezTo>
                  <a:lnTo>
                    <a:pt x="20679" y="463444"/>
                  </a:lnTo>
                  <a:cubicBezTo>
                    <a:pt x="15194" y="463444"/>
                    <a:pt x="9935" y="461265"/>
                    <a:pt x="6057" y="457387"/>
                  </a:cubicBezTo>
                  <a:cubicBezTo>
                    <a:pt x="2179" y="453509"/>
                    <a:pt x="0" y="448249"/>
                    <a:pt x="0" y="442765"/>
                  </a:cubicBezTo>
                  <a:lnTo>
                    <a:pt x="0" y="20679"/>
                  </a:lnTo>
                  <a:cubicBezTo>
                    <a:pt x="0" y="15194"/>
                    <a:pt x="2179" y="9935"/>
                    <a:pt x="6057" y="6057"/>
                  </a:cubicBezTo>
                  <a:cubicBezTo>
                    <a:pt x="9935" y="2179"/>
                    <a:pt x="15194" y="0"/>
                    <a:pt x="20679" y="0"/>
                  </a:cubicBezTo>
                  <a:close/>
                </a:path>
              </a:pathLst>
            </a:custGeom>
            <a:solidFill>
              <a:srgbClr val="040606"/>
            </a:solidFill>
          </p:spPr>
          <p:txBody>
            <a:bodyPr/>
            <a:lstStyle/>
            <a:p>
              <a:endParaRPr lang="fr-FR" sz="1200"/>
            </a:p>
          </p:txBody>
        </p:sp>
        <p:sp>
          <p:nvSpPr>
            <p:cNvPr id="25" name="TextBox 25"/>
            <p:cNvSpPr txBox="1"/>
            <p:nvPr/>
          </p:nvSpPr>
          <p:spPr>
            <a:xfrm>
              <a:off x="0" y="-38100"/>
              <a:ext cx="1479087" cy="501544"/>
            </a:xfrm>
            <a:prstGeom prst="rect">
              <a:avLst/>
            </a:prstGeom>
          </p:spPr>
          <p:txBody>
            <a:bodyPr lIns="33867" tIns="33867" rIns="33867" bIns="33867" rtlCol="0" anchor="ctr"/>
            <a:lstStyle/>
            <a:p>
              <a:pPr algn="ctr">
                <a:lnSpc>
                  <a:spcPts val="1773"/>
                </a:lnSpc>
              </a:pPr>
              <a:endParaRPr sz="1200"/>
            </a:p>
          </p:txBody>
        </p:sp>
      </p:grpSp>
      <p:sp>
        <p:nvSpPr>
          <p:cNvPr id="26" name="Freeform 26"/>
          <p:cNvSpPr/>
          <p:nvPr/>
        </p:nvSpPr>
        <p:spPr>
          <a:xfrm rot="5400000">
            <a:off x="3878671" y="2336526"/>
            <a:ext cx="4597938" cy="3005430"/>
          </a:xfrm>
          <a:custGeom>
            <a:avLst/>
            <a:gdLst/>
            <a:ahLst/>
            <a:cxnLst/>
            <a:rect l="l" t="t" r="r" b="b"/>
            <a:pathLst>
              <a:path w="6896907" h="4508145">
                <a:moveTo>
                  <a:pt x="0" y="0"/>
                </a:moveTo>
                <a:lnTo>
                  <a:pt x="6896907" y="0"/>
                </a:lnTo>
                <a:lnTo>
                  <a:pt x="6896907" y="4508145"/>
                </a:lnTo>
                <a:lnTo>
                  <a:pt x="0" y="4508145"/>
                </a:lnTo>
                <a:lnTo>
                  <a:pt x="0" y="0"/>
                </a:lnTo>
                <a:close/>
              </a:path>
            </a:pathLst>
          </a:custGeom>
          <a:blipFill>
            <a:blip r:embed="rId2"/>
            <a:stretch>
              <a:fillRect l="-5548" r="-5548"/>
            </a:stretch>
          </a:blipFill>
        </p:spPr>
        <p:txBody>
          <a:bodyPr/>
          <a:lstStyle/>
          <a:p>
            <a:endParaRPr lang="fr-FR" sz="1200"/>
          </a:p>
        </p:txBody>
      </p:sp>
      <p:grpSp>
        <p:nvGrpSpPr>
          <p:cNvPr id="27" name="Group 27"/>
          <p:cNvGrpSpPr/>
          <p:nvPr/>
        </p:nvGrpSpPr>
        <p:grpSpPr>
          <a:xfrm>
            <a:off x="11560105" y="6230044"/>
            <a:ext cx="288995" cy="285057"/>
            <a:chOff x="0" y="0"/>
            <a:chExt cx="210338" cy="207472"/>
          </a:xfrm>
        </p:grpSpPr>
        <p:sp>
          <p:nvSpPr>
            <p:cNvPr id="28" name="Freeform 28"/>
            <p:cNvSpPr/>
            <p:nvPr/>
          </p:nvSpPr>
          <p:spPr>
            <a:xfrm>
              <a:off x="0" y="0"/>
              <a:ext cx="210338" cy="207472"/>
            </a:xfrm>
            <a:custGeom>
              <a:avLst/>
              <a:gdLst/>
              <a:ahLst/>
              <a:cxnLst/>
              <a:rect l="l" t="t" r="r" b="b"/>
              <a:pathLst>
                <a:path w="210338" h="207472">
                  <a:moveTo>
                    <a:pt x="0" y="0"/>
                  </a:moveTo>
                  <a:lnTo>
                    <a:pt x="210338" y="0"/>
                  </a:lnTo>
                  <a:lnTo>
                    <a:pt x="210338" y="207472"/>
                  </a:lnTo>
                  <a:lnTo>
                    <a:pt x="0" y="207472"/>
                  </a:lnTo>
                  <a:close/>
                </a:path>
              </a:pathLst>
            </a:custGeom>
            <a:solidFill>
              <a:srgbClr val="000000">
                <a:alpha val="0"/>
              </a:srgbClr>
            </a:solidFill>
          </p:spPr>
          <p:txBody>
            <a:bodyPr/>
            <a:lstStyle/>
            <a:p>
              <a:endParaRPr lang="fr-FR" sz="1200"/>
            </a:p>
          </p:txBody>
        </p:sp>
        <p:sp>
          <p:nvSpPr>
            <p:cNvPr id="29" name="TextBox 29"/>
            <p:cNvSpPr txBox="1"/>
            <p:nvPr/>
          </p:nvSpPr>
          <p:spPr>
            <a:xfrm>
              <a:off x="0" y="-38100"/>
              <a:ext cx="210338"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4</a:t>
              </a:r>
            </a:p>
          </p:txBody>
        </p:sp>
      </p:grpSp>
      <p:sp>
        <p:nvSpPr>
          <p:cNvPr id="30" name="Freeform 30"/>
          <p:cNvSpPr/>
          <p:nvPr/>
        </p:nvSpPr>
        <p:spPr>
          <a:xfrm rot="-1259912">
            <a:off x="4333917" y="5563527"/>
            <a:ext cx="1734607" cy="490027"/>
          </a:xfrm>
          <a:custGeom>
            <a:avLst/>
            <a:gdLst/>
            <a:ahLst/>
            <a:cxnLst/>
            <a:rect l="l" t="t" r="r" b="b"/>
            <a:pathLst>
              <a:path w="2601910" h="735040">
                <a:moveTo>
                  <a:pt x="0" y="0"/>
                </a:moveTo>
                <a:lnTo>
                  <a:pt x="2601910" y="0"/>
                </a:lnTo>
                <a:lnTo>
                  <a:pt x="2601910" y="735039"/>
                </a:lnTo>
                <a:lnTo>
                  <a:pt x="0" y="7350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31" name="TextBox 31"/>
          <p:cNvSpPr txBox="1"/>
          <p:nvPr/>
        </p:nvSpPr>
        <p:spPr>
          <a:xfrm>
            <a:off x="433153" y="1554979"/>
            <a:ext cx="4061868" cy="1450590"/>
          </a:xfrm>
          <a:prstGeom prst="rect">
            <a:avLst/>
          </a:prstGeom>
        </p:spPr>
        <p:txBody>
          <a:bodyPr lIns="0" tIns="0" rIns="0" bIns="0" rtlCol="0" anchor="t">
            <a:spAutoFit/>
          </a:bodyPr>
          <a:lstStyle/>
          <a:p>
            <a:pPr algn="ctr">
              <a:lnSpc>
                <a:spcPts val="1759"/>
              </a:lnSpc>
            </a:pPr>
            <a:r>
              <a:rPr lang="en-US" sz="1257" b="1">
                <a:solidFill>
                  <a:srgbClr val="FFFFFF"/>
                </a:solidFill>
                <a:latin typeface="Poppins Bold"/>
                <a:ea typeface="Poppins Bold"/>
                <a:cs typeface="Poppins Bold"/>
                <a:sym typeface="Poppins Bold"/>
              </a:rPr>
              <a:t>FRANÇOIS SAHUT. ATTRACTIVITÉ ET CONNAISSANCE DE LA MÉDECINE EN SANTÉ AU TRAVAIL DANS LE CORPS MÉDICAL: CONCEPTION D’UN OUTIL DE COMMUNICATION, ANALYSE D’IMPACT ET PERSPECTIVES D’AVENIR. 2019</a:t>
            </a:r>
          </a:p>
          <a:p>
            <a:pPr algn="ctr">
              <a:lnSpc>
                <a:spcPts val="2693"/>
              </a:lnSpc>
            </a:pPr>
            <a:endParaRPr lang="en-US" sz="1257" b="1">
              <a:solidFill>
                <a:srgbClr val="FFFFFF"/>
              </a:solidFill>
              <a:latin typeface="Poppins Bold"/>
              <a:ea typeface="Poppins Bold"/>
              <a:cs typeface="Poppins Bold"/>
              <a:sym typeface="Poppins Bold"/>
            </a:endParaRPr>
          </a:p>
        </p:txBody>
      </p:sp>
      <p:sp>
        <p:nvSpPr>
          <p:cNvPr id="32" name="TextBox 32"/>
          <p:cNvSpPr txBox="1"/>
          <p:nvPr/>
        </p:nvSpPr>
        <p:spPr>
          <a:xfrm>
            <a:off x="8267391" y="2893639"/>
            <a:ext cx="3320301" cy="2641942"/>
          </a:xfrm>
          <a:prstGeom prst="rect">
            <a:avLst/>
          </a:prstGeom>
        </p:spPr>
        <p:txBody>
          <a:bodyPr lIns="0" tIns="0" rIns="0" bIns="0" rtlCol="0" anchor="t">
            <a:spAutoFit/>
          </a:bodyPr>
          <a:lstStyle/>
          <a:p>
            <a:pPr>
              <a:lnSpc>
                <a:spcPts val="2147"/>
              </a:lnSpc>
            </a:pPr>
            <a:r>
              <a:rPr lang="en-US" sz="1533" dirty="0">
                <a:solidFill>
                  <a:srgbClr val="000000"/>
                </a:solidFill>
                <a:latin typeface="Lato"/>
                <a:ea typeface="Lato"/>
                <a:cs typeface="Lato"/>
                <a:sym typeface="Lato"/>
              </a:rPr>
              <a:t>488 </a:t>
            </a:r>
            <a:r>
              <a:rPr lang="en-US" sz="1533" dirty="0" err="1">
                <a:solidFill>
                  <a:srgbClr val="000000"/>
                </a:solidFill>
                <a:latin typeface="Lato"/>
                <a:ea typeface="Lato"/>
                <a:cs typeface="Lato"/>
                <a:sym typeface="Lato"/>
              </a:rPr>
              <a:t>externes</a:t>
            </a:r>
            <a:r>
              <a:rPr lang="en-US" sz="1533" dirty="0">
                <a:solidFill>
                  <a:srgbClr val="000000"/>
                </a:solidFill>
                <a:latin typeface="Lato"/>
                <a:ea typeface="Lato"/>
                <a:cs typeface="Lato"/>
                <a:sym typeface="Lato"/>
              </a:rPr>
              <a:t>. Après </a:t>
            </a:r>
            <a:r>
              <a:rPr lang="en-US" sz="1533" dirty="0" err="1">
                <a:solidFill>
                  <a:srgbClr val="000000"/>
                </a:solidFill>
                <a:latin typeface="Lato"/>
                <a:ea typeface="Lato"/>
                <a:cs typeface="Lato"/>
                <a:sym typeface="Lato"/>
              </a:rPr>
              <a:t>visionnage</a:t>
            </a:r>
            <a:r>
              <a:rPr lang="en-US" sz="1533" dirty="0">
                <a:solidFill>
                  <a:srgbClr val="000000"/>
                </a:solidFill>
                <a:latin typeface="Lato"/>
                <a:ea typeface="Lato"/>
                <a:cs typeface="Lato"/>
                <a:sym typeface="Lato"/>
              </a:rPr>
              <a:t> de </a:t>
            </a:r>
            <a:r>
              <a:rPr lang="en-US" sz="1533" dirty="0" err="1">
                <a:solidFill>
                  <a:srgbClr val="000000"/>
                </a:solidFill>
                <a:latin typeface="Lato"/>
                <a:ea typeface="Lato"/>
                <a:cs typeface="Lato"/>
                <a:sym typeface="Lato"/>
              </a:rPr>
              <a:t>sa</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vidéo</a:t>
            </a:r>
            <a:r>
              <a:rPr lang="en-US" sz="1533" dirty="0">
                <a:solidFill>
                  <a:srgbClr val="000000"/>
                </a:solidFill>
                <a:latin typeface="Lato"/>
                <a:ea typeface="Lato"/>
                <a:cs typeface="Lato"/>
                <a:sym typeface="Lato"/>
              </a:rPr>
              <a:t> : </a:t>
            </a:r>
          </a:p>
          <a:p>
            <a:pPr>
              <a:lnSpc>
                <a:spcPts val="1307"/>
              </a:lnSpc>
            </a:pPr>
            <a:endParaRPr lang="en-US" sz="1533" dirty="0">
              <a:solidFill>
                <a:srgbClr val="000000"/>
              </a:solidFill>
              <a:latin typeface="Lato"/>
              <a:ea typeface="Lato"/>
              <a:cs typeface="Lato"/>
              <a:sym typeface="Lato"/>
            </a:endParaRPr>
          </a:p>
          <a:p>
            <a:pPr>
              <a:lnSpc>
                <a:spcPts val="2147"/>
              </a:lnSpc>
            </a:pPr>
            <a:r>
              <a:rPr lang="en-US" sz="1533" b="1" dirty="0">
                <a:solidFill>
                  <a:srgbClr val="000000"/>
                </a:solidFill>
                <a:latin typeface="Lato Bold"/>
                <a:ea typeface="Lato Bold"/>
                <a:cs typeface="Lato Bold"/>
                <a:sym typeface="Lato Bold"/>
              </a:rPr>
              <a:t>+ 17%</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d’étudiants</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envisageaient</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l’option</a:t>
            </a:r>
            <a:r>
              <a:rPr lang="en-US" sz="1533" dirty="0">
                <a:solidFill>
                  <a:srgbClr val="000000"/>
                </a:solidFill>
                <a:latin typeface="Lato"/>
                <a:ea typeface="Lato"/>
                <a:cs typeface="Lato"/>
                <a:sym typeface="Lato"/>
              </a:rPr>
              <a:t> de la MDT à </a:t>
            </a:r>
            <a:r>
              <a:rPr lang="en-US" sz="1533" dirty="0" err="1">
                <a:solidFill>
                  <a:srgbClr val="000000"/>
                </a:solidFill>
                <a:latin typeface="Lato"/>
                <a:ea typeface="Lato"/>
                <a:cs typeface="Lato"/>
                <a:sym typeface="Lato"/>
              </a:rPr>
              <a:t>l’ECN</a:t>
            </a:r>
            <a:endParaRPr lang="en-US" sz="1533" dirty="0">
              <a:solidFill>
                <a:srgbClr val="000000"/>
              </a:solidFill>
              <a:latin typeface="Lato"/>
              <a:ea typeface="Lato"/>
              <a:cs typeface="Lato"/>
              <a:sym typeface="Lato"/>
            </a:endParaRPr>
          </a:p>
          <a:p>
            <a:pPr>
              <a:lnSpc>
                <a:spcPts val="1307"/>
              </a:lnSpc>
            </a:pPr>
            <a:endParaRPr lang="en-US" sz="1533" dirty="0">
              <a:solidFill>
                <a:srgbClr val="000000"/>
              </a:solidFill>
              <a:latin typeface="Lato"/>
              <a:ea typeface="Lato"/>
              <a:cs typeface="Lato"/>
              <a:sym typeface="Lato"/>
            </a:endParaRPr>
          </a:p>
          <a:p>
            <a:pPr>
              <a:lnSpc>
                <a:spcPts val="2147"/>
              </a:lnSpc>
            </a:pPr>
            <a:r>
              <a:rPr lang="en-US" sz="1533" b="1" dirty="0">
                <a:solidFill>
                  <a:srgbClr val="000000"/>
                </a:solidFill>
                <a:latin typeface="Lato Bold"/>
                <a:ea typeface="Lato Bold"/>
                <a:cs typeface="Lato Bold"/>
                <a:sym typeface="Lato Bold"/>
              </a:rPr>
              <a:t>+ 8 %</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voulaient</a:t>
            </a:r>
            <a:r>
              <a:rPr lang="en-US" sz="1533" dirty="0">
                <a:solidFill>
                  <a:srgbClr val="000000"/>
                </a:solidFill>
                <a:latin typeface="Lato"/>
                <a:ea typeface="Lato"/>
                <a:cs typeface="Lato"/>
                <a:sym typeface="Lato"/>
              </a:rPr>
              <a:t> y passer </a:t>
            </a:r>
            <a:r>
              <a:rPr lang="en-US" sz="1533" dirty="0" err="1">
                <a:solidFill>
                  <a:srgbClr val="000000"/>
                </a:solidFill>
                <a:latin typeface="Lato"/>
                <a:ea typeface="Lato"/>
                <a:cs typeface="Lato"/>
                <a:sym typeface="Lato"/>
              </a:rPr>
              <a:t>en</a:t>
            </a:r>
            <a:r>
              <a:rPr lang="en-US" sz="1533" dirty="0">
                <a:solidFill>
                  <a:srgbClr val="000000"/>
                </a:solidFill>
                <a:latin typeface="Lato"/>
                <a:ea typeface="Lato"/>
                <a:cs typeface="Lato"/>
                <a:sym typeface="Lato"/>
              </a:rPr>
              <a:t> stage</a:t>
            </a:r>
          </a:p>
          <a:p>
            <a:pPr>
              <a:lnSpc>
                <a:spcPts val="1400"/>
              </a:lnSpc>
            </a:pPr>
            <a:endParaRPr lang="en-US" sz="1533" dirty="0">
              <a:solidFill>
                <a:srgbClr val="000000"/>
              </a:solidFill>
              <a:latin typeface="Lato"/>
              <a:ea typeface="Lato"/>
              <a:cs typeface="Lato"/>
              <a:sym typeface="Lato"/>
            </a:endParaRPr>
          </a:p>
          <a:p>
            <a:pPr>
              <a:lnSpc>
                <a:spcPts val="2147"/>
              </a:lnSpc>
            </a:pPr>
            <a:r>
              <a:rPr lang="en-US" sz="1533" b="1" dirty="0">
                <a:solidFill>
                  <a:srgbClr val="000000"/>
                </a:solidFill>
                <a:latin typeface="Lato Bold"/>
                <a:ea typeface="Lato Bold"/>
                <a:cs typeface="Lato Bold"/>
                <a:sym typeface="Lato Bold"/>
              </a:rPr>
              <a:t>53,5 %</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affirmaient</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avoir</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une</a:t>
            </a:r>
            <a:r>
              <a:rPr lang="en-US" sz="1533" dirty="0">
                <a:solidFill>
                  <a:srgbClr val="000000"/>
                </a:solidFill>
                <a:latin typeface="Lato"/>
                <a:ea typeface="Lato"/>
                <a:cs typeface="Lato"/>
                <a:sym typeface="Lato"/>
              </a:rPr>
              <a:t> </a:t>
            </a:r>
            <a:r>
              <a:rPr lang="en-US" sz="1533" dirty="0" err="1">
                <a:solidFill>
                  <a:srgbClr val="000000"/>
                </a:solidFill>
                <a:latin typeface="Lato"/>
                <a:ea typeface="Lato"/>
                <a:cs typeface="Lato"/>
                <a:sym typeface="Lato"/>
              </a:rPr>
              <a:t>meilleure</a:t>
            </a:r>
            <a:r>
              <a:rPr lang="en-US" sz="1533" dirty="0">
                <a:solidFill>
                  <a:srgbClr val="000000"/>
                </a:solidFill>
                <a:latin typeface="Lato"/>
                <a:ea typeface="Lato"/>
                <a:cs typeface="Lato"/>
                <a:sym typeface="Lato"/>
              </a:rPr>
              <a:t> image de la MDT</a:t>
            </a:r>
          </a:p>
          <a:p>
            <a:pPr>
              <a:lnSpc>
                <a:spcPts val="2147"/>
              </a:lnSpc>
            </a:pPr>
            <a:endParaRPr lang="en-US" sz="1533" dirty="0">
              <a:solidFill>
                <a:srgbClr val="000000"/>
              </a:solidFill>
              <a:latin typeface="Lato"/>
              <a:ea typeface="Lato"/>
              <a:cs typeface="Lato"/>
              <a:sym typeface="Lato"/>
            </a:endParaRPr>
          </a:p>
        </p:txBody>
      </p:sp>
      <p:sp>
        <p:nvSpPr>
          <p:cNvPr id="33" name="TextBox 33"/>
          <p:cNvSpPr txBox="1"/>
          <p:nvPr/>
        </p:nvSpPr>
        <p:spPr>
          <a:xfrm>
            <a:off x="8073772" y="1604111"/>
            <a:ext cx="3559202" cy="1154483"/>
          </a:xfrm>
          <a:prstGeom prst="rect">
            <a:avLst/>
          </a:prstGeom>
        </p:spPr>
        <p:txBody>
          <a:bodyPr lIns="0" tIns="0" rIns="0" bIns="0" rtlCol="0" anchor="t">
            <a:spAutoFit/>
          </a:bodyPr>
          <a:lstStyle/>
          <a:p>
            <a:pPr algn="ctr">
              <a:lnSpc>
                <a:spcPts val="2319"/>
              </a:lnSpc>
            </a:pPr>
            <a:r>
              <a:rPr lang="en-US" sz="1657" b="1">
                <a:solidFill>
                  <a:srgbClr val="FFFFFF"/>
                </a:solidFill>
                <a:latin typeface="Poppins Bold"/>
                <a:ea typeface="Poppins Bold"/>
                <a:cs typeface="Poppins Bold"/>
                <a:sym typeface="Poppins Bold"/>
              </a:rPr>
              <a:t>THIERRY BONJOUR. PREVENSTUFF - A QUOI SERT UN MÉDECIN DU TRAVAIL ? 2018</a:t>
            </a:r>
          </a:p>
          <a:p>
            <a:pPr algn="ctr">
              <a:lnSpc>
                <a:spcPts val="2319"/>
              </a:lnSpc>
            </a:pPr>
            <a:endParaRPr lang="en-US" sz="1657" b="1">
              <a:solidFill>
                <a:srgbClr val="FFFFFF"/>
              </a:solidFill>
              <a:latin typeface="Poppins Bold"/>
              <a:ea typeface="Poppins Bold"/>
              <a:cs typeface="Poppins Bold"/>
              <a:sym typeface="Poppins Bold"/>
            </a:endParaRPr>
          </a:p>
        </p:txBody>
      </p:sp>
      <p:sp>
        <p:nvSpPr>
          <p:cNvPr id="34" name="TextBox 34"/>
          <p:cNvSpPr txBox="1"/>
          <p:nvPr/>
        </p:nvSpPr>
        <p:spPr>
          <a:xfrm>
            <a:off x="2871908" y="411109"/>
            <a:ext cx="6611465" cy="1520031"/>
          </a:xfrm>
          <a:prstGeom prst="rect">
            <a:avLst/>
          </a:prstGeom>
        </p:spPr>
        <p:txBody>
          <a:bodyPr lIns="0" tIns="0" rIns="0" bIns="0" rtlCol="0" anchor="t">
            <a:spAutoFit/>
          </a:bodyPr>
          <a:lstStyle/>
          <a:p>
            <a:pPr algn="ctr">
              <a:lnSpc>
                <a:spcPts val="6172"/>
              </a:lnSpc>
            </a:pPr>
            <a:r>
              <a:rPr lang="en-US" sz="4408" b="1" spc="-145">
                <a:solidFill>
                  <a:srgbClr val="000000"/>
                </a:solidFill>
                <a:latin typeface="Roboto Bold"/>
                <a:ea typeface="Roboto Bold"/>
                <a:cs typeface="Roboto Bold"/>
                <a:sym typeface="Roboto Bold"/>
              </a:rPr>
              <a:t>L’importance de la visibilité</a:t>
            </a:r>
          </a:p>
        </p:txBody>
      </p:sp>
      <p:pic>
        <p:nvPicPr>
          <p:cNvPr id="35" name="Image 34">
            <a:extLst>
              <a:ext uri="{FF2B5EF4-FFF2-40B4-BE49-F238E27FC236}">
                <a16:creationId xmlns:a16="http://schemas.microsoft.com/office/drawing/2014/main" id="{078FCB68-48A5-4CFB-B7E3-1544A8F8A7A1}"/>
              </a:ext>
            </a:extLst>
          </p:cNvPr>
          <p:cNvPicPr>
            <a:picLocks noChangeAspect="1"/>
          </p:cNvPicPr>
          <p:nvPr/>
        </p:nvPicPr>
        <p:blipFill rotWithShape="1">
          <a:blip r:embed="rId5"/>
          <a:srcRect l="1365" t="2659" r="2020"/>
          <a:stretch/>
        </p:blipFill>
        <p:spPr>
          <a:xfrm>
            <a:off x="4979503" y="2240355"/>
            <a:ext cx="2458310" cy="1357947"/>
          </a:xfrm>
          <a:prstGeom prst="rect">
            <a:avLst/>
          </a:prstGeom>
        </p:spPr>
      </p:pic>
      <p:pic>
        <p:nvPicPr>
          <p:cNvPr id="36" name="Image 35">
            <a:extLst>
              <a:ext uri="{FF2B5EF4-FFF2-40B4-BE49-F238E27FC236}">
                <a16:creationId xmlns:a16="http://schemas.microsoft.com/office/drawing/2014/main" id="{86DA4598-8B4F-4178-92B1-50EBA1AE9F17}"/>
              </a:ext>
            </a:extLst>
          </p:cNvPr>
          <p:cNvPicPr>
            <a:picLocks noChangeAspect="1"/>
          </p:cNvPicPr>
          <p:nvPr/>
        </p:nvPicPr>
        <p:blipFill rotWithShape="1">
          <a:blip r:embed="rId6"/>
          <a:srcRect l="1194" t="2086" r="1082" b="1918"/>
          <a:stretch/>
        </p:blipFill>
        <p:spPr>
          <a:xfrm>
            <a:off x="4979503" y="3940845"/>
            <a:ext cx="2458310" cy="13579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13081" cy="1784866"/>
            <a:chOff x="0" y="0"/>
            <a:chExt cx="863325" cy="805465"/>
          </a:xfrm>
        </p:grpSpPr>
        <p:sp>
          <p:nvSpPr>
            <p:cNvPr id="3" name="Freeform 3"/>
            <p:cNvSpPr/>
            <p:nvPr/>
          </p:nvSpPr>
          <p:spPr>
            <a:xfrm>
              <a:off x="0" y="0"/>
              <a:ext cx="863325" cy="805465"/>
            </a:xfrm>
            <a:custGeom>
              <a:avLst/>
              <a:gdLst/>
              <a:ahLst/>
              <a:cxnLst/>
              <a:rect l="l" t="t" r="r" b="b"/>
              <a:pathLst>
                <a:path w="863325" h="805465">
                  <a:moveTo>
                    <a:pt x="0" y="0"/>
                  </a:moveTo>
                  <a:lnTo>
                    <a:pt x="863325" y="0"/>
                  </a:lnTo>
                  <a:lnTo>
                    <a:pt x="863325" y="805465"/>
                  </a:lnTo>
                  <a:lnTo>
                    <a:pt x="0" y="805465"/>
                  </a:lnTo>
                  <a:close/>
                </a:path>
              </a:pathLst>
            </a:custGeom>
            <a:solidFill>
              <a:srgbClr val="565655"/>
            </a:solidFill>
          </p:spPr>
          <p:txBody>
            <a:bodyPr/>
            <a:lstStyle/>
            <a:p>
              <a:endParaRPr lang="fr-FR" sz="1200"/>
            </a:p>
          </p:txBody>
        </p:sp>
        <p:sp>
          <p:nvSpPr>
            <p:cNvPr id="4" name="TextBox 4"/>
            <p:cNvSpPr txBox="1"/>
            <p:nvPr/>
          </p:nvSpPr>
          <p:spPr>
            <a:xfrm>
              <a:off x="0" y="-38100"/>
              <a:ext cx="863325" cy="84356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343497" y="342900"/>
            <a:ext cx="3245106" cy="6515100"/>
            <a:chOff x="0" y="0"/>
            <a:chExt cx="1282017" cy="2573867"/>
          </a:xfrm>
        </p:grpSpPr>
        <p:sp>
          <p:nvSpPr>
            <p:cNvPr id="6" name="Freeform 6"/>
            <p:cNvSpPr/>
            <p:nvPr/>
          </p:nvSpPr>
          <p:spPr>
            <a:xfrm>
              <a:off x="0" y="0"/>
              <a:ext cx="1282017" cy="2573867"/>
            </a:xfrm>
            <a:custGeom>
              <a:avLst/>
              <a:gdLst/>
              <a:ahLst/>
              <a:cxnLst/>
              <a:rect l="l" t="t" r="r" b="b"/>
              <a:pathLst>
                <a:path w="1282017" h="2573867">
                  <a:moveTo>
                    <a:pt x="0" y="0"/>
                  </a:moveTo>
                  <a:lnTo>
                    <a:pt x="1282017" y="0"/>
                  </a:lnTo>
                  <a:lnTo>
                    <a:pt x="1282017" y="2573867"/>
                  </a:lnTo>
                  <a:lnTo>
                    <a:pt x="0" y="2573867"/>
                  </a:lnTo>
                  <a:close/>
                </a:path>
              </a:pathLst>
            </a:custGeom>
            <a:solidFill>
              <a:srgbClr val="9FD7F3"/>
            </a:solidFill>
          </p:spPr>
          <p:txBody>
            <a:bodyPr/>
            <a:lstStyle/>
            <a:p>
              <a:endParaRPr lang="fr-FR" sz="1200"/>
            </a:p>
          </p:txBody>
        </p:sp>
        <p:sp>
          <p:nvSpPr>
            <p:cNvPr id="7" name="TextBox 7"/>
            <p:cNvSpPr txBox="1"/>
            <p:nvPr/>
          </p:nvSpPr>
          <p:spPr>
            <a:xfrm>
              <a:off x="0" y="-47625"/>
              <a:ext cx="1282017" cy="2621492"/>
            </a:xfrm>
            <a:prstGeom prst="rect">
              <a:avLst/>
            </a:prstGeom>
          </p:spPr>
          <p:txBody>
            <a:bodyPr lIns="33867" tIns="33867" rIns="33867" bIns="33867" rtlCol="0" anchor="ctr"/>
            <a:lstStyle/>
            <a:p>
              <a:pPr algn="ctr">
                <a:lnSpc>
                  <a:spcPts val="2240"/>
                </a:lnSpc>
              </a:pPr>
              <a:endParaRPr sz="1200"/>
            </a:p>
          </p:txBody>
        </p:sp>
      </p:grpSp>
      <p:grpSp>
        <p:nvGrpSpPr>
          <p:cNvPr id="8" name="Group 8"/>
          <p:cNvGrpSpPr/>
          <p:nvPr/>
        </p:nvGrpSpPr>
        <p:grpSpPr>
          <a:xfrm>
            <a:off x="4750405" y="892433"/>
            <a:ext cx="755579" cy="75557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10256344" y="859730"/>
            <a:ext cx="729965" cy="7299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13" name="TextBox 1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7437302" y="859730"/>
            <a:ext cx="765637" cy="7656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sp>
        <p:nvSpPr>
          <p:cNvPr id="17" name="Freeform 17"/>
          <p:cNvSpPr/>
          <p:nvPr/>
        </p:nvSpPr>
        <p:spPr>
          <a:xfrm>
            <a:off x="7609527" y="1048712"/>
            <a:ext cx="421186" cy="449810"/>
          </a:xfrm>
          <a:custGeom>
            <a:avLst/>
            <a:gdLst/>
            <a:ahLst/>
            <a:cxnLst/>
            <a:rect l="l" t="t" r="r" b="b"/>
            <a:pathLst>
              <a:path w="631779" h="674715">
                <a:moveTo>
                  <a:pt x="0" y="0"/>
                </a:moveTo>
                <a:lnTo>
                  <a:pt x="631779" y="0"/>
                </a:lnTo>
                <a:lnTo>
                  <a:pt x="631779" y="674716"/>
                </a:lnTo>
                <a:lnTo>
                  <a:pt x="0" y="6747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sz="1200"/>
          </a:p>
        </p:txBody>
      </p:sp>
      <p:grpSp>
        <p:nvGrpSpPr>
          <p:cNvPr id="18" name="Group 18"/>
          <p:cNvGrpSpPr/>
          <p:nvPr/>
        </p:nvGrpSpPr>
        <p:grpSpPr>
          <a:xfrm>
            <a:off x="8636206" y="3860528"/>
            <a:ext cx="775310" cy="77531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20" name="TextBox 20"/>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21" name="Group 21"/>
          <p:cNvGrpSpPr/>
          <p:nvPr/>
        </p:nvGrpSpPr>
        <p:grpSpPr>
          <a:xfrm>
            <a:off x="5580269" y="3874305"/>
            <a:ext cx="747755" cy="74775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0606"/>
            </a:solidFill>
          </p:spPr>
          <p:txBody>
            <a:bodyPr/>
            <a:lstStyle/>
            <a:p>
              <a:endParaRPr lang="fr-FR" sz="1200"/>
            </a:p>
          </p:txBody>
        </p:sp>
        <p:sp>
          <p:nvSpPr>
            <p:cNvPr id="23" name="TextBox 23"/>
            <p:cNvSpPr txBox="1"/>
            <p:nvPr/>
          </p:nvSpPr>
          <p:spPr>
            <a:xfrm>
              <a:off x="76200" y="38100"/>
              <a:ext cx="660400" cy="698500"/>
            </a:xfrm>
            <a:prstGeom prst="rect">
              <a:avLst/>
            </a:prstGeom>
          </p:spPr>
          <p:txBody>
            <a:bodyPr lIns="33867" tIns="33867" rIns="33867" bIns="33867" rtlCol="0" anchor="ctr"/>
            <a:lstStyle/>
            <a:p>
              <a:pPr algn="ctr">
                <a:lnSpc>
                  <a:spcPts val="1773"/>
                </a:lnSpc>
              </a:pPr>
              <a:endParaRPr sz="1200"/>
            </a:p>
          </p:txBody>
        </p:sp>
      </p:grpSp>
      <p:grpSp>
        <p:nvGrpSpPr>
          <p:cNvPr id="24" name="Group 24"/>
          <p:cNvGrpSpPr/>
          <p:nvPr/>
        </p:nvGrpSpPr>
        <p:grpSpPr>
          <a:xfrm>
            <a:off x="11566456" y="6230044"/>
            <a:ext cx="282645" cy="285057"/>
            <a:chOff x="0" y="0"/>
            <a:chExt cx="205716" cy="207472"/>
          </a:xfrm>
        </p:grpSpPr>
        <p:sp>
          <p:nvSpPr>
            <p:cNvPr id="25" name="Freeform 25"/>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26" name="TextBox 26"/>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5</a:t>
              </a:r>
            </a:p>
          </p:txBody>
        </p:sp>
      </p:grpSp>
      <p:sp>
        <p:nvSpPr>
          <p:cNvPr id="27" name="Freeform 27"/>
          <p:cNvSpPr/>
          <p:nvPr/>
        </p:nvSpPr>
        <p:spPr>
          <a:xfrm>
            <a:off x="4811100" y="1048712"/>
            <a:ext cx="639857" cy="422306"/>
          </a:xfrm>
          <a:custGeom>
            <a:avLst/>
            <a:gdLst/>
            <a:ahLst/>
            <a:cxnLst/>
            <a:rect l="l" t="t" r="r" b="b"/>
            <a:pathLst>
              <a:path w="959786" h="633459">
                <a:moveTo>
                  <a:pt x="0" y="0"/>
                </a:moveTo>
                <a:lnTo>
                  <a:pt x="959786" y="0"/>
                </a:lnTo>
                <a:lnTo>
                  <a:pt x="959786" y="633459"/>
                </a:lnTo>
                <a:lnTo>
                  <a:pt x="0" y="6334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sz="1200"/>
          </a:p>
        </p:txBody>
      </p:sp>
      <p:sp>
        <p:nvSpPr>
          <p:cNvPr id="28" name="Freeform 28"/>
          <p:cNvSpPr/>
          <p:nvPr/>
        </p:nvSpPr>
        <p:spPr>
          <a:xfrm>
            <a:off x="5720581" y="4004833"/>
            <a:ext cx="467128" cy="474023"/>
          </a:xfrm>
          <a:custGeom>
            <a:avLst/>
            <a:gdLst/>
            <a:ahLst/>
            <a:cxnLst/>
            <a:rect l="l" t="t" r="r" b="b"/>
            <a:pathLst>
              <a:path w="700692" h="711035">
                <a:moveTo>
                  <a:pt x="0" y="0"/>
                </a:moveTo>
                <a:lnTo>
                  <a:pt x="700692" y="0"/>
                </a:lnTo>
                <a:lnTo>
                  <a:pt x="700692" y="711034"/>
                </a:lnTo>
                <a:lnTo>
                  <a:pt x="0" y="7110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sz="1200"/>
          </a:p>
        </p:txBody>
      </p:sp>
      <p:sp>
        <p:nvSpPr>
          <p:cNvPr id="29" name="Freeform 29"/>
          <p:cNvSpPr/>
          <p:nvPr/>
        </p:nvSpPr>
        <p:spPr>
          <a:xfrm>
            <a:off x="10351594" y="1048712"/>
            <a:ext cx="489037" cy="387673"/>
          </a:xfrm>
          <a:custGeom>
            <a:avLst/>
            <a:gdLst/>
            <a:ahLst/>
            <a:cxnLst/>
            <a:rect l="l" t="t" r="r" b="b"/>
            <a:pathLst>
              <a:path w="733555" h="581509">
                <a:moveTo>
                  <a:pt x="0" y="0"/>
                </a:moveTo>
                <a:lnTo>
                  <a:pt x="733554" y="0"/>
                </a:lnTo>
                <a:lnTo>
                  <a:pt x="733554" y="581509"/>
                </a:lnTo>
                <a:lnTo>
                  <a:pt x="0" y="5815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sz="1200"/>
          </a:p>
        </p:txBody>
      </p:sp>
      <p:sp>
        <p:nvSpPr>
          <p:cNvPr id="30" name="TextBox 30"/>
          <p:cNvSpPr txBox="1"/>
          <p:nvPr/>
        </p:nvSpPr>
        <p:spPr>
          <a:xfrm>
            <a:off x="4121828" y="1946911"/>
            <a:ext cx="2407483" cy="487056"/>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Des connaissances médicales et du monde du travail</a:t>
            </a:r>
          </a:p>
        </p:txBody>
      </p:sp>
      <p:sp>
        <p:nvSpPr>
          <p:cNvPr id="31" name="AutoShape 31"/>
          <p:cNvSpPr/>
          <p:nvPr/>
        </p:nvSpPr>
        <p:spPr>
          <a:xfrm>
            <a:off x="3702553" y="3467905"/>
            <a:ext cx="4328160" cy="0"/>
          </a:xfrm>
          <a:prstGeom prst="line">
            <a:avLst/>
          </a:prstGeom>
          <a:ln w="38100" cap="flat">
            <a:solidFill>
              <a:srgbClr val="000000"/>
            </a:solidFill>
            <a:prstDash val="solid"/>
            <a:headEnd type="none" w="sm" len="sm"/>
            <a:tailEnd type="none" w="sm" len="sm"/>
          </a:ln>
        </p:spPr>
        <p:txBody>
          <a:bodyPr/>
          <a:lstStyle/>
          <a:p>
            <a:endParaRPr lang="fr-FR" sz="1200"/>
          </a:p>
        </p:txBody>
      </p:sp>
      <p:sp>
        <p:nvSpPr>
          <p:cNvPr id="32" name="Freeform 32"/>
          <p:cNvSpPr/>
          <p:nvPr/>
        </p:nvSpPr>
        <p:spPr>
          <a:xfrm>
            <a:off x="8730346" y="4004832"/>
            <a:ext cx="587031" cy="486701"/>
          </a:xfrm>
          <a:custGeom>
            <a:avLst/>
            <a:gdLst/>
            <a:ahLst/>
            <a:cxnLst/>
            <a:rect l="l" t="t" r="r" b="b"/>
            <a:pathLst>
              <a:path w="880546" h="730052">
                <a:moveTo>
                  <a:pt x="0" y="0"/>
                </a:moveTo>
                <a:lnTo>
                  <a:pt x="880546" y="0"/>
                </a:lnTo>
                <a:lnTo>
                  <a:pt x="880546" y="730052"/>
                </a:lnTo>
                <a:lnTo>
                  <a:pt x="0" y="7300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sz="1200"/>
          </a:p>
        </p:txBody>
      </p:sp>
      <p:sp>
        <p:nvSpPr>
          <p:cNvPr id="33" name="TextBox 33"/>
          <p:cNvSpPr txBox="1"/>
          <p:nvPr/>
        </p:nvSpPr>
        <p:spPr>
          <a:xfrm>
            <a:off x="4121828" y="1660391"/>
            <a:ext cx="2407483" cy="466987"/>
          </a:xfrm>
          <a:prstGeom prst="rect">
            <a:avLst/>
          </a:prstGeom>
        </p:spPr>
        <p:txBody>
          <a:bodyPr lIns="0" tIns="0" rIns="0" bIns="0" rtlCol="0" anchor="t">
            <a:spAutoFit/>
          </a:bodyPr>
          <a:lstStyle/>
          <a:p>
            <a:pPr algn="ctr">
              <a:lnSpc>
                <a:spcPts val="1946"/>
              </a:lnSpc>
            </a:pPr>
            <a:r>
              <a:rPr lang="en-US" sz="1390" b="1">
                <a:solidFill>
                  <a:srgbClr val="000000"/>
                </a:solidFill>
                <a:latin typeface="Poppins Bold"/>
                <a:ea typeface="Poppins Bold"/>
                <a:cs typeface="Poppins Bold"/>
                <a:sym typeface="Poppins Bold"/>
              </a:rPr>
              <a:t>DOUBLE EXPERTISE DU MDT</a:t>
            </a:r>
          </a:p>
        </p:txBody>
      </p:sp>
      <p:sp>
        <p:nvSpPr>
          <p:cNvPr id="34" name="TextBox 34"/>
          <p:cNvSpPr txBox="1"/>
          <p:nvPr/>
        </p:nvSpPr>
        <p:spPr>
          <a:xfrm>
            <a:off x="9318501" y="1946911"/>
            <a:ext cx="2407483" cy="743537"/>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Pas d’horaire atypique, organisation du temps de travail, salariat...</a:t>
            </a:r>
          </a:p>
        </p:txBody>
      </p:sp>
      <p:sp>
        <p:nvSpPr>
          <p:cNvPr id="35" name="TextBox 35"/>
          <p:cNvSpPr txBox="1"/>
          <p:nvPr/>
        </p:nvSpPr>
        <p:spPr>
          <a:xfrm>
            <a:off x="9235107" y="1631921"/>
            <a:ext cx="2574271" cy="491417"/>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QUALITÉ DE VIE AU TRAVAIL</a:t>
            </a:r>
          </a:p>
        </p:txBody>
      </p:sp>
      <p:sp>
        <p:nvSpPr>
          <p:cNvPr id="36" name="TextBox 36"/>
          <p:cNvSpPr txBox="1"/>
          <p:nvPr/>
        </p:nvSpPr>
        <p:spPr>
          <a:xfrm>
            <a:off x="6616379" y="1946911"/>
            <a:ext cx="2407483" cy="1000017"/>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Risques professionnels, transversalité des pathologies, prévention, acteurs du « one health »</a:t>
            </a:r>
          </a:p>
        </p:txBody>
      </p:sp>
      <p:sp>
        <p:nvSpPr>
          <p:cNvPr id="37" name="TextBox 37"/>
          <p:cNvSpPr txBox="1"/>
          <p:nvPr/>
        </p:nvSpPr>
        <p:spPr>
          <a:xfrm>
            <a:off x="6616379" y="1660391"/>
            <a:ext cx="2407483" cy="234936"/>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RICHESSE DE LA MDT</a:t>
            </a:r>
          </a:p>
        </p:txBody>
      </p:sp>
      <p:sp>
        <p:nvSpPr>
          <p:cNvPr id="38" name="TextBox 38"/>
          <p:cNvSpPr txBox="1"/>
          <p:nvPr/>
        </p:nvSpPr>
        <p:spPr>
          <a:xfrm>
            <a:off x="7867005" y="4986179"/>
            <a:ext cx="2407483" cy="1256498"/>
          </a:xfrm>
          <a:prstGeom prst="rect">
            <a:avLst/>
          </a:prstGeom>
        </p:spPr>
        <p:txBody>
          <a:bodyPr lIns="0" tIns="0" rIns="0" bIns="0" rtlCol="0" anchor="t">
            <a:spAutoFit/>
          </a:bodyPr>
          <a:lstStyle/>
          <a:p>
            <a:pPr algn="ctr">
              <a:lnSpc>
                <a:spcPts val="1960"/>
              </a:lnSpc>
            </a:pPr>
            <a:r>
              <a:rPr lang="en-US" sz="1400" dirty="0">
                <a:solidFill>
                  <a:srgbClr val="000000"/>
                </a:solidFill>
                <a:latin typeface="Lato"/>
                <a:ea typeface="Lato"/>
                <a:cs typeface="Lato"/>
                <a:sym typeface="Lato"/>
              </a:rPr>
              <a:t>Le MDT </a:t>
            </a:r>
            <a:r>
              <a:rPr lang="en-US" sz="1400" dirty="0" err="1">
                <a:solidFill>
                  <a:srgbClr val="000000"/>
                </a:solidFill>
                <a:latin typeface="Lato"/>
                <a:ea typeface="Lato"/>
                <a:cs typeface="Lato"/>
                <a:sym typeface="Lato"/>
              </a:rPr>
              <a:t>coordonne</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une</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équipe</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pluridisciplinaire</a:t>
            </a:r>
            <a:r>
              <a:rPr lang="en-US" sz="1400" dirty="0">
                <a:solidFill>
                  <a:srgbClr val="000000"/>
                </a:solidFill>
                <a:latin typeface="Lato"/>
                <a:ea typeface="Lato"/>
                <a:cs typeface="Lato"/>
                <a:sym typeface="Lato"/>
              </a:rPr>
              <a:t> et </a:t>
            </a:r>
            <a:r>
              <a:rPr lang="en-US" sz="1400" dirty="0" err="1">
                <a:solidFill>
                  <a:srgbClr val="000000"/>
                </a:solidFill>
                <a:latin typeface="Lato"/>
                <a:ea typeface="Lato"/>
                <a:cs typeface="Lato"/>
                <a:sym typeface="Lato"/>
              </a:rPr>
              <a:t>interagit</a:t>
            </a:r>
            <a:r>
              <a:rPr lang="en-US" sz="1400" dirty="0">
                <a:solidFill>
                  <a:srgbClr val="000000"/>
                </a:solidFill>
                <a:latin typeface="Lato"/>
                <a:ea typeface="Lato"/>
                <a:cs typeface="Lato"/>
                <a:sym typeface="Lato"/>
              </a:rPr>
              <a:t> avec de </a:t>
            </a:r>
            <a:r>
              <a:rPr lang="en-US" sz="1400" dirty="0" err="1">
                <a:solidFill>
                  <a:srgbClr val="000000"/>
                </a:solidFill>
                <a:latin typeface="Lato"/>
                <a:ea typeface="Lato"/>
                <a:cs typeface="Lato"/>
                <a:sym typeface="Lato"/>
              </a:rPr>
              <a:t>nombreux</a:t>
            </a:r>
            <a:r>
              <a:rPr lang="en-US" sz="1400" dirty="0">
                <a:solidFill>
                  <a:srgbClr val="000000"/>
                </a:solidFill>
                <a:latin typeface="Lato"/>
                <a:ea typeface="Lato"/>
                <a:cs typeface="Lato"/>
                <a:sym typeface="Lato"/>
              </a:rPr>
              <a:t> </a:t>
            </a:r>
            <a:r>
              <a:rPr lang="en-US" sz="1400" dirty="0" err="1">
                <a:solidFill>
                  <a:srgbClr val="000000"/>
                </a:solidFill>
                <a:latin typeface="Lato"/>
                <a:ea typeface="Lato"/>
                <a:cs typeface="Lato"/>
                <a:sym typeface="Lato"/>
              </a:rPr>
              <a:t>interlocuteurs</a:t>
            </a:r>
            <a:endParaRPr lang="en-US" sz="1400" dirty="0">
              <a:solidFill>
                <a:srgbClr val="000000"/>
              </a:solidFill>
              <a:latin typeface="Lato"/>
              <a:ea typeface="Lato"/>
              <a:cs typeface="Lato"/>
              <a:sym typeface="Lato"/>
            </a:endParaRPr>
          </a:p>
          <a:p>
            <a:pPr algn="ctr">
              <a:lnSpc>
                <a:spcPts val="1960"/>
              </a:lnSpc>
            </a:pPr>
            <a:endParaRPr lang="en-US" sz="1400" dirty="0">
              <a:solidFill>
                <a:srgbClr val="000000"/>
              </a:solidFill>
              <a:latin typeface="Lato"/>
              <a:ea typeface="Lato"/>
              <a:cs typeface="Lato"/>
              <a:sym typeface="Lato"/>
            </a:endParaRPr>
          </a:p>
        </p:txBody>
      </p:sp>
      <p:sp>
        <p:nvSpPr>
          <p:cNvPr id="39" name="TextBox 39"/>
          <p:cNvSpPr txBox="1"/>
          <p:nvPr/>
        </p:nvSpPr>
        <p:spPr>
          <a:xfrm>
            <a:off x="7820121" y="4673937"/>
            <a:ext cx="2407483" cy="234936"/>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LE TRAVAIL EN ÉQUIPE</a:t>
            </a:r>
          </a:p>
        </p:txBody>
      </p:sp>
      <p:sp>
        <p:nvSpPr>
          <p:cNvPr id="40" name="TextBox 40"/>
          <p:cNvSpPr txBox="1"/>
          <p:nvPr/>
        </p:nvSpPr>
        <p:spPr>
          <a:xfrm>
            <a:off x="4750405" y="4986179"/>
            <a:ext cx="2407483" cy="1000017"/>
          </a:xfrm>
          <a:prstGeom prst="rect">
            <a:avLst/>
          </a:prstGeom>
        </p:spPr>
        <p:txBody>
          <a:bodyPr lIns="0" tIns="0" rIns="0" bIns="0" rtlCol="0" anchor="t">
            <a:spAutoFit/>
          </a:bodyPr>
          <a:lstStyle/>
          <a:p>
            <a:pPr algn="ctr">
              <a:lnSpc>
                <a:spcPts val="1960"/>
              </a:lnSpc>
            </a:pPr>
            <a:r>
              <a:rPr lang="en-US" sz="1400">
                <a:solidFill>
                  <a:srgbClr val="000000"/>
                </a:solidFill>
                <a:latin typeface="Lato"/>
                <a:ea typeface="Lato"/>
                <a:cs typeface="Lato"/>
                <a:sym typeface="Lato"/>
              </a:rPr>
              <a:t>Recherche, enseignement, SPST interentreprises ou autonome, public ou privé, secteurs variés</a:t>
            </a:r>
          </a:p>
        </p:txBody>
      </p:sp>
      <p:sp>
        <p:nvSpPr>
          <p:cNvPr id="41" name="TextBox 41"/>
          <p:cNvSpPr txBox="1"/>
          <p:nvPr/>
        </p:nvSpPr>
        <p:spPr>
          <a:xfrm>
            <a:off x="479198" y="738182"/>
            <a:ext cx="2974047" cy="1885131"/>
          </a:xfrm>
          <a:prstGeom prst="rect">
            <a:avLst/>
          </a:prstGeom>
        </p:spPr>
        <p:txBody>
          <a:bodyPr lIns="0" tIns="0" rIns="0" bIns="0" rtlCol="0" anchor="t">
            <a:spAutoFit/>
          </a:bodyPr>
          <a:lstStyle/>
          <a:p>
            <a:pPr>
              <a:lnSpc>
                <a:spcPts val="4884"/>
              </a:lnSpc>
            </a:pPr>
            <a:r>
              <a:rPr lang="en-US" sz="4400" b="1" spc="-110">
                <a:solidFill>
                  <a:srgbClr val="000000"/>
                </a:solidFill>
                <a:latin typeface="Roboto Bold"/>
                <a:ea typeface="Roboto Bold"/>
                <a:cs typeface="Roboto Bold"/>
                <a:sym typeface="Roboto Bold"/>
              </a:rPr>
              <a:t>« Marketer » notre spécialité </a:t>
            </a:r>
          </a:p>
        </p:txBody>
      </p:sp>
      <p:sp>
        <p:nvSpPr>
          <p:cNvPr id="42" name="TextBox 42"/>
          <p:cNvSpPr txBox="1"/>
          <p:nvPr/>
        </p:nvSpPr>
        <p:spPr>
          <a:xfrm>
            <a:off x="611463" y="2985695"/>
            <a:ext cx="2603236" cy="1247521"/>
          </a:xfrm>
          <a:prstGeom prst="rect">
            <a:avLst/>
          </a:prstGeom>
        </p:spPr>
        <p:txBody>
          <a:bodyPr lIns="0" tIns="0" rIns="0" bIns="0" rtlCol="0" anchor="t">
            <a:spAutoFit/>
          </a:bodyPr>
          <a:lstStyle/>
          <a:p>
            <a:pPr>
              <a:lnSpc>
                <a:spcPts val="3267"/>
              </a:lnSpc>
            </a:pPr>
            <a:r>
              <a:rPr lang="en-US" sz="2333">
                <a:solidFill>
                  <a:srgbClr val="000000"/>
                </a:solidFill>
                <a:latin typeface="Poppins"/>
                <a:ea typeface="Poppins"/>
                <a:cs typeface="Poppins"/>
                <a:sym typeface="Poppins"/>
              </a:rPr>
              <a:t>METTRE EN AVANT NOS (NOMBREUX) ATOUTS</a:t>
            </a:r>
          </a:p>
        </p:txBody>
      </p:sp>
      <p:sp>
        <p:nvSpPr>
          <p:cNvPr id="43" name="TextBox 43"/>
          <p:cNvSpPr txBox="1"/>
          <p:nvPr/>
        </p:nvSpPr>
        <p:spPr>
          <a:xfrm>
            <a:off x="4750405" y="4673937"/>
            <a:ext cx="2407483" cy="491417"/>
          </a:xfrm>
          <a:prstGeom prst="rect">
            <a:avLst/>
          </a:prstGeom>
        </p:spPr>
        <p:txBody>
          <a:bodyPr lIns="0" tIns="0" rIns="0" bIns="0" rtlCol="0" anchor="t">
            <a:spAutoFit/>
          </a:bodyPr>
          <a:lstStyle/>
          <a:p>
            <a:pPr algn="ctr">
              <a:lnSpc>
                <a:spcPts val="2039"/>
              </a:lnSpc>
            </a:pPr>
            <a:r>
              <a:rPr lang="en-US" sz="1457" b="1">
                <a:solidFill>
                  <a:srgbClr val="000000"/>
                </a:solidFill>
                <a:latin typeface="Poppins Bold"/>
                <a:ea typeface="Poppins Bold"/>
                <a:cs typeface="Poppins Bold"/>
                <a:sym typeface="Poppins Bold"/>
              </a:rPr>
              <a:t>POSSIBILITÉS D’EXERCICE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724"/>
            <a:ext cx="12192000" cy="1835155"/>
            <a:chOff x="0" y="0"/>
            <a:chExt cx="5501942" cy="828159"/>
          </a:xfrm>
        </p:grpSpPr>
        <p:sp>
          <p:nvSpPr>
            <p:cNvPr id="3" name="Freeform 3"/>
            <p:cNvSpPr/>
            <p:nvPr/>
          </p:nvSpPr>
          <p:spPr>
            <a:xfrm>
              <a:off x="0" y="0"/>
              <a:ext cx="5501942" cy="828159"/>
            </a:xfrm>
            <a:custGeom>
              <a:avLst/>
              <a:gdLst/>
              <a:ahLst/>
              <a:cxnLst/>
              <a:rect l="l" t="t" r="r" b="b"/>
              <a:pathLst>
                <a:path w="5501942" h="828159">
                  <a:moveTo>
                    <a:pt x="0" y="0"/>
                  </a:moveTo>
                  <a:lnTo>
                    <a:pt x="5501942" y="0"/>
                  </a:lnTo>
                  <a:lnTo>
                    <a:pt x="5501942" y="828159"/>
                  </a:lnTo>
                  <a:lnTo>
                    <a:pt x="0" y="828159"/>
                  </a:lnTo>
                  <a:close/>
                </a:path>
              </a:pathLst>
            </a:custGeom>
            <a:solidFill>
              <a:srgbClr val="9FD7F3"/>
            </a:solidFill>
          </p:spPr>
          <p:txBody>
            <a:bodyPr/>
            <a:lstStyle/>
            <a:p>
              <a:endParaRPr lang="fr-FR" sz="1200"/>
            </a:p>
          </p:txBody>
        </p:sp>
        <p:sp>
          <p:nvSpPr>
            <p:cNvPr id="4" name="TextBox 4"/>
            <p:cNvSpPr txBox="1"/>
            <p:nvPr/>
          </p:nvSpPr>
          <p:spPr>
            <a:xfrm>
              <a:off x="0" y="-38100"/>
              <a:ext cx="5501942" cy="86625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566456" y="6230044"/>
            <a:ext cx="282645" cy="285057"/>
            <a:chOff x="0" y="0"/>
            <a:chExt cx="205716" cy="207472"/>
          </a:xfrm>
        </p:grpSpPr>
        <p:sp>
          <p:nvSpPr>
            <p:cNvPr id="6" name="Freeform 6"/>
            <p:cNvSpPr/>
            <p:nvPr/>
          </p:nvSpPr>
          <p:spPr>
            <a:xfrm>
              <a:off x="0" y="0"/>
              <a:ext cx="205716" cy="207472"/>
            </a:xfrm>
            <a:custGeom>
              <a:avLst/>
              <a:gdLst/>
              <a:ahLst/>
              <a:cxnLst/>
              <a:rect l="l" t="t" r="r" b="b"/>
              <a:pathLst>
                <a:path w="205716" h="207472">
                  <a:moveTo>
                    <a:pt x="0" y="0"/>
                  </a:moveTo>
                  <a:lnTo>
                    <a:pt x="205716" y="0"/>
                  </a:lnTo>
                  <a:lnTo>
                    <a:pt x="205716" y="207472"/>
                  </a:lnTo>
                  <a:lnTo>
                    <a:pt x="0" y="207472"/>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05716" cy="245572"/>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6</a:t>
              </a:r>
            </a:p>
          </p:txBody>
        </p:sp>
      </p:grpSp>
      <p:sp>
        <p:nvSpPr>
          <p:cNvPr id="8" name="Freeform 8"/>
          <p:cNvSpPr/>
          <p:nvPr/>
        </p:nvSpPr>
        <p:spPr>
          <a:xfrm>
            <a:off x="-2388015" y="1806431"/>
            <a:ext cx="4776029" cy="5051569"/>
          </a:xfrm>
          <a:custGeom>
            <a:avLst/>
            <a:gdLst/>
            <a:ahLst/>
            <a:cxnLst/>
            <a:rect l="l" t="t" r="r" b="b"/>
            <a:pathLst>
              <a:path w="7164044" h="7577354">
                <a:moveTo>
                  <a:pt x="0" y="0"/>
                </a:moveTo>
                <a:lnTo>
                  <a:pt x="7164044" y="0"/>
                </a:lnTo>
                <a:lnTo>
                  <a:pt x="7164044" y="7577354"/>
                </a:lnTo>
                <a:lnTo>
                  <a:pt x="0" y="7577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9" name="TextBox 9"/>
          <p:cNvSpPr txBox="1"/>
          <p:nvPr/>
        </p:nvSpPr>
        <p:spPr>
          <a:xfrm>
            <a:off x="585727" y="406358"/>
            <a:ext cx="8278256"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Améliorer la visibilité</a:t>
            </a:r>
          </a:p>
        </p:txBody>
      </p:sp>
      <p:sp>
        <p:nvSpPr>
          <p:cNvPr id="10" name="Freeform 10"/>
          <p:cNvSpPr/>
          <p:nvPr/>
        </p:nvSpPr>
        <p:spPr>
          <a:xfrm>
            <a:off x="9694372" y="1806431"/>
            <a:ext cx="4776029" cy="5051569"/>
          </a:xfrm>
          <a:custGeom>
            <a:avLst/>
            <a:gdLst/>
            <a:ahLst/>
            <a:cxnLst/>
            <a:rect l="l" t="t" r="r" b="b"/>
            <a:pathLst>
              <a:path w="7164044" h="7577354">
                <a:moveTo>
                  <a:pt x="0" y="0"/>
                </a:moveTo>
                <a:lnTo>
                  <a:pt x="7164044" y="0"/>
                </a:lnTo>
                <a:lnTo>
                  <a:pt x="7164044" y="7577354"/>
                </a:lnTo>
                <a:lnTo>
                  <a:pt x="0" y="7577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11" name="TextBox 11"/>
          <p:cNvSpPr txBox="1"/>
          <p:nvPr/>
        </p:nvSpPr>
        <p:spPr>
          <a:xfrm>
            <a:off x="10099003" y="3819983"/>
            <a:ext cx="1983383" cy="926087"/>
          </a:xfrm>
          <a:prstGeom prst="rect">
            <a:avLst/>
          </a:prstGeom>
        </p:spPr>
        <p:txBody>
          <a:bodyPr lIns="0" tIns="0" rIns="0" bIns="0" rtlCol="0" anchor="t">
            <a:spAutoFit/>
          </a:bodyPr>
          <a:lstStyle/>
          <a:p>
            <a:pPr algn="ctr">
              <a:lnSpc>
                <a:spcPts val="3733"/>
              </a:lnSpc>
            </a:pPr>
            <a:r>
              <a:rPr lang="en-US" sz="2666">
                <a:solidFill>
                  <a:srgbClr val="FFFFFF"/>
                </a:solidFill>
                <a:latin typeface="Poppins"/>
                <a:ea typeface="Poppins"/>
                <a:cs typeface="Poppins"/>
                <a:sym typeface="Poppins"/>
              </a:rPr>
              <a:t>Auprès des </a:t>
            </a:r>
          </a:p>
          <a:p>
            <a:pPr algn="ctr">
              <a:lnSpc>
                <a:spcPts val="3733"/>
              </a:lnSpc>
              <a:spcBef>
                <a:spcPct val="0"/>
              </a:spcBef>
            </a:pPr>
            <a:r>
              <a:rPr lang="en-US" sz="2666">
                <a:solidFill>
                  <a:srgbClr val="FFFFFF"/>
                </a:solidFill>
                <a:latin typeface="Poppins"/>
                <a:ea typeface="Poppins"/>
                <a:cs typeface="Poppins"/>
                <a:sym typeface="Poppins"/>
              </a:rPr>
              <a:t>étudiants</a:t>
            </a:r>
          </a:p>
        </p:txBody>
      </p:sp>
      <p:sp>
        <p:nvSpPr>
          <p:cNvPr id="12" name="TextBox 12"/>
          <p:cNvSpPr txBox="1"/>
          <p:nvPr/>
        </p:nvSpPr>
        <p:spPr>
          <a:xfrm>
            <a:off x="192419" y="3819983"/>
            <a:ext cx="1983383" cy="926087"/>
          </a:xfrm>
          <a:prstGeom prst="rect">
            <a:avLst/>
          </a:prstGeom>
        </p:spPr>
        <p:txBody>
          <a:bodyPr lIns="0" tIns="0" rIns="0" bIns="0" rtlCol="0" anchor="t">
            <a:spAutoFit/>
          </a:bodyPr>
          <a:lstStyle/>
          <a:p>
            <a:pPr algn="ctr">
              <a:lnSpc>
                <a:spcPts val="3733"/>
              </a:lnSpc>
            </a:pPr>
            <a:r>
              <a:rPr lang="en-US" sz="2666">
                <a:solidFill>
                  <a:srgbClr val="FFFFFF"/>
                </a:solidFill>
                <a:latin typeface="Poppins"/>
                <a:ea typeface="Poppins"/>
                <a:cs typeface="Poppins"/>
                <a:sym typeface="Poppins"/>
              </a:rPr>
              <a:t>Auprès des </a:t>
            </a:r>
          </a:p>
          <a:p>
            <a:pPr algn="ctr">
              <a:lnSpc>
                <a:spcPts val="3733"/>
              </a:lnSpc>
              <a:spcBef>
                <a:spcPct val="0"/>
              </a:spcBef>
            </a:pPr>
            <a:r>
              <a:rPr lang="en-US" sz="2666">
                <a:solidFill>
                  <a:srgbClr val="FFFFFF"/>
                </a:solidFill>
                <a:latin typeface="Poppins"/>
                <a:ea typeface="Poppins"/>
                <a:cs typeface="Poppins"/>
                <a:sym typeface="Poppins"/>
              </a:rPr>
              <a:t>confrères</a:t>
            </a:r>
          </a:p>
        </p:txBody>
      </p:sp>
      <p:sp>
        <p:nvSpPr>
          <p:cNvPr id="13" name="AutoShape 13"/>
          <p:cNvSpPr/>
          <p:nvPr/>
        </p:nvSpPr>
        <p:spPr>
          <a:xfrm>
            <a:off x="2117303" y="3065866"/>
            <a:ext cx="2052859" cy="294928"/>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14" name="AutoShape 14"/>
          <p:cNvSpPr/>
          <p:nvPr/>
        </p:nvSpPr>
        <p:spPr>
          <a:xfrm>
            <a:off x="2389972" y="5175078"/>
            <a:ext cx="2077797" cy="323980"/>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15" name="TextBox 15"/>
          <p:cNvSpPr txBox="1"/>
          <p:nvPr/>
        </p:nvSpPr>
        <p:spPr>
          <a:xfrm>
            <a:off x="2388015" y="5200846"/>
            <a:ext cx="3190104" cy="1538626"/>
          </a:xfrm>
          <a:prstGeom prst="rect">
            <a:avLst/>
          </a:prstGeom>
        </p:spPr>
        <p:txBody>
          <a:bodyPr lIns="0" tIns="0" rIns="0" bIns="0" rtlCol="0" anchor="t">
            <a:spAutoFit/>
          </a:bodyPr>
          <a:lstStyle/>
          <a:p>
            <a:pPr algn="r">
              <a:lnSpc>
                <a:spcPts val="3266"/>
              </a:lnSpc>
            </a:pPr>
            <a:r>
              <a:rPr lang="en-US" sz="2333">
                <a:solidFill>
                  <a:srgbClr val="000000"/>
                </a:solidFill>
                <a:latin typeface="Poppins"/>
                <a:ea typeface="Poppins"/>
                <a:cs typeface="Poppins"/>
                <a:sym typeface="Poppins"/>
              </a:rPr>
              <a:t>Local</a:t>
            </a:r>
          </a:p>
          <a:p>
            <a:pPr algn="r">
              <a:lnSpc>
                <a:spcPts val="2239"/>
              </a:lnSpc>
            </a:pPr>
            <a:r>
              <a:rPr lang="en-US" sz="1600">
                <a:solidFill>
                  <a:srgbClr val="000000"/>
                </a:solidFill>
                <a:latin typeface="Poppins"/>
                <a:ea typeface="Poppins"/>
                <a:cs typeface="Poppins"/>
                <a:sym typeface="Poppins"/>
              </a:rPr>
              <a:t>Projets communs transversaux, </a:t>
            </a:r>
          </a:p>
          <a:p>
            <a:pPr algn="r">
              <a:lnSpc>
                <a:spcPts val="2239"/>
              </a:lnSpc>
            </a:pPr>
            <a:r>
              <a:rPr lang="en-US" sz="1600">
                <a:solidFill>
                  <a:srgbClr val="000000"/>
                </a:solidFill>
                <a:latin typeface="Poppins"/>
                <a:ea typeface="Poppins"/>
                <a:cs typeface="Poppins"/>
                <a:sym typeface="Poppins"/>
              </a:rPr>
              <a:t>Présentation dans les services, </a:t>
            </a:r>
          </a:p>
          <a:p>
            <a:pPr algn="r">
              <a:lnSpc>
                <a:spcPts val="2239"/>
              </a:lnSpc>
              <a:spcBef>
                <a:spcPct val="0"/>
              </a:spcBef>
            </a:pPr>
            <a:r>
              <a:rPr lang="en-US" sz="1600">
                <a:solidFill>
                  <a:srgbClr val="000000"/>
                </a:solidFill>
                <a:latin typeface="Poppins"/>
                <a:ea typeface="Poppins"/>
                <a:cs typeface="Poppins"/>
                <a:sym typeface="Poppins"/>
              </a:rPr>
              <a:t>Participation aux enseignements des DES/DU…</a:t>
            </a:r>
          </a:p>
        </p:txBody>
      </p:sp>
      <p:sp>
        <p:nvSpPr>
          <p:cNvPr id="16" name="TextBox 16"/>
          <p:cNvSpPr txBox="1"/>
          <p:nvPr/>
        </p:nvSpPr>
        <p:spPr>
          <a:xfrm>
            <a:off x="0" y="4930958"/>
            <a:ext cx="2175802" cy="640881"/>
          </a:xfrm>
          <a:prstGeom prst="rect">
            <a:avLst/>
          </a:prstGeom>
        </p:spPr>
        <p:txBody>
          <a:bodyPr lIns="0" tIns="0" rIns="0" bIns="0" rtlCol="0" anchor="t">
            <a:spAutoFit/>
          </a:bodyPr>
          <a:lstStyle/>
          <a:p>
            <a:pPr algn="ctr">
              <a:lnSpc>
                <a:spcPts val="1748"/>
              </a:lnSpc>
            </a:pPr>
            <a:r>
              <a:rPr lang="en-US" sz="1249">
                <a:solidFill>
                  <a:srgbClr val="EBE2D6"/>
                </a:solidFill>
                <a:latin typeface="Open Sans"/>
                <a:ea typeface="Open Sans"/>
                <a:cs typeface="Open Sans"/>
                <a:sym typeface="Open Sans"/>
              </a:rPr>
              <a:t>Pour en finir avec le </a:t>
            </a:r>
          </a:p>
          <a:p>
            <a:pPr algn="ctr">
              <a:lnSpc>
                <a:spcPts val="1748"/>
              </a:lnSpc>
              <a:spcBef>
                <a:spcPct val="0"/>
              </a:spcBef>
            </a:pPr>
            <a:r>
              <a:rPr lang="en-US" sz="1249">
                <a:solidFill>
                  <a:srgbClr val="EBE2D6"/>
                </a:solidFill>
                <a:latin typeface="Open Sans"/>
                <a:ea typeface="Open Sans"/>
                <a:cs typeface="Open Sans"/>
                <a:sym typeface="Open Sans"/>
              </a:rPr>
              <a:t>« Tu finiras médecin du travail dans la Creuse »</a:t>
            </a:r>
          </a:p>
        </p:txBody>
      </p:sp>
      <p:sp>
        <p:nvSpPr>
          <p:cNvPr id="17" name="TextBox 17"/>
          <p:cNvSpPr txBox="1"/>
          <p:nvPr/>
        </p:nvSpPr>
        <p:spPr>
          <a:xfrm>
            <a:off x="4239357" y="3057578"/>
            <a:ext cx="1338761" cy="1080167"/>
          </a:xfrm>
          <a:prstGeom prst="rect">
            <a:avLst/>
          </a:prstGeom>
        </p:spPr>
        <p:txBody>
          <a:bodyPr lIns="0" tIns="0" rIns="0" bIns="0" rtlCol="0" anchor="t">
            <a:spAutoFit/>
          </a:bodyPr>
          <a:lstStyle/>
          <a:p>
            <a:pPr algn="r">
              <a:lnSpc>
                <a:spcPts val="3266"/>
              </a:lnSpc>
            </a:pPr>
            <a:r>
              <a:rPr lang="en-US" sz="2333">
                <a:solidFill>
                  <a:srgbClr val="000000"/>
                </a:solidFill>
                <a:latin typeface="Poppins"/>
                <a:ea typeface="Poppins"/>
                <a:cs typeface="Poppins"/>
                <a:sym typeface="Poppins"/>
              </a:rPr>
              <a:t>National</a:t>
            </a:r>
          </a:p>
          <a:p>
            <a:pPr algn="r">
              <a:lnSpc>
                <a:spcPts val="2239"/>
              </a:lnSpc>
            </a:pPr>
            <a:r>
              <a:rPr lang="en-US" sz="1600">
                <a:solidFill>
                  <a:srgbClr val="000000"/>
                </a:solidFill>
                <a:latin typeface="Poppins"/>
                <a:ea typeface="Poppins"/>
                <a:cs typeface="Poppins"/>
                <a:sym typeface="Poppins"/>
              </a:rPr>
              <a:t>Congrès</a:t>
            </a:r>
          </a:p>
          <a:p>
            <a:pPr algn="r">
              <a:lnSpc>
                <a:spcPts val="3266"/>
              </a:lnSpc>
              <a:spcBef>
                <a:spcPct val="0"/>
              </a:spcBef>
            </a:pPr>
            <a:endParaRPr lang="en-US" sz="1600">
              <a:solidFill>
                <a:srgbClr val="000000"/>
              </a:solidFill>
              <a:latin typeface="Poppins"/>
              <a:ea typeface="Poppins"/>
              <a:cs typeface="Poppins"/>
              <a:sym typeface="Poppins"/>
            </a:endParaRPr>
          </a:p>
        </p:txBody>
      </p:sp>
      <p:sp>
        <p:nvSpPr>
          <p:cNvPr id="18" name="AutoShape 18"/>
          <p:cNvSpPr/>
          <p:nvPr/>
        </p:nvSpPr>
        <p:spPr>
          <a:xfrm>
            <a:off x="8283110" y="2364557"/>
            <a:ext cx="1815893" cy="383791"/>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19" name="AutoShape 19"/>
          <p:cNvSpPr/>
          <p:nvPr/>
        </p:nvSpPr>
        <p:spPr>
          <a:xfrm>
            <a:off x="7950755" y="4780680"/>
            <a:ext cx="1826456" cy="381850"/>
          </a:xfrm>
          <a:prstGeom prst="line">
            <a:avLst/>
          </a:prstGeom>
          <a:ln w="38100" cap="flat">
            <a:solidFill>
              <a:srgbClr val="9FD7F3"/>
            </a:solidFill>
            <a:prstDash val="solid"/>
            <a:headEnd type="diamond" w="lg" len="lg"/>
            <a:tailEnd type="diamond" w="lg" len="lg"/>
          </a:ln>
        </p:spPr>
        <p:txBody>
          <a:bodyPr/>
          <a:lstStyle/>
          <a:p>
            <a:endParaRPr lang="fr-FR" sz="1200"/>
          </a:p>
        </p:txBody>
      </p:sp>
      <p:sp>
        <p:nvSpPr>
          <p:cNvPr id="20" name="TextBox 20"/>
          <p:cNvSpPr txBox="1"/>
          <p:nvPr/>
        </p:nvSpPr>
        <p:spPr>
          <a:xfrm>
            <a:off x="6041193" y="2031629"/>
            <a:ext cx="2808648" cy="2102883"/>
          </a:xfrm>
          <a:prstGeom prst="rect">
            <a:avLst/>
          </a:prstGeom>
        </p:spPr>
        <p:txBody>
          <a:bodyPr lIns="0" tIns="0" rIns="0" bIns="0" rtlCol="0" anchor="t">
            <a:spAutoFit/>
          </a:bodyPr>
          <a:lstStyle/>
          <a:p>
            <a:pPr>
              <a:lnSpc>
                <a:spcPts val="3267"/>
              </a:lnSpc>
            </a:pPr>
            <a:r>
              <a:rPr lang="en-US" sz="2333">
                <a:solidFill>
                  <a:srgbClr val="000000"/>
                </a:solidFill>
                <a:latin typeface="Poppins"/>
                <a:ea typeface="Poppins"/>
                <a:cs typeface="Poppins"/>
                <a:sym typeface="Poppins"/>
              </a:rPr>
              <a:t>National</a:t>
            </a:r>
          </a:p>
          <a:p>
            <a:pPr>
              <a:lnSpc>
                <a:spcPts val="2239"/>
              </a:lnSpc>
            </a:pPr>
            <a:r>
              <a:rPr lang="en-US" sz="1600">
                <a:solidFill>
                  <a:srgbClr val="000000"/>
                </a:solidFill>
                <a:latin typeface="Poppins"/>
                <a:ea typeface="Poppins"/>
                <a:cs typeface="Poppins"/>
                <a:sym typeface="Poppins"/>
              </a:rPr>
              <a:t>Programme EDN/ ECOS, </a:t>
            </a:r>
          </a:p>
          <a:p>
            <a:pPr>
              <a:lnSpc>
                <a:spcPts val="2239"/>
              </a:lnSpc>
            </a:pPr>
            <a:r>
              <a:rPr lang="en-US" sz="1600">
                <a:solidFill>
                  <a:srgbClr val="000000"/>
                </a:solidFill>
                <a:latin typeface="Poppins"/>
                <a:ea typeface="Poppins"/>
                <a:cs typeface="Poppins"/>
                <a:sym typeface="Poppins"/>
              </a:rPr>
              <a:t>Sites internet ressources, maillage,</a:t>
            </a:r>
          </a:p>
          <a:p>
            <a:pPr>
              <a:lnSpc>
                <a:spcPts val="2239"/>
              </a:lnSpc>
            </a:pPr>
            <a:r>
              <a:rPr lang="en-US" sz="1600">
                <a:solidFill>
                  <a:srgbClr val="000000"/>
                </a:solidFill>
                <a:latin typeface="Poppins"/>
                <a:ea typeface="Poppins"/>
                <a:cs typeface="Poppins"/>
                <a:sym typeface="Poppins"/>
              </a:rPr>
              <a:t>Réseaux sociaux, </a:t>
            </a:r>
          </a:p>
          <a:p>
            <a:pPr>
              <a:lnSpc>
                <a:spcPts val="2239"/>
              </a:lnSpc>
            </a:pPr>
            <a:r>
              <a:rPr lang="en-US" sz="1600">
                <a:solidFill>
                  <a:srgbClr val="000000"/>
                </a:solidFill>
                <a:latin typeface="Poppins"/>
                <a:ea typeface="Poppins"/>
                <a:cs typeface="Poppins"/>
                <a:sym typeface="Poppins"/>
              </a:rPr>
              <a:t>Vidéos, photos (AMT +++), </a:t>
            </a:r>
          </a:p>
          <a:p>
            <a:pPr>
              <a:lnSpc>
                <a:spcPts val="2239"/>
              </a:lnSpc>
              <a:spcBef>
                <a:spcPct val="0"/>
              </a:spcBef>
            </a:pPr>
            <a:r>
              <a:rPr lang="en-US" sz="1600">
                <a:solidFill>
                  <a:srgbClr val="000000"/>
                </a:solidFill>
                <a:latin typeface="Poppins"/>
                <a:ea typeface="Poppins"/>
                <a:cs typeface="Poppins"/>
                <a:sym typeface="Poppins"/>
              </a:rPr>
              <a:t>Législation</a:t>
            </a:r>
          </a:p>
        </p:txBody>
      </p:sp>
      <p:sp>
        <p:nvSpPr>
          <p:cNvPr id="21" name="TextBox 21"/>
          <p:cNvSpPr txBox="1"/>
          <p:nvPr/>
        </p:nvSpPr>
        <p:spPr>
          <a:xfrm>
            <a:off x="6096000" y="4562110"/>
            <a:ext cx="3190104" cy="1644425"/>
          </a:xfrm>
          <a:prstGeom prst="rect">
            <a:avLst/>
          </a:prstGeom>
        </p:spPr>
        <p:txBody>
          <a:bodyPr lIns="0" tIns="0" rIns="0" bIns="0" rtlCol="0" anchor="t">
            <a:spAutoFit/>
          </a:bodyPr>
          <a:lstStyle/>
          <a:p>
            <a:pPr>
              <a:lnSpc>
                <a:spcPts val="3266"/>
              </a:lnSpc>
            </a:pPr>
            <a:r>
              <a:rPr lang="en-US" sz="2333">
                <a:solidFill>
                  <a:srgbClr val="000000"/>
                </a:solidFill>
                <a:latin typeface="Poppins"/>
                <a:ea typeface="Poppins"/>
                <a:cs typeface="Poppins"/>
                <a:sym typeface="Poppins"/>
              </a:rPr>
              <a:t>Local</a:t>
            </a:r>
          </a:p>
          <a:p>
            <a:pPr>
              <a:lnSpc>
                <a:spcPts val="2239"/>
              </a:lnSpc>
            </a:pPr>
            <a:r>
              <a:rPr lang="en-US" sz="1600">
                <a:solidFill>
                  <a:srgbClr val="000000"/>
                </a:solidFill>
                <a:latin typeface="Poppins"/>
                <a:ea typeface="Poppins"/>
                <a:cs typeface="Poppins"/>
                <a:sym typeface="Poppins"/>
              </a:rPr>
              <a:t>Stages, Forums, </a:t>
            </a:r>
          </a:p>
          <a:p>
            <a:pPr>
              <a:lnSpc>
                <a:spcPts val="2239"/>
              </a:lnSpc>
            </a:pPr>
            <a:r>
              <a:rPr lang="en-US" sz="1600">
                <a:solidFill>
                  <a:srgbClr val="000000"/>
                </a:solidFill>
                <a:latin typeface="Poppins"/>
                <a:ea typeface="Poppins"/>
                <a:cs typeface="Poppins"/>
                <a:sym typeface="Poppins"/>
              </a:rPr>
              <a:t>Présentations communes… </a:t>
            </a:r>
          </a:p>
          <a:p>
            <a:pPr>
              <a:lnSpc>
                <a:spcPts val="2239"/>
              </a:lnSpc>
            </a:pPr>
            <a:endParaRPr lang="en-US" sz="1600">
              <a:solidFill>
                <a:srgbClr val="000000"/>
              </a:solidFill>
              <a:latin typeface="Poppins"/>
              <a:ea typeface="Poppins"/>
              <a:cs typeface="Poppins"/>
              <a:sym typeface="Poppins"/>
            </a:endParaRPr>
          </a:p>
          <a:p>
            <a:pPr>
              <a:lnSpc>
                <a:spcPts val="3266"/>
              </a:lnSpc>
              <a:spcBef>
                <a:spcPct val="0"/>
              </a:spcBef>
            </a:pPr>
            <a:endParaRPr lang="en-US" sz="1600">
              <a:solidFill>
                <a:srgbClr val="000000"/>
              </a:solidFill>
              <a:latin typeface="Poppins"/>
              <a:ea typeface="Poppins"/>
              <a:cs typeface="Poppins"/>
              <a:sym typeface="Poppins"/>
            </a:endParaRPr>
          </a:p>
        </p:txBody>
      </p:sp>
      <p:grpSp>
        <p:nvGrpSpPr>
          <p:cNvPr id="22" name="Group 22"/>
          <p:cNvGrpSpPr/>
          <p:nvPr/>
        </p:nvGrpSpPr>
        <p:grpSpPr>
          <a:xfrm>
            <a:off x="11707779" y="6372572"/>
            <a:ext cx="278823" cy="278407"/>
            <a:chOff x="0" y="0"/>
            <a:chExt cx="202935" cy="202632"/>
          </a:xfrm>
        </p:grpSpPr>
        <p:sp>
          <p:nvSpPr>
            <p:cNvPr id="23" name="Freeform 23"/>
            <p:cNvSpPr/>
            <p:nvPr/>
          </p:nvSpPr>
          <p:spPr>
            <a:xfrm>
              <a:off x="0" y="0"/>
              <a:ext cx="202935" cy="202632"/>
            </a:xfrm>
            <a:custGeom>
              <a:avLst/>
              <a:gdLst/>
              <a:ahLst/>
              <a:cxnLst/>
              <a:rect l="l" t="t" r="r" b="b"/>
              <a:pathLst>
                <a:path w="202935" h="202632">
                  <a:moveTo>
                    <a:pt x="0" y="0"/>
                  </a:moveTo>
                  <a:lnTo>
                    <a:pt x="202935" y="0"/>
                  </a:lnTo>
                  <a:lnTo>
                    <a:pt x="202935" y="202632"/>
                  </a:lnTo>
                  <a:lnTo>
                    <a:pt x="0" y="202632"/>
                  </a:lnTo>
                  <a:close/>
                </a:path>
              </a:pathLst>
            </a:custGeom>
            <a:solidFill>
              <a:srgbClr val="000000">
                <a:alpha val="0"/>
              </a:srgbClr>
            </a:solidFill>
          </p:spPr>
          <p:txBody>
            <a:bodyPr/>
            <a:lstStyle/>
            <a:p>
              <a:endParaRPr lang="fr-FR" sz="1200"/>
            </a:p>
          </p:txBody>
        </p:sp>
        <p:sp>
          <p:nvSpPr>
            <p:cNvPr id="24" name="TextBox 24"/>
            <p:cNvSpPr txBox="1"/>
            <p:nvPr/>
          </p:nvSpPr>
          <p:spPr>
            <a:xfrm>
              <a:off x="0" y="-38100"/>
              <a:ext cx="202935" cy="240732"/>
            </a:xfrm>
            <a:prstGeom prst="rect">
              <a:avLst/>
            </a:prstGeom>
          </p:spPr>
          <p:txBody>
            <a:bodyPr lIns="33867" tIns="33867" rIns="33867" bIns="33867" rtlCol="0" anchor="ctr"/>
            <a:lstStyle/>
            <a:p>
              <a:pPr algn="ctr">
                <a:lnSpc>
                  <a:spcPts val="1400"/>
                </a:lnSpc>
              </a:pPr>
              <a:r>
                <a:rPr lang="en-US" sz="1000">
                  <a:solidFill>
                    <a:srgbClr val="FFFFFF"/>
                  </a:solidFill>
                  <a:latin typeface="Lato"/>
                  <a:ea typeface="Lato"/>
                  <a:cs typeface="Lato"/>
                  <a:sym typeface="Lato"/>
                </a:rPr>
                <a:t>6</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71293" y="6259067"/>
            <a:ext cx="177807" cy="256033"/>
            <a:chOff x="0" y="0"/>
            <a:chExt cx="129413" cy="186348"/>
          </a:xfrm>
        </p:grpSpPr>
        <p:sp>
          <p:nvSpPr>
            <p:cNvPr id="6" name="Freeform 6"/>
            <p:cNvSpPr/>
            <p:nvPr/>
          </p:nvSpPr>
          <p:spPr>
            <a:xfrm>
              <a:off x="0" y="0"/>
              <a:ext cx="129413" cy="186348"/>
            </a:xfrm>
            <a:custGeom>
              <a:avLst/>
              <a:gdLst/>
              <a:ahLst/>
              <a:cxnLst/>
              <a:rect l="l" t="t" r="r" b="b"/>
              <a:pathLst>
                <a:path w="129413" h="186348">
                  <a:moveTo>
                    <a:pt x="0" y="0"/>
                  </a:moveTo>
                  <a:lnTo>
                    <a:pt x="129413" y="0"/>
                  </a:lnTo>
                  <a:lnTo>
                    <a:pt x="129413" y="186348"/>
                  </a:lnTo>
                  <a:lnTo>
                    <a:pt x="0" y="186348"/>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129413" cy="224448"/>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7</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Manque d’attractivité de la spécialité</a:t>
            </a:r>
          </a:p>
        </p:txBody>
      </p:sp>
      <p:sp>
        <p:nvSpPr>
          <p:cNvPr id="9" name="TextBox 9"/>
          <p:cNvSpPr txBox="1"/>
          <p:nvPr/>
        </p:nvSpPr>
        <p:spPr>
          <a:xfrm>
            <a:off x="685800" y="2129743"/>
            <a:ext cx="11105957" cy="4163063"/>
          </a:xfrm>
          <a:prstGeom prst="rect">
            <a:avLst/>
          </a:prstGeom>
        </p:spPr>
        <p:txBody>
          <a:bodyPr lIns="0" tIns="0" rIns="0" bIns="0" rtlCol="0" anchor="t">
            <a:spAutoFit/>
          </a:bodyPr>
          <a:lstStyle/>
          <a:p>
            <a:pPr marL="444184" lvl="1" indent="-222092">
              <a:lnSpc>
                <a:spcPts val="2880"/>
              </a:lnSpc>
              <a:buFont typeface="Arial"/>
              <a:buChar char="•"/>
            </a:pPr>
            <a:r>
              <a:rPr lang="en-US" sz="2057" dirty="0" err="1">
                <a:solidFill>
                  <a:srgbClr val="000000"/>
                </a:solidFill>
                <a:latin typeface="Poppins"/>
                <a:ea typeface="Poppins"/>
                <a:cs typeface="Poppins"/>
                <a:sym typeface="Poppins"/>
              </a:rPr>
              <a:t>Peu</a:t>
            </a:r>
            <a:r>
              <a:rPr lang="en-US" sz="2057" dirty="0">
                <a:solidFill>
                  <a:srgbClr val="000000"/>
                </a:solidFill>
                <a:latin typeface="Poppins"/>
                <a:ea typeface="Poppins"/>
                <a:cs typeface="Poppins"/>
                <a:sym typeface="Poppins"/>
              </a:rPr>
              <a:t> de </a:t>
            </a:r>
            <a:r>
              <a:rPr lang="en-US" sz="2057" dirty="0" err="1">
                <a:solidFill>
                  <a:srgbClr val="000000"/>
                </a:solidFill>
                <a:latin typeface="Poppins"/>
                <a:ea typeface="Poppins"/>
                <a:cs typeface="Poppins"/>
                <a:sym typeface="Poppins"/>
              </a:rPr>
              <a:t>visibilité</a:t>
            </a:r>
            <a:r>
              <a:rPr lang="en-US" sz="2057" dirty="0">
                <a:solidFill>
                  <a:srgbClr val="000000"/>
                </a:solidFill>
                <a:latin typeface="Poppins"/>
                <a:ea typeface="Poppins"/>
                <a:cs typeface="Poppins"/>
                <a:sym typeface="Poppins"/>
              </a:rPr>
              <a:t> de la </a:t>
            </a:r>
            <a:r>
              <a:rPr lang="en-US" sz="2057" dirty="0" err="1">
                <a:solidFill>
                  <a:srgbClr val="000000"/>
                </a:solidFill>
                <a:latin typeface="Poppins"/>
                <a:ea typeface="Poppins"/>
                <a:cs typeface="Poppins"/>
                <a:sym typeface="Poppins"/>
              </a:rPr>
              <a:t>spécialité</a:t>
            </a:r>
            <a:r>
              <a:rPr lang="en-US" sz="2057" dirty="0">
                <a:solidFill>
                  <a:srgbClr val="000000"/>
                </a:solidFill>
                <a:latin typeface="Poppins"/>
                <a:ea typeface="Poppins"/>
                <a:cs typeface="Poppins"/>
                <a:sym typeface="Poppins"/>
              </a:rPr>
              <a:t> </a:t>
            </a:r>
            <a:r>
              <a:rPr lang="en-US" sz="2057" dirty="0" err="1">
                <a:solidFill>
                  <a:srgbClr val="000000"/>
                </a:solidFill>
                <a:latin typeface="Poppins"/>
                <a:ea typeface="Poppins"/>
                <a:cs typeface="Poppins"/>
                <a:sym typeface="Poppins"/>
              </a:rPr>
              <a:t>auprès</a:t>
            </a:r>
            <a:r>
              <a:rPr lang="en-US" sz="2057" dirty="0">
                <a:solidFill>
                  <a:srgbClr val="000000"/>
                </a:solidFill>
                <a:latin typeface="Poppins"/>
                <a:ea typeface="Poppins"/>
                <a:cs typeface="Poppins"/>
                <a:sym typeface="Poppins"/>
              </a:rPr>
              <a:t> des </a:t>
            </a:r>
            <a:r>
              <a:rPr lang="en-US" sz="2057" dirty="0" err="1">
                <a:solidFill>
                  <a:srgbClr val="000000"/>
                </a:solidFill>
                <a:latin typeface="Poppins"/>
                <a:ea typeface="Poppins"/>
                <a:cs typeface="Poppins"/>
                <a:sym typeface="Poppins"/>
              </a:rPr>
              <a:t>étudiants</a:t>
            </a:r>
            <a:r>
              <a:rPr lang="en-US" sz="2057" dirty="0">
                <a:solidFill>
                  <a:srgbClr val="000000"/>
                </a:solidFill>
                <a:latin typeface="Poppins"/>
                <a:ea typeface="Poppins"/>
                <a:cs typeface="Poppins"/>
                <a:sym typeface="Poppins"/>
              </a:rPr>
              <a:t> </a:t>
            </a:r>
            <a:r>
              <a:rPr lang="en-US" sz="2057" dirty="0" err="1">
                <a:solidFill>
                  <a:srgbClr val="000000"/>
                </a:solidFill>
                <a:latin typeface="Poppins"/>
                <a:ea typeface="Poppins"/>
                <a:cs typeface="Poppins"/>
                <a:sym typeface="Poppins"/>
              </a:rPr>
              <a:t>en</a:t>
            </a:r>
            <a:r>
              <a:rPr lang="en-US" sz="2057" dirty="0">
                <a:solidFill>
                  <a:srgbClr val="000000"/>
                </a:solidFill>
                <a:latin typeface="Poppins"/>
                <a:ea typeface="Poppins"/>
                <a:cs typeface="Poppins"/>
                <a:sym typeface="Poppins"/>
              </a:rPr>
              <a:t> </a:t>
            </a:r>
            <a:r>
              <a:rPr lang="en-US" sz="2057" dirty="0" err="1">
                <a:solidFill>
                  <a:srgbClr val="000000"/>
                </a:solidFill>
                <a:latin typeface="Poppins"/>
                <a:ea typeface="Poppins"/>
                <a:cs typeface="Poppins"/>
                <a:sym typeface="Poppins"/>
              </a:rPr>
              <a:t>médecine</a:t>
            </a:r>
            <a:r>
              <a:rPr lang="en-US" sz="2057"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err="1">
                <a:solidFill>
                  <a:srgbClr val="000000"/>
                </a:solidFill>
                <a:latin typeface="Poppins"/>
                <a:ea typeface="Poppins"/>
                <a:cs typeface="Poppins"/>
                <a:sym typeface="Poppins"/>
              </a:rPr>
              <a:t>Enseignement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médical</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hospitalo-centré</a:t>
            </a:r>
            <a:endParaRPr lang="en-US" sz="1921" dirty="0">
              <a:solidFill>
                <a:srgbClr val="000000"/>
              </a:solidFill>
              <a:latin typeface="Poppins"/>
              <a:ea typeface="Poppins"/>
              <a:cs typeface="Poppins"/>
              <a:sym typeface="Poppins"/>
            </a:endParaRPr>
          </a:p>
          <a:p>
            <a:pPr marL="829481" lvl="2" indent="-276494">
              <a:lnSpc>
                <a:spcPts val="2689"/>
              </a:lnSpc>
              <a:buFont typeface="Arial"/>
              <a:buChar char="⚬"/>
            </a:pPr>
            <a:r>
              <a:rPr lang="en-US" sz="1921" dirty="0">
                <a:solidFill>
                  <a:srgbClr val="000000"/>
                </a:solidFill>
                <a:latin typeface="Poppins"/>
                <a:ea typeface="Poppins"/>
                <a:cs typeface="Poppins"/>
                <a:sym typeface="Poppins"/>
              </a:rPr>
              <a:t>Formation </a:t>
            </a:r>
            <a:r>
              <a:rPr lang="en-US" sz="1921" dirty="0" err="1">
                <a:solidFill>
                  <a:srgbClr val="000000"/>
                </a:solidFill>
                <a:latin typeface="Poppins"/>
                <a:ea typeface="Poppins"/>
                <a:cs typeface="Poppins"/>
                <a:sym typeface="Poppins"/>
              </a:rPr>
              <a:t>centrée</a:t>
            </a:r>
            <a:r>
              <a:rPr lang="en-US" sz="1921" dirty="0">
                <a:solidFill>
                  <a:srgbClr val="000000"/>
                </a:solidFill>
                <a:latin typeface="Poppins"/>
                <a:ea typeface="Poppins"/>
                <a:cs typeface="Poppins"/>
                <a:sym typeface="Poppins"/>
              </a:rPr>
              <a:t> sur la </a:t>
            </a:r>
            <a:r>
              <a:rPr lang="en-US" sz="1921" dirty="0" err="1">
                <a:solidFill>
                  <a:srgbClr val="000000"/>
                </a:solidFill>
                <a:latin typeface="Poppins"/>
                <a:ea typeface="Poppins"/>
                <a:cs typeface="Poppins"/>
                <a:sym typeface="Poppins"/>
              </a:rPr>
              <a:t>pathologie</a:t>
            </a:r>
            <a:r>
              <a:rPr lang="en-US" sz="1921" dirty="0">
                <a:solidFill>
                  <a:srgbClr val="000000"/>
                </a:solidFill>
                <a:latin typeface="Poppins"/>
                <a:ea typeface="Poppins"/>
                <a:cs typeface="Poppins"/>
                <a:sym typeface="Poppins"/>
              </a:rPr>
              <a:t> et </a:t>
            </a:r>
            <a:r>
              <a:rPr lang="en-US" sz="1921" dirty="0" err="1">
                <a:solidFill>
                  <a:srgbClr val="000000"/>
                </a:solidFill>
                <a:latin typeface="Poppins"/>
                <a:ea typeface="Poppins"/>
                <a:cs typeface="Poppins"/>
                <a:sym typeface="Poppins"/>
              </a:rPr>
              <a:t>l’organe</a:t>
            </a:r>
            <a:endParaRPr lang="en-US" sz="1921" dirty="0">
              <a:solidFill>
                <a:srgbClr val="000000"/>
              </a:solidFill>
              <a:latin typeface="Poppins"/>
              <a:ea typeface="Poppins"/>
              <a:cs typeface="Poppins"/>
              <a:sym typeface="Poppins"/>
            </a:endParaRPr>
          </a:p>
          <a:p>
            <a:pPr marL="829481" lvl="2" indent="-276494">
              <a:lnSpc>
                <a:spcPts val="2689"/>
              </a:lnSpc>
              <a:buFont typeface="Arial"/>
              <a:buChar char="⚬"/>
            </a:pPr>
            <a:r>
              <a:rPr lang="en-US" sz="1921" dirty="0" err="1">
                <a:solidFill>
                  <a:srgbClr val="000000"/>
                </a:solidFill>
                <a:latin typeface="Poppins"/>
                <a:ea typeface="Poppins"/>
                <a:cs typeface="Poppins"/>
                <a:sym typeface="Poppins"/>
              </a:rPr>
              <a:t>Heures</a:t>
            </a:r>
            <a:r>
              <a:rPr lang="en-US" sz="1921" dirty="0">
                <a:solidFill>
                  <a:srgbClr val="000000"/>
                </a:solidFill>
                <a:latin typeface="Poppins"/>
                <a:ea typeface="Poppins"/>
                <a:cs typeface="Poppins"/>
                <a:sym typeface="Poppins"/>
              </a:rPr>
              <a:t> de </a:t>
            </a:r>
            <a:r>
              <a:rPr lang="en-US" sz="1921" dirty="0" err="1">
                <a:solidFill>
                  <a:srgbClr val="000000"/>
                </a:solidFill>
                <a:latin typeface="Poppins"/>
                <a:ea typeface="Poppins"/>
                <a:cs typeface="Poppins"/>
                <a:sym typeface="Poppins"/>
              </a:rPr>
              <a:t>cours</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directement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liées</a:t>
            </a:r>
            <a:r>
              <a:rPr lang="en-US" sz="1921" dirty="0">
                <a:solidFill>
                  <a:srgbClr val="000000"/>
                </a:solidFill>
                <a:latin typeface="Poppins"/>
                <a:ea typeface="Poppins"/>
                <a:cs typeface="Poppins"/>
                <a:sym typeface="Poppins"/>
              </a:rPr>
              <a:t> au </a:t>
            </a:r>
            <a:r>
              <a:rPr lang="en-US" sz="1921" dirty="0" err="1">
                <a:solidFill>
                  <a:srgbClr val="000000"/>
                </a:solidFill>
                <a:latin typeface="Poppins"/>
                <a:ea typeface="Poppins"/>
                <a:cs typeface="Poppins"/>
                <a:sym typeface="Poppins"/>
              </a:rPr>
              <a:t>nombre</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d’Item</a:t>
            </a:r>
            <a:r>
              <a:rPr lang="en-US" sz="1921" dirty="0">
                <a:solidFill>
                  <a:srgbClr val="000000"/>
                </a:solidFill>
                <a:latin typeface="Poppins"/>
                <a:ea typeface="Poppins"/>
                <a:cs typeface="Poppins"/>
                <a:sym typeface="Poppins"/>
              </a:rPr>
              <a:t> de la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err="1">
                <a:solidFill>
                  <a:srgbClr val="000000"/>
                </a:solidFill>
                <a:latin typeface="Poppins"/>
                <a:ea typeface="Poppins"/>
                <a:cs typeface="Poppins"/>
                <a:sym typeface="Poppins"/>
              </a:rPr>
              <a:t>Médecine</a:t>
            </a:r>
            <a:r>
              <a:rPr lang="en-US" sz="1921" dirty="0">
                <a:solidFill>
                  <a:srgbClr val="000000"/>
                </a:solidFill>
                <a:latin typeface="Poppins"/>
                <a:ea typeface="Poppins"/>
                <a:cs typeface="Poppins"/>
                <a:sym typeface="Poppins"/>
              </a:rPr>
              <a:t> du travail </a:t>
            </a:r>
            <a:r>
              <a:rPr lang="en-US" sz="1921" dirty="0" err="1">
                <a:solidFill>
                  <a:srgbClr val="000000"/>
                </a:solidFill>
                <a:latin typeface="Poppins"/>
                <a:ea typeface="Poppins"/>
                <a:cs typeface="Poppins"/>
                <a:sym typeface="Poppins"/>
              </a:rPr>
              <a:t>peu</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évoquée</a:t>
            </a:r>
            <a:r>
              <a:rPr lang="en-US" sz="1921" dirty="0">
                <a:solidFill>
                  <a:srgbClr val="000000"/>
                </a:solidFill>
                <a:latin typeface="Poppins"/>
                <a:ea typeface="Poppins"/>
                <a:cs typeface="Poppins"/>
                <a:sym typeface="Poppins"/>
              </a:rPr>
              <a:t> par les </a:t>
            </a:r>
            <a:r>
              <a:rPr lang="en-US" sz="1921" dirty="0" err="1">
                <a:solidFill>
                  <a:srgbClr val="000000"/>
                </a:solidFill>
                <a:latin typeface="Poppins"/>
                <a:ea typeface="Poppins"/>
                <a:cs typeface="Poppins"/>
                <a:sym typeface="Poppins"/>
              </a:rPr>
              <a:t>autres</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spécialistes</a:t>
            </a:r>
            <a:endParaRPr lang="en-US" sz="1921" dirty="0">
              <a:solidFill>
                <a:srgbClr val="000000"/>
              </a:solidFill>
              <a:latin typeface="Poppins"/>
              <a:ea typeface="Poppins"/>
              <a:cs typeface="Poppins"/>
              <a:sym typeface="Poppins"/>
            </a:endParaRPr>
          </a:p>
          <a:p>
            <a:pPr>
              <a:lnSpc>
                <a:spcPts val="2689"/>
              </a:lnSpc>
            </a:pPr>
            <a:endParaRPr lang="en-US" sz="1921" dirty="0">
              <a:solidFill>
                <a:srgbClr val="000000"/>
              </a:solidFill>
              <a:latin typeface="Poppins"/>
              <a:ea typeface="Poppins"/>
              <a:cs typeface="Poppins"/>
              <a:sym typeface="Poppins"/>
            </a:endParaRPr>
          </a:p>
          <a:p>
            <a:pPr marL="414741" lvl="1" indent="-207370">
              <a:lnSpc>
                <a:spcPts val="2689"/>
              </a:lnSpc>
              <a:buFont typeface="Arial"/>
              <a:buChar char="•"/>
            </a:pPr>
            <a:r>
              <a:rPr lang="en-US" sz="1921" dirty="0">
                <a:solidFill>
                  <a:srgbClr val="000000"/>
                </a:solidFill>
                <a:latin typeface="Poppins"/>
                <a:ea typeface="Poppins"/>
                <a:cs typeface="Poppins"/>
                <a:sym typeface="Poppins"/>
              </a:rPr>
              <a:t>Des </a:t>
            </a:r>
            <a:r>
              <a:rPr lang="en-US" sz="1921" dirty="0" err="1">
                <a:solidFill>
                  <a:srgbClr val="000000"/>
                </a:solidFill>
                <a:latin typeface="Poppins"/>
                <a:ea typeface="Poppins"/>
                <a:cs typeface="Poppins"/>
                <a:sym typeface="Poppins"/>
              </a:rPr>
              <a:t>préjugés</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concernant</a:t>
            </a:r>
            <a:r>
              <a:rPr lang="en-US" sz="1921" dirty="0">
                <a:solidFill>
                  <a:srgbClr val="000000"/>
                </a:solidFill>
                <a:latin typeface="Poppins"/>
                <a:ea typeface="Poppins"/>
                <a:cs typeface="Poppins"/>
                <a:sym typeface="Poppins"/>
              </a:rPr>
              <a:t> la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qui persistent :</a:t>
            </a:r>
          </a:p>
          <a:p>
            <a:pPr marL="829481" lvl="2" indent="-276494">
              <a:lnSpc>
                <a:spcPts val="2689"/>
              </a:lnSpc>
              <a:buFont typeface="Arial"/>
              <a:buChar char="⚬"/>
            </a:pPr>
            <a:r>
              <a:rPr lang="en-US" sz="1921" dirty="0">
                <a:solidFill>
                  <a:srgbClr val="000000"/>
                </a:solidFill>
                <a:latin typeface="Poppins"/>
                <a:ea typeface="Poppins"/>
                <a:cs typeface="Poppins"/>
                <a:sym typeface="Poppins"/>
              </a:rPr>
              <a:t>« Travail </a:t>
            </a:r>
            <a:r>
              <a:rPr lang="en-US" sz="1921" dirty="0" err="1">
                <a:solidFill>
                  <a:srgbClr val="000000"/>
                </a:solidFill>
                <a:latin typeface="Poppins"/>
                <a:ea typeface="Poppins"/>
                <a:cs typeface="Poppins"/>
                <a:sym typeface="Poppins"/>
              </a:rPr>
              <a:t>administratif</a:t>
            </a:r>
            <a:r>
              <a:rPr lang="en-US" sz="1921"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non </a:t>
            </a:r>
            <a:r>
              <a:rPr lang="en-US" sz="1921" dirty="0" err="1">
                <a:solidFill>
                  <a:srgbClr val="000000"/>
                </a:solidFill>
                <a:latin typeface="Poppins"/>
                <a:ea typeface="Poppins"/>
                <a:cs typeface="Poppins"/>
                <a:sym typeface="Poppins"/>
              </a:rPr>
              <a:t>clinique</a:t>
            </a:r>
            <a:r>
              <a:rPr lang="en-US" sz="1921" dirty="0">
                <a:solidFill>
                  <a:srgbClr val="000000"/>
                </a:solidFill>
                <a:latin typeface="Poppins"/>
                <a:ea typeface="Poppins"/>
                <a:cs typeface="Poppins"/>
                <a:sym typeface="Poppins"/>
              </a:rPr>
              <a:t> »</a:t>
            </a:r>
          </a:p>
          <a:p>
            <a:pPr marL="829481" lvl="2" indent="-276494">
              <a:lnSpc>
                <a:spcPts val="2689"/>
              </a:lnSpc>
              <a:buFont typeface="Arial"/>
              <a:buChar char="⚬"/>
            </a:pP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Impossibilité</a:t>
            </a:r>
            <a:r>
              <a:rPr lang="en-US" sz="1921" dirty="0">
                <a:solidFill>
                  <a:srgbClr val="000000"/>
                </a:solidFill>
                <a:latin typeface="Poppins"/>
                <a:ea typeface="Poppins"/>
                <a:cs typeface="Poppins"/>
                <a:sym typeface="Poppins"/>
              </a:rPr>
              <a:t> de </a:t>
            </a:r>
            <a:r>
              <a:rPr lang="en-US" sz="1921" dirty="0" err="1">
                <a:solidFill>
                  <a:srgbClr val="000000"/>
                </a:solidFill>
                <a:latin typeface="Poppins"/>
                <a:ea typeface="Poppins"/>
                <a:cs typeface="Poppins"/>
                <a:sym typeface="Poppins"/>
              </a:rPr>
              <a:t>prescrire</a:t>
            </a:r>
            <a:r>
              <a:rPr lang="en-US" sz="1921" dirty="0">
                <a:solidFill>
                  <a:srgbClr val="000000"/>
                </a:solidFill>
                <a:latin typeface="Poppins"/>
                <a:ea typeface="Poppins"/>
                <a:cs typeface="Poppins"/>
                <a:sym typeface="Poppins"/>
              </a:rPr>
              <a:t> »</a:t>
            </a:r>
          </a:p>
          <a:p>
            <a:pPr>
              <a:lnSpc>
                <a:spcPts val="2689"/>
              </a:lnSpc>
            </a:pPr>
            <a:endParaRPr lang="en-US" sz="1921" dirty="0">
              <a:solidFill>
                <a:srgbClr val="000000"/>
              </a:solidFill>
              <a:latin typeface="Poppins"/>
              <a:ea typeface="Poppins"/>
              <a:cs typeface="Poppins"/>
              <a:sym typeface="Poppins"/>
            </a:endParaRPr>
          </a:p>
          <a:p>
            <a:pPr marL="414741" lvl="1" indent="-207370">
              <a:lnSpc>
                <a:spcPts val="2689"/>
              </a:lnSpc>
              <a:spcBef>
                <a:spcPct val="0"/>
              </a:spcBef>
              <a:buFont typeface="Arial"/>
              <a:buChar char="•"/>
            </a:pPr>
            <a:r>
              <a:rPr lang="en-US" sz="1921" dirty="0">
                <a:solidFill>
                  <a:srgbClr val="000000"/>
                </a:solidFill>
                <a:latin typeface="Poppins"/>
                <a:ea typeface="Poppins"/>
                <a:cs typeface="Poppins"/>
                <a:sym typeface="Poppins"/>
              </a:rPr>
              <a:t>EDN : </a:t>
            </a:r>
            <a:r>
              <a:rPr lang="en-US" sz="1921" dirty="0" err="1">
                <a:solidFill>
                  <a:srgbClr val="000000"/>
                </a:solidFill>
                <a:latin typeface="Poppins"/>
                <a:ea typeface="Poppins"/>
                <a:cs typeface="Poppins"/>
                <a:sym typeface="Poppins"/>
              </a:rPr>
              <a:t>spécialité</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choisie</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est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souvent</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vue</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en</a:t>
            </a:r>
            <a:r>
              <a:rPr lang="en-US" sz="1921" dirty="0">
                <a:solidFill>
                  <a:srgbClr val="000000"/>
                </a:solidFill>
                <a:latin typeface="Poppins"/>
                <a:ea typeface="Poppins"/>
                <a:cs typeface="Poppins"/>
                <a:sym typeface="Poppins"/>
              </a:rPr>
              <a:t> stage de premier </a:t>
            </a:r>
            <a:r>
              <a:rPr lang="en-US" sz="1921" dirty="0" err="1">
                <a:solidFill>
                  <a:srgbClr val="000000"/>
                </a:solidFill>
                <a:latin typeface="Poppins"/>
                <a:ea typeface="Poppins"/>
                <a:cs typeface="Poppins"/>
                <a:sym typeface="Poppins"/>
              </a:rPr>
              <a:t>ou</a:t>
            </a:r>
            <a:r>
              <a:rPr lang="en-US" sz="1921" dirty="0">
                <a:solidFill>
                  <a:srgbClr val="000000"/>
                </a:solidFill>
                <a:latin typeface="Poppins"/>
                <a:ea typeface="Poppins"/>
                <a:cs typeface="Poppins"/>
                <a:sym typeface="Poppins"/>
              </a:rPr>
              <a:t> </a:t>
            </a:r>
            <a:r>
              <a:rPr lang="en-US" sz="1921" dirty="0" err="1">
                <a:solidFill>
                  <a:srgbClr val="000000"/>
                </a:solidFill>
                <a:latin typeface="Poppins"/>
                <a:ea typeface="Poppins"/>
                <a:cs typeface="Poppins"/>
                <a:sym typeface="Poppins"/>
              </a:rPr>
              <a:t>deuxième</a:t>
            </a:r>
            <a:r>
              <a:rPr lang="en-US" sz="1921" dirty="0">
                <a:solidFill>
                  <a:srgbClr val="000000"/>
                </a:solidFill>
                <a:latin typeface="Poppins"/>
                <a:ea typeface="Poppins"/>
                <a:cs typeface="Poppins"/>
                <a:sym typeface="Poppins"/>
              </a:rPr>
              <a:t> cycle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11126" y="6259067"/>
            <a:ext cx="237974" cy="287071"/>
            <a:chOff x="0" y="0"/>
            <a:chExt cx="173204" cy="208938"/>
          </a:xfrm>
        </p:grpSpPr>
        <p:sp>
          <p:nvSpPr>
            <p:cNvPr id="6" name="Freeform 6"/>
            <p:cNvSpPr/>
            <p:nvPr/>
          </p:nvSpPr>
          <p:spPr>
            <a:xfrm>
              <a:off x="0" y="0"/>
              <a:ext cx="173204" cy="208938"/>
            </a:xfrm>
            <a:custGeom>
              <a:avLst/>
              <a:gdLst/>
              <a:ahLst/>
              <a:cxnLst/>
              <a:rect l="l" t="t" r="r" b="b"/>
              <a:pathLst>
                <a:path w="173204" h="208938">
                  <a:moveTo>
                    <a:pt x="0" y="0"/>
                  </a:moveTo>
                  <a:lnTo>
                    <a:pt x="173204" y="0"/>
                  </a:lnTo>
                  <a:lnTo>
                    <a:pt x="173204" y="208938"/>
                  </a:lnTo>
                  <a:lnTo>
                    <a:pt x="0" y="208938"/>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173204" cy="247038"/>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8</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Stages d’externe dans les SPSTI</a:t>
            </a:r>
          </a:p>
        </p:txBody>
      </p:sp>
      <p:sp>
        <p:nvSpPr>
          <p:cNvPr id="9" name="TextBox 9"/>
          <p:cNvSpPr txBox="1"/>
          <p:nvPr/>
        </p:nvSpPr>
        <p:spPr>
          <a:xfrm>
            <a:off x="473829" y="2047937"/>
            <a:ext cx="10820400" cy="4393767"/>
          </a:xfrm>
          <a:prstGeom prst="rect">
            <a:avLst/>
          </a:prstGeom>
        </p:spPr>
        <p:txBody>
          <a:bodyPr lIns="0" tIns="0" rIns="0" bIns="0" rtlCol="0" anchor="t">
            <a:spAutoFit/>
          </a:bodyPr>
          <a:lstStyle/>
          <a:p>
            <a:pPr marL="413999" lvl="1" indent="-207000">
              <a:lnSpc>
                <a:spcPts val="2684"/>
              </a:lnSpc>
              <a:buFont typeface="Arial"/>
              <a:buChar char="•"/>
            </a:pPr>
            <a:r>
              <a:rPr lang="en-US" sz="1917" dirty="0">
                <a:solidFill>
                  <a:srgbClr val="000000"/>
                </a:solidFill>
                <a:latin typeface="Poppins"/>
                <a:ea typeface="Poppins"/>
                <a:cs typeface="Poppins"/>
                <a:sym typeface="Poppins"/>
              </a:rPr>
              <a:t>Une occasion </a:t>
            </a:r>
            <a:r>
              <a:rPr lang="en-US" sz="1917" dirty="0" err="1">
                <a:solidFill>
                  <a:srgbClr val="000000"/>
                </a:solidFill>
                <a:latin typeface="Poppins"/>
                <a:ea typeface="Poppins"/>
                <a:cs typeface="Poppins"/>
                <a:sym typeface="Poppins"/>
              </a:rPr>
              <a:t>d’enseigner</a:t>
            </a:r>
            <a:r>
              <a:rPr lang="en-US" sz="1917" dirty="0">
                <a:solidFill>
                  <a:srgbClr val="000000"/>
                </a:solidFill>
                <a:latin typeface="Poppins"/>
                <a:ea typeface="Poppins"/>
                <a:cs typeface="Poppins"/>
                <a:sym typeface="Poppins"/>
              </a:rPr>
              <a:t> la discipline : </a:t>
            </a: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les liens avec les </a:t>
            </a:r>
            <a:r>
              <a:rPr lang="en-US" sz="1797" dirty="0" err="1">
                <a:solidFill>
                  <a:srgbClr val="000000"/>
                </a:solidFill>
                <a:latin typeface="Poppins"/>
                <a:ea typeface="Poppins"/>
                <a:cs typeface="Poppins"/>
                <a:sym typeface="Poppins"/>
              </a:rPr>
              <a:t>autres</a:t>
            </a:r>
            <a:r>
              <a:rPr lang="en-US" sz="1797" dirty="0">
                <a:solidFill>
                  <a:srgbClr val="000000"/>
                </a:solidFill>
                <a:latin typeface="Poppins"/>
                <a:ea typeface="Poppins"/>
                <a:cs typeface="Poppins"/>
                <a:sym typeface="Poppins"/>
              </a:rPr>
              <a:t> disciplines (</a:t>
            </a:r>
            <a:r>
              <a:rPr lang="en-US" sz="1797" dirty="0" err="1">
                <a:solidFill>
                  <a:srgbClr val="000000"/>
                </a:solidFill>
                <a:latin typeface="Poppins"/>
                <a:ea typeface="Poppins"/>
                <a:cs typeface="Poppins"/>
                <a:sym typeface="Poppins"/>
              </a:rPr>
              <a:t>rhumatologie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psychiatrie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pneumologie</a:t>
            </a:r>
            <a:r>
              <a:rPr lang="en-US" sz="1797" dirty="0">
                <a:solidFill>
                  <a:srgbClr val="000000"/>
                </a:solidFill>
                <a:latin typeface="Poppins"/>
                <a:ea typeface="Poppins"/>
                <a:cs typeface="Poppins"/>
                <a:sym typeface="Poppins"/>
              </a:rPr>
              <a:t>…)</a:t>
            </a: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la </a:t>
            </a:r>
            <a:r>
              <a:rPr lang="en-US" sz="1797" dirty="0" err="1">
                <a:solidFill>
                  <a:srgbClr val="000000"/>
                </a:solidFill>
                <a:latin typeface="Poppins"/>
                <a:ea typeface="Poppins"/>
                <a:cs typeface="Poppins"/>
                <a:sym typeface="Poppins"/>
              </a:rPr>
              <a:t>pratique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clinique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transversale</a:t>
            </a:r>
            <a:endParaRPr lang="en-US" sz="1797" dirty="0">
              <a:solidFill>
                <a:srgbClr val="000000"/>
              </a:solidFill>
              <a:latin typeface="Poppins"/>
              <a:ea typeface="Poppins"/>
              <a:cs typeface="Poppins"/>
              <a:sym typeface="Poppins"/>
            </a:endParaRPr>
          </a:p>
          <a:p>
            <a:pPr marL="776395" lvl="2" indent="-258798">
              <a:lnSpc>
                <a:spcPts val="2517"/>
              </a:lnSpc>
              <a:buFont typeface="Arial"/>
              <a:buChar char="⚬"/>
            </a:pPr>
            <a:r>
              <a:rPr lang="en-US" sz="1797" dirty="0">
                <a:solidFill>
                  <a:srgbClr val="000000"/>
                </a:solidFill>
                <a:latin typeface="Poppins"/>
                <a:ea typeface="Poppins"/>
                <a:cs typeface="Poppins"/>
                <a:sym typeface="Poppins"/>
              </a:rPr>
              <a:t>Prolonger </a:t>
            </a:r>
            <a:r>
              <a:rPr lang="en-US" sz="1797" dirty="0" err="1">
                <a:solidFill>
                  <a:srgbClr val="000000"/>
                </a:solidFill>
                <a:latin typeface="Poppins"/>
                <a:ea typeface="Poppins"/>
                <a:cs typeface="Poppins"/>
                <a:sym typeface="Poppins"/>
              </a:rPr>
              <a:t>l’enseignement</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théorique</a:t>
            </a:r>
            <a:r>
              <a:rPr lang="en-US" sz="1797" dirty="0">
                <a:solidFill>
                  <a:srgbClr val="000000"/>
                </a:solidFill>
                <a:latin typeface="Poppins"/>
                <a:ea typeface="Poppins"/>
                <a:cs typeface="Poppins"/>
                <a:sym typeface="Poppins"/>
              </a:rPr>
              <a:t> par la </a:t>
            </a:r>
            <a:r>
              <a:rPr lang="en-US" sz="1797" dirty="0" err="1">
                <a:solidFill>
                  <a:srgbClr val="000000"/>
                </a:solidFill>
                <a:latin typeface="Poppins"/>
                <a:ea typeface="Poppins"/>
                <a:cs typeface="Poppins"/>
                <a:sym typeface="Poppins"/>
              </a:rPr>
              <a:t>pratique</a:t>
            </a:r>
            <a:endParaRPr lang="en-US" sz="1797" dirty="0">
              <a:solidFill>
                <a:srgbClr val="000000"/>
              </a:solidFill>
              <a:latin typeface="Poppins"/>
              <a:ea typeface="Poppins"/>
              <a:cs typeface="Poppins"/>
              <a:sym typeface="Poppins"/>
            </a:endParaRPr>
          </a:p>
          <a:p>
            <a:pPr>
              <a:lnSpc>
                <a:spcPts val="1863"/>
              </a:lnSpc>
            </a:pPr>
            <a:endParaRPr lang="en-US" sz="1797" dirty="0">
              <a:solidFill>
                <a:srgbClr val="000000"/>
              </a:solidFill>
              <a:latin typeface="Poppins"/>
              <a:ea typeface="Poppins"/>
              <a:cs typeface="Poppins"/>
              <a:sym typeface="Poppins"/>
            </a:endParaRPr>
          </a:p>
          <a:p>
            <a:pPr marL="413999" lvl="1" indent="-207000">
              <a:lnSpc>
                <a:spcPts val="2684"/>
              </a:lnSpc>
              <a:buFont typeface="Arial"/>
              <a:buChar char="•"/>
            </a:pPr>
            <a:r>
              <a:rPr lang="en-US" sz="1917" dirty="0">
                <a:solidFill>
                  <a:srgbClr val="000000"/>
                </a:solidFill>
                <a:latin typeface="Poppins"/>
                <a:ea typeface="Poppins"/>
                <a:cs typeface="Poppins"/>
                <a:sym typeface="Poppins"/>
              </a:rPr>
              <a:t>Une occasion de </a:t>
            </a:r>
            <a:r>
              <a:rPr lang="en-US" sz="1917" dirty="0" err="1">
                <a:solidFill>
                  <a:srgbClr val="000000"/>
                </a:solidFill>
                <a:latin typeface="Poppins"/>
                <a:ea typeface="Poppins"/>
                <a:cs typeface="Poppins"/>
                <a:sym typeface="Poppins"/>
              </a:rPr>
              <a:t>lutter</a:t>
            </a:r>
            <a:r>
              <a:rPr lang="en-US" sz="1917" dirty="0">
                <a:solidFill>
                  <a:srgbClr val="000000"/>
                </a:solidFill>
                <a:latin typeface="Poppins"/>
                <a:ea typeface="Poppins"/>
                <a:cs typeface="Poppins"/>
                <a:sym typeface="Poppins"/>
              </a:rPr>
              <a:t> </a:t>
            </a:r>
            <a:r>
              <a:rPr lang="en-US" sz="1917" dirty="0" err="1">
                <a:solidFill>
                  <a:srgbClr val="000000"/>
                </a:solidFill>
                <a:latin typeface="Poppins"/>
                <a:ea typeface="Poppins"/>
                <a:cs typeface="Poppins"/>
                <a:sym typeface="Poppins"/>
              </a:rPr>
              <a:t>contre</a:t>
            </a:r>
            <a:r>
              <a:rPr lang="en-US" sz="1917" dirty="0">
                <a:solidFill>
                  <a:srgbClr val="000000"/>
                </a:solidFill>
                <a:latin typeface="Poppins"/>
                <a:ea typeface="Poppins"/>
                <a:cs typeface="Poppins"/>
                <a:sym typeface="Poppins"/>
              </a:rPr>
              <a:t> les </a:t>
            </a:r>
            <a:r>
              <a:rPr lang="en-US" sz="1917" dirty="0" err="1">
                <a:solidFill>
                  <a:srgbClr val="000000"/>
                </a:solidFill>
                <a:latin typeface="Poppins"/>
                <a:ea typeface="Poppins"/>
                <a:cs typeface="Poppins"/>
                <a:sym typeface="Poppins"/>
              </a:rPr>
              <a:t>idées</a:t>
            </a:r>
            <a:r>
              <a:rPr lang="en-US" sz="1917" dirty="0">
                <a:solidFill>
                  <a:srgbClr val="000000"/>
                </a:solidFill>
                <a:latin typeface="Poppins"/>
                <a:ea typeface="Poppins"/>
                <a:cs typeface="Poppins"/>
                <a:sym typeface="Poppins"/>
              </a:rPr>
              <a:t> </a:t>
            </a:r>
            <a:r>
              <a:rPr lang="en-US" sz="1917" dirty="0" err="1">
                <a:solidFill>
                  <a:srgbClr val="000000"/>
                </a:solidFill>
                <a:latin typeface="Poppins"/>
                <a:ea typeface="Poppins"/>
                <a:cs typeface="Poppins"/>
                <a:sym typeface="Poppins"/>
              </a:rPr>
              <a:t>reçues</a:t>
            </a:r>
            <a:r>
              <a:rPr lang="en-US" sz="1917" dirty="0">
                <a:solidFill>
                  <a:srgbClr val="000000"/>
                </a:solidFill>
                <a:latin typeface="Poppins"/>
                <a:ea typeface="Poppins"/>
                <a:cs typeface="Poppins"/>
                <a:sym typeface="Poppins"/>
              </a:rPr>
              <a:t> :</a:t>
            </a:r>
          </a:p>
          <a:p>
            <a:pPr marL="776395" lvl="2" indent="-258798">
              <a:lnSpc>
                <a:spcPts val="2517"/>
              </a:lnSpc>
              <a:buFont typeface="Arial"/>
              <a:buChar char="⚬"/>
            </a:pPr>
            <a:r>
              <a:rPr lang="en-US" sz="1797" dirty="0">
                <a:solidFill>
                  <a:srgbClr val="000000"/>
                </a:solidFill>
                <a:latin typeface="Poppins"/>
                <a:ea typeface="Poppins"/>
                <a:cs typeface="Poppins"/>
                <a:sym typeface="Poppins"/>
              </a:rPr>
              <a:t>Contact avec la discipline sur le terrain</a:t>
            </a: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une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pratique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clinique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variée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selon</a:t>
            </a:r>
            <a:r>
              <a:rPr lang="en-US" sz="1797" dirty="0">
                <a:solidFill>
                  <a:srgbClr val="000000"/>
                </a:solidFill>
                <a:latin typeface="Poppins"/>
                <a:ea typeface="Poppins"/>
                <a:cs typeface="Poppins"/>
                <a:sym typeface="Poppins"/>
              </a:rPr>
              <a:t> les </a:t>
            </a:r>
            <a:r>
              <a:rPr lang="en-US" sz="1797" dirty="0" err="1">
                <a:solidFill>
                  <a:srgbClr val="000000"/>
                </a:solidFill>
                <a:latin typeface="Poppins"/>
                <a:ea typeface="Poppins"/>
                <a:cs typeface="Poppins"/>
                <a:sym typeface="Poppins"/>
              </a:rPr>
              <a:t>secteurs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professionnels</a:t>
            </a:r>
            <a:endParaRPr lang="en-US" sz="1797" dirty="0">
              <a:solidFill>
                <a:srgbClr val="000000"/>
              </a:solidFill>
              <a:latin typeface="Poppins"/>
              <a:ea typeface="Poppins"/>
              <a:cs typeface="Poppins"/>
              <a:sym typeface="Poppins"/>
            </a:endParaRPr>
          </a:p>
          <a:p>
            <a:pPr marL="776395" lvl="2" indent="-258798">
              <a:lnSpc>
                <a:spcPts val="2517"/>
              </a:lnSpc>
              <a:buFont typeface="Arial"/>
              <a:buChar char="⚬"/>
            </a:pPr>
            <a:r>
              <a:rPr lang="en-US" sz="1797" dirty="0" err="1">
                <a:solidFill>
                  <a:srgbClr val="000000"/>
                </a:solidFill>
                <a:latin typeface="Poppins"/>
                <a:ea typeface="Poppins"/>
                <a:cs typeface="Poppins"/>
                <a:sym typeface="Poppins"/>
              </a:rPr>
              <a:t>Montrer</a:t>
            </a:r>
            <a:r>
              <a:rPr lang="en-US" sz="1797" dirty="0">
                <a:solidFill>
                  <a:srgbClr val="000000"/>
                </a:solidFill>
                <a:latin typeface="Poppins"/>
                <a:ea typeface="Poppins"/>
                <a:cs typeface="Poppins"/>
                <a:sym typeface="Poppins"/>
              </a:rPr>
              <a:t> les </a:t>
            </a:r>
            <a:r>
              <a:rPr lang="en-US" sz="1797" dirty="0" err="1">
                <a:solidFill>
                  <a:srgbClr val="000000"/>
                </a:solidFill>
                <a:latin typeface="Poppins"/>
                <a:ea typeface="Poppins"/>
                <a:cs typeface="Poppins"/>
                <a:sym typeface="Poppins"/>
              </a:rPr>
              <a:t>spécificités</a:t>
            </a:r>
            <a:r>
              <a:rPr lang="en-US" sz="1797" dirty="0">
                <a:solidFill>
                  <a:srgbClr val="000000"/>
                </a:solidFill>
                <a:latin typeface="Poppins"/>
                <a:ea typeface="Poppins"/>
                <a:cs typeface="Poppins"/>
                <a:sym typeface="Poppins"/>
              </a:rPr>
              <a:t> de la discipline  </a:t>
            </a:r>
          </a:p>
          <a:p>
            <a:pPr marL="1164594" lvl="3" indent="-291149">
              <a:lnSpc>
                <a:spcPts val="2517"/>
              </a:lnSpc>
              <a:buFont typeface="Arial"/>
              <a:buChar char="￭"/>
            </a:pPr>
            <a:r>
              <a:rPr lang="en-US" sz="1797" dirty="0" err="1">
                <a:solidFill>
                  <a:srgbClr val="000000"/>
                </a:solidFill>
                <a:latin typeface="Poppins"/>
                <a:ea typeface="Poppins"/>
                <a:cs typeface="Poppins"/>
                <a:sym typeface="Poppins"/>
              </a:rPr>
              <a:t>Équipe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pluridisciplinaire</a:t>
            </a:r>
            <a:r>
              <a:rPr lang="en-US" sz="1797" dirty="0">
                <a:solidFill>
                  <a:srgbClr val="000000"/>
                </a:solidFill>
                <a:latin typeface="Poppins"/>
                <a:ea typeface="Poppins"/>
                <a:cs typeface="Poppins"/>
                <a:sym typeface="Poppins"/>
              </a:rPr>
              <a:t> : </a:t>
            </a:r>
            <a:r>
              <a:rPr lang="en-US" sz="1797" dirty="0" err="1">
                <a:solidFill>
                  <a:srgbClr val="000000"/>
                </a:solidFill>
                <a:latin typeface="Poppins"/>
                <a:ea typeface="Poppins"/>
                <a:cs typeface="Poppins"/>
                <a:sym typeface="Poppins"/>
              </a:rPr>
              <a:t>médecin</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infirmier</a:t>
            </a:r>
            <a:r>
              <a:rPr lang="en-US" sz="1797" dirty="0">
                <a:solidFill>
                  <a:srgbClr val="000000"/>
                </a:solidFill>
                <a:latin typeface="Poppins"/>
                <a:ea typeface="Poppins"/>
                <a:cs typeface="Poppins"/>
                <a:sym typeface="Poppins"/>
              </a:rPr>
              <a:t>, IPRP, </a:t>
            </a:r>
            <a:r>
              <a:rPr lang="en-US" sz="1797" dirty="0" err="1">
                <a:solidFill>
                  <a:srgbClr val="000000"/>
                </a:solidFill>
                <a:latin typeface="Poppins"/>
                <a:ea typeface="Poppins"/>
                <a:cs typeface="Poppins"/>
                <a:sym typeface="Poppins"/>
              </a:rPr>
              <a:t>psychologues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assistantes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sociales</a:t>
            </a:r>
            <a:r>
              <a:rPr lang="en-US" sz="1797" dirty="0">
                <a:solidFill>
                  <a:srgbClr val="000000"/>
                </a:solidFill>
                <a:latin typeface="Poppins"/>
                <a:ea typeface="Poppins"/>
                <a:cs typeface="Poppins"/>
                <a:sym typeface="Poppins"/>
              </a:rPr>
              <a:t>…</a:t>
            </a:r>
          </a:p>
          <a:p>
            <a:pPr marL="1164594" lvl="3" indent="-291149">
              <a:lnSpc>
                <a:spcPts val="2517"/>
              </a:lnSpc>
              <a:buFont typeface="Arial"/>
              <a:buChar char="￭"/>
            </a:pPr>
            <a:r>
              <a:rPr lang="en-US" sz="1797" dirty="0">
                <a:solidFill>
                  <a:srgbClr val="000000"/>
                </a:solidFill>
                <a:latin typeface="Poppins"/>
                <a:ea typeface="Poppins"/>
                <a:cs typeface="Poppins"/>
                <a:sym typeface="Poppins"/>
              </a:rPr>
              <a:t>Tiers temps, </a:t>
            </a:r>
            <a:r>
              <a:rPr lang="en-US" sz="1797" dirty="0" err="1">
                <a:solidFill>
                  <a:srgbClr val="000000"/>
                </a:solidFill>
                <a:latin typeface="Poppins"/>
                <a:ea typeface="Poppins"/>
                <a:cs typeface="Poppins"/>
                <a:sym typeface="Poppins"/>
              </a:rPr>
              <a:t>évaluation</a:t>
            </a:r>
            <a:r>
              <a:rPr lang="en-US" sz="1797" dirty="0">
                <a:solidFill>
                  <a:srgbClr val="000000"/>
                </a:solidFill>
                <a:latin typeface="Poppins"/>
                <a:ea typeface="Poppins"/>
                <a:cs typeface="Poppins"/>
                <a:sym typeface="Poppins"/>
              </a:rPr>
              <a:t> des </a:t>
            </a:r>
            <a:r>
              <a:rPr lang="en-US" sz="1797" dirty="0" err="1">
                <a:solidFill>
                  <a:srgbClr val="000000"/>
                </a:solidFill>
                <a:latin typeface="Poppins"/>
                <a:ea typeface="Poppins"/>
                <a:cs typeface="Poppins"/>
                <a:sym typeface="Poppins"/>
              </a:rPr>
              <a:t>risques</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toxicologie</a:t>
            </a:r>
            <a:r>
              <a:rPr lang="en-US" sz="1797" dirty="0">
                <a:solidFill>
                  <a:srgbClr val="000000"/>
                </a:solidFill>
                <a:latin typeface="Poppins"/>
                <a:ea typeface="Poppins"/>
                <a:cs typeface="Poppins"/>
                <a:sym typeface="Poppins"/>
              </a:rPr>
              <a:t>, </a:t>
            </a:r>
            <a:r>
              <a:rPr lang="en-US" sz="1797" dirty="0" err="1">
                <a:solidFill>
                  <a:srgbClr val="000000"/>
                </a:solidFill>
                <a:latin typeface="Poppins"/>
                <a:ea typeface="Poppins"/>
                <a:cs typeface="Poppins"/>
                <a:sym typeface="Poppins"/>
              </a:rPr>
              <a:t>maintien</a:t>
            </a:r>
            <a:r>
              <a:rPr lang="en-US" sz="1797" dirty="0">
                <a:solidFill>
                  <a:srgbClr val="000000"/>
                </a:solidFill>
                <a:latin typeface="Poppins"/>
                <a:ea typeface="Poppins"/>
                <a:cs typeface="Poppins"/>
                <a:sym typeface="Poppins"/>
              </a:rPr>
              <a:t> dans </a:t>
            </a:r>
            <a:r>
              <a:rPr lang="en-US" sz="1797" dirty="0" err="1">
                <a:solidFill>
                  <a:srgbClr val="000000"/>
                </a:solidFill>
                <a:latin typeface="Poppins"/>
                <a:ea typeface="Poppins"/>
                <a:cs typeface="Poppins"/>
                <a:sym typeface="Poppins"/>
              </a:rPr>
              <a:t>l’emploi</a:t>
            </a:r>
            <a:endParaRPr lang="en-US" sz="1797" dirty="0">
              <a:solidFill>
                <a:srgbClr val="000000"/>
              </a:solidFill>
              <a:latin typeface="Poppins"/>
              <a:ea typeface="Poppins"/>
              <a:cs typeface="Poppins"/>
              <a:sym typeface="Poppins"/>
            </a:endParaRPr>
          </a:p>
          <a:p>
            <a:pPr>
              <a:lnSpc>
                <a:spcPts val="1863"/>
              </a:lnSpc>
            </a:pPr>
            <a:endParaRPr lang="en-US" sz="1797" dirty="0">
              <a:solidFill>
                <a:srgbClr val="000000"/>
              </a:solidFill>
              <a:latin typeface="Poppins"/>
              <a:ea typeface="Poppins"/>
              <a:cs typeface="Poppins"/>
              <a:sym typeface="Poppins"/>
            </a:endParaRPr>
          </a:p>
          <a:p>
            <a:pPr marL="413999" lvl="1" indent="-207000">
              <a:lnSpc>
                <a:spcPts val="2684"/>
              </a:lnSpc>
              <a:spcBef>
                <a:spcPct val="0"/>
              </a:spcBef>
              <a:buFont typeface="Arial"/>
              <a:buChar char="•"/>
            </a:pPr>
            <a:r>
              <a:rPr lang="en-US" sz="1917" dirty="0">
                <a:solidFill>
                  <a:srgbClr val="000000"/>
                </a:solidFill>
                <a:latin typeface="Poppins"/>
                <a:ea typeface="Poppins"/>
                <a:cs typeface="Poppins"/>
                <a:sym typeface="Poppins"/>
              </a:rPr>
              <a:t>Une occasion de </a:t>
            </a:r>
            <a:r>
              <a:rPr lang="en-US" sz="1917" dirty="0" err="1">
                <a:solidFill>
                  <a:srgbClr val="000000"/>
                </a:solidFill>
                <a:latin typeface="Poppins"/>
                <a:ea typeface="Poppins"/>
                <a:cs typeface="Poppins"/>
                <a:sym typeface="Poppins"/>
              </a:rPr>
              <a:t>rendre</a:t>
            </a:r>
            <a:r>
              <a:rPr lang="en-US" sz="1917" dirty="0">
                <a:solidFill>
                  <a:srgbClr val="000000"/>
                </a:solidFill>
                <a:latin typeface="Poppins"/>
                <a:ea typeface="Poppins"/>
                <a:cs typeface="Poppins"/>
                <a:sym typeface="Poppins"/>
              </a:rPr>
              <a:t> la </a:t>
            </a:r>
            <a:r>
              <a:rPr lang="en-US" sz="1917" dirty="0" err="1">
                <a:solidFill>
                  <a:srgbClr val="000000"/>
                </a:solidFill>
                <a:latin typeface="Poppins"/>
                <a:ea typeface="Poppins"/>
                <a:cs typeface="Poppins"/>
                <a:sym typeface="Poppins"/>
              </a:rPr>
              <a:t>spécialité</a:t>
            </a:r>
            <a:r>
              <a:rPr lang="en-US" sz="1917" dirty="0">
                <a:solidFill>
                  <a:srgbClr val="000000"/>
                </a:solidFill>
                <a:latin typeface="Poppins"/>
                <a:ea typeface="Poppins"/>
                <a:cs typeface="Poppins"/>
                <a:sym typeface="Poppins"/>
              </a:rPr>
              <a:t> visible et </a:t>
            </a:r>
            <a:r>
              <a:rPr lang="en-US" sz="1917" dirty="0" err="1">
                <a:solidFill>
                  <a:srgbClr val="000000"/>
                </a:solidFill>
                <a:latin typeface="Poppins"/>
                <a:ea typeface="Poppins"/>
                <a:cs typeface="Poppins"/>
                <a:sym typeface="Poppins"/>
              </a:rPr>
              <a:t>favoriser</a:t>
            </a:r>
            <a:r>
              <a:rPr lang="en-US" sz="1917" dirty="0">
                <a:solidFill>
                  <a:srgbClr val="000000"/>
                </a:solidFill>
                <a:latin typeface="Poppins"/>
                <a:ea typeface="Poppins"/>
                <a:cs typeface="Poppins"/>
                <a:sym typeface="Poppins"/>
              </a:rPr>
              <a:t> son </a:t>
            </a:r>
            <a:r>
              <a:rPr lang="en-US" sz="1917" dirty="0" err="1">
                <a:solidFill>
                  <a:srgbClr val="000000"/>
                </a:solidFill>
                <a:latin typeface="Poppins"/>
                <a:ea typeface="Poppins"/>
                <a:cs typeface="Poppins"/>
                <a:sym typeface="Poppins"/>
              </a:rPr>
              <a:t>choix</a:t>
            </a:r>
            <a:r>
              <a:rPr lang="en-US" sz="1917" dirty="0">
                <a:solidFill>
                  <a:srgbClr val="000000"/>
                </a:solidFill>
                <a:latin typeface="Poppins"/>
                <a:ea typeface="Poppins"/>
                <a:cs typeface="Poppins"/>
                <a:sym typeface="Poppins"/>
              </a:rPr>
              <a:t> aux EDN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11127" y="6272273"/>
            <a:ext cx="298819" cy="273865"/>
            <a:chOff x="0" y="0"/>
            <a:chExt cx="217489" cy="199326"/>
          </a:xfrm>
        </p:grpSpPr>
        <p:sp>
          <p:nvSpPr>
            <p:cNvPr id="6" name="Freeform 6"/>
            <p:cNvSpPr/>
            <p:nvPr/>
          </p:nvSpPr>
          <p:spPr>
            <a:xfrm>
              <a:off x="0" y="0"/>
              <a:ext cx="217489" cy="199326"/>
            </a:xfrm>
            <a:custGeom>
              <a:avLst/>
              <a:gdLst/>
              <a:ahLst/>
              <a:cxnLst/>
              <a:rect l="l" t="t" r="r" b="b"/>
              <a:pathLst>
                <a:path w="217489" h="199326">
                  <a:moveTo>
                    <a:pt x="0" y="0"/>
                  </a:moveTo>
                  <a:lnTo>
                    <a:pt x="217489" y="0"/>
                  </a:lnTo>
                  <a:lnTo>
                    <a:pt x="217489" y="199326"/>
                  </a:lnTo>
                  <a:lnTo>
                    <a:pt x="0" y="199326"/>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17489" cy="237426"/>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9</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Stages d’externes à Créteil</a:t>
            </a:r>
          </a:p>
        </p:txBody>
      </p:sp>
      <p:sp>
        <p:nvSpPr>
          <p:cNvPr id="9" name="TextBox 9"/>
          <p:cNvSpPr txBox="1"/>
          <p:nvPr/>
        </p:nvSpPr>
        <p:spPr>
          <a:xfrm>
            <a:off x="473830" y="2047937"/>
            <a:ext cx="11256283" cy="3804247"/>
          </a:xfrm>
          <a:prstGeom prst="rect">
            <a:avLst/>
          </a:prstGeom>
        </p:spPr>
        <p:txBody>
          <a:bodyPr lIns="0" tIns="0" rIns="0" bIns="0" rtlCol="0" anchor="t">
            <a:spAutoFit/>
          </a:bodyPr>
          <a:lstStyle/>
          <a:p>
            <a:pPr marL="430676" lvl="1" indent="-215338">
              <a:lnSpc>
                <a:spcPts val="2792"/>
              </a:lnSpc>
              <a:buFont typeface="Arial"/>
              <a:buChar char="•"/>
            </a:pPr>
            <a:r>
              <a:rPr lang="en-US" sz="1995" dirty="0" err="1">
                <a:solidFill>
                  <a:srgbClr val="000000"/>
                </a:solidFill>
                <a:latin typeface="Poppins"/>
                <a:ea typeface="Poppins"/>
                <a:cs typeface="Poppins"/>
                <a:sym typeface="Poppins"/>
              </a:rPr>
              <a:t>Depuis</a:t>
            </a:r>
            <a:r>
              <a:rPr lang="en-US" sz="1995" dirty="0">
                <a:solidFill>
                  <a:srgbClr val="000000"/>
                </a:solidFill>
                <a:latin typeface="Poppins"/>
                <a:ea typeface="Poppins"/>
                <a:cs typeface="Poppins"/>
                <a:sym typeface="Poppins"/>
              </a:rPr>
              <a:t> 2022 : </a:t>
            </a:r>
          </a:p>
          <a:p>
            <a:pPr marL="832565" lvl="2" indent="-277522">
              <a:lnSpc>
                <a:spcPts val="2699"/>
              </a:lnSpc>
              <a:buFont typeface="Arial"/>
              <a:buChar char="⚬"/>
            </a:pPr>
            <a:r>
              <a:rPr lang="en-US" sz="1928" dirty="0">
                <a:solidFill>
                  <a:srgbClr val="000000"/>
                </a:solidFill>
                <a:latin typeface="Poppins"/>
                <a:ea typeface="Poppins"/>
                <a:cs typeface="Poppins"/>
                <a:sym typeface="Poppins"/>
              </a:rPr>
              <a:t>2 </a:t>
            </a:r>
            <a:r>
              <a:rPr lang="en-US" sz="1928" dirty="0" err="1">
                <a:solidFill>
                  <a:srgbClr val="000000"/>
                </a:solidFill>
                <a:latin typeface="Poppins"/>
                <a:ea typeface="Poppins"/>
                <a:cs typeface="Poppins"/>
                <a:sym typeface="Poppins"/>
              </a:rPr>
              <a:t>étudiants</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en</a:t>
            </a:r>
            <a:r>
              <a:rPr lang="en-US" sz="1928" dirty="0">
                <a:solidFill>
                  <a:srgbClr val="000000"/>
                </a:solidFill>
                <a:latin typeface="Poppins"/>
                <a:ea typeface="Poppins"/>
                <a:cs typeface="Poppins"/>
                <a:sym typeface="Poppins"/>
              </a:rPr>
              <a:t> 5ième </a:t>
            </a:r>
            <a:r>
              <a:rPr lang="en-US" sz="1928" dirty="0" err="1">
                <a:solidFill>
                  <a:srgbClr val="000000"/>
                </a:solidFill>
                <a:latin typeface="Poppins"/>
                <a:ea typeface="Poppins"/>
                <a:cs typeface="Poppins"/>
                <a:sym typeface="Poppins"/>
              </a:rPr>
              <a:t>année</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accueillis</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tous</a:t>
            </a:r>
            <a:r>
              <a:rPr lang="en-US" sz="1928" dirty="0">
                <a:solidFill>
                  <a:srgbClr val="000000"/>
                </a:solidFill>
                <a:latin typeface="Poppins"/>
                <a:ea typeface="Poppins"/>
                <a:cs typeface="Poppins"/>
                <a:sym typeface="Poppins"/>
              </a:rPr>
              <a:t> les </a:t>
            </a:r>
            <a:r>
              <a:rPr lang="en-US" sz="1928" dirty="0" err="1">
                <a:solidFill>
                  <a:srgbClr val="000000"/>
                </a:solidFill>
                <a:latin typeface="Poppins"/>
                <a:ea typeface="Poppins"/>
                <a:cs typeface="Poppins"/>
                <a:sym typeface="Poppins"/>
              </a:rPr>
              <a:t>trimestres</a:t>
            </a:r>
            <a:endParaRPr lang="en-US" sz="1928" dirty="0">
              <a:solidFill>
                <a:srgbClr val="000000"/>
              </a:solidFill>
              <a:latin typeface="Poppins"/>
              <a:ea typeface="Poppins"/>
              <a:cs typeface="Poppins"/>
              <a:sym typeface="Poppins"/>
            </a:endParaRPr>
          </a:p>
          <a:p>
            <a:pPr marL="832565" lvl="2" indent="-277522">
              <a:lnSpc>
                <a:spcPts val="2699"/>
              </a:lnSpc>
              <a:buFont typeface="Arial"/>
              <a:buChar char="⚬"/>
            </a:pPr>
            <a:r>
              <a:rPr lang="en-US" sz="1928" dirty="0" err="1">
                <a:solidFill>
                  <a:srgbClr val="000000"/>
                </a:solidFill>
                <a:latin typeface="Poppins"/>
                <a:ea typeface="Poppins"/>
                <a:cs typeface="Poppins"/>
                <a:sym typeface="Poppins"/>
              </a:rPr>
              <a:t>Déroulé</a:t>
            </a:r>
            <a:r>
              <a:rPr lang="en-US" sz="1928" dirty="0">
                <a:solidFill>
                  <a:srgbClr val="000000"/>
                </a:solidFill>
                <a:latin typeface="Poppins"/>
                <a:ea typeface="Poppins"/>
                <a:cs typeface="Poppins"/>
                <a:sym typeface="Poppins"/>
              </a:rPr>
              <a:t> du stage : </a:t>
            </a:r>
          </a:p>
          <a:p>
            <a:pPr marL="1205666" lvl="3" indent="-301416">
              <a:lnSpc>
                <a:spcPts val="2605"/>
              </a:lnSpc>
              <a:buFont typeface="Arial"/>
              <a:buChar char="￭"/>
            </a:pPr>
            <a:r>
              <a:rPr lang="en-US" sz="1861" dirty="0">
                <a:solidFill>
                  <a:srgbClr val="000000"/>
                </a:solidFill>
                <a:latin typeface="Poppins"/>
                <a:ea typeface="Poppins"/>
                <a:cs typeface="Poppins"/>
                <a:sym typeface="Poppins"/>
              </a:rPr>
              <a:t>6 </a:t>
            </a:r>
            <a:r>
              <a:rPr lang="en-US" sz="1861" dirty="0" err="1">
                <a:solidFill>
                  <a:srgbClr val="000000"/>
                </a:solidFill>
                <a:latin typeface="Poppins"/>
                <a:ea typeface="Poppins"/>
                <a:cs typeface="Poppins"/>
                <a:sym typeface="Poppins"/>
              </a:rPr>
              <a:t>semaines</a:t>
            </a:r>
            <a:r>
              <a:rPr lang="en-US" sz="1861" dirty="0">
                <a:solidFill>
                  <a:srgbClr val="000000"/>
                </a:solidFill>
                <a:latin typeface="Poppins"/>
                <a:ea typeface="Poppins"/>
                <a:cs typeface="Poppins"/>
                <a:sym typeface="Poppins"/>
              </a:rPr>
              <a:t> dans 2 SPSTI </a:t>
            </a:r>
            <a:r>
              <a:rPr lang="en-US" sz="1861" dirty="0" err="1">
                <a:solidFill>
                  <a:srgbClr val="000000"/>
                </a:solidFill>
                <a:latin typeface="Poppins"/>
                <a:ea typeface="Poppins"/>
                <a:cs typeface="Poppins"/>
                <a:sym typeface="Poppins"/>
              </a:rPr>
              <a:t>volontaires</a:t>
            </a:r>
            <a:r>
              <a:rPr lang="en-US" sz="1861" dirty="0">
                <a:solidFill>
                  <a:srgbClr val="000000"/>
                </a:solidFill>
                <a:latin typeface="Poppins"/>
                <a:ea typeface="Poppins"/>
                <a:cs typeface="Poppins"/>
                <a:sym typeface="Poppins"/>
              </a:rPr>
              <a:t> </a:t>
            </a:r>
            <a:r>
              <a:rPr lang="en-US" sz="1861" dirty="0" err="1">
                <a:solidFill>
                  <a:srgbClr val="000000"/>
                </a:solidFill>
                <a:latin typeface="Poppins"/>
                <a:ea typeface="Poppins"/>
                <a:cs typeface="Poppins"/>
                <a:sym typeface="Poppins"/>
              </a:rPr>
              <a:t>différents</a:t>
            </a:r>
            <a:endParaRPr lang="en-US" sz="1861" dirty="0">
              <a:solidFill>
                <a:srgbClr val="000000"/>
              </a:solidFill>
              <a:latin typeface="Poppins"/>
              <a:ea typeface="Poppins"/>
              <a:cs typeface="Poppins"/>
              <a:sym typeface="Poppins"/>
            </a:endParaRPr>
          </a:p>
          <a:p>
            <a:pPr marL="1205666" lvl="3" indent="-301416">
              <a:lnSpc>
                <a:spcPts val="2605"/>
              </a:lnSpc>
              <a:buFont typeface="Arial"/>
              <a:buChar char="￭"/>
            </a:pPr>
            <a:r>
              <a:rPr lang="en-US" sz="1861" dirty="0">
                <a:solidFill>
                  <a:srgbClr val="000000"/>
                </a:solidFill>
                <a:latin typeface="Poppins"/>
                <a:ea typeface="Poppins"/>
                <a:cs typeface="Poppins"/>
                <a:sym typeface="Poppins"/>
              </a:rPr>
              <a:t>6 </a:t>
            </a:r>
            <a:r>
              <a:rPr lang="en-US" sz="1861" dirty="0" err="1">
                <a:solidFill>
                  <a:srgbClr val="000000"/>
                </a:solidFill>
                <a:latin typeface="Poppins"/>
                <a:ea typeface="Poppins"/>
                <a:cs typeface="Poppins"/>
                <a:sym typeface="Poppins"/>
              </a:rPr>
              <a:t>semaines</a:t>
            </a:r>
            <a:r>
              <a:rPr lang="en-US" sz="1861" dirty="0">
                <a:solidFill>
                  <a:srgbClr val="000000"/>
                </a:solidFill>
                <a:latin typeface="Poppins"/>
                <a:ea typeface="Poppins"/>
                <a:cs typeface="Poppins"/>
                <a:sym typeface="Poppins"/>
              </a:rPr>
              <a:t> </a:t>
            </a:r>
            <a:r>
              <a:rPr lang="en-US" sz="1861" dirty="0" err="1">
                <a:solidFill>
                  <a:srgbClr val="000000"/>
                </a:solidFill>
                <a:latin typeface="Poppins"/>
                <a:ea typeface="Poppins"/>
                <a:cs typeface="Poppins"/>
                <a:sym typeface="Poppins"/>
              </a:rPr>
              <a:t>en</a:t>
            </a:r>
            <a:r>
              <a:rPr lang="en-US" sz="1861" dirty="0">
                <a:solidFill>
                  <a:srgbClr val="000000"/>
                </a:solidFill>
                <a:latin typeface="Poppins"/>
                <a:ea typeface="Poppins"/>
                <a:cs typeface="Poppins"/>
                <a:sym typeface="Poppins"/>
              </a:rPr>
              <a:t> service de pathologies </a:t>
            </a:r>
            <a:r>
              <a:rPr lang="en-US" sz="1861" dirty="0" err="1">
                <a:solidFill>
                  <a:srgbClr val="000000"/>
                </a:solidFill>
                <a:latin typeface="Poppins"/>
                <a:ea typeface="Poppins"/>
                <a:cs typeface="Poppins"/>
                <a:sym typeface="Poppins"/>
              </a:rPr>
              <a:t>professionnelles</a:t>
            </a:r>
            <a:endParaRPr lang="en-US" sz="1861" dirty="0">
              <a:solidFill>
                <a:srgbClr val="000000"/>
              </a:solidFill>
              <a:latin typeface="Poppins"/>
              <a:ea typeface="Poppins"/>
              <a:cs typeface="Poppins"/>
              <a:sym typeface="Poppins"/>
            </a:endParaRPr>
          </a:p>
          <a:p>
            <a:pPr>
              <a:lnSpc>
                <a:spcPts val="2792"/>
              </a:lnSpc>
            </a:pPr>
            <a:endParaRPr lang="en-US" sz="1861" dirty="0">
              <a:solidFill>
                <a:srgbClr val="000000"/>
              </a:solidFill>
              <a:latin typeface="Poppins"/>
              <a:ea typeface="Poppins"/>
              <a:cs typeface="Poppins"/>
              <a:sym typeface="Poppins"/>
            </a:endParaRPr>
          </a:p>
          <a:p>
            <a:pPr marL="430676" lvl="1" indent="-215338">
              <a:lnSpc>
                <a:spcPts val="2792"/>
              </a:lnSpc>
              <a:buFont typeface="Arial"/>
              <a:buChar char="•"/>
            </a:pPr>
            <a:r>
              <a:rPr lang="en-US" sz="1995" dirty="0" err="1">
                <a:solidFill>
                  <a:srgbClr val="000000"/>
                </a:solidFill>
                <a:latin typeface="Poppins"/>
                <a:ea typeface="Poppins"/>
                <a:cs typeface="Poppins"/>
                <a:sym typeface="Poppins"/>
              </a:rPr>
              <a:t>En</a:t>
            </a:r>
            <a:r>
              <a:rPr lang="en-US" sz="1995" dirty="0">
                <a:solidFill>
                  <a:srgbClr val="000000"/>
                </a:solidFill>
                <a:latin typeface="Poppins"/>
                <a:ea typeface="Poppins"/>
                <a:cs typeface="Poppins"/>
                <a:sym typeface="Poppins"/>
              </a:rPr>
              <a:t> SPSTI : </a:t>
            </a:r>
          </a:p>
          <a:p>
            <a:pPr marL="832565" lvl="2" indent="-277522">
              <a:lnSpc>
                <a:spcPts val="2699"/>
              </a:lnSpc>
              <a:buFont typeface="Arial"/>
              <a:buChar char="⚬"/>
            </a:pPr>
            <a:r>
              <a:rPr lang="en-US" sz="1928" dirty="0">
                <a:solidFill>
                  <a:srgbClr val="000000"/>
                </a:solidFill>
                <a:latin typeface="Poppins"/>
                <a:ea typeface="Poppins"/>
                <a:cs typeface="Poppins"/>
                <a:sym typeface="Poppins"/>
              </a:rPr>
              <a:t>Convention </a:t>
            </a:r>
            <a:r>
              <a:rPr lang="en-US" sz="1928" dirty="0" err="1">
                <a:solidFill>
                  <a:srgbClr val="000000"/>
                </a:solidFill>
                <a:latin typeface="Poppins"/>
                <a:ea typeface="Poppins"/>
                <a:cs typeface="Poppins"/>
                <a:sym typeface="Poppins"/>
              </a:rPr>
              <a:t>établie</a:t>
            </a:r>
            <a:r>
              <a:rPr lang="en-US" sz="1928" dirty="0">
                <a:solidFill>
                  <a:srgbClr val="000000"/>
                </a:solidFill>
                <a:latin typeface="Poppins"/>
                <a:ea typeface="Poppins"/>
                <a:cs typeface="Poppins"/>
                <a:sym typeface="Poppins"/>
              </a:rPr>
              <a:t> avec les SPSTI et la </a:t>
            </a:r>
            <a:r>
              <a:rPr lang="en-US" sz="1928" dirty="0" err="1">
                <a:solidFill>
                  <a:srgbClr val="000000"/>
                </a:solidFill>
                <a:latin typeface="Poppins"/>
                <a:ea typeface="Poppins"/>
                <a:cs typeface="Poppins"/>
                <a:sym typeface="Poppins"/>
              </a:rPr>
              <a:t>faculté</a:t>
            </a:r>
            <a:r>
              <a:rPr lang="en-US" sz="1928" dirty="0">
                <a:solidFill>
                  <a:srgbClr val="000000"/>
                </a:solidFill>
                <a:latin typeface="Poppins"/>
                <a:ea typeface="Poppins"/>
                <a:cs typeface="Poppins"/>
                <a:sym typeface="Poppins"/>
              </a:rPr>
              <a:t> de </a:t>
            </a:r>
            <a:r>
              <a:rPr lang="en-US" sz="1928" dirty="0" err="1">
                <a:solidFill>
                  <a:srgbClr val="000000"/>
                </a:solidFill>
                <a:latin typeface="Poppins"/>
                <a:ea typeface="Poppins"/>
                <a:cs typeface="Poppins"/>
                <a:sym typeface="Poppins"/>
              </a:rPr>
              <a:t>médecine</a:t>
            </a:r>
            <a:endParaRPr lang="en-US" sz="1928" dirty="0">
              <a:solidFill>
                <a:srgbClr val="000000"/>
              </a:solidFill>
              <a:latin typeface="Poppins"/>
              <a:ea typeface="Poppins"/>
              <a:cs typeface="Poppins"/>
              <a:sym typeface="Poppins"/>
            </a:endParaRPr>
          </a:p>
          <a:p>
            <a:pPr marL="832565" lvl="2" indent="-277522">
              <a:lnSpc>
                <a:spcPts val="2699"/>
              </a:lnSpc>
              <a:buFont typeface="Arial"/>
              <a:buChar char="⚬"/>
            </a:pPr>
            <a:r>
              <a:rPr lang="en-US" sz="1928" dirty="0">
                <a:solidFill>
                  <a:srgbClr val="000000"/>
                </a:solidFill>
                <a:latin typeface="Poppins"/>
                <a:ea typeface="Poppins"/>
                <a:cs typeface="Poppins"/>
                <a:sym typeface="Poppins"/>
              </a:rPr>
              <a:t>Un </a:t>
            </a:r>
            <a:r>
              <a:rPr lang="en-US" sz="1928" dirty="0" err="1">
                <a:solidFill>
                  <a:srgbClr val="000000"/>
                </a:solidFill>
                <a:latin typeface="Poppins"/>
                <a:ea typeface="Poppins"/>
                <a:cs typeface="Poppins"/>
                <a:sym typeface="Poppins"/>
              </a:rPr>
              <a:t>médecin</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référent</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volontaire</a:t>
            </a:r>
            <a:r>
              <a:rPr lang="en-US" sz="1928" dirty="0">
                <a:solidFill>
                  <a:srgbClr val="000000"/>
                </a:solidFill>
                <a:latin typeface="Poppins"/>
                <a:ea typeface="Poppins"/>
                <a:cs typeface="Poppins"/>
                <a:sym typeface="Poppins"/>
              </a:rPr>
              <a:t> par terrain de stage, </a:t>
            </a:r>
            <a:r>
              <a:rPr lang="en-US" sz="1928" dirty="0" err="1">
                <a:solidFill>
                  <a:srgbClr val="000000"/>
                </a:solidFill>
                <a:latin typeface="Poppins"/>
                <a:ea typeface="Poppins"/>
                <a:cs typeface="Poppins"/>
                <a:sym typeface="Poppins"/>
              </a:rPr>
              <a:t>impliqué</a:t>
            </a:r>
            <a:r>
              <a:rPr lang="en-US" sz="1928" dirty="0">
                <a:solidFill>
                  <a:srgbClr val="000000"/>
                </a:solidFill>
                <a:latin typeface="Poppins"/>
                <a:ea typeface="Poppins"/>
                <a:cs typeface="Poppins"/>
                <a:sym typeface="Poppins"/>
              </a:rPr>
              <a:t> dans les validations de stage</a:t>
            </a:r>
          </a:p>
          <a:p>
            <a:pPr marL="832565" lvl="2" indent="-277522">
              <a:lnSpc>
                <a:spcPts val="2699"/>
              </a:lnSpc>
              <a:spcBef>
                <a:spcPct val="0"/>
              </a:spcBef>
              <a:buFont typeface="Arial"/>
              <a:buChar char="⚬"/>
            </a:pPr>
            <a:r>
              <a:rPr lang="en-US" sz="1928" dirty="0" err="1">
                <a:solidFill>
                  <a:srgbClr val="000000"/>
                </a:solidFill>
                <a:latin typeface="Poppins"/>
                <a:ea typeface="Poppins"/>
                <a:cs typeface="Poppins"/>
                <a:sym typeface="Poppins"/>
              </a:rPr>
              <a:t>Etudiant</a:t>
            </a:r>
            <a:r>
              <a:rPr lang="en-US" sz="1928" dirty="0">
                <a:solidFill>
                  <a:srgbClr val="000000"/>
                </a:solidFill>
                <a:latin typeface="Poppins"/>
                <a:ea typeface="Poppins"/>
                <a:cs typeface="Poppins"/>
                <a:sym typeface="Poppins"/>
              </a:rPr>
              <a:t> </a:t>
            </a:r>
            <a:r>
              <a:rPr lang="en-US" sz="1928" dirty="0" err="1">
                <a:solidFill>
                  <a:srgbClr val="000000"/>
                </a:solidFill>
                <a:latin typeface="Poppins"/>
                <a:ea typeface="Poppins"/>
                <a:cs typeface="Poppins"/>
                <a:sym typeface="Poppins"/>
              </a:rPr>
              <a:t>assiste</a:t>
            </a:r>
            <a:r>
              <a:rPr lang="en-US" sz="1928" dirty="0">
                <a:solidFill>
                  <a:srgbClr val="000000"/>
                </a:solidFill>
                <a:latin typeface="Poppins"/>
                <a:ea typeface="Poppins"/>
                <a:cs typeface="Poppins"/>
                <a:sym typeface="Poppins"/>
              </a:rPr>
              <a:t> aux consultations et aux actions de terrain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885191"/>
            <a:chOff x="0" y="0"/>
            <a:chExt cx="5501942" cy="850739"/>
          </a:xfrm>
        </p:grpSpPr>
        <p:sp>
          <p:nvSpPr>
            <p:cNvPr id="3" name="Freeform 3"/>
            <p:cNvSpPr/>
            <p:nvPr/>
          </p:nvSpPr>
          <p:spPr>
            <a:xfrm>
              <a:off x="0" y="0"/>
              <a:ext cx="5501942" cy="850739"/>
            </a:xfrm>
            <a:custGeom>
              <a:avLst/>
              <a:gdLst/>
              <a:ahLst/>
              <a:cxnLst/>
              <a:rect l="l" t="t" r="r" b="b"/>
              <a:pathLst>
                <a:path w="5501942" h="850739">
                  <a:moveTo>
                    <a:pt x="0" y="0"/>
                  </a:moveTo>
                  <a:lnTo>
                    <a:pt x="5501942" y="0"/>
                  </a:lnTo>
                  <a:lnTo>
                    <a:pt x="5501942" y="850739"/>
                  </a:lnTo>
                  <a:lnTo>
                    <a:pt x="0" y="850739"/>
                  </a:lnTo>
                  <a:close/>
                </a:path>
              </a:pathLst>
            </a:custGeom>
            <a:solidFill>
              <a:srgbClr val="9FD7F3"/>
            </a:solidFill>
          </p:spPr>
          <p:txBody>
            <a:bodyPr/>
            <a:lstStyle/>
            <a:p>
              <a:endParaRPr lang="fr-FR" sz="1200"/>
            </a:p>
          </p:txBody>
        </p:sp>
        <p:sp>
          <p:nvSpPr>
            <p:cNvPr id="4" name="TextBox 4"/>
            <p:cNvSpPr txBox="1"/>
            <p:nvPr/>
          </p:nvSpPr>
          <p:spPr>
            <a:xfrm>
              <a:off x="0" y="-38100"/>
              <a:ext cx="5501942" cy="88883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1611126" y="6259067"/>
            <a:ext cx="304689" cy="287071"/>
            <a:chOff x="0" y="0"/>
            <a:chExt cx="221761" cy="208938"/>
          </a:xfrm>
        </p:grpSpPr>
        <p:sp>
          <p:nvSpPr>
            <p:cNvPr id="6" name="Freeform 6"/>
            <p:cNvSpPr/>
            <p:nvPr/>
          </p:nvSpPr>
          <p:spPr>
            <a:xfrm>
              <a:off x="0" y="0"/>
              <a:ext cx="221761" cy="208938"/>
            </a:xfrm>
            <a:custGeom>
              <a:avLst/>
              <a:gdLst/>
              <a:ahLst/>
              <a:cxnLst/>
              <a:rect l="l" t="t" r="r" b="b"/>
              <a:pathLst>
                <a:path w="221761" h="208938">
                  <a:moveTo>
                    <a:pt x="0" y="0"/>
                  </a:moveTo>
                  <a:lnTo>
                    <a:pt x="221761" y="0"/>
                  </a:lnTo>
                  <a:lnTo>
                    <a:pt x="221761" y="208938"/>
                  </a:lnTo>
                  <a:lnTo>
                    <a:pt x="0" y="208938"/>
                  </a:lnTo>
                  <a:close/>
                </a:path>
              </a:pathLst>
            </a:custGeom>
            <a:solidFill>
              <a:srgbClr val="000000">
                <a:alpha val="0"/>
              </a:srgbClr>
            </a:solidFill>
          </p:spPr>
          <p:txBody>
            <a:bodyPr/>
            <a:lstStyle/>
            <a:p>
              <a:endParaRPr lang="fr-FR" sz="1200"/>
            </a:p>
          </p:txBody>
        </p:sp>
        <p:sp>
          <p:nvSpPr>
            <p:cNvPr id="7" name="TextBox 7"/>
            <p:cNvSpPr txBox="1"/>
            <p:nvPr/>
          </p:nvSpPr>
          <p:spPr>
            <a:xfrm>
              <a:off x="0" y="-38100"/>
              <a:ext cx="221761" cy="247038"/>
            </a:xfrm>
            <a:prstGeom prst="rect">
              <a:avLst/>
            </a:prstGeom>
          </p:spPr>
          <p:txBody>
            <a:bodyPr lIns="33867" tIns="33867" rIns="33867" bIns="33867" rtlCol="0" anchor="ctr"/>
            <a:lstStyle/>
            <a:p>
              <a:pPr algn="ctr">
                <a:lnSpc>
                  <a:spcPts val="1400"/>
                </a:lnSpc>
              </a:pPr>
              <a:r>
                <a:rPr lang="en-US" sz="1000">
                  <a:solidFill>
                    <a:srgbClr val="000000"/>
                  </a:solidFill>
                  <a:latin typeface="Lato"/>
                  <a:ea typeface="Lato"/>
                  <a:cs typeface="Lato"/>
                  <a:sym typeface="Lato"/>
                </a:rPr>
                <a:t>10</a:t>
              </a:r>
            </a:p>
          </p:txBody>
        </p:sp>
      </p:grpSp>
      <p:sp>
        <p:nvSpPr>
          <p:cNvPr id="8" name="TextBox 8"/>
          <p:cNvSpPr txBox="1"/>
          <p:nvPr/>
        </p:nvSpPr>
        <p:spPr>
          <a:xfrm>
            <a:off x="685800" y="584201"/>
            <a:ext cx="10396459" cy="819455"/>
          </a:xfrm>
          <a:prstGeom prst="rect">
            <a:avLst/>
          </a:prstGeom>
        </p:spPr>
        <p:txBody>
          <a:bodyPr lIns="0" tIns="0" rIns="0" bIns="0" rtlCol="0" anchor="t">
            <a:spAutoFit/>
          </a:bodyPr>
          <a:lstStyle/>
          <a:p>
            <a:pPr>
              <a:lnSpc>
                <a:spcPts val="7012"/>
              </a:lnSpc>
            </a:pPr>
            <a:r>
              <a:rPr lang="en-US" sz="5008" b="1" spc="-165">
                <a:solidFill>
                  <a:srgbClr val="000000"/>
                </a:solidFill>
                <a:latin typeface="Roboto Bold"/>
                <a:ea typeface="Roboto Bold"/>
                <a:cs typeface="Roboto Bold"/>
                <a:sym typeface="Roboto Bold"/>
              </a:rPr>
              <a:t>Retours d’expériences</a:t>
            </a:r>
          </a:p>
        </p:txBody>
      </p:sp>
      <p:sp>
        <p:nvSpPr>
          <p:cNvPr id="9" name="TextBox 9"/>
          <p:cNvSpPr txBox="1"/>
          <p:nvPr/>
        </p:nvSpPr>
        <p:spPr>
          <a:xfrm>
            <a:off x="626174" y="1981222"/>
            <a:ext cx="11137297" cy="4839017"/>
          </a:xfrm>
          <a:prstGeom prst="rect">
            <a:avLst/>
          </a:prstGeom>
        </p:spPr>
        <p:txBody>
          <a:bodyPr lIns="0" tIns="0" rIns="0" bIns="0" rtlCol="0" anchor="t">
            <a:spAutoFit/>
          </a:bodyPr>
          <a:lstStyle/>
          <a:p>
            <a:pPr marL="411744" lvl="1" indent="-205872">
              <a:lnSpc>
                <a:spcPts val="2669"/>
              </a:lnSpc>
              <a:buFont typeface="Arial"/>
              <a:buChar char="•"/>
            </a:pPr>
            <a:r>
              <a:rPr lang="en-US" sz="1907">
                <a:solidFill>
                  <a:srgbClr val="000000"/>
                </a:solidFill>
                <a:latin typeface="Poppins"/>
                <a:ea typeface="Poppins"/>
                <a:cs typeface="Poppins"/>
                <a:sym typeface="Poppins"/>
              </a:rPr>
              <a:t>Retours positifs de la part des étudiants : </a:t>
            </a:r>
          </a:p>
          <a:p>
            <a:pPr marL="765914" lvl="2" indent="-255305">
              <a:lnSpc>
                <a:spcPts val="2483"/>
              </a:lnSpc>
              <a:buFont typeface="Arial"/>
              <a:buChar char="⚬"/>
            </a:pPr>
            <a:r>
              <a:rPr lang="en-US" sz="1773">
                <a:solidFill>
                  <a:srgbClr val="000000"/>
                </a:solidFill>
                <a:latin typeface="Poppins"/>
                <a:ea typeface="Poppins"/>
                <a:cs typeface="Poppins"/>
                <a:sym typeface="Poppins"/>
              </a:rPr>
              <a:t>Décalage entre les préjugés et la spécialité découverte (« je ne m’y attendais pas du tout »)</a:t>
            </a:r>
          </a:p>
          <a:p>
            <a:pPr marL="765914" lvl="2" indent="-255305">
              <a:lnSpc>
                <a:spcPts val="2483"/>
              </a:lnSpc>
              <a:buFont typeface="Arial"/>
              <a:buChar char="⚬"/>
            </a:pPr>
            <a:r>
              <a:rPr lang="en-US" sz="1773">
                <a:solidFill>
                  <a:srgbClr val="000000"/>
                </a:solidFill>
                <a:latin typeface="Poppins"/>
                <a:ea typeface="Poppins"/>
                <a:cs typeface="Poppins"/>
                <a:sym typeface="Poppins"/>
              </a:rPr>
              <a:t>Complémentarité hospitalo-universitaire et terrain appréciée</a:t>
            </a:r>
          </a:p>
          <a:p>
            <a:pPr marL="765914" lvl="2" indent="-255305">
              <a:lnSpc>
                <a:spcPts val="2483"/>
              </a:lnSpc>
              <a:buFont typeface="Arial"/>
              <a:buChar char="⚬"/>
            </a:pPr>
            <a:r>
              <a:rPr lang="en-US" sz="1773">
                <a:solidFill>
                  <a:srgbClr val="000000"/>
                </a:solidFill>
                <a:latin typeface="Poppins"/>
                <a:ea typeface="Poppins"/>
                <a:cs typeface="Poppins"/>
                <a:sym typeface="Poppins"/>
              </a:rPr>
              <a:t>Perçu comme utile pour la pratique future, indépendamment de la spécialité envisagée</a:t>
            </a:r>
          </a:p>
          <a:p>
            <a:pPr marL="765914" lvl="2" indent="-255305">
              <a:lnSpc>
                <a:spcPts val="2483"/>
              </a:lnSpc>
              <a:buFont typeface="Arial"/>
              <a:buChar char="⚬"/>
            </a:pPr>
            <a:r>
              <a:rPr lang="en-US" sz="1773">
                <a:solidFill>
                  <a:srgbClr val="000000"/>
                </a:solidFill>
                <a:latin typeface="Poppins"/>
                <a:ea typeface="Poppins"/>
                <a:cs typeface="Poppins"/>
                <a:sym typeface="Poppins"/>
              </a:rPr>
              <a:t>Choix de la spécialité future évoqué par certains étudiants</a:t>
            </a:r>
          </a:p>
          <a:p>
            <a:pPr marL="765914" lvl="2" indent="-255305">
              <a:lnSpc>
                <a:spcPts val="2483"/>
              </a:lnSpc>
              <a:buFont typeface="Arial"/>
              <a:buChar char="⚬"/>
            </a:pPr>
            <a:r>
              <a:rPr lang="en-US" sz="1773">
                <a:solidFill>
                  <a:srgbClr val="000000"/>
                </a:solidFill>
                <a:latin typeface="Poppins"/>
                <a:ea typeface="Poppins"/>
                <a:cs typeface="Poppins"/>
                <a:sym typeface="Poppins"/>
              </a:rPr>
              <a:t>Stage à “taille humaine” par rapport au milieu hospitalier</a:t>
            </a:r>
          </a:p>
          <a:p>
            <a:pPr>
              <a:lnSpc>
                <a:spcPts val="2296"/>
              </a:lnSpc>
            </a:pPr>
            <a:endParaRPr lang="en-US" sz="1773">
              <a:solidFill>
                <a:srgbClr val="000000"/>
              </a:solidFill>
              <a:latin typeface="Poppins"/>
              <a:ea typeface="Poppins"/>
              <a:cs typeface="Poppins"/>
              <a:sym typeface="Poppins"/>
            </a:endParaRPr>
          </a:p>
          <a:p>
            <a:pPr marL="411744" lvl="1" indent="-205872">
              <a:lnSpc>
                <a:spcPts val="2669"/>
              </a:lnSpc>
              <a:buFont typeface="Arial"/>
              <a:buChar char="•"/>
            </a:pPr>
            <a:r>
              <a:rPr lang="en-US" sz="1907">
                <a:solidFill>
                  <a:srgbClr val="000000"/>
                </a:solidFill>
                <a:latin typeface="Poppins"/>
                <a:ea typeface="Poppins"/>
                <a:cs typeface="Poppins"/>
                <a:sym typeface="Poppins"/>
              </a:rPr>
              <a:t>Retours positifs des médecins encadrants : </a:t>
            </a:r>
          </a:p>
          <a:p>
            <a:pPr marL="765914" lvl="2" indent="-255305">
              <a:lnSpc>
                <a:spcPts val="2483"/>
              </a:lnSpc>
              <a:buFont typeface="Arial"/>
              <a:buChar char="⚬"/>
            </a:pPr>
            <a:r>
              <a:rPr lang="en-US" sz="1773">
                <a:solidFill>
                  <a:srgbClr val="000000"/>
                </a:solidFill>
                <a:latin typeface="Poppins"/>
                <a:ea typeface="Poppins"/>
                <a:cs typeface="Poppins"/>
                <a:sym typeface="Poppins"/>
              </a:rPr>
              <a:t>Bonne investissement d’une majorité d’étudiants </a:t>
            </a:r>
          </a:p>
          <a:p>
            <a:pPr marL="765914" lvl="2" indent="-255305">
              <a:lnSpc>
                <a:spcPts val="2483"/>
              </a:lnSpc>
              <a:buFont typeface="Arial"/>
              <a:buChar char="⚬"/>
            </a:pPr>
            <a:r>
              <a:rPr lang="en-US" sz="1773">
                <a:solidFill>
                  <a:srgbClr val="000000"/>
                </a:solidFill>
                <a:latin typeface="Poppins"/>
                <a:ea typeface="Poppins"/>
                <a:cs typeface="Poppins"/>
                <a:sym typeface="Poppins"/>
              </a:rPr>
              <a:t>Points d’amélioration : difficultés parfois à impliquer les personnels non médicaux dans l’enseignement</a:t>
            </a:r>
          </a:p>
          <a:p>
            <a:pPr>
              <a:lnSpc>
                <a:spcPts val="2296"/>
              </a:lnSpc>
            </a:pPr>
            <a:endParaRPr lang="en-US" sz="1773">
              <a:solidFill>
                <a:srgbClr val="000000"/>
              </a:solidFill>
              <a:latin typeface="Poppins"/>
              <a:ea typeface="Poppins"/>
              <a:cs typeface="Poppins"/>
              <a:sym typeface="Poppins"/>
            </a:endParaRPr>
          </a:p>
          <a:p>
            <a:pPr marL="411744" lvl="1" indent="-205872">
              <a:lnSpc>
                <a:spcPts val="2669"/>
              </a:lnSpc>
              <a:buFont typeface="Arial"/>
              <a:buChar char="•"/>
            </a:pPr>
            <a:r>
              <a:rPr lang="en-US" sz="1907">
                <a:solidFill>
                  <a:srgbClr val="000000"/>
                </a:solidFill>
                <a:latin typeface="Poppins"/>
                <a:ea typeface="Poppins"/>
                <a:cs typeface="Poppins"/>
                <a:sym typeface="Poppins"/>
              </a:rPr>
              <a:t>Piste d’amélioration d’attractivité de spécialité à envisager à l’avenir, d’autant qu’un nombre croissant d’étudiants en médecine est formé chaque année</a:t>
            </a:r>
          </a:p>
          <a:p>
            <a:pPr marL="740315" lvl="2" indent="-246772">
              <a:lnSpc>
                <a:spcPts val="2400"/>
              </a:lnSpc>
              <a:spcBef>
                <a:spcPct val="0"/>
              </a:spcBef>
              <a:buFont typeface="Arial"/>
              <a:buChar char="⚬"/>
            </a:pPr>
            <a:endParaRPr lang="en-US" sz="1907">
              <a:solidFill>
                <a:srgbClr val="000000"/>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D6E5A-39EE-CCF1-E5B8-71C925E7134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835677-9B59-22AF-446F-BED52F89816A}"/>
              </a:ext>
            </a:extLst>
          </p:cNvPr>
          <p:cNvSpPr>
            <a:spLocks noGrp="1"/>
          </p:cNvSpPr>
          <p:nvPr>
            <p:ph type="body" sz="quarter" idx="13"/>
          </p:nvPr>
        </p:nvSpPr>
        <p:spPr/>
        <p:txBody>
          <a:bodyPr/>
          <a:lstStyle/>
          <a:p>
            <a:r>
              <a:rPr lang="fr-FR" dirty="0"/>
              <a:t>Martial Brun, Directeur Général, Présanse</a:t>
            </a:r>
          </a:p>
        </p:txBody>
      </p:sp>
      <p:sp>
        <p:nvSpPr>
          <p:cNvPr id="3" name="Espace réservé du texte 2">
            <a:extLst>
              <a:ext uri="{FF2B5EF4-FFF2-40B4-BE49-F238E27FC236}">
                <a16:creationId xmlns:a16="http://schemas.microsoft.com/office/drawing/2014/main" id="{DC1334C6-B708-93EA-4566-7EA8ECDB78D7}"/>
              </a:ext>
            </a:extLst>
          </p:cNvPr>
          <p:cNvSpPr>
            <a:spLocks noGrp="1"/>
          </p:cNvSpPr>
          <p:nvPr>
            <p:ph type="body" sz="quarter" idx="14"/>
          </p:nvPr>
        </p:nvSpPr>
        <p:spPr/>
        <p:txBody>
          <a:bodyPr>
            <a:normAutofit fontScale="92500" lnSpcReduction="10000"/>
          </a:bodyPr>
          <a:lstStyle/>
          <a:p>
            <a:r>
              <a:rPr lang="fr-FR" dirty="0"/>
              <a:t>Des pistes d’actions… </a:t>
            </a:r>
            <a:br>
              <a:rPr lang="fr-FR" dirty="0"/>
            </a:br>
            <a:r>
              <a:rPr lang="fr-FR" dirty="0"/>
              <a:t>au plan d’actions ?</a:t>
            </a:r>
          </a:p>
        </p:txBody>
      </p:sp>
      <p:sp>
        <p:nvSpPr>
          <p:cNvPr id="4" name="Espace réservé du texte 3">
            <a:extLst>
              <a:ext uri="{FF2B5EF4-FFF2-40B4-BE49-F238E27FC236}">
                <a16:creationId xmlns:a16="http://schemas.microsoft.com/office/drawing/2014/main" id="{89BDAB24-2921-29A4-5E16-0A132EA0B619}"/>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606612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FB7ED7-A6C9-EADB-C5B3-871B29443924}"/>
              </a:ext>
            </a:extLst>
          </p:cNvPr>
          <p:cNvSpPr>
            <a:spLocks noGrp="1"/>
          </p:cNvSpPr>
          <p:nvPr>
            <p:ph type="body" sz="quarter" idx="10"/>
          </p:nvPr>
        </p:nvSpPr>
        <p:spPr/>
        <p:txBody>
          <a:bodyPr/>
          <a:lstStyle/>
          <a:p>
            <a:r>
              <a:rPr lang="fr-FR" sz="2400" b="1" dirty="0"/>
              <a:t>Des pistes d’actions… </a:t>
            </a:r>
          </a:p>
        </p:txBody>
      </p:sp>
      <p:sp>
        <p:nvSpPr>
          <p:cNvPr id="4" name="Rectangle 3">
            <a:extLst>
              <a:ext uri="{FF2B5EF4-FFF2-40B4-BE49-F238E27FC236}">
                <a16:creationId xmlns:a16="http://schemas.microsoft.com/office/drawing/2014/main" id="{F9E3B47F-1770-E99D-7834-ABF32D780D3D}"/>
              </a:ext>
            </a:extLst>
          </p:cNvPr>
          <p:cNvSpPr/>
          <p:nvPr/>
        </p:nvSpPr>
        <p:spPr>
          <a:xfrm rot="19858638">
            <a:off x="5416789" y="4914473"/>
            <a:ext cx="5587107" cy="707886"/>
          </a:xfrm>
          <a:prstGeom prst="rect">
            <a:avLst/>
          </a:prstGeom>
          <a:noFill/>
        </p:spPr>
        <p:txBody>
          <a:bodyPr wrap="none" lIns="91440" tIns="45720" rIns="91440" bIns="45720">
            <a:spAutoFit/>
          </a:bodyPr>
          <a:lstStyle/>
          <a:p>
            <a:pPr algn="ctr"/>
            <a:r>
              <a:rPr lang="fr-FR" sz="4000" b="1" dirty="0">
                <a:ln w="9525">
                  <a:solidFill>
                    <a:schemeClr val="bg1"/>
                  </a:solidFill>
                  <a:prstDash val="solid"/>
                </a:ln>
                <a:solidFill>
                  <a:schemeClr val="accent2">
                    <a:lumMod val="60000"/>
                    <a:lumOff val="40000"/>
                    <a:alpha val="96000"/>
                  </a:schemeClr>
                </a:solidFill>
                <a:effectLst>
                  <a:outerShdw blurRad="12700" dist="38100" dir="2700000" algn="tl" rotWithShape="0">
                    <a:schemeClr val="accent5">
                      <a:lumMod val="60000"/>
                      <a:lumOff val="40000"/>
                    </a:schemeClr>
                  </a:outerShdw>
                </a:effectLst>
              </a:rPr>
              <a:t>Organisation de l’activité </a:t>
            </a:r>
            <a:endParaRPr lang="fr-FR" sz="4000" b="1" cap="none" spc="0" dirty="0">
              <a:ln w="9525">
                <a:solidFill>
                  <a:schemeClr val="bg1"/>
                </a:solidFill>
                <a:prstDash val="solid"/>
              </a:ln>
              <a:solidFill>
                <a:schemeClr val="accent2">
                  <a:lumMod val="60000"/>
                  <a:lumOff val="40000"/>
                  <a:alpha val="96000"/>
                </a:schemeClr>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1BEAB7E4-9C01-CCD4-2AE8-1F76BF09E105}"/>
              </a:ext>
            </a:extLst>
          </p:cNvPr>
          <p:cNvSpPr/>
          <p:nvPr/>
        </p:nvSpPr>
        <p:spPr>
          <a:xfrm rot="2053130">
            <a:off x="8438320" y="2638361"/>
            <a:ext cx="3987226" cy="707886"/>
          </a:xfrm>
          <a:prstGeom prst="rect">
            <a:avLst/>
          </a:prstGeom>
          <a:noFill/>
        </p:spPr>
        <p:txBody>
          <a:bodyPr wrap="square" lIns="91440" tIns="45720" rIns="91440" bIns="45720">
            <a:spAutoFit/>
          </a:bodyPr>
          <a:lstStyle/>
          <a:p>
            <a:pPr algn="ctr"/>
            <a:r>
              <a:rPr lang="fr-FR" sz="4000" b="1"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rPr>
              <a:t>Cadre juridique</a:t>
            </a:r>
            <a:endParaRPr lang="fr-FR" sz="4000" b="1" cap="none" spc="0"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95D28EB4-E405-05C4-C110-A13DCCDF6ABE}"/>
              </a:ext>
            </a:extLst>
          </p:cNvPr>
          <p:cNvSpPr/>
          <p:nvPr/>
        </p:nvSpPr>
        <p:spPr>
          <a:xfrm rot="3221240">
            <a:off x="1232260" y="4291938"/>
            <a:ext cx="3987226" cy="707886"/>
          </a:xfrm>
          <a:prstGeom prst="rect">
            <a:avLst/>
          </a:prstGeom>
          <a:noFill/>
        </p:spPr>
        <p:txBody>
          <a:bodyPr wrap="square" lIns="91440" tIns="45720" rIns="91440" bIns="45720">
            <a:spAutoFit/>
          </a:bodyPr>
          <a:lstStyle/>
          <a:p>
            <a:pPr algn="ctr"/>
            <a:r>
              <a:rPr lang="fr-FR" sz="4000" b="1"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rPr>
              <a:t>Pratiques métiers</a:t>
            </a:r>
            <a:endParaRPr lang="fr-FR" sz="4000" b="1" cap="none" spc="0"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44D1A20E-7633-1BE4-4A18-4B90B0977B5E}"/>
              </a:ext>
            </a:extLst>
          </p:cNvPr>
          <p:cNvSpPr/>
          <p:nvPr/>
        </p:nvSpPr>
        <p:spPr>
          <a:xfrm>
            <a:off x="4928079" y="4191211"/>
            <a:ext cx="2572243" cy="707886"/>
          </a:xfrm>
          <a:prstGeom prst="rect">
            <a:avLst/>
          </a:prstGeom>
          <a:noFill/>
        </p:spPr>
        <p:txBody>
          <a:bodyPr wrap="none" lIns="91440" tIns="45720" rIns="91440" bIns="45720">
            <a:spAutoFit/>
          </a:bodyPr>
          <a:lstStyle/>
          <a:p>
            <a:pPr algn="ctr"/>
            <a:r>
              <a:rPr lang="fr-FR" sz="4000" b="1" dirty="0">
                <a:ln w="9525">
                  <a:solidFill>
                    <a:schemeClr val="bg1"/>
                  </a:solidFill>
                  <a:prstDash val="solid"/>
                </a:ln>
                <a:solidFill>
                  <a:schemeClr val="accent5">
                    <a:lumMod val="40000"/>
                    <a:lumOff val="60000"/>
                  </a:schemeClr>
                </a:solidFill>
                <a:effectLst>
                  <a:outerShdw blurRad="12700" dist="38100" dir="2700000" algn="tl" rotWithShape="0">
                    <a:schemeClr val="accent5">
                      <a:lumMod val="60000"/>
                      <a:lumOff val="40000"/>
                    </a:schemeClr>
                  </a:outerShdw>
                </a:effectLst>
              </a:rPr>
              <a:t>Attractivité</a:t>
            </a:r>
            <a:endParaRPr lang="fr-FR"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a:extLst>
              <a:ext uri="{FF2B5EF4-FFF2-40B4-BE49-F238E27FC236}">
                <a16:creationId xmlns:a16="http://schemas.microsoft.com/office/drawing/2014/main" id="{913CF930-FAAE-11C7-9FA6-F4972252226E}"/>
              </a:ext>
            </a:extLst>
          </p:cNvPr>
          <p:cNvSpPr/>
          <p:nvPr/>
        </p:nvSpPr>
        <p:spPr>
          <a:xfrm rot="1510277">
            <a:off x="1502626" y="1979126"/>
            <a:ext cx="4151842" cy="707886"/>
          </a:xfrm>
          <a:prstGeom prst="rect">
            <a:avLst/>
          </a:prstGeom>
          <a:noFill/>
        </p:spPr>
        <p:txBody>
          <a:bodyPr wrap="none" lIns="91440" tIns="45720" rIns="91440" bIns="45720">
            <a:spAutoFit/>
          </a:bodyPr>
          <a:lstStyle/>
          <a:p>
            <a:pPr algn="ctr"/>
            <a:r>
              <a:rPr lang="fr-FR" sz="4000" b="1"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rPr>
              <a:t>Diagnostic partagé</a:t>
            </a:r>
            <a:endParaRPr lang="fr-FR" sz="4000" b="1" cap="none" spc="0"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endParaRPr>
          </a:p>
        </p:txBody>
      </p:sp>
      <p:sp>
        <p:nvSpPr>
          <p:cNvPr id="9" name="Rectangle 8">
            <a:extLst>
              <a:ext uri="{FF2B5EF4-FFF2-40B4-BE49-F238E27FC236}">
                <a16:creationId xmlns:a16="http://schemas.microsoft.com/office/drawing/2014/main" id="{7D19BEB2-AD34-A0EE-D1EA-BD2AE99E1FF8}"/>
              </a:ext>
            </a:extLst>
          </p:cNvPr>
          <p:cNvSpPr/>
          <p:nvPr/>
        </p:nvSpPr>
        <p:spPr>
          <a:xfrm rot="19782795">
            <a:off x="5692602" y="1224569"/>
            <a:ext cx="5349855" cy="707886"/>
          </a:xfrm>
          <a:prstGeom prst="rect">
            <a:avLst/>
          </a:prstGeom>
          <a:noFill/>
        </p:spPr>
        <p:txBody>
          <a:bodyPr wrap="square" lIns="91440" tIns="45720" rIns="91440" bIns="45720">
            <a:spAutoFit/>
          </a:bodyPr>
          <a:lstStyle/>
          <a:p>
            <a:pPr algn="ctr"/>
            <a:r>
              <a:rPr lang="fr-FR" sz="4000" b="1"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rPr>
              <a:t>Formation Qualification</a:t>
            </a:r>
            <a:endParaRPr lang="fr-FR" sz="4000" b="1" cap="none" spc="0"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5982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C120-9E8F-B8B5-700D-F161DDE7EF0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432EA1-ABFE-A075-5F75-7CAB191B5B29}"/>
              </a:ext>
            </a:extLst>
          </p:cNvPr>
          <p:cNvSpPr>
            <a:spLocks noGrp="1"/>
          </p:cNvSpPr>
          <p:nvPr>
            <p:ph type="body" sz="quarter" idx="10"/>
          </p:nvPr>
        </p:nvSpPr>
        <p:spPr/>
        <p:txBody>
          <a:bodyPr/>
          <a:lstStyle/>
          <a:p>
            <a:r>
              <a:rPr lang="fr-FR" sz="2400" b="1" dirty="0"/>
              <a:t>… au plan d’actions concerté ?</a:t>
            </a:r>
          </a:p>
        </p:txBody>
      </p:sp>
      <p:sp>
        <p:nvSpPr>
          <p:cNvPr id="9" name="ZoneTexte 8">
            <a:extLst>
              <a:ext uri="{FF2B5EF4-FFF2-40B4-BE49-F238E27FC236}">
                <a16:creationId xmlns:a16="http://schemas.microsoft.com/office/drawing/2014/main" id="{FC6EF188-A924-A169-5355-9C3C7583491D}"/>
              </a:ext>
            </a:extLst>
          </p:cNvPr>
          <p:cNvSpPr txBox="1"/>
          <p:nvPr/>
        </p:nvSpPr>
        <p:spPr>
          <a:xfrm>
            <a:off x="828446" y="950476"/>
            <a:ext cx="11461208" cy="6032421"/>
          </a:xfrm>
          <a:prstGeom prst="rect">
            <a:avLst/>
          </a:prstGeom>
          <a:noFill/>
        </p:spPr>
        <p:txBody>
          <a:bodyPr wrap="square">
            <a:spAutoFit/>
          </a:bodyPr>
          <a:lstStyle/>
          <a:p>
            <a:pPr rtl="0"/>
            <a:r>
              <a:rPr lang="fr-FR" b="1" dirty="0"/>
              <a:t>Des actions possibles à planifier et prioriser (court, moyen et long termes) : </a:t>
            </a:r>
          </a:p>
          <a:p>
            <a:pPr rtl="0"/>
            <a:endParaRPr lang="fr-FR" sz="800" b="1" dirty="0"/>
          </a:p>
          <a:p>
            <a:pPr marL="285750" indent="-285750" rtl="0">
              <a:buFont typeface="Wingdings" panose="05000000000000000000" pitchFamily="2" charset="2"/>
              <a:buChar char="Ø"/>
            </a:pPr>
            <a:r>
              <a:rPr lang="fr-FR" dirty="0"/>
              <a:t>Elaborer et mettre en œuvre des actions de communication en faveur de  l’attractivité de la spécialité</a:t>
            </a:r>
          </a:p>
          <a:p>
            <a:pPr marL="285750" indent="-285750">
              <a:buFont typeface="Wingdings" panose="05000000000000000000" pitchFamily="2" charset="2"/>
              <a:buChar char="Ø"/>
            </a:pPr>
            <a:r>
              <a:rPr lang="fr-FR" dirty="0"/>
              <a:t>Soutenir l’</a:t>
            </a:r>
            <a:r>
              <a:rPr lang="fr-FR" dirty="0" err="1"/>
              <a:t>Animt</a:t>
            </a:r>
            <a:r>
              <a:rPr lang="fr-FR" dirty="0"/>
              <a:t> dans ses actions de promotion de la spécialité</a:t>
            </a:r>
          </a:p>
          <a:p>
            <a:pPr marL="285750" indent="-285750" rtl="0">
              <a:buFont typeface="Wingdings" panose="05000000000000000000" pitchFamily="2" charset="2"/>
              <a:buChar char="Ø"/>
            </a:pPr>
            <a:r>
              <a:rPr lang="fr-FR" dirty="0"/>
              <a:t>Etablir la situation et les projections des ressources en médecins du travail du travail région par région dans un format commun</a:t>
            </a:r>
          </a:p>
          <a:p>
            <a:pPr marL="285750" indent="-285750">
              <a:buFont typeface="Wingdings" panose="05000000000000000000" pitchFamily="2" charset="2"/>
              <a:buChar char="Ø"/>
            </a:pPr>
            <a:r>
              <a:rPr lang="fr-FR" dirty="0"/>
              <a:t>Déterminer le besoin de tutorat région par région </a:t>
            </a:r>
          </a:p>
          <a:p>
            <a:pPr marL="285750" indent="-285750" rtl="0">
              <a:buFont typeface="Wingdings" panose="05000000000000000000" pitchFamily="2" charset="2"/>
              <a:buChar char="Ø"/>
            </a:pPr>
            <a:r>
              <a:rPr lang="fr-FR" dirty="0"/>
              <a:t>Etablir la situation et les projections des pôles de recherche et d’enseignement en médecine du travail</a:t>
            </a:r>
          </a:p>
          <a:p>
            <a:pPr marL="285750" indent="-285750" rtl="0">
              <a:buFont typeface="Wingdings" panose="05000000000000000000" pitchFamily="2" charset="2"/>
              <a:buChar char="Ø"/>
            </a:pPr>
            <a:r>
              <a:rPr lang="fr-FR" dirty="0"/>
              <a:t>Partager les situations et les projections régionales et nationales consolidées avec les parties prenantes ( COCT, CROCT, Ministères concernés, etc.)</a:t>
            </a:r>
          </a:p>
          <a:p>
            <a:pPr marL="285750" indent="-285750" rtl="0">
              <a:buFont typeface="Wingdings" panose="05000000000000000000" pitchFamily="2" charset="2"/>
              <a:buChar char="Ø"/>
            </a:pPr>
            <a:r>
              <a:rPr lang="fr-FR" dirty="0"/>
              <a:t>Favoriser le maintien ou la création de chaires de médecine du travail et des capacités d’enseignement sur le territoire</a:t>
            </a:r>
          </a:p>
          <a:p>
            <a:pPr marL="285750" indent="-285750">
              <a:buFont typeface="Wingdings" panose="05000000000000000000" pitchFamily="2" charset="2"/>
              <a:buChar char="Ø"/>
            </a:pPr>
            <a:r>
              <a:rPr lang="fr-FR" dirty="0"/>
              <a:t>Travailler aux conditions favorables au développement de stages en SPST pour les externes</a:t>
            </a:r>
          </a:p>
          <a:p>
            <a:pPr marL="285750" indent="-285750" rtl="0">
              <a:buFont typeface="Wingdings" panose="05000000000000000000" pitchFamily="2" charset="2"/>
              <a:buChar char="Ø"/>
            </a:pPr>
            <a:r>
              <a:rPr lang="fr-FR" dirty="0"/>
              <a:t>Diffuser l’information sur les voies d’accès à la spécialité</a:t>
            </a:r>
          </a:p>
          <a:p>
            <a:pPr marL="285750" indent="-285750" rtl="0">
              <a:buFont typeface="Wingdings" panose="05000000000000000000" pitchFamily="2" charset="2"/>
              <a:buChar char="Ø"/>
            </a:pPr>
            <a:r>
              <a:rPr lang="fr-FR" dirty="0"/>
              <a:t>Relayer les positions de la SFST sur les bonnes pratiques de coopération en professionnels de santé au travail </a:t>
            </a:r>
          </a:p>
          <a:p>
            <a:pPr marL="285750" indent="-285750" rtl="0">
              <a:buFont typeface="Wingdings" panose="05000000000000000000" pitchFamily="2" charset="2"/>
              <a:buChar char="Ø"/>
            </a:pPr>
            <a:r>
              <a:rPr lang="fr-FR" dirty="0"/>
              <a:t>Interroger la répartition du temps médical disponible entre SPSTI et SPSTA (prise en charge intérimaires, sous-traitants permanents, etc.)</a:t>
            </a:r>
          </a:p>
          <a:p>
            <a:pPr marL="285750" indent="-285750" rtl="0">
              <a:buFont typeface="Wingdings" panose="05000000000000000000" pitchFamily="2" charset="2"/>
              <a:buChar char="Ø"/>
            </a:pPr>
            <a:r>
              <a:rPr lang="fr-FR" dirty="0"/>
              <a:t>Diffuser et mettre en œuvre un cadre d’interopérabilité facilitant le suivi de l’état de santé et évitant les visites redondantes</a:t>
            </a:r>
          </a:p>
          <a:p>
            <a:pPr marL="285750" indent="-285750" rtl="0">
              <a:buFont typeface="Wingdings" panose="05000000000000000000" pitchFamily="2" charset="2"/>
              <a:buChar char="Ø"/>
            </a:pPr>
            <a:r>
              <a:rPr lang="fr-FR" dirty="0"/>
              <a:t>Sécuriser la voie d’accès et les affectations des </a:t>
            </a:r>
            <a:r>
              <a:rPr lang="fr-FR" dirty="0" err="1"/>
              <a:t>Padhue</a:t>
            </a:r>
            <a:r>
              <a:rPr lang="fr-FR" dirty="0"/>
              <a:t>  </a:t>
            </a:r>
          </a:p>
          <a:p>
            <a:pPr marL="285750" indent="-285750">
              <a:buFont typeface="Wingdings" panose="05000000000000000000" pitchFamily="2" charset="2"/>
              <a:buChar char="Ø"/>
            </a:pPr>
            <a:r>
              <a:rPr lang="fr-FR" dirty="0"/>
              <a:t>Finaliser la réflexion sur les motifs de SIR pertinents et l’actualisation du décret dédié</a:t>
            </a:r>
          </a:p>
          <a:p>
            <a:pPr marL="285750" indent="-285750">
              <a:buFont typeface="Wingdings" panose="05000000000000000000" pitchFamily="2" charset="2"/>
              <a:buChar char="Ø"/>
            </a:pPr>
            <a:r>
              <a:rPr lang="fr-FR" dirty="0"/>
              <a:t>Identifier les modèles d’organisation efficients et qui préservent le temps médical </a:t>
            </a:r>
          </a:p>
          <a:p>
            <a:pPr marL="285750" indent="-285750" rtl="0">
              <a:buFont typeface="Wingdings" panose="05000000000000000000" pitchFamily="2" charset="2"/>
              <a:buChar char="Ø"/>
            </a:pPr>
            <a:r>
              <a:rPr lang="fr-FR" dirty="0"/>
              <a:t>…</a:t>
            </a:r>
          </a:p>
        </p:txBody>
      </p:sp>
    </p:spTree>
    <p:extLst>
      <p:ext uri="{BB962C8B-B14F-4D97-AF65-F5344CB8AC3E}">
        <p14:creationId xmlns:p14="http://schemas.microsoft.com/office/powerpoint/2010/main" val="8864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dirty="0"/>
          </a:p>
        </p:txBody>
      </p:sp>
      <p:sp>
        <p:nvSpPr>
          <p:cNvPr id="3" name="Espace réservé du texte 2"/>
          <p:cNvSpPr>
            <a:spLocks noGrp="1"/>
          </p:cNvSpPr>
          <p:nvPr>
            <p:ph type="body" sz="quarter" idx="14"/>
          </p:nvPr>
        </p:nvSpPr>
        <p:spPr>
          <a:xfrm>
            <a:off x="2495239" y="2605414"/>
            <a:ext cx="6674161" cy="1601461"/>
          </a:xfrm>
        </p:spPr>
        <p:txBody>
          <a:bodyPr>
            <a:normAutofit fontScale="85000" lnSpcReduction="20000"/>
          </a:bodyPr>
          <a:lstStyle/>
          <a:p>
            <a:r>
              <a:rPr lang="fr-FR" dirty="0"/>
              <a:t>Disposer d’une ressource médicale suffisante dans les SPSTI</a:t>
            </a:r>
          </a:p>
          <a:p>
            <a:endParaRPr lang="fr-FR" dirty="0"/>
          </a:p>
          <a:p>
            <a:r>
              <a:rPr lang="fr-FR" dirty="0"/>
              <a:t>Quels leviers ?</a:t>
            </a:r>
          </a:p>
        </p:txBody>
      </p:sp>
      <p:sp>
        <p:nvSpPr>
          <p:cNvPr id="4" name="Espace réservé du texte 3"/>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716007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1624-0A30-D7F8-2EAC-E4A924CDBE5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0000B21-500D-2B42-3149-89FAA789A48D}"/>
              </a:ext>
            </a:extLst>
          </p:cNvPr>
          <p:cNvSpPr>
            <a:spLocks noGrp="1"/>
          </p:cNvSpPr>
          <p:nvPr>
            <p:ph type="body" sz="quarter" idx="13"/>
          </p:nvPr>
        </p:nvSpPr>
        <p:spPr/>
        <p:txBody>
          <a:bodyPr/>
          <a:lstStyle/>
          <a:p>
            <a:r>
              <a:rPr lang="fr-FR" dirty="0" err="1"/>
              <a:t>Chirstelle</a:t>
            </a:r>
            <a:r>
              <a:rPr lang="fr-FR" dirty="0"/>
              <a:t> </a:t>
            </a:r>
            <a:r>
              <a:rPr lang="fr-FR" dirty="0" err="1"/>
              <a:t>Akkaoui</a:t>
            </a:r>
            <a:r>
              <a:rPr lang="fr-FR" dirty="0"/>
              <a:t>, pour la DGT</a:t>
            </a:r>
          </a:p>
        </p:txBody>
      </p:sp>
      <p:sp>
        <p:nvSpPr>
          <p:cNvPr id="3" name="Espace réservé du texte 2">
            <a:extLst>
              <a:ext uri="{FF2B5EF4-FFF2-40B4-BE49-F238E27FC236}">
                <a16:creationId xmlns:a16="http://schemas.microsoft.com/office/drawing/2014/main" id="{749AAF19-F528-4D40-8B0E-9CE8EAEE7588}"/>
              </a:ext>
            </a:extLst>
          </p:cNvPr>
          <p:cNvSpPr>
            <a:spLocks noGrp="1"/>
          </p:cNvSpPr>
          <p:nvPr>
            <p:ph type="body" sz="quarter" idx="14"/>
          </p:nvPr>
        </p:nvSpPr>
        <p:spPr/>
        <p:txBody>
          <a:bodyPr>
            <a:normAutofit/>
          </a:bodyPr>
          <a:lstStyle/>
          <a:p>
            <a:r>
              <a:rPr lang="fr-FR" dirty="0"/>
              <a:t>Conclusion</a:t>
            </a:r>
          </a:p>
        </p:txBody>
      </p:sp>
      <p:sp>
        <p:nvSpPr>
          <p:cNvPr id="4" name="Espace réservé du texte 3">
            <a:extLst>
              <a:ext uri="{FF2B5EF4-FFF2-40B4-BE49-F238E27FC236}">
                <a16:creationId xmlns:a16="http://schemas.microsoft.com/office/drawing/2014/main" id="{7F9DEA15-877D-E18E-4BFA-81CD0E6BEDCF}"/>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215221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931550" y="2577420"/>
            <a:ext cx="8328899" cy="1026848"/>
          </a:xfrm>
        </p:spPr>
        <p:txBody>
          <a:bodyPr>
            <a:noAutofit/>
          </a:bodyPr>
          <a:lstStyle/>
          <a:p>
            <a:r>
              <a:rPr lang="fr-FR" sz="4000" b="1">
                <a:solidFill>
                  <a:schemeClr val="bg1"/>
                </a:solidFill>
              </a:rPr>
              <a:t>Commission d’étude</a:t>
            </a:r>
          </a:p>
          <a:p>
            <a:endParaRPr lang="fr-FR" sz="4000">
              <a:effectLst/>
            </a:endParaRPr>
          </a:p>
          <a:p>
            <a:endParaRPr lang="fr-FR" sz="4000" b="1">
              <a:solidFill>
                <a:schemeClr val="bg1"/>
              </a:solidFill>
              <a:effectLst/>
            </a:endParaRPr>
          </a:p>
        </p:txBody>
      </p:sp>
    </p:spTree>
    <p:extLst>
      <p:ext uri="{BB962C8B-B14F-4D97-AF65-F5344CB8AC3E}">
        <p14:creationId xmlns:p14="http://schemas.microsoft.com/office/powerpoint/2010/main" val="3779455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0438" y="89681"/>
            <a:ext cx="10725469" cy="612775"/>
          </a:xfrm>
        </p:spPr>
        <p:txBody>
          <a:bodyPr>
            <a:normAutofit fontScale="85000" lnSpcReduction="10000"/>
          </a:bodyPr>
          <a:lstStyle/>
          <a:p>
            <a:r>
              <a:rPr lang="fr-FR" sz="2800" dirty="0"/>
              <a:t>Axes de travail pour améliorer les systèmes d’information des SPSTI</a:t>
            </a:r>
          </a:p>
        </p:txBody>
      </p:sp>
      <p:pic>
        <p:nvPicPr>
          <p:cNvPr id="1032" name="Picture 8">
            <a:extLst>
              <a:ext uri="{FF2B5EF4-FFF2-40B4-BE49-F238E27FC236}">
                <a16:creationId xmlns:a16="http://schemas.microsoft.com/office/drawing/2014/main" id="{DD9ACAF7-8AAE-29F8-5308-B0079000D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973" y="1126607"/>
            <a:ext cx="7606054" cy="584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5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8802D-AAA6-6108-8C77-ABB12DCD52C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FCDE95C-494B-7EBD-01CB-DE5837114B58}"/>
              </a:ext>
            </a:extLst>
          </p:cNvPr>
          <p:cNvSpPr>
            <a:spLocks noGrp="1"/>
          </p:cNvSpPr>
          <p:nvPr>
            <p:ph type="body" sz="quarter" idx="10"/>
          </p:nvPr>
        </p:nvSpPr>
        <p:spPr>
          <a:xfrm>
            <a:off x="828446" y="396069"/>
            <a:ext cx="10893384" cy="612775"/>
          </a:xfrm>
        </p:spPr>
        <p:txBody>
          <a:bodyPr/>
          <a:lstStyle/>
          <a:p>
            <a:r>
              <a:rPr lang="fr-FR" dirty="0"/>
              <a:t>Missions principales de l’expert SI de Présanse</a:t>
            </a:r>
          </a:p>
        </p:txBody>
      </p:sp>
      <p:sp>
        <p:nvSpPr>
          <p:cNvPr id="5" name="Espace réservé du texte 4">
            <a:extLst>
              <a:ext uri="{FF2B5EF4-FFF2-40B4-BE49-F238E27FC236}">
                <a16:creationId xmlns:a16="http://schemas.microsoft.com/office/drawing/2014/main" id="{3CA5EC0E-8606-975D-6E05-EC6EE3F1F7B8}"/>
              </a:ext>
            </a:extLst>
          </p:cNvPr>
          <p:cNvSpPr>
            <a:spLocks noGrp="1"/>
          </p:cNvSpPr>
          <p:nvPr>
            <p:ph type="body" sz="quarter" idx="11"/>
          </p:nvPr>
        </p:nvSpPr>
        <p:spPr>
          <a:xfrm>
            <a:off x="1063599" y="1238915"/>
            <a:ext cx="11045791" cy="4636543"/>
          </a:xfrm>
        </p:spPr>
        <p:txBody>
          <a:bodyPr>
            <a:normAutofit fontScale="92500" lnSpcReduction="10000"/>
          </a:bodyPr>
          <a:lstStyle/>
          <a:p>
            <a:pPr rtl="0"/>
            <a:r>
              <a:rPr lang="fr-FR" dirty="0"/>
              <a:t>Participer aux relations avec l’ANS, la CNIL, la DGT, et autres institutions influant sur les systèmes d’information des SPSTI</a:t>
            </a:r>
          </a:p>
          <a:p>
            <a:pPr rtl="0"/>
            <a:r>
              <a:rPr lang="fr-FR" dirty="0"/>
              <a:t>Contribuer aux relations avec les éditeurs de logiciels et suivre l’évolution de leurs solutions au regard des préconisations retenues par le réseau (cahier des charges des fonctionnalités, interopérabilité, implémentation des thésaurus, sécurité,…)</a:t>
            </a:r>
          </a:p>
          <a:p>
            <a:r>
              <a:rPr lang="fr-FR" dirty="0"/>
              <a:t>Être lien avec les DSI du réseau avec pour objectif de faire remonter et diffuser les bonnes pratiques</a:t>
            </a:r>
          </a:p>
          <a:p>
            <a:pPr rtl="0"/>
            <a:r>
              <a:rPr lang="fr-FR" dirty="0"/>
              <a:t>Relayer notamment les bonnes pratiques dans les SPSTI pour la sécurisation de leur système d’information et de leurs données, et la continuité de leur activité en cas d’incident, </a:t>
            </a:r>
          </a:p>
          <a:p>
            <a:r>
              <a:rPr lang="fr-FR" dirty="0"/>
              <a:t>Guider les SPSTI dans la préparation de leur certification pour la partie qui relève des systèmes d’information</a:t>
            </a:r>
          </a:p>
          <a:p>
            <a:r>
              <a:rPr lang="fr-FR" dirty="0"/>
              <a:t>Effectuer une veille en lien avec les évolutions du Numérique en Santé.</a:t>
            </a:r>
          </a:p>
          <a:p>
            <a:r>
              <a:rPr lang="fr-FR" dirty="0"/>
              <a:t>Assurer une veille et un benchmark sur les innovations et l’usage de l’IA, </a:t>
            </a:r>
          </a:p>
          <a:p>
            <a:pPr rtl="0"/>
            <a:r>
              <a:rPr lang="fr-FR" dirty="0"/>
              <a:t>Identifier les sources d’optimisation des coûts liés au SI, y compris par des achats groupés.</a:t>
            </a:r>
          </a:p>
          <a:p>
            <a:r>
              <a:rPr lang="fr-FR" dirty="0"/>
              <a:t>Identifier et accompagner la mise en place des pratiques utiles à l’exploitation des données et aux enquêtes auxquelles participent les SPSTI, ( interopérabilité école du nommage, bonnes pratiques, formation, ...)</a:t>
            </a:r>
          </a:p>
          <a:p>
            <a:endParaRPr lang="fr-FR" dirty="0"/>
          </a:p>
          <a:p>
            <a:pPr rtl="0"/>
            <a:endParaRPr lang="fr-FR" dirty="0"/>
          </a:p>
          <a:p>
            <a:pPr rtl="0"/>
            <a:endParaRPr lang="fr-FR" dirty="0"/>
          </a:p>
          <a:p>
            <a:endParaRPr lang="fr-FR" dirty="0"/>
          </a:p>
        </p:txBody>
      </p:sp>
    </p:spTree>
    <p:extLst>
      <p:ext uri="{BB962C8B-B14F-4D97-AF65-F5344CB8AC3E}">
        <p14:creationId xmlns:p14="http://schemas.microsoft.com/office/powerpoint/2010/main" val="12705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226544" y="2426498"/>
            <a:ext cx="7522972" cy="589557"/>
          </a:xfrm>
        </p:spPr>
        <p:txBody>
          <a:bodyPr/>
          <a:lstStyle/>
          <a:p>
            <a:r>
              <a:rPr lang="fr-FR" dirty="0">
                <a:latin typeface="Arial" panose="020B0604020202020204" pitchFamily="34" charset="0"/>
                <a:cs typeface="Arial" panose="020B0604020202020204" pitchFamily="34" charset="0"/>
              </a:rPr>
              <a:t>RAPPORT DE BRANCHE 2024</a:t>
            </a:r>
          </a:p>
        </p:txBody>
      </p:sp>
      <p:sp>
        <p:nvSpPr>
          <p:cNvPr id="4" name="Espace réservé du texte 3"/>
          <p:cNvSpPr>
            <a:spLocks noGrp="1"/>
          </p:cNvSpPr>
          <p:nvPr>
            <p:ph type="body" sz="quarter" idx="15"/>
          </p:nvPr>
        </p:nvSpPr>
        <p:spPr>
          <a:xfrm>
            <a:off x="3083963" y="6484209"/>
            <a:ext cx="6933005" cy="413476"/>
          </a:xfrm>
        </p:spPr>
        <p:txBody>
          <a:bodyPr/>
          <a:lstStyle/>
          <a:p>
            <a:r>
              <a:rPr lang="fr-FR" dirty="0">
                <a:latin typeface="Arial" panose="020B0604020202020204" pitchFamily="34" charset="0"/>
                <a:ea typeface="Montserrat" charset="0"/>
                <a:cs typeface="Arial" panose="020B0604020202020204" pitchFamily="34" charset="0"/>
              </a:rPr>
              <a:t>Journée d’études Paris – 16 janvier 2025</a:t>
            </a:r>
          </a:p>
        </p:txBody>
      </p:sp>
      <p:sp>
        <p:nvSpPr>
          <p:cNvPr id="6" name="ZoneTexte 2">
            <a:extLst>
              <a:ext uri="{FF2B5EF4-FFF2-40B4-BE49-F238E27FC236}">
                <a16:creationId xmlns:a16="http://schemas.microsoft.com/office/drawing/2014/main" id="{B1F7BE51-2E3B-4506-8A25-D8AA66900B95}"/>
              </a:ext>
            </a:extLst>
          </p:cNvPr>
          <p:cNvSpPr txBox="1">
            <a:spLocks noChangeArrowheads="1"/>
          </p:cNvSpPr>
          <p:nvPr/>
        </p:nvSpPr>
        <p:spPr bwMode="auto">
          <a:xfrm>
            <a:off x="4840883" y="3348572"/>
            <a:ext cx="645426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spcBef>
                <a:spcPct val="0"/>
              </a:spcBef>
              <a:buClr>
                <a:srgbClr val="606060"/>
              </a:buClr>
              <a:buSzPct val="100000"/>
              <a:buNone/>
              <a:defRPr/>
            </a:pPr>
            <a:r>
              <a:rPr lang="fr-FR" altLang="fr-FR" sz="2400" b="1" dirty="0">
                <a:solidFill>
                  <a:schemeClr val="bg1"/>
                </a:solidFill>
                <a:latin typeface="Arial" panose="020B0604020202020204" pitchFamily="34" charset="0"/>
                <a:cs typeface="Arial" panose="020B0604020202020204" pitchFamily="34" charset="0"/>
              </a:rPr>
              <a:t>Présentation et méthodologie </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Démographie professionnelle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Suivi des accords de branche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Masse salariale et rémunérations</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Absentéisme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Formation professionnelle</a:t>
            </a:r>
          </a:p>
          <a:p>
            <a:pPr marL="457200" lvl="1" indent="-457200">
              <a:spcBef>
                <a:spcPct val="0"/>
              </a:spcBef>
              <a:buClr>
                <a:schemeClr val="bg1"/>
              </a:buClr>
              <a:buSzPct val="100000"/>
              <a:buFont typeface="+mj-lt"/>
              <a:buAutoNum type="arabicPeriod"/>
              <a:defRPr/>
            </a:pPr>
            <a:r>
              <a:rPr lang="fr-FR" altLang="fr-FR" sz="2400" b="1" dirty="0">
                <a:solidFill>
                  <a:schemeClr val="bg1"/>
                </a:solidFill>
                <a:latin typeface="Arial" panose="020B0604020202020204" pitchFamily="34" charset="0"/>
                <a:cs typeface="Arial" panose="020B0604020202020204" pitchFamily="34" charset="0"/>
              </a:rPr>
              <a:t>Dialogue social</a:t>
            </a:r>
          </a:p>
        </p:txBody>
      </p:sp>
      <p:pic>
        <p:nvPicPr>
          <p:cNvPr id="5" name="Image 4">
            <a:extLst>
              <a:ext uri="{FF2B5EF4-FFF2-40B4-BE49-F238E27FC236}">
                <a16:creationId xmlns:a16="http://schemas.microsoft.com/office/drawing/2014/main" id="{812BC333-DBB0-ABC9-92A7-E417B89B5B45}"/>
              </a:ext>
            </a:extLst>
          </p:cNvPr>
          <p:cNvPicPr>
            <a:picLocks noChangeAspect="1"/>
          </p:cNvPicPr>
          <p:nvPr/>
        </p:nvPicPr>
        <p:blipFill>
          <a:blip r:embed="rId3"/>
          <a:srcRect l="2401" t="1780" r="1693"/>
          <a:stretch/>
        </p:blipFill>
        <p:spPr>
          <a:xfrm>
            <a:off x="422305" y="2521258"/>
            <a:ext cx="2804239" cy="4025422"/>
          </a:xfrm>
          <a:prstGeom prst="rect">
            <a:avLst/>
          </a:prstGeom>
        </p:spPr>
      </p:pic>
    </p:spTree>
    <p:extLst>
      <p:ext uri="{BB962C8B-B14F-4D97-AF65-F5344CB8AC3E}">
        <p14:creationId xmlns:p14="http://schemas.microsoft.com/office/powerpoint/2010/main" val="28983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40675" cy="545381"/>
          </a:xfrm>
        </p:spPr>
        <p:txBody>
          <a:bodyPr/>
          <a:lstStyle/>
          <a:p>
            <a:r>
              <a:rPr lang="fr-FR" dirty="0"/>
              <a:t>PRESENTATION ET METHODOLOGIE</a:t>
            </a:r>
          </a:p>
        </p:txBody>
      </p:sp>
      <p:sp>
        <p:nvSpPr>
          <p:cNvPr id="6" name="ZoneTexte 2">
            <a:extLst>
              <a:ext uri="{FF2B5EF4-FFF2-40B4-BE49-F238E27FC236}">
                <a16:creationId xmlns:a16="http://schemas.microsoft.com/office/drawing/2014/main" id="{7991AE32-B440-4D74-B69A-319642DFCDA0}"/>
              </a:ext>
            </a:extLst>
          </p:cNvPr>
          <p:cNvSpPr txBox="1">
            <a:spLocks noChangeArrowheads="1"/>
          </p:cNvSpPr>
          <p:nvPr/>
        </p:nvSpPr>
        <p:spPr bwMode="auto">
          <a:xfrm>
            <a:off x="1357459" y="1336006"/>
            <a:ext cx="9973559" cy="830997"/>
          </a:xfrm>
          <a:prstGeom prst="rect">
            <a:avLst/>
          </a:prstGeom>
          <a:solidFill>
            <a:srgbClr val="D3D953"/>
          </a:solidFill>
          <a:ln>
            <a:noFill/>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lgn="ctr">
              <a:spcBef>
                <a:spcPct val="0"/>
              </a:spcBef>
              <a:buClr>
                <a:srgbClr val="0070C0"/>
              </a:buClr>
              <a:buSzPct val="200000"/>
              <a:buFontTx/>
              <a:buNone/>
              <a:defRPr/>
            </a:pPr>
            <a:r>
              <a:rPr lang="fr-FR" altLang="fr-FR" b="1" dirty="0">
                <a:solidFill>
                  <a:schemeClr val="tx1">
                    <a:lumMod val="75000"/>
                  </a:schemeClr>
                </a:solidFill>
              </a:rPr>
              <a:t>130 répondants  </a:t>
            </a:r>
          </a:p>
          <a:p>
            <a:pPr algn="ctr">
              <a:spcBef>
                <a:spcPct val="0"/>
              </a:spcBef>
              <a:buClr>
                <a:srgbClr val="0070C0"/>
              </a:buClr>
              <a:buSzPct val="200000"/>
              <a:buFontTx/>
              <a:buNone/>
              <a:defRPr/>
            </a:pPr>
            <a:r>
              <a:rPr lang="fr-FR" altLang="fr-FR" b="1" dirty="0">
                <a:solidFill>
                  <a:schemeClr val="tx1">
                    <a:lumMod val="75000"/>
                  </a:schemeClr>
                </a:solidFill>
              </a:rPr>
              <a:t>77 % de SPSTI et 83 % des salariés de la branche</a:t>
            </a:r>
          </a:p>
        </p:txBody>
      </p:sp>
      <p:sp>
        <p:nvSpPr>
          <p:cNvPr id="7" name="Rectangle 3">
            <a:extLst>
              <a:ext uri="{FF2B5EF4-FFF2-40B4-BE49-F238E27FC236}">
                <a16:creationId xmlns:a16="http://schemas.microsoft.com/office/drawing/2014/main" id="{C498EB9F-0605-4284-BB64-EE5ED786D0DC}"/>
              </a:ext>
            </a:extLst>
          </p:cNvPr>
          <p:cNvSpPr txBox="1">
            <a:spLocks noChangeArrowheads="1"/>
          </p:cNvSpPr>
          <p:nvPr/>
        </p:nvSpPr>
        <p:spPr bwMode="auto">
          <a:xfrm>
            <a:off x="3249665" y="2344065"/>
            <a:ext cx="6103971" cy="56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200" b="1" kern="0" dirty="0">
                <a:solidFill>
                  <a:schemeClr val="bg1">
                    <a:lumMod val="50000"/>
                  </a:schemeClr>
                </a:solidFill>
              </a:rPr>
              <a:t>Questionnaires administrés de mars à juin 2024</a:t>
            </a:r>
          </a:p>
        </p:txBody>
      </p:sp>
      <p:sp>
        <p:nvSpPr>
          <p:cNvPr id="8" name="Rectangle 3">
            <a:extLst>
              <a:ext uri="{FF2B5EF4-FFF2-40B4-BE49-F238E27FC236}">
                <a16:creationId xmlns:a16="http://schemas.microsoft.com/office/drawing/2014/main" id="{236634D5-8E50-4ECB-B5F4-511163B5E6EE}"/>
              </a:ext>
            </a:extLst>
          </p:cNvPr>
          <p:cNvSpPr txBox="1">
            <a:spLocks noChangeArrowheads="1"/>
          </p:cNvSpPr>
          <p:nvPr/>
        </p:nvSpPr>
        <p:spPr bwMode="auto">
          <a:xfrm>
            <a:off x="1357459" y="2927971"/>
            <a:ext cx="9973559" cy="3293720"/>
          </a:xfrm>
          <a:prstGeom prst="rect">
            <a:avLst/>
          </a:prstGeom>
          <a:solidFill>
            <a:srgbClr val="FFEFEF"/>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85725" indent="0" eaLnBrk="1" hangingPunct="1">
              <a:buFontTx/>
              <a:buNone/>
              <a:defRPr/>
            </a:pPr>
            <a:r>
              <a:rPr lang="fr-FR" altLang="fr-FR" sz="2200" b="1" kern="0" dirty="0">
                <a:solidFill>
                  <a:srgbClr val="333399"/>
                </a:solidFill>
              </a:rPr>
              <a:t>Les changements par rapport à l’édition précédente</a:t>
            </a:r>
          </a:p>
          <a:p>
            <a:pPr marL="342900" lvl="0" indent="-342900" algn="just">
              <a:lnSpc>
                <a:spcPct val="107000"/>
              </a:lnSpc>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Ajout d’éléments sur le remboursement des frais de déplacement professionnels,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Présentation des index égalité femmes/hommes à partir des données publiées sur le site du Ministère du travail,</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Ajout de données sur les bénéficiaires de la formation professionnelle, répartis entre les hommes et les femmes, pour quelques emplois,</a:t>
            </a:r>
          </a:p>
          <a:p>
            <a:pPr marL="342900" lvl="0" indent="-342900" algn="just">
              <a:lnSpc>
                <a:spcPct val="107000"/>
              </a:lnSpc>
              <a:buClr>
                <a:srgbClr val="00B0F0"/>
              </a:buClr>
              <a:buFont typeface="Wingdings 2" panose="05020102010507070707" pitchFamily="18" charset="2"/>
              <a:buChar char="¾"/>
            </a:pPr>
            <a:r>
              <a:rPr lang="fr-FR" sz="1800" b="1" dirty="0">
                <a:latin typeface="Montserrat" panose="00000500000000000000" pitchFamily="2" charset="0"/>
                <a:cs typeface="Times New Roman" panose="02020603050405020304" pitchFamily="18" charset="0"/>
              </a:rPr>
              <a:t>Ajout des axes de formation prioritaires de l’OPCO Santé</a:t>
            </a:r>
          </a:p>
          <a:p>
            <a:pPr marL="342900" lvl="0" indent="-342900">
              <a:lnSpc>
                <a:spcPct val="107000"/>
              </a:lnSpc>
              <a:spcAft>
                <a:spcPts val="800"/>
              </a:spcAft>
              <a:buClr>
                <a:srgbClr val="00B0F0"/>
              </a:buClr>
              <a:buFont typeface="Wingdings 2" panose="05020102010507070707" pitchFamily="18" charset="2"/>
              <a:buChar char="¾"/>
            </a:pPr>
            <a:r>
              <a:rPr lang="fr-FR" sz="1800" b="1" dirty="0">
                <a:effectLst/>
                <a:latin typeface="Montserrat" panose="00000500000000000000" pitchFamily="2" charset="0"/>
                <a:ea typeface="Calibri" panose="020F0502020204030204" pitchFamily="34" charset="0"/>
                <a:cs typeface="Times New Roman" panose="02020603050405020304" pitchFamily="18" charset="0"/>
              </a:rPr>
              <a:t>Un rappel du calendrier des négociations collectives de la branche professionnelle des SPSTI.</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5564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33902" cy="545381"/>
          </a:xfrm>
        </p:spPr>
        <p:txBody>
          <a:bodyPr/>
          <a:lstStyle/>
          <a:p>
            <a:r>
              <a:rPr lang="fr-FR" dirty="0"/>
              <a:t>1- DEMOGRAPHIE PROFESSIONNELLE</a:t>
            </a:r>
          </a:p>
        </p:txBody>
      </p:sp>
      <p:pic>
        <p:nvPicPr>
          <p:cNvPr id="4" name="Image 3">
            <a:extLst>
              <a:ext uri="{FF2B5EF4-FFF2-40B4-BE49-F238E27FC236}">
                <a16:creationId xmlns:a16="http://schemas.microsoft.com/office/drawing/2014/main" id="{DD1F83EF-0009-2DF8-A824-1374EE2A6BCA}"/>
              </a:ext>
            </a:extLst>
          </p:cNvPr>
          <p:cNvPicPr>
            <a:picLocks noChangeAspect="1"/>
          </p:cNvPicPr>
          <p:nvPr/>
        </p:nvPicPr>
        <p:blipFill>
          <a:blip r:embed="rId3"/>
          <a:stretch>
            <a:fillRect/>
          </a:stretch>
        </p:blipFill>
        <p:spPr>
          <a:xfrm>
            <a:off x="4552795" y="2012186"/>
            <a:ext cx="5053299" cy="2832069"/>
          </a:xfrm>
          <a:prstGeom prst="rect">
            <a:avLst/>
          </a:prstGeom>
        </p:spPr>
      </p:pic>
      <p:sp>
        <p:nvSpPr>
          <p:cNvPr id="7" name="Rectangle 3">
            <a:extLst>
              <a:ext uri="{FF2B5EF4-FFF2-40B4-BE49-F238E27FC236}">
                <a16:creationId xmlns:a16="http://schemas.microsoft.com/office/drawing/2014/main" id="{3A896AB8-8815-2053-9CC7-0295AC3D83A0}"/>
              </a:ext>
            </a:extLst>
          </p:cNvPr>
          <p:cNvSpPr txBox="1">
            <a:spLocks noChangeArrowheads="1"/>
          </p:cNvSpPr>
          <p:nvPr/>
        </p:nvSpPr>
        <p:spPr bwMode="auto">
          <a:xfrm>
            <a:off x="803817" y="1124975"/>
            <a:ext cx="7237341" cy="49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300"/>
              </a:spcBef>
              <a:buFontTx/>
              <a:buNone/>
              <a:defRPr/>
            </a:pPr>
            <a:r>
              <a:rPr lang="fr-FR" altLang="fr-FR" sz="2000" b="1" dirty="0">
                <a:solidFill>
                  <a:schemeClr val="tx1">
                    <a:lumMod val="75000"/>
                  </a:schemeClr>
                </a:solidFill>
                <a:latin typeface="Univers" panose="020B0503020202020204" pitchFamily="34" charset="0"/>
              </a:rPr>
              <a:t>18 776 personnes physiques au 1</a:t>
            </a:r>
            <a:r>
              <a:rPr lang="fr-FR" altLang="fr-FR" sz="2000" b="1" baseline="30000" dirty="0">
                <a:solidFill>
                  <a:schemeClr val="tx1">
                    <a:lumMod val="75000"/>
                  </a:schemeClr>
                </a:solidFill>
                <a:latin typeface="Univers" panose="020B0503020202020204" pitchFamily="34" charset="0"/>
              </a:rPr>
              <a:t>er</a:t>
            </a:r>
            <a:r>
              <a:rPr lang="fr-FR" altLang="fr-FR" sz="2000" b="1" dirty="0">
                <a:solidFill>
                  <a:schemeClr val="tx1">
                    <a:lumMod val="75000"/>
                  </a:schemeClr>
                </a:solidFill>
                <a:latin typeface="Univers" panose="020B0503020202020204" pitchFamily="34" charset="0"/>
              </a:rPr>
              <a:t> janvier 2024</a:t>
            </a: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p:txBody>
      </p:sp>
      <p:grpSp>
        <p:nvGrpSpPr>
          <p:cNvPr id="8" name="Group 21">
            <a:extLst>
              <a:ext uri="{FF2B5EF4-FFF2-40B4-BE49-F238E27FC236}">
                <a16:creationId xmlns:a16="http://schemas.microsoft.com/office/drawing/2014/main" id="{7EA828B1-355F-6D04-6D13-D9F00D2F565A}"/>
              </a:ext>
            </a:extLst>
          </p:cNvPr>
          <p:cNvGrpSpPr>
            <a:grpSpLocks noChangeAspect="1"/>
          </p:cNvGrpSpPr>
          <p:nvPr/>
        </p:nvGrpSpPr>
        <p:grpSpPr bwMode="auto">
          <a:xfrm>
            <a:off x="8566211" y="1334323"/>
            <a:ext cx="3090866" cy="1638300"/>
            <a:chOff x="5284" y="855"/>
            <a:chExt cx="1947" cy="1032"/>
          </a:xfrm>
        </p:grpSpPr>
        <p:sp>
          <p:nvSpPr>
            <p:cNvPr id="9" name="AutoShape 20">
              <a:extLst>
                <a:ext uri="{FF2B5EF4-FFF2-40B4-BE49-F238E27FC236}">
                  <a16:creationId xmlns:a16="http://schemas.microsoft.com/office/drawing/2014/main" id="{24D85DE6-0313-6163-71D0-C77FC1338BA3}"/>
                </a:ext>
              </a:extLst>
            </p:cNvPr>
            <p:cNvSpPr>
              <a:spLocks noChangeAspect="1" noChangeArrowheads="1" noTextEdit="1"/>
            </p:cNvSpPr>
            <p:nvPr/>
          </p:nvSpPr>
          <p:spPr bwMode="auto">
            <a:xfrm>
              <a:off x="5284" y="906"/>
              <a:ext cx="1303"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Rectangle 22">
              <a:extLst>
                <a:ext uri="{FF2B5EF4-FFF2-40B4-BE49-F238E27FC236}">
                  <a16:creationId xmlns:a16="http://schemas.microsoft.com/office/drawing/2014/main" id="{0F12334A-11D0-6CFF-D691-12D0C71234CC}"/>
                </a:ext>
              </a:extLst>
            </p:cNvPr>
            <p:cNvSpPr>
              <a:spLocks noChangeArrowheads="1"/>
            </p:cNvSpPr>
            <p:nvPr/>
          </p:nvSpPr>
          <p:spPr bwMode="auto">
            <a:xfrm>
              <a:off x="5293" y="855"/>
              <a:ext cx="1938" cy="427"/>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13" name="Rectangle 23">
              <a:extLst>
                <a:ext uri="{FF2B5EF4-FFF2-40B4-BE49-F238E27FC236}">
                  <a16:creationId xmlns:a16="http://schemas.microsoft.com/office/drawing/2014/main" id="{0F3908C5-0A89-438F-97C7-B4F1EFA960E7}"/>
                </a:ext>
              </a:extLst>
            </p:cNvPr>
            <p:cNvSpPr>
              <a:spLocks noChangeArrowheads="1"/>
            </p:cNvSpPr>
            <p:nvPr/>
          </p:nvSpPr>
          <p:spPr bwMode="auto">
            <a:xfrm>
              <a:off x="5348" y="894"/>
              <a:ext cx="9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Secrétaires médicaux : </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14" name="Rectangle 25">
              <a:extLst>
                <a:ext uri="{FF2B5EF4-FFF2-40B4-BE49-F238E27FC236}">
                  <a16:creationId xmlns:a16="http://schemas.microsoft.com/office/drawing/2014/main" id="{A93B2821-C76C-BF1E-32A3-6B33CB26CB8B}"/>
                </a:ext>
              </a:extLst>
            </p:cNvPr>
            <p:cNvSpPr>
              <a:spLocks noChangeArrowheads="1"/>
            </p:cNvSpPr>
            <p:nvPr/>
          </p:nvSpPr>
          <p:spPr bwMode="auto">
            <a:xfrm>
              <a:off x="6352" y="894"/>
              <a:ext cx="15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-2%</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15" name="Rectangle 26">
              <a:extLst>
                <a:ext uri="{FF2B5EF4-FFF2-40B4-BE49-F238E27FC236}">
                  <a16:creationId xmlns:a16="http://schemas.microsoft.com/office/drawing/2014/main" id="{E5FB569C-0DE5-080D-941C-4ADAD11B7971}"/>
                </a:ext>
              </a:extLst>
            </p:cNvPr>
            <p:cNvSpPr>
              <a:spLocks noChangeArrowheads="1"/>
            </p:cNvSpPr>
            <p:nvPr/>
          </p:nvSpPr>
          <p:spPr bwMode="auto">
            <a:xfrm>
              <a:off x="5347" y="1018"/>
              <a:ext cx="17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Assistante équipe pluridisciplinaire : +7%</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16" name="Rectangle 27">
              <a:extLst>
                <a:ext uri="{FF2B5EF4-FFF2-40B4-BE49-F238E27FC236}">
                  <a16:creationId xmlns:a16="http://schemas.microsoft.com/office/drawing/2014/main" id="{40A4D094-4095-EBAD-DCC1-C8F108E9BAB4}"/>
                </a:ext>
              </a:extLst>
            </p:cNvPr>
            <p:cNvSpPr>
              <a:spLocks noChangeArrowheads="1"/>
            </p:cNvSpPr>
            <p:nvPr/>
          </p:nvSpPr>
          <p:spPr bwMode="auto">
            <a:xfrm>
              <a:off x="5348" y="1138"/>
              <a:ext cx="4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AST : +5%</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pic>
          <p:nvPicPr>
            <p:cNvPr id="17" name="Picture 28">
              <a:extLst>
                <a:ext uri="{FF2B5EF4-FFF2-40B4-BE49-F238E27FC236}">
                  <a16:creationId xmlns:a16="http://schemas.microsoft.com/office/drawing/2014/main" id="{65677379-F3F8-4A26-FEB1-987A4EB17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 y="1274"/>
              <a:ext cx="548"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31">
            <a:extLst>
              <a:ext uri="{FF2B5EF4-FFF2-40B4-BE49-F238E27FC236}">
                <a16:creationId xmlns:a16="http://schemas.microsoft.com/office/drawing/2014/main" id="{3C211EAD-DB44-F11F-D1E7-29A8F320651D}"/>
              </a:ext>
            </a:extLst>
          </p:cNvPr>
          <p:cNvGrpSpPr>
            <a:grpSpLocks noChangeAspect="1"/>
          </p:cNvGrpSpPr>
          <p:nvPr/>
        </p:nvGrpSpPr>
        <p:grpSpPr bwMode="auto">
          <a:xfrm>
            <a:off x="9590749" y="3818948"/>
            <a:ext cx="1228728" cy="1790701"/>
            <a:chOff x="5851" y="2560"/>
            <a:chExt cx="774" cy="1128"/>
          </a:xfrm>
        </p:grpSpPr>
        <p:sp>
          <p:nvSpPr>
            <p:cNvPr id="19" name="AutoShape 30">
              <a:extLst>
                <a:ext uri="{FF2B5EF4-FFF2-40B4-BE49-F238E27FC236}">
                  <a16:creationId xmlns:a16="http://schemas.microsoft.com/office/drawing/2014/main" id="{DA2918D2-3ED9-2B60-B277-028F28071DA4}"/>
                </a:ext>
              </a:extLst>
            </p:cNvPr>
            <p:cNvSpPr>
              <a:spLocks noChangeAspect="1" noChangeArrowheads="1" noTextEdit="1"/>
            </p:cNvSpPr>
            <p:nvPr/>
          </p:nvSpPr>
          <p:spPr bwMode="auto">
            <a:xfrm>
              <a:off x="5851" y="2560"/>
              <a:ext cx="768" cy="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 name="Picture 32">
              <a:extLst>
                <a:ext uri="{FF2B5EF4-FFF2-40B4-BE49-F238E27FC236}">
                  <a16:creationId xmlns:a16="http://schemas.microsoft.com/office/drawing/2014/main" id="{8CD309D3-DBF9-FD49-44F3-0A077AE96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 y="2571"/>
              <a:ext cx="768"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3">
              <a:extLst>
                <a:ext uri="{FF2B5EF4-FFF2-40B4-BE49-F238E27FC236}">
                  <a16:creationId xmlns:a16="http://schemas.microsoft.com/office/drawing/2014/main" id="{AF2B6B68-00AE-ABDF-8086-4D98E42B6483}"/>
                </a:ext>
              </a:extLst>
            </p:cNvPr>
            <p:cNvSpPr>
              <a:spLocks noChangeArrowheads="1"/>
            </p:cNvSpPr>
            <p:nvPr/>
          </p:nvSpPr>
          <p:spPr bwMode="auto">
            <a:xfrm>
              <a:off x="5853" y="3262"/>
              <a:ext cx="772" cy="426"/>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fr-FR" dirty="0">
                <a:latin typeface="Univers" panose="020B0503020202020204" pitchFamily="34" charset="0"/>
              </a:endParaRPr>
            </a:p>
          </p:txBody>
        </p:sp>
        <p:sp>
          <p:nvSpPr>
            <p:cNvPr id="22" name="Rectangle 34">
              <a:extLst>
                <a:ext uri="{FF2B5EF4-FFF2-40B4-BE49-F238E27FC236}">
                  <a16:creationId xmlns:a16="http://schemas.microsoft.com/office/drawing/2014/main" id="{B7C95AC2-E5A5-6505-D4F7-08F6C66AC35D}"/>
                </a:ext>
              </a:extLst>
            </p:cNvPr>
            <p:cNvSpPr>
              <a:spLocks noChangeArrowheads="1"/>
            </p:cNvSpPr>
            <p:nvPr/>
          </p:nvSpPr>
          <p:spPr bwMode="auto">
            <a:xfrm>
              <a:off x="5905" y="3286"/>
              <a:ext cx="659"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Autres salariés de la filière prévention</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23" name="Rectangle 35">
              <a:extLst>
                <a:ext uri="{FF2B5EF4-FFF2-40B4-BE49-F238E27FC236}">
                  <a16:creationId xmlns:a16="http://schemas.microsoft.com/office/drawing/2014/main" id="{985BD1B3-830D-EFFC-0140-D45BC2B49CEC}"/>
                </a:ext>
              </a:extLst>
            </p:cNvPr>
            <p:cNvSpPr>
              <a:spLocks noChangeArrowheads="1"/>
            </p:cNvSpPr>
            <p:nvPr/>
          </p:nvSpPr>
          <p:spPr bwMode="auto">
            <a:xfrm>
              <a:off x="6319" y="2565"/>
              <a:ext cx="302" cy="179"/>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latin typeface="Univers" panose="020B0503020202020204" pitchFamily="34" charset="0"/>
              </a:endParaRPr>
            </a:p>
          </p:txBody>
        </p:sp>
        <p:sp>
          <p:nvSpPr>
            <p:cNvPr id="24" name="Rectangle 36">
              <a:extLst>
                <a:ext uri="{FF2B5EF4-FFF2-40B4-BE49-F238E27FC236}">
                  <a16:creationId xmlns:a16="http://schemas.microsoft.com/office/drawing/2014/main" id="{338621B3-3299-C04B-D508-8B33409EA0C4}"/>
                </a:ext>
              </a:extLst>
            </p:cNvPr>
            <p:cNvSpPr>
              <a:spLocks noChangeArrowheads="1"/>
            </p:cNvSpPr>
            <p:nvPr/>
          </p:nvSpPr>
          <p:spPr bwMode="auto">
            <a:xfrm>
              <a:off x="6376" y="2591"/>
              <a:ext cx="21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1" i="0" u="none" strike="noStrike" cap="none" normalizeH="0" baseline="0" dirty="0">
                  <a:ln>
                    <a:noFill/>
                  </a:ln>
                  <a:solidFill>
                    <a:srgbClr val="000000"/>
                  </a:solidFill>
                  <a:effectLst/>
                  <a:latin typeface="Univers" panose="020B0503020202020204" pitchFamily="34" charset="0"/>
                </a:rPr>
                <a:t>+7%</a:t>
              </a:r>
              <a:endParaRPr kumimoji="0" lang="fr-FR" altLang="fr-FR" sz="1800" b="0" i="0" u="none" strike="noStrike" cap="none" normalizeH="0" baseline="0" dirty="0">
                <a:ln>
                  <a:noFill/>
                </a:ln>
                <a:solidFill>
                  <a:schemeClr val="tx1"/>
                </a:solidFill>
                <a:effectLst/>
                <a:latin typeface="Univers" panose="020B0503020202020204" pitchFamily="34" charset="0"/>
              </a:endParaRPr>
            </a:p>
          </p:txBody>
        </p:sp>
      </p:grpSp>
      <p:sp>
        <p:nvSpPr>
          <p:cNvPr id="25" name="AutoShape 38">
            <a:extLst>
              <a:ext uri="{FF2B5EF4-FFF2-40B4-BE49-F238E27FC236}">
                <a16:creationId xmlns:a16="http://schemas.microsoft.com/office/drawing/2014/main" id="{3C3C65B4-5492-2BE2-F65B-5AF6D7A3C533}"/>
              </a:ext>
            </a:extLst>
          </p:cNvPr>
          <p:cNvSpPr>
            <a:spLocks noChangeAspect="1" noChangeArrowheads="1" noTextEdit="1"/>
          </p:cNvSpPr>
          <p:nvPr/>
        </p:nvSpPr>
        <p:spPr bwMode="auto">
          <a:xfrm>
            <a:off x="5530753" y="4749317"/>
            <a:ext cx="2419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26" name="Groupe 25">
            <a:extLst>
              <a:ext uri="{FF2B5EF4-FFF2-40B4-BE49-F238E27FC236}">
                <a16:creationId xmlns:a16="http://schemas.microsoft.com/office/drawing/2014/main" id="{D73C1BE8-9C94-36E3-F540-428018BAF09C}"/>
              </a:ext>
            </a:extLst>
          </p:cNvPr>
          <p:cNvGrpSpPr/>
          <p:nvPr/>
        </p:nvGrpSpPr>
        <p:grpSpPr>
          <a:xfrm>
            <a:off x="6471419" y="4765386"/>
            <a:ext cx="1341785" cy="1209385"/>
            <a:chOff x="6471419" y="4765386"/>
            <a:chExt cx="1341785" cy="1209385"/>
          </a:xfrm>
        </p:grpSpPr>
        <p:pic>
          <p:nvPicPr>
            <p:cNvPr id="28" name="Picture 40">
              <a:extLst>
                <a:ext uri="{FF2B5EF4-FFF2-40B4-BE49-F238E27FC236}">
                  <a16:creationId xmlns:a16="http://schemas.microsoft.com/office/drawing/2014/main" id="{E69AF3B9-D3D1-CBB1-BBA2-8770D0286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844" y="4813777"/>
              <a:ext cx="696002" cy="734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F7E2A2D8-A629-E324-6A89-CAB45227CDC7}"/>
                </a:ext>
              </a:extLst>
            </p:cNvPr>
            <p:cNvSpPr>
              <a:spLocks noChangeArrowheads="1"/>
            </p:cNvSpPr>
            <p:nvPr/>
          </p:nvSpPr>
          <p:spPr bwMode="auto">
            <a:xfrm>
              <a:off x="6471419" y="5543954"/>
              <a:ext cx="777754" cy="430817"/>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30" name="Rectangle 29">
              <a:extLst>
                <a:ext uri="{FF2B5EF4-FFF2-40B4-BE49-F238E27FC236}">
                  <a16:creationId xmlns:a16="http://schemas.microsoft.com/office/drawing/2014/main" id="{CAE688CC-3E92-06EB-8745-986CDD2B0F75}"/>
                </a:ext>
              </a:extLst>
            </p:cNvPr>
            <p:cNvSpPr>
              <a:spLocks noChangeArrowheads="1"/>
            </p:cNvSpPr>
            <p:nvPr/>
          </p:nvSpPr>
          <p:spPr bwMode="auto">
            <a:xfrm>
              <a:off x="6502350" y="5602885"/>
              <a:ext cx="715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Fonctions support</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31" name="Rectangle 30">
              <a:extLst>
                <a:ext uri="{FF2B5EF4-FFF2-40B4-BE49-F238E27FC236}">
                  <a16:creationId xmlns:a16="http://schemas.microsoft.com/office/drawing/2014/main" id="{AC768768-8F15-E666-FC32-2262625E342B}"/>
                </a:ext>
              </a:extLst>
            </p:cNvPr>
            <p:cNvSpPr>
              <a:spLocks noChangeArrowheads="1"/>
            </p:cNvSpPr>
            <p:nvPr/>
          </p:nvSpPr>
          <p:spPr bwMode="auto">
            <a:xfrm>
              <a:off x="7244879" y="4811281"/>
              <a:ext cx="568325" cy="285750"/>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32" name="Rectangle 31">
              <a:extLst>
                <a:ext uri="{FF2B5EF4-FFF2-40B4-BE49-F238E27FC236}">
                  <a16:creationId xmlns:a16="http://schemas.microsoft.com/office/drawing/2014/main" id="{D069C6F7-01F1-D453-9B5F-FAE4A1CEC084}"/>
                </a:ext>
              </a:extLst>
            </p:cNvPr>
            <p:cNvSpPr>
              <a:spLocks noChangeArrowheads="1"/>
            </p:cNvSpPr>
            <p:nvPr/>
          </p:nvSpPr>
          <p:spPr bwMode="auto">
            <a:xfrm>
              <a:off x="7307047" y="4872830"/>
              <a:ext cx="2853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+6%</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36" name="Rectangle 35">
              <a:extLst>
                <a:ext uri="{FF2B5EF4-FFF2-40B4-BE49-F238E27FC236}">
                  <a16:creationId xmlns:a16="http://schemas.microsoft.com/office/drawing/2014/main" id="{A63050C5-2746-03DF-8224-5B43560EDA77}"/>
                </a:ext>
              </a:extLst>
            </p:cNvPr>
            <p:cNvSpPr/>
            <p:nvPr/>
          </p:nvSpPr>
          <p:spPr>
            <a:xfrm>
              <a:off x="6479628" y="4765386"/>
              <a:ext cx="777754" cy="802699"/>
            </a:xfrm>
            <a:prstGeom prst="rect">
              <a:avLst/>
            </a:prstGeom>
            <a:solidFill>
              <a:srgbClr val="DEF3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Univers" panose="020B0503020202020204" pitchFamily="34" charset="0"/>
              </a:endParaRPr>
            </a:p>
          </p:txBody>
        </p:sp>
      </p:grpSp>
      <p:grpSp>
        <p:nvGrpSpPr>
          <p:cNvPr id="37" name="Group 13">
            <a:extLst>
              <a:ext uri="{FF2B5EF4-FFF2-40B4-BE49-F238E27FC236}">
                <a16:creationId xmlns:a16="http://schemas.microsoft.com/office/drawing/2014/main" id="{7037066D-AFD2-F38A-8FAE-B9A115F89EAB}"/>
              </a:ext>
            </a:extLst>
          </p:cNvPr>
          <p:cNvGrpSpPr>
            <a:grpSpLocks noChangeAspect="1"/>
          </p:cNvGrpSpPr>
          <p:nvPr/>
        </p:nvGrpSpPr>
        <p:grpSpPr bwMode="auto">
          <a:xfrm>
            <a:off x="3660683" y="1725325"/>
            <a:ext cx="1273175" cy="1454150"/>
            <a:chOff x="1788" y="1518"/>
            <a:chExt cx="802" cy="916"/>
          </a:xfrm>
        </p:grpSpPr>
        <p:sp>
          <p:nvSpPr>
            <p:cNvPr id="38" name="AutoShape 12">
              <a:extLst>
                <a:ext uri="{FF2B5EF4-FFF2-40B4-BE49-F238E27FC236}">
                  <a16:creationId xmlns:a16="http://schemas.microsoft.com/office/drawing/2014/main" id="{3A9B880A-06E9-08A6-FA4C-C55C5EDEDFB1}"/>
                </a:ext>
              </a:extLst>
            </p:cNvPr>
            <p:cNvSpPr>
              <a:spLocks noChangeAspect="1" noChangeArrowheads="1" noTextEdit="1"/>
            </p:cNvSpPr>
            <p:nvPr/>
          </p:nvSpPr>
          <p:spPr bwMode="auto">
            <a:xfrm>
              <a:off x="1788" y="1518"/>
              <a:ext cx="800"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9" name="Picture 14">
              <a:extLst>
                <a:ext uri="{FF2B5EF4-FFF2-40B4-BE49-F238E27FC236}">
                  <a16:creationId xmlns:a16="http://schemas.microsoft.com/office/drawing/2014/main" id="{6195A763-1F2B-BF10-A5B8-8B65421CA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8" y="1525"/>
              <a:ext cx="574"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5">
              <a:extLst>
                <a:ext uri="{FF2B5EF4-FFF2-40B4-BE49-F238E27FC236}">
                  <a16:creationId xmlns:a16="http://schemas.microsoft.com/office/drawing/2014/main" id="{C961F7AE-0F81-9CF5-6707-4D74A8A42114}"/>
                </a:ext>
              </a:extLst>
            </p:cNvPr>
            <p:cNvSpPr>
              <a:spLocks noChangeArrowheads="1"/>
            </p:cNvSpPr>
            <p:nvPr/>
          </p:nvSpPr>
          <p:spPr bwMode="auto">
            <a:xfrm>
              <a:off x="2177" y="1523"/>
              <a:ext cx="413" cy="176"/>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41" name="Rectangle 16">
              <a:extLst>
                <a:ext uri="{FF2B5EF4-FFF2-40B4-BE49-F238E27FC236}">
                  <a16:creationId xmlns:a16="http://schemas.microsoft.com/office/drawing/2014/main" id="{DB71A3AB-5B23-E1AC-D81C-1CEE613F4AF7}"/>
                </a:ext>
              </a:extLst>
            </p:cNvPr>
            <p:cNvSpPr>
              <a:spLocks noChangeArrowheads="1"/>
            </p:cNvSpPr>
            <p:nvPr/>
          </p:nvSpPr>
          <p:spPr bwMode="auto">
            <a:xfrm>
              <a:off x="2272" y="1547"/>
              <a:ext cx="1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a:t>
              </a:r>
              <a:r>
                <a:rPr lang="fr-FR" altLang="fr-FR" sz="1100" b="1" dirty="0">
                  <a:solidFill>
                    <a:srgbClr val="000000"/>
                  </a:solidFill>
                  <a:latin typeface="Univers" panose="020B0503020202020204" pitchFamily="34" charset="0"/>
                </a:rPr>
                <a:t>9</a:t>
              </a:r>
              <a:r>
                <a:rPr kumimoji="0" lang="fr-FR" altLang="fr-FR" sz="1100" b="1" i="0" u="none" strike="noStrike" cap="none" normalizeH="0" baseline="0" dirty="0">
                  <a:ln>
                    <a:noFill/>
                  </a:ln>
                  <a:solidFill>
                    <a:srgbClr val="000000"/>
                  </a:solidFill>
                  <a:effectLst/>
                  <a:latin typeface="Univers" panose="020B0503020202020204" pitchFamily="34" charset="0"/>
                </a:rPr>
                <a:t>%</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sp>
          <p:nvSpPr>
            <p:cNvPr id="42" name="Rectangle 17">
              <a:extLst>
                <a:ext uri="{FF2B5EF4-FFF2-40B4-BE49-F238E27FC236}">
                  <a16:creationId xmlns:a16="http://schemas.microsoft.com/office/drawing/2014/main" id="{78474FA7-FB6F-2B63-DBD6-1562B8C92DDF}"/>
                </a:ext>
              </a:extLst>
            </p:cNvPr>
            <p:cNvSpPr>
              <a:spLocks noChangeArrowheads="1"/>
            </p:cNvSpPr>
            <p:nvPr/>
          </p:nvSpPr>
          <p:spPr bwMode="auto">
            <a:xfrm>
              <a:off x="1797" y="2158"/>
              <a:ext cx="570" cy="178"/>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43" name="Rectangle 18">
              <a:extLst>
                <a:ext uri="{FF2B5EF4-FFF2-40B4-BE49-F238E27FC236}">
                  <a16:creationId xmlns:a16="http://schemas.microsoft.com/office/drawing/2014/main" id="{7AF98385-DEF2-392A-7875-AEB342FF73F8}"/>
                </a:ext>
              </a:extLst>
            </p:cNvPr>
            <p:cNvSpPr>
              <a:spLocks noChangeArrowheads="1"/>
            </p:cNvSpPr>
            <p:nvPr/>
          </p:nvSpPr>
          <p:spPr bwMode="auto">
            <a:xfrm>
              <a:off x="1875" y="2184"/>
              <a:ext cx="40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000000"/>
                  </a:solidFill>
                  <a:effectLst/>
                  <a:latin typeface="Univers" panose="020B0503020202020204" pitchFamily="34" charset="0"/>
                </a:rPr>
                <a:t>Infirmiers</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grpSp>
      <p:grpSp>
        <p:nvGrpSpPr>
          <p:cNvPr id="44" name="Group 4">
            <a:extLst>
              <a:ext uri="{FF2B5EF4-FFF2-40B4-BE49-F238E27FC236}">
                <a16:creationId xmlns:a16="http://schemas.microsoft.com/office/drawing/2014/main" id="{43D8BEAB-B666-D95D-6523-21C271D6C542}"/>
              </a:ext>
            </a:extLst>
          </p:cNvPr>
          <p:cNvGrpSpPr>
            <a:grpSpLocks noChangeAspect="1"/>
          </p:cNvGrpSpPr>
          <p:nvPr/>
        </p:nvGrpSpPr>
        <p:grpSpPr bwMode="auto">
          <a:xfrm>
            <a:off x="3672770" y="4062591"/>
            <a:ext cx="1149350" cy="1447800"/>
            <a:chOff x="2032" y="2660"/>
            <a:chExt cx="724" cy="912"/>
          </a:xfrm>
        </p:grpSpPr>
        <p:sp>
          <p:nvSpPr>
            <p:cNvPr id="45" name="AutoShape 3">
              <a:extLst>
                <a:ext uri="{FF2B5EF4-FFF2-40B4-BE49-F238E27FC236}">
                  <a16:creationId xmlns:a16="http://schemas.microsoft.com/office/drawing/2014/main" id="{D49F387D-F94D-5078-1D44-182D41F12C8C}"/>
                </a:ext>
              </a:extLst>
            </p:cNvPr>
            <p:cNvSpPr>
              <a:spLocks noChangeAspect="1" noChangeArrowheads="1" noTextEdit="1"/>
            </p:cNvSpPr>
            <p:nvPr/>
          </p:nvSpPr>
          <p:spPr bwMode="auto">
            <a:xfrm>
              <a:off x="2034" y="2660"/>
              <a:ext cx="72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6" name="Picture 5">
              <a:extLst>
                <a:ext uri="{FF2B5EF4-FFF2-40B4-BE49-F238E27FC236}">
                  <a16:creationId xmlns:a16="http://schemas.microsoft.com/office/drawing/2014/main" id="{764D35C3-571A-5620-2AE8-1D731A9361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4" y="2671"/>
              <a:ext cx="570"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a:extLst>
                <a:ext uri="{FF2B5EF4-FFF2-40B4-BE49-F238E27FC236}">
                  <a16:creationId xmlns:a16="http://schemas.microsoft.com/office/drawing/2014/main" id="{A17A1785-E814-1137-23DB-8470E16B0014}"/>
                </a:ext>
              </a:extLst>
            </p:cNvPr>
            <p:cNvSpPr>
              <a:spLocks noChangeArrowheads="1"/>
            </p:cNvSpPr>
            <p:nvPr/>
          </p:nvSpPr>
          <p:spPr bwMode="auto">
            <a:xfrm>
              <a:off x="2032" y="3359"/>
              <a:ext cx="570" cy="178"/>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1031" name="Rectangle 7">
              <a:extLst>
                <a:ext uri="{FF2B5EF4-FFF2-40B4-BE49-F238E27FC236}">
                  <a16:creationId xmlns:a16="http://schemas.microsoft.com/office/drawing/2014/main" id="{8C897C44-0424-D7BB-4A74-47405606142F}"/>
                </a:ext>
              </a:extLst>
            </p:cNvPr>
            <p:cNvSpPr>
              <a:spLocks noChangeArrowheads="1"/>
            </p:cNvSpPr>
            <p:nvPr/>
          </p:nvSpPr>
          <p:spPr bwMode="auto">
            <a:xfrm>
              <a:off x="2115" y="3385"/>
              <a:ext cx="4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Univers" panose="020B0503020202020204" pitchFamily="34" charset="0"/>
                </a:rPr>
                <a:t>Médecins</a:t>
              </a:r>
              <a:endParaRPr kumimoji="0" lang="fr-FR" altLang="fr-FR" sz="1100" b="0" i="0" u="none" strike="noStrike" cap="none" normalizeH="0" baseline="0">
                <a:ln>
                  <a:noFill/>
                </a:ln>
                <a:solidFill>
                  <a:schemeClr val="tx1"/>
                </a:solidFill>
                <a:effectLst/>
                <a:latin typeface="Univers" panose="020B0503020202020204" pitchFamily="34" charset="0"/>
              </a:endParaRPr>
            </a:p>
          </p:txBody>
        </p:sp>
        <p:sp>
          <p:nvSpPr>
            <p:cNvPr id="1038" name="Rectangle 8">
              <a:extLst>
                <a:ext uri="{FF2B5EF4-FFF2-40B4-BE49-F238E27FC236}">
                  <a16:creationId xmlns:a16="http://schemas.microsoft.com/office/drawing/2014/main" id="{39D129D6-E9A7-28F7-42BA-03DEFB32F246}"/>
                </a:ext>
              </a:extLst>
            </p:cNvPr>
            <p:cNvSpPr>
              <a:spLocks noChangeArrowheads="1"/>
            </p:cNvSpPr>
            <p:nvPr/>
          </p:nvSpPr>
          <p:spPr bwMode="auto">
            <a:xfrm>
              <a:off x="2442" y="2665"/>
              <a:ext cx="314" cy="176"/>
            </a:xfrm>
            <a:prstGeom prst="rect">
              <a:avLst/>
            </a:prstGeom>
            <a:solidFill>
              <a:srgbClr val="BAD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100">
                <a:latin typeface="Univers" panose="020B0503020202020204" pitchFamily="34" charset="0"/>
              </a:endParaRPr>
            </a:p>
          </p:txBody>
        </p:sp>
        <p:sp>
          <p:nvSpPr>
            <p:cNvPr id="1042" name="Rectangle 10">
              <a:extLst>
                <a:ext uri="{FF2B5EF4-FFF2-40B4-BE49-F238E27FC236}">
                  <a16:creationId xmlns:a16="http://schemas.microsoft.com/office/drawing/2014/main" id="{6D4DC37B-7C5C-45F6-F7C9-338DFB7C44E0}"/>
                </a:ext>
              </a:extLst>
            </p:cNvPr>
            <p:cNvSpPr>
              <a:spLocks noChangeArrowheads="1"/>
            </p:cNvSpPr>
            <p:nvPr/>
          </p:nvSpPr>
          <p:spPr bwMode="auto">
            <a:xfrm>
              <a:off x="2556" y="2689"/>
              <a:ext cx="1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100" b="1" dirty="0">
                  <a:solidFill>
                    <a:srgbClr val="000000"/>
                  </a:solidFill>
                  <a:latin typeface="Univers" panose="020B0503020202020204" pitchFamily="34" charset="0"/>
                </a:rPr>
                <a:t>0</a:t>
              </a:r>
              <a:r>
                <a:rPr kumimoji="0" lang="fr-FR" altLang="fr-FR" sz="1100" b="1" i="0" u="none" strike="noStrike" cap="none" normalizeH="0" baseline="0" dirty="0">
                  <a:ln>
                    <a:noFill/>
                  </a:ln>
                  <a:solidFill>
                    <a:srgbClr val="000000"/>
                  </a:solidFill>
                  <a:effectLst/>
                  <a:latin typeface="Univers" panose="020B0503020202020204" pitchFamily="34" charset="0"/>
                </a:rPr>
                <a:t>%</a:t>
              </a:r>
              <a:endParaRPr kumimoji="0" lang="fr-FR" altLang="fr-FR" sz="1100" b="0" i="0" u="none" strike="noStrike" cap="none" normalizeH="0" baseline="0" dirty="0">
                <a:ln>
                  <a:noFill/>
                </a:ln>
                <a:solidFill>
                  <a:schemeClr val="tx1"/>
                </a:solidFill>
                <a:effectLst/>
                <a:latin typeface="Univers" panose="020B0503020202020204" pitchFamily="34" charset="0"/>
              </a:endParaRPr>
            </a:p>
          </p:txBody>
        </p:sp>
      </p:grpSp>
      <p:sp>
        <p:nvSpPr>
          <p:cNvPr id="1043" name="Rectangle 3">
            <a:extLst>
              <a:ext uri="{FF2B5EF4-FFF2-40B4-BE49-F238E27FC236}">
                <a16:creationId xmlns:a16="http://schemas.microsoft.com/office/drawing/2014/main" id="{20BD80E8-D4A2-5008-DF04-AB7BA481352B}"/>
              </a:ext>
            </a:extLst>
          </p:cNvPr>
          <p:cNvSpPr txBox="1">
            <a:spLocks noChangeArrowheads="1"/>
          </p:cNvSpPr>
          <p:nvPr/>
        </p:nvSpPr>
        <p:spPr bwMode="auto">
          <a:xfrm>
            <a:off x="830722" y="1552532"/>
            <a:ext cx="2490019" cy="55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300"/>
              </a:spcBef>
              <a:buFontTx/>
              <a:buNone/>
              <a:defRPr/>
            </a:pPr>
            <a:r>
              <a:rPr lang="fr-FR" altLang="fr-FR" sz="2000" b="1" dirty="0">
                <a:solidFill>
                  <a:schemeClr val="tx1">
                    <a:lumMod val="75000"/>
                  </a:schemeClr>
                </a:solidFill>
                <a:latin typeface="Univers" panose="020B0503020202020204" pitchFamily="34" charset="0"/>
              </a:rPr>
              <a:t>+ 3,7 % vs 2023</a:t>
            </a: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a:p>
            <a:pPr marL="0" indent="0" algn="ctr" eaLnBrk="1" hangingPunct="1">
              <a:buFontTx/>
              <a:buNone/>
              <a:defRPr/>
            </a:pPr>
            <a:endParaRPr lang="fr-FR" altLang="fr-FR" sz="2000" b="1" kern="0" dirty="0">
              <a:solidFill>
                <a:schemeClr val="tx1">
                  <a:lumMod val="75000"/>
                </a:schemeClr>
              </a:solidFill>
              <a:latin typeface="Univers" panose="020B0503020202020204" pitchFamily="34" charset="0"/>
            </a:endParaRPr>
          </a:p>
        </p:txBody>
      </p:sp>
    </p:spTree>
    <p:extLst>
      <p:ext uri="{BB962C8B-B14F-4D97-AF65-F5344CB8AC3E}">
        <p14:creationId xmlns:p14="http://schemas.microsoft.com/office/powerpoint/2010/main" val="1946933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33902"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6FD365AB-AFBD-344D-81BC-BF5F2D366BE7}"/>
              </a:ext>
            </a:extLst>
          </p:cNvPr>
          <p:cNvSpPr txBox="1">
            <a:spLocks noChangeArrowheads="1"/>
          </p:cNvSpPr>
          <p:nvPr/>
        </p:nvSpPr>
        <p:spPr bwMode="auto">
          <a:xfrm>
            <a:off x="1395664" y="1045972"/>
            <a:ext cx="10599820" cy="42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None/>
            </a:pPr>
            <a:r>
              <a:rPr lang="fr-FR" sz="2000" b="1" dirty="0">
                <a:solidFill>
                  <a:schemeClr val="tx1">
                    <a:lumMod val="75000"/>
                  </a:schemeClr>
                </a:solidFill>
                <a:latin typeface="Univers" panose="020B0503020202020204" pitchFamily="34" charset="0"/>
              </a:rPr>
              <a:t>Evolution des effectifs en personnes physiques par groupe d’emplois de 2020 à 2024</a:t>
            </a:r>
            <a:endParaRPr lang="fr-FR" altLang="fr-FR" sz="1800" b="1" kern="0" dirty="0">
              <a:solidFill>
                <a:schemeClr val="tx1">
                  <a:lumMod val="75000"/>
                </a:schemeClr>
              </a:solidFill>
            </a:endParaRPr>
          </a:p>
          <a:p>
            <a:pPr marL="0" indent="0"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p:txBody>
      </p:sp>
      <p:pic>
        <p:nvPicPr>
          <p:cNvPr id="4" name="Image 3">
            <a:extLst>
              <a:ext uri="{FF2B5EF4-FFF2-40B4-BE49-F238E27FC236}">
                <a16:creationId xmlns:a16="http://schemas.microsoft.com/office/drawing/2014/main" id="{B7203ECB-83EC-6EAF-6804-092A03B6FF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147" y="1608675"/>
            <a:ext cx="8153070" cy="4518476"/>
          </a:xfrm>
          <a:prstGeom prst="rect">
            <a:avLst/>
          </a:prstGeom>
          <a:noFill/>
        </p:spPr>
      </p:pic>
    </p:spTree>
    <p:extLst>
      <p:ext uri="{BB962C8B-B14F-4D97-AF65-F5344CB8AC3E}">
        <p14:creationId xmlns:p14="http://schemas.microsoft.com/office/powerpoint/2010/main" val="2311274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633902"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6FD365AB-AFBD-344D-81BC-BF5F2D366BE7}"/>
              </a:ext>
            </a:extLst>
          </p:cNvPr>
          <p:cNvSpPr txBox="1">
            <a:spLocks noChangeArrowheads="1"/>
          </p:cNvSpPr>
          <p:nvPr/>
        </p:nvSpPr>
        <p:spPr bwMode="auto">
          <a:xfrm>
            <a:off x="2053218" y="1406976"/>
            <a:ext cx="8085563"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None/>
            </a:pPr>
            <a:r>
              <a:rPr lang="fr-FR" sz="2000" b="1" dirty="0">
                <a:solidFill>
                  <a:schemeClr val="tx1">
                    <a:lumMod val="75000"/>
                  </a:schemeClr>
                </a:solidFill>
                <a:latin typeface="Univers" panose="020B0503020202020204" pitchFamily="34" charset="0"/>
              </a:rPr>
              <a:t>Evolution de la structure des effectifs des médecins en ETP</a:t>
            </a:r>
            <a:endParaRPr lang="fr-FR" altLang="fr-FR" sz="1800" b="1" kern="0" dirty="0">
              <a:solidFill>
                <a:schemeClr val="tx1">
                  <a:lumMod val="75000"/>
                </a:schemeClr>
              </a:solidFill>
            </a:endParaRPr>
          </a:p>
          <a:p>
            <a:pPr marL="0" indent="0"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a:p>
            <a:pPr marL="0" indent="0" algn="ctr" eaLnBrk="1" hangingPunct="1">
              <a:buFontTx/>
              <a:buNone/>
            </a:pPr>
            <a:endParaRPr lang="fr-FR" altLang="fr-FR" sz="1800" b="1" kern="0" dirty="0">
              <a:solidFill>
                <a:schemeClr val="tx1">
                  <a:lumMod val="75000"/>
                </a:schemeClr>
              </a:solidFill>
            </a:endParaRPr>
          </a:p>
        </p:txBody>
      </p:sp>
      <p:pic>
        <p:nvPicPr>
          <p:cNvPr id="3" name="Image 2">
            <a:extLst>
              <a:ext uri="{FF2B5EF4-FFF2-40B4-BE49-F238E27FC236}">
                <a16:creationId xmlns:a16="http://schemas.microsoft.com/office/drawing/2014/main" id="{918E66A0-7C93-5CCD-4029-2B161EE1B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498" y="1913452"/>
            <a:ext cx="9196217" cy="3625650"/>
          </a:xfrm>
          <a:prstGeom prst="rect">
            <a:avLst/>
          </a:prstGeom>
          <a:noFill/>
        </p:spPr>
      </p:pic>
    </p:spTree>
    <p:extLst>
      <p:ext uri="{BB962C8B-B14F-4D97-AF65-F5344CB8AC3E}">
        <p14:creationId xmlns:p14="http://schemas.microsoft.com/office/powerpoint/2010/main" val="1505118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864195" cy="545381"/>
          </a:xfrm>
        </p:spPr>
        <p:txBody>
          <a:bodyPr/>
          <a:lstStyle/>
          <a:p>
            <a:r>
              <a:rPr lang="fr-FR" dirty="0"/>
              <a:t>1- DEMOGRAPHIE PROFESSIONNELLE</a:t>
            </a:r>
          </a:p>
        </p:txBody>
      </p:sp>
      <p:sp>
        <p:nvSpPr>
          <p:cNvPr id="11" name="Rectangle 3">
            <a:extLst>
              <a:ext uri="{FF2B5EF4-FFF2-40B4-BE49-F238E27FC236}">
                <a16:creationId xmlns:a16="http://schemas.microsoft.com/office/drawing/2014/main" id="{FB7FADC5-0017-4C9A-866C-9DAD0D696D0E}"/>
              </a:ext>
            </a:extLst>
          </p:cNvPr>
          <p:cNvSpPr txBox="1">
            <a:spLocks noChangeArrowheads="1"/>
          </p:cNvSpPr>
          <p:nvPr/>
        </p:nvSpPr>
        <p:spPr bwMode="auto">
          <a:xfrm>
            <a:off x="1914754" y="1286638"/>
            <a:ext cx="8609033"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pPr>
            <a:r>
              <a:rPr lang="fr-FR" altLang="fr-FR" sz="2000" b="1" kern="0" dirty="0">
                <a:solidFill>
                  <a:schemeClr val="tx1">
                    <a:lumMod val="75000"/>
                  </a:schemeClr>
                </a:solidFill>
              </a:rPr>
              <a:t>Pyramide des âges en 2023 - Ensemble du personnel</a:t>
            </a:r>
          </a:p>
          <a:p>
            <a:pPr marL="0" indent="0" algn="ctr" eaLnBrk="1" hangingPunct="1">
              <a:buFontTx/>
              <a:buNone/>
            </a:pPr>
            <a:endParaRPr lang="fr-FR" altLang="fr-FR" sz="2000" b="1" kern="0" dirty="0">
              <a:solidFill>
                <a:schemeClr val="tx1">
                  <a:lumMod val="75000"/>
                </a:schemeClr>
              </a:solidFill>
            </a:endParaRPr>
          </a:p>
          <a:p>
            <a:pPr marL="0" indent="0" eaLnBrk="1" hangingPunct="1">
              <a:buFontTx/>
              <a:buNone/>
            </a:pPr>
            <a:endParaRPr lang="fr-FR" altLang="fr-FR" sz="2000" b="1" kern="0" dirty="0">
              <a:solidFill>
                <a:schemeClr val="tx1">
                  <a:lumMod val="75000"/>
                </a:schemeClr>
              </a:solidFill>
            </a:endParaRPr>
          </a:p>
          <a:p>
            <a:pPr marL="0" indent="0" algn="ctr" eaLnBrk="1" hangingPunct="1">
              <a:buFontTx/>
              <a:buNone/>
            </a:pPr>
            <a:endParaRPr lang="fr-FR" altLang="fr-FR" sz="2000" b="1" kern="0" dirty="0">
              <a:solidFill>
                <a:schemeClr val="tx1">
                  <a:lumMod val="75000"/>
                </a:schemeClr>
              </a:solidFill>
            </a:endParaRPr>
          </a:p>
          <a:p>
            <a:pPr marL="0" indent="0" algn="ctr" eaLnBrk="1" hangingPunct="1">
              <a:buFontTx/>
              <a:buNone/>
            </a:pPr>
            <a:endParaRPr lang="fr-FR" altLang="fr-FR" sz="2000" b="1" kern="0" dirty="0">
              <a:solidFill>
                <a:schemeClr val="tx1">
                  <a:lumMod val="75000"/>
                </a:schemeClr>
              </a:solidFill>
            </a:endParaRPr>
          </a:p>
        </p:txBody>
      </p:sp>
      <p:sp>
        <p:nvSpPr>
          <p:cNvPr id="12" name="ZoneTexte 2">
            <a:extLst>
              <a:ext uri="{FF2B5EF4-FFF2-40B4-BE49-F238E27FC236}">
                <a16:creationId xmlns:a16="http://schemas.microsoft.com/office/drawing/2014/main" id="{9B190D8B-4F25-49E9-8EDF-E6DFCAC46A06}"/>
              </a:ext>
            </a:extLst>
          </p:cNvPr>
          <p:cNvSpPr txBox="1">
            <a:spLocks noChangeArrowheads="1"/>
          </p:cNvSpPr>
          <p:nvPr/>
        </p:nvSpPr>
        <p:spPr bwMode="auto">
          <a:xfrm>
            <a:off x="2852058" y="5936308"/>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spcBef>
                <a:spcPct val="0"/>
              </a:spcBef>
              <a:buClr>
                <a:srgbClr val="0070C0"/>
              </a:buClr>
              <a:buSzPct val="200000"/>
              <a:buFontTx/>
              <a:buNone/>
              <a:defRPr/>
            </a:pPr>
            <a:r>
              <a:rPr lang="fr-FR" altLang="fr-FR" sz="1200" b="1" i="1" dirty="0">
                <a:latin typeface="+mn-lt"/>
              </a:rPr>
              <a:t>Effectifs sur l’année, en personnes physiques, quel que soit le contrat, et quel que soit le temps de travail</a:t>
            </a:r>
          </a:p>
        </p:txBody>
      </p:sp>
      <p:pic>
        <p:nvPicPr>
          <p:cNvPr id="3" name="Image 2">
            <a:extLst>
              <a:ext uri="{FF2B5EF4-FFF2-40B4-BE49-F238E27FC236}">
                <a16:creationId xmlns:a16="http://schemas.microsoft.com/office/drawing/2014/main" id="{07ACF660-3EE6-0673-C825-8A707B2798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5806" y="1767811"/>
            <a:ext cx="7086600" cy="4036884"/>
          </a:xfrm>
          <a:prstGeom prst="rect">
            <a:avLst/>
          </a:prstGeom>
          <a:noFill/>
        </p:spPr>
      </p:pic>
    </p:spTree>
    <p:extLst>
      <p:ext uri="{BB962C8B-B14F-4D97-AF65-F5344CB8AC3E}">
        <p14:creationId xmlns:p14="http://schemas.microsoft.com/office/powerpoint/2010/main" val="98210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b="1" dirty="0"/>
              <a:t>Deux types de leviers identifiés</a:t>
            </a:r>
          </a:p>
        </p:txBody>
      </p:sp>
      <p:sp>
        <p:nvSpPr>
          <p:cNvPr id="16" name="Espace réservé du texte 15">
            <a:extLst>
              <a:ext uri="{FF2B5EF4-FFF2-40B4-BE49-F238E27FC236}">
                <a16:creationId xmlns:a16="http://schemas.microsoft.com/office/drawing/2014/main" id="{EA61F348-3A45-E4FE-AEE6-50389C008CA7}"/>
              </a:ext>
            </a:extLst>
          </p:cNvPr>
          <p:cNvSpPr>
            <a:spLocks noGrp="1"/>
          </p:cNvSpPr>
          <p:nvPr>
            <p:ph type="body" sz="quarter" idx="12"/>
          </p:nvPr>
        </p:nvSpPr>
        <p:spPr>
          <a:xfrm>
            <a:off x="3798280" y="2273181"/>
            <a:ext cx="6661767" cy="244041"/>
          </a:xfrm>
        </p:spPr>
        <p:txBody>
          <a:bodyPr>
            <a:normAutofit fontScale="70000" lnSpcReduction="20000"/>
          </a:bodyPr>
          <a:lstStyle/>
          <a:p>
            <a:r>
              <a:rPr lang="fr-FR" sz="2000" b="1" dirty="0"/>
              <a:t>Utiliser au mieux le temps médical disponible</a:t>
            </a:r>
          </a:p>
          <a:p>
            <a:endParaRPr lang="fr-FR" dirty="0"/>
          </a:p>
        </p:txBody>
      </p:sp>
      <p:sp>
        <p:nvSpPr>
          <p:cNvPr id="18" name="Espace réservé du texte 17">
            <a:extLst>
              <a:ext uri="{FF2B5EF4-FFF2-40B4-BE49-F238E27FC236}">
                <a16:creationId xmlns:a16="http://schemas.microsoft.com/office/drawing/2014/main" id="{130FFF7B-6729-FA49-5F31-FD14115523BA}"/>
              </a:ext>
            </a:extLst>
          </p:cNvPr>
          <p:cNvSpPr>
            <a:spLocks noGrp="1"/>
          </p:cNvSpPr>
          <p:nvPr>
            <p:ph type="body" sz="quarter" idx="14"/>
          </p:nvPr>
        </p:nvSpPr>
        <p:spPr>
          <a:xfrm>
            <a:off x="3798280" y="3966231"/>
            <a:ext cx="6832683" cy="283351"/>
          </a:xfrm>
        </p:spPr>
        <p:txBody>
          <a:bodyPr>
            <a:normAutofit fontScale="70000" lnSpcReduction="20000"/>
          </a:bodyPr>
          <a:lstStyle/>
          <a:p>
            <a:r>
              <a:rPr lang="fr-FR" sz="2000" b="1" dirty="0"/>
              <a:t>Former et qualifier un nombre suffisant de médecins du travail </a:t>
            </a:r>
          </a:p>
          <a:p>
            <a:endParaRPr lang="fr-FR" dirty="0"/>
          </a:p>
        </p:txBody>
      </p:sp>
    </p:spTree>
    <p:extLst>
      <p:ext uri="{BB962C8B-B14F-4D97-AF65-F5344CB8AC3E}">
        <p14:creationId xmlns:p14="http://schemas.microsoft.com/office/powerpoint/2010/main" val="1689780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9270595"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361625BA-3404-43C1-A012-5EA5F425FEF4}"/>
              </a:ext>
            </a:extLst>
          </p:cNvPr>
          <p:cNvSpPr txBox="1">
            <a:spLocks noChangeArrowheads="1"/>
          </p:cNvSpPr>
          <p:nvPr/>
        </p:nvSpPr>
        <p:spPr bwMode="auto">
          <a:xfrm>
            <a:off x="2035630" y="1449828"/>
            <a:ext cx="8860970"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defRPr/>
            </a:pPr>
            <a:r>
              <a:rPr lang="fr-FR" altLang="fr-FR" sz="2000" b="1" kern="0" dirty="0">
                <a:solidFill>
                  <a:schemeClr val="tx1">
                    <a:lumMod val="75000"/>
                  </a:schemeClr>
                </a:solidFill>
              </a:rPr>
              <a:t>Types de contrats en 2023 - Ensemble du personnel</a:t>
            </a:r>
          </a:p>
          <a:p>
            <a:pPr marL="0" indent="0"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p:txBody>
      </p:sp>
      <p:sp>
        <p:nvSpPr>
          <p:cNvPr id="6" name="Rectangle 8">
            <a:extLst>
              <a:ext uri="{FF2B5EF4-FFF2-40B4-BE49-F238E27FC236}">
                <a16:creationId xmlns:a16="http://schemas.microsoft.com/office/drawing/2014/main" id="{4F4DB27B-7459-4699-AADA-911C8C98CC23}"/>
              </a:ext>
            </a:extLst>
          </p:cNvPr>
          <p:cNvSpPr>
            <a:spLocks noChangeArrowheads="1"/>
          </p:cNvSpPr>
          <p:nvPr/>
        </p:nvSpPr>
        <p:spPr bwMode="auto">
          <a:xfrm>
            <a:off x="1453170" y="2415852"/>
            <a:ext cx="2705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i="1" dirty="0">
                <a:solidFill>
                  <a:srgbClr val="808080"/>
                </a:solidFill>
                <a:cs typeface="Times New Roman" panose="02020603050405020304" pitchFamily="18" charset="0"/>
              </a:rPr>
              <a:t>Répartition selon le statut</a:t>
            </a:r>
            <a:endParaRPr lang="fr-FR" altLang="fr-FR" sz="2000" i="1" dirty="0">
              <a:latin typeface="Times New Roman" panose="02020603050405020304" pitchFamily="18" charset="0"/>
            </a:endParaRPr>
          </a:p>
        </p:txBody>
      </p:sp>
      <p:sp>
        <p:nvSpPr>
          <p:cNvPr id="7" name="Rectangle 8">
            <a:extLst>
              <a:ext uri="{FF2B5EF4-FFF2-40B4-BE49-F238E27FC236}">
                <a16:creationId xmlns:a16="http://schemas.microsoft.com/office/drawing/2014/main" id="{91E52FB7-0257-4163-8321-821A92A9BC1E}"/>
              </a:ext>
            </a:extLst>
          </p:cNvPr>
          <p:cNvSpPr>
            <a:spLocks noChangeArrowheads="1"/>
          </p:cNvSpPr>
          <p:nvPr/>
        </p:nvSpPr>
        <p:spPr bwMode="auto">
          <a:xfrm>
            <a:off x="4849541" y="2428812"/>
            <a:ext cx="3127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i="1" dirty="0">
                <a:solidFill>
                  <a:srgbClr val="808080"/>
                </a:solidFill>
                <a:cs typeface="Times New Roman" panose="02020603050405020304" pitchFamily="18" charset="0"/>
              </a:rPr>
              <a:t>Répartition selon le temps de travail</a:t>
            </a:r>
            <a:endParaRPr lang="fr-FR" altLang="fr-FR" sz="2000" i="1" dirty="0">
              <a:latin typeface="Times New Roman" panose="02020603050405020304" pitchFamily="18" charset="0"/>
            </a:endParaRPr>
          </a:p>
        </p:txBody>
      </p:sp>
      <p:sp>
        <p:nvSpPr>
          <p:cNvPr id="8" name="Rectangle 9">
            <a:extLst>
              <a:ext uri="{FF2B5EF4-FFF2-40B4-BE49-F238E27FC236}">
                <a16:creationId xmlns:a16="http://schemas.microsoft.com/office/drawing/2014/main" id="{70016C77-24EA-4EDA-AB71-E2087109CAFF}"/>
              </a:ext>
            </a:extLst>
          </p:cNvPr>
          <p:cNvSpPr>
            <a:spLocks noChangeArrowheads="1"/>
          </p:cNvSpPr>
          <p:nvPr/>
        </p:nvSpPr>
        <p:spPr bwMode="auto">
          <a:xfrm>
            <a:off x="8192600" y="2434165"/>
            <a:ext cx="3128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i="1" dirty="0">
                <a:solidFill>
                  <a:srgbClr val="808080"/>
                </a:solidFill>
                <a:cs typeface="Times New Roman" panose="02020603050405020304" pitchFamily="18" charset="0"/>
              </a:rPr>
              <a:t>Répartition selon la nature du contrat</a:t>
            </a:r>
            <a:endParaRPr lang="fr-FR" altLang="fr-FR" sz="2000" i="1" dirty="0">
              <a:latin typeface="Times New Roman" panose="02020603050405020304" pitchFamily="18" charset="0"/>
            </a:endParaRPr>
          </a:p>
        </p:txBody>
      </p:sp>
      <p:pic>
        <p:nvPicPr>
          <p:cNvPr id="11" name="Image 10">
            <a:extLst>
              <a:ext uri="{FF2B5EF4-FFF2-40B4-BE49-F238E27FC236}">
                <a16:creationId xmlns:a16="http://schemas.microsoft.com/office/drawing/2014/main" id="{5D9D574F-A1FE-43BC-AEAF-789B9709A743}"/>
              </a:ext>
            </a:extLst>
          </p:cNvPr>
          <p:cNvPicPr>
            <a:picLocks noChangeAspect="1"/>
          </p:cNvPicPr>
          <p:nvPr/>
        </p:nvPicPr>
        <p:blipFill>
          <a:blip r:embed="rId3"/>
          <a:stretch>
            <a:fillRect/>
          </a:stretch>
        </p:blipFill>
        <p:spPr>
          <a:xfrm>
            <a:off x="1453170" y="3119240"/>
            <a:ext cx="3200677" cy="2377646"/>
          </a:xfrm>
          <a:prstGeom prst="rect">
            <a:avLst/>
          </a:prstGeom>
        </p:spPr>
      </p:pic>
      <p:pic>
        <p:nvPicPr>
          <p:cNvPr id="9" name="Image 8">
            <a:extLst>
              <a:ext uri="{FF2B5EF4-FFF2-40B4-BE49-F238E27FC236}">
                <a16:creationId xmlns:a16="http://schemas.microsoft.com/office/drawing/2014/main" id="{C3033B59-7042-047B-094A-22BDDB9C0436}"/>
              </a:ext>
            </a:extLst>
          </p:cNvPr>
          <p:cNvPicPr>
            <a:picLocks noChangeAspect="1"/>
          </p:cNvPicPr>
          <p:nvPr/>
        </p:nvPicPr>
        <p:blipFill>
          <a:blip r:embed="rId4"/>
          <a:stretch>
            <a:fillRect/>
          </a:stretch>
        </p:blipFill>
        <p:spPr>
          <a:xfrm>
            <a:off x="8241515" y="3119241"/>
            <a:ext cx="3188484" cy="2385198"/>
          </a:xfrm>
          <a:prstGeom prst="rect">
            <a:avLst/>
          </a:prstGeom>
        </p:spPr>
      </p:pic>
      <p:pic>
        <p:nvPicPr>
          <p:cNvPr id="10" name="Image 9">
            <a:extLst>
              <a:ext uri="{FF2B5EF4-FFF2-40B4-BE49-F238E27FC236}">
                <a16:creationId xmlns:a16="http://schemas.microsoft.com/office/drawing/2014/main" id="{654992CE-922A-B949-A136-F92549AF39B6}"/>
              </a:ext>
            </a:extLst>
          </p:cNvPr>
          <p:cNvPicPr>
            <a:picLocks noChangeAspect="1"/>
          </p:cNvPicPr>
          <p:nvPr/>
        </p:nvPicPr>
        <p:blipFill>
          <a:blip r:embed="rId5"/>
          <a:stretch>
            <a:fillRect/>
          </a:stretch>
        </p:blipFill>
        <p:spPr>
          <a:xfrm>
            <a:off x="4783473" y="3119240"/>
            <a:ext cx="3365284" cy="2371550"/>
          </a:xfrm>
          <a:prstGeom prst="rect">
            <a:avLst/>
          </a:prstGeom>
        </p:spPr>
      </p:pic>
    </p:spTree>
    <p:extLst>
      <p:ext uri="{BB962C8B-B14F-4D97-AF65-F5344CB8AC3E}">
        <p14:creationId xmlns:p14="http://schemas.microsoft.com/office/powerpoint/2010/main" val="3514202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9859875" cy="545381"/>
          </a:xfrm>
        </p:spPr>
        <p:txBody>
          <a:bodyPr/>
          <a:lstStyle/>
          <a:p>
            <a:r>
              <a:rPr lang="fr-FR" dirty="0"/>
              <a:t>1- DEMOGRAPHIE PROFESSIONNELLE</a:t>
            </a:r>
          </a:p>
        </p:txBody>
      </p:sp>
      <p:sp>
        <p:nvSpPr>
          <p:cNvPr id="5" name="Rectangle 3">
            <a:extLst>
              <a:ext uri="{FF2B5EF4-FFF2-40B4-BE49-F238E27FC236}">
                <a16:creationId xmlns:a16="http://schemas.microsoft.com/office/drawing/2014/main" id="{D6CDD043-2EAA-48DB-A86E-BC3101A0B2B1}"/>
              </a:ext>
            </a:extLst>
          </p:cNvPr>
          <p:cNvSpPr txBox="1">
            <a:spLocks noChangeArrowheads="1"/>
          </p:cNvSpPr>
          <p:nvPr/>
        </p:nvSpPr>
        <p:spPr bwMode="auto">
          <a:xfrm>
            <a:off x="1037230" y="1286650"/>
            <a:ext cx="10363200"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Profils des principaux groupes d’emplois au 1</a:t>
            </a:r>
            <a:r>
              <a:rPr lang="fr-FR" altLang="fr-FR" sz="2000" b="1" kern="0" baseline="30000" dirty="0">
                <a:solidFill>
                  <a:schemeClr val="tx1">
                    <a:lumMod val="75000"/>
                  </a:schemeClr>
                </a:solidFill>
              </a:rPr>
              <a:t>er</a:t>
            </a:r>
            <a:r>
              <a:rPr lang="fr-FR" altLang="fr-FR" sz="2000" b="1" kern="0" dirty="0">
                <a:solidFill>
                  <a:schemeClr val="tx1">
                    <a:lumMod val="75000"/>
                  </a:schemeClr>
                </a:solidFill>
              </a:rPr>
              <a:t> janvier 2024</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6" name="Tableau 5">
            <a:extLst>
              <a:ext uri="{FF2B5EF4-FFF2-40B4-BE49-F238E27FC236}">
                <a16:creationId xmlns:a16="http://schemas.microsoft.com/office/drawing/2014/main" id="{E4F9BBF6-A71C-4D44-935A-7D95D5857092}"/>
              </a:ext>
            </a:extLst>
          </p:cNvPr>
          <p:cNvGraphicFramePr>
            <a:graphicFrameLocks noGrp="1"/>
          </p:cNvGraphicFramePr>
          <p:nvPr/>
        </p:nvGraphicFramePr>
        <p:xfrm>
          <a:off x="1143000" y="1832031"/>
          <a:ext cx="9545320" cy="4002714"/>
        </p:xfrm>
        <a:graphic>
          <a:graphicData uri="http://schemas.openxmlformats.org/drawingml/2006/table">
            <a:tbl>
              <a:tblPr firstRow="1" bandRow="1">
                <a:tableStyleId>{5C22544A-7EE6-4342-B048-85BDC9FD1C3A}</a:tableStyleId>
              </a:tblPr>
              <a:tblGrid>
                <a:gridCol w="4899244">
                  <a:extLst>
                    <a:ext uri="{9D8B030D-6E8A-4147-A177-3AD203B41FA5}">
                      <a16:colId xmlns:a16="http://schemas.microsoft.com/office/drawing/2014/main" val="3470390149"/>
                    </a:ext>
                  </a:extLst>
                </a:gridCol>
                <a:gridCol w="1548692">
                  <a:extLst>
                    <a:ext uri="{9D8B030D-6E8A-4147-A177-3AD203B41FA5}">
                      <a16:colId xmlns:a16="http://schemas.microsoft.com/office/drawing/2014/main" val="1689936903"/>
                    </a:ext>
                  </a:extLst>
                </a:gridCol>
                <a:gridCol w="1548692">
                  <a:extLst>
                    <a:ext uri="{9D8B030D-6E8A-4147-A177-3AD203B41FA5}">
                      <a16:colId xmlns:a16="http://schemas.microsoft.com/office/drawing/2014/main" val="596316169"/>
                    </a:ext>
                  </a:extLst>
                </a:gridCol>
                <a:gridCol w="1548692">
                  <a:extLst>
                    <a:ext uri="{9D8B030D-6E8A-4147-A177-3AD203B41FA5}">
                      <a16:colId xmlns:a16="http://schemas.microsoft.com/office/drawing/2014/main" val="1058489122"/>
                    </a:ext>
                  </a:extLst>
                </a:gridCol>
              </a:tblGrid>
              <a:tr h="444746">
                <a:tc>
                  <a:txBody>
                    <a:bodyPr/>
                    <a:lstStyle/>
                    <a:p>
                      <a:endParaRPr lang="fr-FR" sz="2000" dirty="0"/>
                    </a:p>
                  </a:txBody>
                  <a:tcPr marL="91441" marR="91441" marT="45725" marB="45725"/>
                </a:tc>
                <a:tc>
                  <a:txBody>
                    <a:bodyPr/>
                    <a:lstStyle/>
                    <a:p>
                      <a:pPr algn="ctr"/>
                      <a:r>
                        <a:rPr lang="fr-FR" sz="1800" dirty="0">
                          <a:solidFill>
                            <a:schemeClr val="tx1"/>
                          </a:solidFill>
                        </a:rPr>
                        <a:t>Effectifs</a:t>
                      </a:r>
                    </a:p>
                  </a:txBody>
                  <a:tcPr marL="91441" marR="91441" marT="45725" marB="45725"/>
                </a:tc>
                <a:tc>
                  <a:txBody>
                    <a:bodyPr/>
                    <a:lstStyle/>
                    <a:p>
                      <a:pPr algn="ctr"/>
                      <a:r>
                        <a:rPr lang="fr-FR" sz="1800" dirty="0">
                          <a:solidFill>
                            <a:schemeClr val="tx1"/>
                          </a:solidFill>
                        </a:rPr>
                        <a:t>Age moyen</a:t>
                      </a:r>
                    </a:p>
                  </a:txBody>
                  <a:tcPr marL="91441" marR="91441" marT="45725" marB="45725"/>
                </a:tc>
                <a:tc>
                  <a:txBody>
                    <a:bodyPr/>
                    <a:lstStyle/>
                    <a:p>
                      <a:pPr algn="ctr"/>
                      <a:r>
                        <a:rPr lang="fr-FR" sz="1800" dirty="0">
                          <a:solidFill>
                            <a:schemeClr val="tx1"/>
                          </a:solidFill>
                        </a:rPr>
                        <a:t>% femmes</a:t>
                      </a:r>
                    </a:p>
                  </a:txBody>
                  <a:tcPr marL="91441" marR="91441" marT="45725" marB="45725"/>
                </a:tc>
                <a:extLst>
                  <a:ext uri="{0D108BD9-81ED-4DB2-BD59-A6C34878D82A}">
                    <a16:rowId xmlns:a16="http://schemas.microsoft.com/office/drawing/2014/main" val="4276612518"/>
                  </a:ext>
                </a:extLst>
              </a:tr>
              <a:tr h="444746">
                <a:tc>
                  <a:txBody>
                    <a:bodyPr/>
                    <a:lstStyle/>
                    <a:p>
                      <a:r>
                        <a:rPr lang="fr-FR" sz="2000" dirty="0"/>
                        <a:t>Médecins du travail</a:t>
                      </a:r>
                    </a:p>
                  </a:txBody>
                  <a:tcPr marL="91441" marR="91441" marT="45725" marB="45725"/>
                </a:tc>
                <a:tc>
                  <a:txBody>
                    <a:bodyPr/>
                    <a:lstStyle/>
                    <a:p>
                      <a:pPr marL="88900" indent="0" algn="r">
                        <a:tabLst>
                          <a:tab pos="1071563" algn="l"/>
                        </a:tabLst>
                      </a:pPr>
                      <a:r>
                        <a:rPr lang="fr-FR" sz="2000" dirty="0"/>
                        <a:t>3 503</a:t>
                      </a:r>
                    </a:p>
                  </a:txBody>
                  <a:tcPr marL="91441" marR="91441" marT="45725" marB="45725"/>
                </a:tc>
                <a:tc>
                  <a:txBody>
                    <a:bodyPr/>
                    <a:lstStyle/>
                    <a:p>
                      <a:pPr algn="r"/>
                      <a:r>
                        <a:rPr lang="fr-FR" sz="2000" dirty="0"/>
                        <a:t>54</a:t>
                      </a:r>
                    </a:p>
                  </a:txBody>
                  <a:tcPr marL="91441" marR="91441" marT="45725" marB="45725"/>
                </a:tc>
                <a:tc rowSpan="2">
                  <a:txBody>
                    <a:bodyPr/>
                    <a:lstStyle/>
                    <a:p>
                      <a:pPr algn="r"/>
                      <a:r>
                        <a:rPr lang="fr-FR" sz="2000" dirty="0"/>
                        <a:t>67%</a:t>
                      </a:r>
                    </a:p>
                  </a:txBody>
                  <a:tcPr marL="91441" marR="91441" marT="45725" marB="45725" anchor="ctr"/>
                </a:tc>
                <a:extLst>
                  <a:ext uri="{0D108BD9-81ED-4DB2-BD59-A6C34878D82A}">
                    <a16:rowId xmlns:a16="http://schemas.microsoft.com/office/drawing/2014/main" val="3009085798"/>
                  </a:ext>
                </a:extLst>
              </a:tr>
              <a:tr h="444746">
                <a:tc>
                  <a:txBody>
                    <a:bodyPr/>
                    <a:lstStyle/>
                    <a:p>
                      <a:r>
                        <a:rPr lang="fr-FR" sz="2000" dirty="0"/>
                        <a:t>Collaborateurs médecins</a:t>
                      </a:r>
                    </a:p>
                  </a:txBody>
                  <a:tcPr marL="91441" marR="91441" marT="45725" marB="45725"/>
                </a:tc>
                <a:tc>
                  <a:txBody>
                    <a:bodyPr/>
                    <a:lstStyle/>
                    <a:p>
                      <a:pPr algn="r"/>
                      <a:r>
                        <a:rPr lang="fr-FR" sz="2000" dirty="0"/>
                        <a:t>566</a:t>
                      </a:r>
                    </a:p>
                  </a:txBody>
                  <a:tcPr marL="91441" marR="91441" marT="45725" marB="45725"/>
                </a:tc>
                <a:tc>
                  <a:txBody>
                    <a:bodyPr/>
                    <a:lstStyle/>
                    <a:p>
                      <a:pPr algn="r"/>
                      <a:r>
                        <a:rPr lang="fr-FR" sz="2000" dirty="0"/>
                        <a:t>48</a:t>
                      </a:r>
                    </a:p>
                  </a:txBody>
                  <a:tcPr marL="91441" marR="91441" marT="45725" marB="45725"/>
                </a:tc>
                <a:tc vMerge="1">
                  <a:txBody>
                    <a:bodyPr/>
                    <a:lstStyle/>
                    <a:p>
                      <a:pPr algn="r"/>
                      <a:endParaRPr lang="fr-FR" sz="1800" dirty="0"/>
                    </a:p>
                  </a:txBody>
                  <a:tcPr marL="91441" marR="91441" marT="45725" marB="45725"/>
                </a:tc>
                <a:extLst>
                  <a:ext uri="{0D108BD9-81ED-4DB2-BD59-A6C34878D82A}">
                    <a16:rowId xmlns:a16="http://schemas.microsoft.com/office/drawing/2014/main" val="3136536808"/>
                  </a:ext>
                </a:extLst>
              </a:tr>
              <a:tr h="444746">
                <a:tc>
                  <a:txBody>
                    <a:bodyPr/>
                    <a:lstStyle/>
                    <a:p>
                      <a:r>
                        <a:rPr lang="fr-FR" sz="2000" dirty="0"/>
                        <a:t>Infirmiers en Santé au Travail</a:t>
                      </a:r>
                    </a:p>
                  </a:txBody>
                  <a:tcPr marL="91441" marR="91441" marT="45725" marB="45725"/>
                </a:tc>
                <a:tc>
                  <a:txBody>
                    <a:bodyPr/>
                    <a:lstStyle/>
                    <a:p>
                      <a:pPr algn="r"/>
                      <a:r>
                        <a:rPr lang="fr-FR" sz="2000" dirty="0"/>
                        <a:t>3 177</a:t>
                      </a:r>
                    </a:p>
                  </a:txBody>
                  <a:tcPr marL="91441" marR="91441" marT="45725" marB="45725"/>
                </a:tc>
                <a:tc>
                  <a:txBody>
                    <a:bodyPr/>
                    <a:lstStyle/>
                    <a:p>
                      <a:pPr algn="r"/>
                      <a:r>
                        <a:rPr lang="fr-FR" sz="2000" dirty="0"/>
                        <a:t>44</a:t>
                      </a:r>
                    </a:p>
                  </a:txBody>
                  <a:tcPr marL="91441" marR="91441" marT="45725" marB="45725"/>
                </a:tc>
                <a:tc>
                  <a:txBody>
                    <a:bodyPr/>
                    <a:lstStyle/>
                    <a:p>
                      <a:pPr algn="r"/>
                      <a:r>
                        <a:rPr lang="fr-FR" sz="2000" dirty="0"/>
                        <a:t>89%</a:t>
                      </a:r>
                    </a:p>
                  </a:txBody>
                  <a:tcPr marL="91441" marR="91441" marT="45725" marB="45725"/>
                </a:tc>
                <a:extLst>
                  <a:ext uri="{0D108BD9-81ED-4DB2-BD59-A6C34878D82A}">
                    <a16:rowId xmlns:a16="http://schemas.microsoft.com/office/drawing/2014/main" val="3539978987"/>
                  </a:ext>
                </a:extLst>
              </a:tr>
              <a:tr h="444746">
                <a:tc>
                  <a:txBody>
                    <a:bodyPr/>
                    <a:lstStyle/>
                    <a:p>
                      <a:r>
                        <a:rPr lang="fr-FR" sz="2000" dirty="0"/>
                        <a:t>ASST / Secrétaires médicaux</a:t>
                      </a:r>
                    </a:p>
                  </a:txBody>
                  <a:tcPr marL="91441" marR="91441" marT="45725" marB="45725"/>
                </a:tc>
                <a:tc>
                  <a:txBody>
                    <a:bodyPr/>
                    <a:lstStyle/>
                    <a:p>
                      <a:pPr algn="r"/>
                      <a:r>
                        <a:rPr lang="fr-FR" sz="2000" dirty="0"/>
                        <a:t>3 690</a:t>
                      </a:r>
                    </a:p>
                  </a:txBody>
                  <a:tcPr marL="91441" marR="91441" marT="45725" marB="45725"/>
                </a:tc>
                <a:tc>
                  <a:txBody>
                    <a:bodyPr/>
                    <a:lstStyle/>
                    <a:p>
                      <a:pPr algn="r"/>
                      <a:r>
                        <a:rPr lang="fr-FR" sz="2000" dirty="0"/>
                        <a:t>44</a:t>
                      </a:r>
                    </a:p>
                  </a:txBody>
                  <a:tcPr marL="91441" marR="91441" marT="45725" marB="45725"/>
                </a:tc>
                <a:tc>
                  <a:txBody>
                    <a:bodyPr/>
                    <a:lstStyle/>
                    <a:p>
                      <a:pPr algn="r"/>
                      <a:r>
                        <a:rPr lang="fr-FR" sz="2000" dirty="0"/>
                        <a:t>97%</a:t>
                      </a:r>
                    </a:p>
                  </a:txBody>
                  <a:tcPr marL="91441" marR="91441" marT="45725" marB="45725"/>
                </a:tc>
                <a:extLst>
                  <a:ext uri="{0D108BD9-81ED-4DB2-BD59-A6C34878D82A}">
                    <a16:rowId xmlns:a16="http://schemas.microsoft.com/office/drawing/2014/main" val="2362971625"/>
                  </a:ext>
                </a:extLst>
              </a:tr>
              <a:tr h="444746">
                <a:tc>
                  <a:txBody>
                    <a:bodyPr/>
                    <a:lstStyle/>
                    <a:p>
                      <a:r>
                        <a:rPr lang="fr-FR" sz="2000" dirty="0"/>
                        <a:t>ASST / Assistants équipe pluridisciplinaire</a:t>
                      </a:r>
                    </a:p>
                  </a:txBody>
                  <a:tcPr marL="91441" marR="91441" marT="45725" marB="45725"/>
                </a:tc>
                <a:tc>
                  <a:txBody>
                    <a:bodyPr/>
                    <a:lstStyle/>
                    <a:p>
                      <a:pPr algn="r"/>
                      <a:r>
                        <a:rPr lang="fr-FR" sz="2000" dirty="0"/>
                        <a:t>1 504</a:t>
                      </a:r>
                    </a:p>
                  </a:txBody>
                  <a:tcPr marL="91441" marR="91441" marT="45725" marB="45725"/>
                </a:tc>
                <a:tc>
                  <a:txBody>
                    <a:bodyPr/>
                    <a:lstStyle/>
                    <a:p>
                      <a:pPr algn="r"/>
                      <a:r>
                        <a:rPr lang="fr-FR" sz="2000" dirty="0"/>
                        <a:t>44</a:t>
                      </a:r>
                    </a:p>
                  </a:txBody>
                  <a:tcPr marL="91441" marR="91441" marT="45725" marB="45725"/>
                </a:tc>
                <a:tc>
                  <a:txBody>
                    <a:bodyPr/>
                    <a:lstStyle/>
                    <a:p>
                      <a:pPr algn="r"/>
                      <a:r>
                        <a:rPr lang="fr-FR" sz="2000" dirty="0"/>
                        <a:t>98%</a:t>
                      </a:r>
                    </a:p>
                  </a:txBody>
                  <a:tcPr marL="91441" marR="91441" marT="45725" marB="45725"/>
                </a:tc>
                <a:extLst>
                  <a:ext uri="{0D108BD9-81ED-4DB2-BD59-A6C34878D82A}">
                    <a16:rowId xmlns:a16="http://schemas.microsoft.com/office/drawing/2014/main" val="182125054"/>
                  </a:ext>
                </a:extLst>
              </a:tr>
              <a:tr h="444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ASST / Assistants Santé Travail</a:t>
                      </a:r>
                    </a:p>
                  </a:txBody>
                  <a:tcPr marL="91441" marR="91441" marT="45725" marB="45725"/>
                </a:tc>
                <a:tc>
                  <a:txBody>
                    <a:bodyPr/>
                    <a:lstStyle/>
                    <a:p>
                      <a:pPr algn="r"/>
                      <a:r>
                        <a:rPr lang="fr-FR" sz="2000" dirty="0"/>
                        <a:t>1 156</a:t>
                      </a:r>
                    </a:p>
                  </a:txBody>
                  <a:tcPr marL="91441" marR="91441" marT="45725" marB="45725"/>
                </a:tc>
                <a:tc>
                  <a:txBody>
                    <a:bodyPr/>
                    <a:lstStyle/>
                    <a:p>
                      <a:pPr algn="r"/>
                      <a:r>
                        <a:rPr lang="fr-FR" sz="2000" dirty="0"/>
                        <a:t>46</a:t>
                      </a:r>
                    </a:p>
                  </a:txBody>
                  <a:tcPr marL="91441" marR="91441" marT="45725" marB="45725"/>
                </a:tc>
                <a:tc>
                  <a:txBody>
                    <a:bodyPr/>
                    <a:lstStyle/>
                    <a:p>
                      <a:pPr algn="r"/>
                      <a:r>
                        <a:rPr lang="fr-FR" sz="2000" dirty="0"/>
                        <a:t>91%</a:t>
                      </a:r>
                    </a:p>
                  </a:txBody>
                  <a:tcPr marL="91441" marR="91441" marT="45725" marB="45725"/>
                </a:tc>
                <a:extLst>
                  <a:ext uri="{0D108BD9-81ED-4DB2-BD59-A6C34878D82A}">
                    <a16:rowId xmlns:a16="http://schemas.microsoft.com/office/drawing/2014/main" val="1901306200"/>
                  </a:ext>
                </a:extLst>
              </a:tr>
              <a:tr h="444746">
                <a:tc>
                  <a:txBody>
                    <a:bodyPr/>
                    <a:lstStyle/>
                    <a:p>
                      <a:r>
                        <a:rPr lang="fr-FR" sz="2000" dirty="0"/>
                        <a:t>Autres salariés de la filière prévention</a:t>
                      </a:r>
                    </a:p>
                  </a:txBody>
                  <a:tcPr marL="91441" marR="91441" marT="45725" marB="45725"/>
                </a:tc>
                <a:tc>
                  <a:txBody>
                    <a:bodyPr/>
                    <a:lstStyle/>
                    <a:p>
                      <a:pPr algn="r"/>
                      <a:r>
                        <a:rPr lang="fr-FR" sz="2000" dirty="0"/>
                        <a:t>2 285</a:t>
                      </a:r>
                    </a:p>
                  </a:txBody>
                  <a:tcPr marL="91441" marR="91441" marT="45725" marB="45725"/>
                </a:tc>
                <a:tc>
                  <a:txBody>
                    <a:bodyPr/>
                    <a:lstStyle/>
                    <a:p>
                      <a:pPr algn="r"/>
                      <a:r>
                        <a:rPr lang="fr-FR" sz="2000" dirty="0"/>
                        <a:t>40</a:t>
                      </a:r>
                    </a:p>
                  </a:txBody>
                  <a:tcPr marL="91441" marR="91441" marT="45725" marB="45725"/>
                </a:tc>
                <a:tc>
                  <a:txBody>
                    <a:bodyPr/>
                    <a:lstStyle/>
                    <a:p>
                      <a:pPr algn="r"/>
                      <a:r>
                        <a:rPr lang="fr-FR" sz="2000" dirty="0"/>
                        <a:t>69%</a:t>
                      </a:r>
                    </a:p>
                  </a:txBody>
                  <a:tcPr marL="91441" marR="91441" marT="45725" marB="45725"/>
                </a:tc>
                <a:extLst>
                  <a:ext uri="{0D108BD9-81ED-4DB2-BD59-A6C34878D82A}">
                    <a16:rowId xmlns:a16="http://schemas.microsoft.com/office/drawing/2014/main" val="3644754950"/>
                  </a:ext>
                </a:extLst>
              </a:tr>
              <a:tr h="444746">
                <a:tc>
                  <a:txBody>
                    <a:bodyPr/>
                    <a:lstStyle/>
                    <a:p>
                      <a:r>
                        <a:rPr lang="fr-FR" sz="2000" dirty="0"/>
                        <a:t>Fonctions support</a:t>
                      </a:r>
                    </a:p>
                  </a:txBody>
                  <a:tcPr marL="91441" marR="91441" marT="45725" marB="45725"/>
                </a:tc>
                <a:tc>
                  <a:txBody>
                    <a:bodyPr/>
                    <a:lstStyle/>
                    <a:p>
                      <a:pPr algn="r"/>
                      <a:r>
                        <a:rPr lang="fr-FR" sz="2000" dirty="0"/>
                        <a:t>2 895</a:t>
                      </a:r>
                    </a:p>
                  </a:txBody>
                  <a:tcPr marL="91441" marR="91441" marT="45725" marB="45725"/>
                </a:tc>
                <a:tc>
                  <a:txBody>
                    <a:bodyPr/>
                    <a:lstStyle/>
                    <a:p>
                      <a:pPr algn="r"/>
                      <a:r>
                        <a:rPr lang="fr-FR" sz="2000" dirty="0"/>
                        <a:t>45</a:t>
                      </a:r>
                    </a:p>
                  </a:txBody>
                  <a:tcPr marL="91441" marR="91441" marT="45725" marB="45725"/>
                </a:tc>
                <a:tc>
                  <a:txBody>
                    <a:bodyPr/>
                    <a:lstStyle/>
                    <a:p>
                      <a:pPr algn="r"/>
                      <a:r>
                        <a:rPr lang="fr-FR" sz="2000" dirty="0"/>
                        <a:t>76%</a:t>
                      </a:r>
                    </a:p>
                  </a:txBody>
                  <a:tcPr marL="91441" marR="91441" marT="45725" marB="45725"/>
                </a:tc>
                <a:extLst>
                  <a:ext uri="{0D108BD9-81ED-4DB2-BD59-A6C34878D82A}">
                    <a16:rowId xmlns:a16="http://schemas.microsoft.com/office/drawing/2014/main" val="3449975682"/>
                  </a:ext>
                </a:extLst>
              </a:tr>
            </a:tbl>
          </a:graphicData>
        </a:graphic>
      </p:graphicFrame>
      <p:sp>
        <p:nvSpPr>
          <p:cNvPr id="7" name="ZoneTexte 2">
            <a:extLst>
              <a:ext uri="{FF2B5EF4-FFF2-40B4-BE49-F238E27FC236}">
                <a16:creationId xmlns:a16="http://schemas.microsoft.com/office/drawing/2014/main" id="{BD23ADD0-503D-4DDD-A1B0-B4A7F751C46C}"/>
              </a:ext>
            </a:extLst>
          </p:cNvPr>
          <p:cNvSpPr txBox="1">
            <a:spLocks noChangeArrowheads="1"/>
          </p:cNvSpPr>
          <p:nvPr/>
        </p:nvSpPr>
        <p:spPr bwMode="auto">
          <a:xfrm>
            <a:off x="1143000" y="5971154"/>
            <a:ext cx="708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spcBef>
                <a:spcPct val="0"/>
              </a:spcBef>
              <a:buClr>
                <a:srgbClr val="0070C0"/>
              </a:buClr>
              <a:buSzPct val="200000"/>
              <a:buFontTx/>
              <a:buNone/>
              <a:defRPr/>
            </a:pPr>
            <a:r>
              <a:rPr lang="fr-FR" altLang="fr-FR" sz="1200" b="1" i="1" dirty="0">
                <a:latin typeface="+mn-lt"/>
              </a:rPr>
              <a:t>Effectifs en personnes physiques, quel que soit le contrat, et quel que soit le temps de travail</a:t>
            </a:r>
          </a:p>
        </p:txBody>
      </p:sp>
    </p:spTree>
    <p:extLst>
      <p:ext uri="{BB962C8B-B14F-4D97-AF65-F5344CB8AC3E}">
        <p14:creationId xmlns:p14="http://schemas.microsoft.com/office/powerpoint/2010/main" val="1857767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5414" y="485486"/>
            <a:ext cx="11018115" cy="545381"/>
          </a:xfrm>
        </p:spPr>
        <p:txBody>
          <a:bodyPr/>
          <a:lstStyle/>
          <a:p>
            <a:r>
              <a:rPr lang="fr-FR" dirty="0"/>
              <a:t>2- Suivi des accords de branche</a:t>
            </a:r>
          </a:p>
        </p:txBody>
      </p:sp>
      <p:sp>
        <p:nvSpPr>
          <p:cNvPr id="6" name="Rectangle 3">
            <a:extLst>
              <a:ext uri="{FF2B5EF4-FFF2-40B4-BE49-F238E27FC236}">
                <a16:creationId xmlns:a16="http://schemas.microsoft.com/office/drawing/2014/main" id="{2001E1F1-5CB7-4FFA-91C0-92A8659E2AE0}"/>
              </a:ext>
            </a:extLst>
          </p:cNvPr>
          <p:cNvSpPr txBox="1">
            <a:spLocks noChangeArrowheads="1"/>
          </p:cNvSpPr>
          <p:nvPr/>
        </p:nvSpPr>
        <p:spPr bwMode="auto">
          <a:xfrm>
            <a:off x="1258673" y="1742186"/>
            <a:ext cx="9870442" cy="447675"/>
          </a:xfrm>
          <a:prstGeom prst="rect">
            <a:avLst/>
          </a:prstGeom>
          <a:solidFill>
            <a:srgbClr val="F3F9FA"/>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None/>
              <a:defRPr/>
            </a:pPr>
            <a:r>
              <a:rPr lang="fr-FR" sz="2000" b="1" kern="0" dirty="0">
                <a:solidFill>
                  <a:schemeClr val="tx1">
                    <a:lumMod val="75000"/>
                  </a:schemeClr>
                </a:solidFill>
              </a:rPr>
              <a:t>Emploi de travailleurs handicapés dans les SPSTI de 20 salariés et plus</a:t>
            </a: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pic>
        <p:nvPicPr>
          <p:cNvPr id="1026" name="Picture 2" descr="Travailleurs handicapés">
            <a:extLst>
              <a:ext uri="{FF2B5EF4-FFF2-40B4-BE49-F238E27FC236}">
                <a16:creationId xmlns:a16="http://schemas.microsoft.com/office/drawing/2014/main" id="{BC9A687A-4A19-4A14-AF11-71CEBB2D2F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40" t="5200" r="27187" b="7957"/>
          <a:stretch/>
        </p:blipFill>
        <p:spPr bwMode="auto">
          <a:xfrm>
            <a:off x="10233681" y="253619"/>
            <a:ext cx="1198723" cy="1072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a:extLst>
              <a:ext uri="{FF2B5EF4-FFF2-40B4-BE49-F238E27FC236}">
                <a16:creationId xmlns:a16="http://schemas.microsoft.com/office/drawing/2014/main" id="{6E7EEDFD-52B6-2AF3-58E5-29146080B864}"/>
              </a:ext>
            </a:extLst>
          </p:cNvPr>
          <p:cNvGraphicFramePr>
            <a:graphicFrameLocks noGrp="1"/>
          </p:cNvGraphicFramePr>
          <p:nvPr/>
        </p:nvGraphicFramePr>
        <p:xfrm>
          <a:off x="1258673" y="2311013"/>
          <a:ext cx="10311596" cy="2880000"/>
        </p:xfrm>
        <a:graphic>
          <a:graphicData uri="http://schemas.openxmlformats.org/drawingml/2006/table">
            <a:tbl>
              <a:tblPr firstRow="1" firstCol="1" bandRow="1">
                <a:tableStyleId>{5C22544A-7EE6-4342-B048-85BDC9FD1C3A}</a:tableStyleId>
              </a:tblPr>
              <a:tblGrid>
                <a:gridCol w="6753791">
                  <a:extLst>
                    <a:ext uri="{9D8B030D-6E8A-4147-A177-3AD203B41FA5}">
                      <a16:colId xmlns:a16="http://schemas.microsoft.com/office/drawing/2014/main" val="3630976634"/>
                    </a:ext>
                  </a:extLst>
                </a:gridCol>
                <a:gridCol w="1185935">
                  <a:extLst>
                    <a:ext uri="{9D8B030D-6E8A-4147-A177-3AD203B41FA5}">
                      <a16:colId xmlns:a16="http://schemas.microsoft.com/office/drawing/2014/main" val="3386494184"/>
                    </a:ext>
                  </a:extLst>
                </a:gridCol>
                <a:gridCol w="1185935">
                  <a:extLst>
                    <a:ext uri="{9D8B030D-6E8A-4147-A177-3AD203B41FA5}">
                      <a16:colId xmlns:a16="http://schemas.microsoft.com/office/drawing/2014/main" val="3546070731"/>
                    </a:ext>
                  </a:extLst>
                </a:gridCol>
                <a:gridCol w="1185935">
                  <a:extLst>
                    <a:ext uri="{9D8B030D-6E8A-4147-A177-3AD203B41FA5}">
                      <a16:colId xmlns:a16="http://schemas.microsoft.com/office/drawing/2014/main" val="2953990786"/>
                    </a:ext>
                  </a:extLst>
                </a:gridCol>
              </a:tblGrid>
              <a:tr h="576000">
                <a:tc>
                  <a:txBody>
                    <a:bodyPr/>
                    <a:lstStyle/>
                    <a:p>
                      <a:pPr>
                        <a:lnSpc>
                          <a:spcPct val="107000"/>
                        </a:lnSpc>
                        <a:spcBef>
                          <a:spcPts val="200"/>
                        </a:spcBef>
                        <a:spcAft>
                          <a:spcPts val="20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Bef>
                          <a:spcPts val="200"/>
                        </a:spcBef>
                        <a:spcAft>
                          <a:spcPts val="200"/>
                        </a:spcAft>
                      </a:pPr>
                      <a:r>
                        <a:rPr lang="fr-FR" sz="2000" dirty="0">
                          <a:effectLst/>
                        </a:rPr>
                        <a:t>2021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Bef>
                          <a:spcPts val="200"/>
                        </a:spcBef>
                        <a:spcAft>
                          <a:spcPts val="2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Bef>
                          <a:spcPts val="200"/>
                        </a:spcBef>
                        <a:spcAft>
                          <a:spcPts val="200"/>
                        </a:spcAft>
                      </a:pPr>
                      <a:r>
                        <a:rPr lang="fr-FR" sz="2000" dirty="0">
                          <a:effectLst/>
                        </a:rPr>
                        <a:t>2023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5303898"/>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Services ayant recruté au moins 1 travailleur handicapé</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38,5%</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37,3%</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36,4%</a:t>
                      </a:r>
                    </a:p>
                  </a:txBody>
                  <a:tcPr marL="44450" marR="44450" marT="0" marB="0" anchor="ctr">
                    <a:solidFill>
                      <a:srgbClr val="CBDFF4"/>
                    </a:solidFill>
                  </a:tcPr>
                </a:tc>
                <a:extLst>
                  <a:ext uri="{0D108BD9-81ED-4DB2-BD59-A6C34878D82A}">
                    <a16:rowId xmlns:a16="http://schemas.microsoft.com/office/drawing/2014/main" val="1948486913"/>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travailleurs handicapés dans les effectifs (ETP)</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7,1%</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7,3%</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7,9%</a:t>
                      </a:r>
                    </a:p>
                  </a:txBody>
                  <a:tcPr marL="44450" marR="44450" marT="0" marB="0" anchor="ctr">
                    <a:solidFill>
                      <a:srgbClr val="E7F0FA"/>
                    </a:solidFill>
                  </a:tcPr>
                </a:tc>
                <a:extLst>
                  <a:ext uri="{0D108BD9-81ED-4DB2-BD59-A6C34878D82A}">
                    <a16:rowId xmlns:a16="http://schemas.microsoft.com/office/drawing/2014/main" val="4085557213"/>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Services ayant eu recours au secteur adapté ou protégé</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19,3%</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19,7%</a:t>
                      </a:r>
                    </a:p>
                  </a:txBody>
                  <a:tcPr marL="44450" marR="44450" marT="0" marB="0" anchor="ctr">
                    <a:solidFill>
                      <a:srgbClr val="CBDFF4"/>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17,6%</a:t>
                      </a:r>
                    </a:p>
                  </a:txBody>
                  <a:tcPr marL="44450" marR="44450" marT="0" marB="0" anchor="ctr">
                    <a:solidFill>
                      <a:srgbClr val="CBDFF4"/>
                    </a:solidFill>
                  </a:tcPr>
                </a:tc>
                <a:extLst>
                  <a:ext uri="{0D108BD9-81ED-4DB2-BD59-A6C34878D82A}">
                    <a16:rowId xmlns:a16="http://schemas.microsoft.com/office/drawing/2014/main" val="4292880356"/>
                  </a:ext>
                </a:extLst>
              </a:tr>
              <a:tr h="576000">
                <a:tc>
                  <a:txBody>
                    <a:bodyPr/>
                    <a:lstStyle/>
                    <a:p>
                      <a:pPr marL="0" algn="l"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 de Services n’ayant pas à verser de contribution à l’AGEFIPH</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80,7%</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85,6%</a:t>
                      </a:r>
                    </a:p>
                  </a:txBody>
                  <a:tcPr marL="44450" marR="44450" marT="0" marB="0" anchor="ctr">
                    <a:solidFill>
                      <a:srgbClr val="E7F0FA"/>
                    </a:solidFill>
                  </a:tcPr>
                </a:tc>
                <a:tc>
                  <a:txBody>
                    <a:bodyPr/>
                    <a:lstStyle/>
                    <a:p>
                      <a:pPr marL="0" marR="165100" algn="r" defTabSz="914400" rtl="0" eaLnBrk="1" latinLnBrk="0" hangingPunct="1">
                        <a:lnSpc>
                          <a:spcPct val="107000"/>
                        </a:lnSpc>
                        <a:spcBef>
                          <a:spcPts val="600"/>
                        </a:spcBef>
                        <a:spcAft>
                          <a:spcPts val="800"/>
                        </a:spcAft>
                      </a:pPr>
                      <a:r>
                        <a:rPr lang="fr-FR" sz="2000" b="0" kern="1200" dirty="0">
                          <a:solidFill>
                            <a:schemeClr val="tx1"/>
                          </a:solidFill>
                          <a:effectLst/>
                          <a:latin typeface="+mn-lt"/>
                          <a:ea typeface="+mn-ea"/>
                          <a:cs typeface="+mn-cs"/>
                        </a:rPr>
                        <a:t>86,7%</a:t>
                      </a:r>
                    </a:p>
                  </a:txBody>
                  <a:tcPr marL="44450" marR="44450" marT="0" marB="0" anchor="ctr">
                    <a:solidFill>
                      <a:srgbClr val="E7F0FA"/>
                    </a:solidFill>
                  </a:tcPr>
                </a:tc>
                <a:extLst>
                  <a:ext uri="{0D108BD9-81ED-4DB2-BD59-A6C34878D82A}">
                    <a16:rowId xmlns:a16="http://schemas.microsoft.com/office/drawing/2014/main" val="2485449332"/>
                  </a:ext>
                </a:extLst>
              </a:tr>
            </a:tbl>
          </a:graphicData>
        </a:graphic>
      </p:graphicFrame>
    </p:spTree>
    <p:extLst>
      <p:ext uri="{BB962C8B-B14F-4D97-AF65-F5344CB8AC3E}">
        <p14:creationId xmlns:p14="http://schemas.microsoft.com/office/powerpoint/2010/main" val="148210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05414" y="485486"/>
            <a:ext cx="11018115" cy="545381"/>
          </a:xfrm>
        </p:spPr>
        <p:txBody>
          <a:bodyPr/>
          <a:lstStyle/>
          <a:p>
            <a:r>
              <a:rPr lang="fr-FR" dirty="0"/>
              <a:t>2- Suivi des accords de branche</a:t>
            </a:r>
          </a:p>
        </p:txBody>
      </p:sp>
      <p:sp>
        <p:nvSpPr>
          <p:cNvPr id="6" name="Rectangle 3">
            <a:extLst>
              <a:ext uri="{FF2B5EF4-FFF2-40B4-BE49-F238E27FC236}">
                <a16:creationId xmlns:a16="http://schemas.microsoft.com/office/drawing/2014/main" id="{2001E1F1-5CB7-4FFA-91C0-92A8659E2AE0}"/>
              </a:ext>
            </a:extLst>
          </p:cNvPr>
          <p:cNvSpPr txBox="1">
            <a:spLocks noChangeArrowheads="1"/>
          </p:cNvSpPr>
          <p:nvPr/>
        </p:nvSpPr>
        <p:spPr bwMode="auto">
          <a:xfrm>
            <a:off x="1054279" y="1199696"/>
            <a:ext cx="7205298" cy="447675"/>
          </a:xfrm>
          <a:prstGeom prst="rect">
            <a:avLst/>
          </a:prstGeom>
          <a:solidFill>
            <a:srgbClr val="F3F9FA"/>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Suivi des indicateurs de l’accord du 20 mai 2021</a:t>
            </a:r>
          </a:p>
          <a:p>
            <a:pPr marL="0" indent="0"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p:txBody>
      </p:sp>
      <p:pic>
        <p:nvPicPr>
          <p:cNvPr id="1026" name="Picture 2" descr="Travailleurs handicapés">
            <a:extLst>
              <a:ext uri="{FF2B5EF4-FFF2-40B4-BE49-F238E27FC236}">
                <a16:creationId xmlns:a16="http://schemas.microsoft.com/office/drawing/2014/main" id="{BC9A687A-4A19-4A14-AF11-71CEBB2D2F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40" t="5200" r="27187" b="7957"/>
          <a:stretch/>
        </p:blipFill>
        <p:spPr bwMode="auto">
          <a:xfrm>
            <a:off x="9523676" y="448930"/>
            <a:ext cx="1198723" cy="10723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a:extLst>
              <a:ext uri="{FF2B5EF4-FFF2-40B4-BE49-F238E27FC236}">
                <a16:creationId xmlns:a16="http://schemas.microsoft.com/office/drawing/2014/main" id="{1E5DFF74-F734-82B6-3F65-2E2C155EC460}"/>
              </a:ext>
            </a:extLst>
          </p:cNvPr>
          <p:cNvGraphicFramePr>
            <a:graphicFrameLocks noGrp="1"/>
          </p:cNvGraphicFramePr>
          <p:nvPr/>
        </p:nvGraphicFramePr>
        <p:xfrm>
          <a:off x="1090107" y="1678195"/>
          <a:ext cx="9843220" cy="3875715"/>
        </p:xfrm>
        <a:graphic>
          <a:graphicData uri="http://schemas.openxmlformats.org/drawingml/2006/table">
            <a:tbl>
              <a:tblPr firstRow="1" firstCol="1" bandRow="1">
                <a:tableStyleId>{5C22544A-7EE6-4342-B048-85BDC9FD1C3A}</a:tableStyleId>
              </a:tblPr>
              <a:tblGrid>
                <a:gridCol w="6303952">
                  <a:extLst>
                    <a:ext uri="{9D8B030D-6E8A-4147-A177-3AD203B41FA5}">
                      <a16:colId xmlns:a16="http://schemas.microsoft.com/office/drawing/2014/main" val="2837751166"/>
                    </a:ext>
                  </a:extLst>
                </a:gridCol>
                <a:gridCol w="1179756">
                  <a:extLst>
                    <a:ext uri="{9D8B030D-6E8A-4147-A177-3AD203B41FA5}">
                      <a16:colId xmlns:a16="http://schemas.microsoft.com/office/drawing/2014/main" val="2348471540"/>
                    </a:ext>
                  </a:extLst>
                </a:gridCol>
                <a:gridCol w="1179756">
                  <a:extLst>
                    <a:ext uri="{9D8B030D-6E8A-4147-A177-3AD203B41FA5}">
                      <a16:colId xmlns:a16="http://schemas.microsoft.com/office/drawing/2014/main" val="2466048253"/>
                    </a:ext>
                  </a:extLst>
                </a:gridCol>
                <a:gridCol w="1179756">
                  <a:extLst>
                    <a:ext uri="{9D8B030D-6E8A-4147-A177-3AD203B41FA5}">
                      <a16:colId xmlns:a16="http://schemas.microsoft.com/office/drawing/2014/main" val="1928087016"/>
                    </a:ext>
                  </a:extLst>
                </a:gridCol>
              </a:tblGrid>
              <a:tr h="357921">
                <a:tc>
                  <a:txBody>
                    <a:bodyPr/>
                    <a:lstStyle/>
                    <a:p>
                      <a:pPr>
                        <a:lnSpc>
                          <a:spcPct val="107000"/>
                        </a:lnSpc>
                        <a:spcBef>
                          <a:spcPts val="200"/>
                        </a:spcBef>
                        <a:spcAft>
                          <a:spcPts val="200"/>
                        </a:spcAft>
                      </a:pPr>
                      <a:r>
                        <a:rPr lang="fr-FR" sz="2000" dirty="0">
                          <a:effectLst/>
                        </a:rPr>
                        <a:t>% de Services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200"/>
                        </a:spcBef>
                        <a:spcAft>
                          <a:spcPts val="200"/>
                        </a:spcAft>
                      </a:pPr>
                      <a:r>
                        <a:rPr lang="fr-FR" sz="2000" dirty="0">
                          <a:effectLst/>
                        </a:rPr>
                        <a:t>2021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200"/>
                        </a:spcBef>
                        <a:spcAft>
                          <a:spcPts val="2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200"/>
                        </a:spcBef>
                        <a:spcAft>
                          <a:spcPts val="2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19414547"/>
                  </a:ext>
                </a:extLst>
              </a:tr>
              <a:tr h="576000">
                <a:tc>
                  <a:txBody>
                    <a:bodyPr/>
                    <a:lstStyle/>
                    <a:p>
                      <a:pPr>
                        <a:lnSpc>
                          <a:spcPct val="107000"/>
                        </a:lnSpc>
                        <a:spcBef>
                          <a:spcPts val="200"/>
                        </a:spcBef>
                        <a:spcAft>
                          <a:spcPts val="200"/>
                        </a:spcAft>
                      </a:pPr>
                      <a:r>
                        <a:rPr lang="fr-FR" sz="2000" b="0" dirty="0">
                          <a:solidFill>
                            <a:schemeClr val="tx1"/>
                          </a:solidFill>
                          <a:effectLst/>
                        </a:rPr>
                        <a:t>Disposant du DUERP</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96%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97%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extLst>
                  <a:ext uri="{0D108BD9-81ED-4DB2-BD59-A6C34878D82A}">
                    <a16:rowId xmlns:a16="http://schemas.microsoft.com/office/drawing/2014/main" val="2480764674"/>
                  </a:ext>
                </a:extLst>
              </a:tr>
              <a:tr h="576000">
                <a:tc>
                  <a:txBody>
                    <a:bodyPr/>
                    <a:lstStyle/>
                    <a:p>
                      <a:pPr>
                        <a:lnSpc>
                          <a:spcPct val="107000"/>
                        </a:lnSpc>
                        <a:spcBef>
                          <a:spcPts val="200"/>
                        </a:spcBef>
                        <a:spcAft>
                          <a:spcPts val="200"/>
                        </a:spcAft>
                      </a:pPr>
                      <a:r>
                        <a:rPr lang="fr-FR" sz="2000" b="0" dirty="0">
                          <a:solidFill>
                            <a:schemeClr val="tx1"/>
                          </a:solidFill>
                          <a:effectLst/>
                        </a:rPr>
                        <a:t>Ayant désigné un salarié référent</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63%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69%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extLst>
                  <a:ext uri="{0D108BD9-81ED-4DB2-BD59-A6C34878D82A}">
                    <a16:rowId xmlns:a16="http://schemas.microsoft.com/office/drawing/2014/main" val="3872206751"/>
                  </a:ext>
                </a:extLst>
              </a:tr>
              <a:tr h="576000">
                <a:tc>
                  <a:txBody>
                    <a:bodyPr/>
                    <a:lstStyle/>
                    <a:p>
                      <a:pPr>
                        <a:lnSpc>
                          <a:spcPct val="107000"/>
                        </a:lnSpc>
                        <a:spcBef>
                          <a:spcPts val="200"/>
                        </a:spcBef>
                        <a:spcAft>
                          <a:spcPts val="200"/>
                        </a:spcAft>
                      </a:pPr>
                      <a:r>
                        <a:rPr lang="fr-FR" sz="2000" b="0" dirty="0">
                          <a:solidFill>
                            <a:schemeClr val="tx1"/>
                          </a:solidFill>
                          <a:effectLst/>
                        </a:rPr>
                        <a:t>Ayant mis en place un parcours d’intégration</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extLst>
                  <a:ext uri="{0D108BD9-81ED-4DB2-BD59-A6C34878D82A}">
                    <a16:rowId xmlns:a16="http://schemas.microsoft.com/office/drawing/2014/main" val="4119334234"/>
                  </a:ext>
                </a:extLst>
              </a:tr>
              <a:tr h="576000">
                <a:tc>
                  <a:txBody>
                    <a:bodyPr/>
                    <a:lstStyle/>
                    <a:p>
                      <a:pPr>
                        <a:lnSpc>
                          <a:spcPct val="107000"/>
                        </a:lnSpc>
                        <a:spcBef>
                          <a:spcPts val="200"/>
                        </a:spcBef>
                        <a:spcAft>
                          <a:spcPts val="200"/>
                        </a:spcAft>
                      </a:pPr>
                      <a:r>
                        <a:rPr lang="fr-FR" sz="2000" b="0" dirty="0">
                          <a:solidFill>
                            <a:schemeClr val="tx1"/>
                          </a:solidFill>
                          <a:effectLst/>
                        </a:rPr>
                        <a:t>Ayant mis en place un dispositif de suivi individualisé</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11%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extLst>
                  <a:ext uri="{0D108BD9-81ED-4DB2-BD59-A6C34878D82A}">
                    <a16:rowId xmlns:a16="http://schemas.microsoft.com/office/drawing/2014/main" val="2276275645"/>
                  </a:ext>
                </a:extLst>
              </a:tr>
              <a:tr h="576000">
                <a:tc>
                  <a:txBody>
                    <a:bodyPr/>
                    <a:lstStyle/>
                    <a:p>
                      <a:pPr>
                        <a:lnSpc>
                          <a:spcPct val="107000"/>
                        </a:lnSpc>
                        <a:spcBef>
                          <a:spcPts val="200"/>
                        </a:spcBef>
                        <a:spcAft>
                          <a:spcPts val="200"/>
                        </a:spcAft>
                      </a:pPr>
                      <a:r>
                        <a:rPr lang="fr-FR" sz="2000" b="0" dirty="0">
                          <a:solidFill>
                            <a:schemeClr val="tx1"/>
                          </a:solidFill>
                          <a:effectLst/>
                        </a:rPr>
                        <a:t>Ayant formé sur les 3 dernières années au moins 1 salarié </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42%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51%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tc>
                  <a:txBody>
                    <a:bodyPr/>
                    <a:lstStyle/>
                    <a:p>
                      <a:pPr marR="165100" algn="ctr">
                        <a:lnSpc>
                          <a:spcPct val="107000"/>
                        </a:lnSpc>
                        <a:spcBef>
                          <a:spcPts val="200"/>
                        </a:spcBef>
                        <a:spcAft>
                          <a:spcPts val="200"/>
                        </a:spcAft>
                      </a:pPr>
                      <a:r>
                        <a:rPr lang="fr-FR" sz="2000" dirty="0">
                          <a:effectLst/>
                        </a:rPr>
                        <a:t>64%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BDFF4"/>
                    </a:solidFill>
                  </a:tcPr>
                </a:tc>
                <a:extLst>
                  <a:ext uri="{0D108BD9-81ED-4DB2-BD59-A6C34878D82A}">
                    <a16:rowId xmlns:a16="http://schemas.microsoft.com/office/drawing/2014/main" val="1786535738"/>
                  </a:ext>
                </a:extLst>
              </a:tr>
              <a:tr h="576000">
                <a:tc>
                  <a:txBody>
                    <a:bodyPr/>
                    <a:lstStyle/>
                    <a:p>
                      <a:pPr>
                        <a:lnSpc>
                          <a:spcPct val="107000"/>
                        </a:lnSpc>
                        <a:spcBef>
                          <a:spcPts val="200"/>
                        </a:spcBef>
                        <a:spcAft>
                          <a:spcPts val="200"/>
                        </a:spcAft>
                      </a:pPr>
                      <a:r>
                        <a:rPr lang="fr-FR" sz="2000" b="0" dirty="0">
                          <a:solidFill>
                            <a:schemeClr val="tx1"/>
                          </a:solidFill>
                          <a:effectLst/>
                        </a:rPr>
                        <a:t>Ayant mené au moins une action mobilisant les réseaux institutionnels</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34%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43%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tc>
                  <a:txBody>
                    <a:bodyPr/>
                    <a:lstStyle/>
                    <a:p>
                      <a:pPr marR="165100" algn="ctr">
                        <a:lnSpc>
                          <a:spcPct val="107000"/>
                        </a:lnSpc>
                        <a:spcBef>
                          <a:spcPts val="200"/>
                        </a:spcBef>
                        <a:spcAft>
                          <a:spcPts val="200"/>
                        </a:spcAft>
                      </a:pPr>
                      <a:r>
                        <a:rPr lang="fr-FR" sz="2000" dirty="0">
                          <a:effectLst/>
                        </a:rPr>
                        <a:t>47%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7F0FA"/>
                    </a:solidFill>
                  </a:tcPr>
                </a:tc>
                <a:extLst>
                  <a:ext uri="{0D108BD9-81ED-4DB2-BD59-A6C34878D82A}">
                    <a16:rowId xmlns:a16="http://schemas.microsoft.com/office/drawing/2014/main" val="58202215"/>
                  </a:ext>
                </a:extLst>
              </a:tr>
            </a:tbl>
          </a:graphicData>
        </a:graphic>
      </p:graphicFrame>
    </p:spTree>
    <p:extLst>
      <p:ext uri="{BB962C8B-B14F-4D97-AF65-F5344CB8AC3E}">
        <p14:creationId xmlns:p14="http://schemas.microsoft.com/office/powerpoint/2010/main" val="195413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713315" cy="545381"/>
          </a:xfrm>
        </p:spPr>
        <p:txBody>
          <a:bodyPr/>
          <a:lstStyle/>
          <a:p>
            <a:r>
              <a:rPr lang="fr-FR" dirty="0"/>
              <a:t>3- MASSE SALARIALE ET REMUNERATION</a:t>
            </a:r>
          </a:p>
        </p:txBody>
      </p:sp>
      <p:sp>
        <p:nvSpPr>
          <p:cNvPr id="14" name="Rectangle 3">
            <a:extLst>
              <a:ext uri="{FF2B5EF4-FFF2-40B4-BE49-F238E27FC236}">
                <a16:creationId xmlns:a16="http://schemas.microsoft.com/office/drawing/2014/main" id="{03DE67D1-C5DA-4B12-B085-16E354D0DC77}"/>
              </a:ext>
            </a:extLst>
          </p:cNvPr>
          <p:cNvSpPr txBox="1">
            <a:spLocks noChangeArrowheads="1"/>
          </p:cNvSpPr>
          <p:nvPr/>
        </p:nvSpPr>
        <p:spPr bwMode="auto">
          <a:xfrm>
            <a:off x="828445" y="1144085"/>
            <a:ext cx="9996379" cy="44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Une masse salariale en progression de 5,7 % en 2023</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15" name="Tableau 14">
            <a:extLst>
              <a:ext uri="{FF2B5EF4-FFF2-40B4-BE49-F238E27FC236}">
                <a16:creationId xmlns:a16="http://schemas.microsoft.com/office/drawing/2014/main" id="{A69EA4EE-01D7-4A60-A708-6D62C6146E41}"/>
              </a:ext>
            </a:extLst>
          </p:cNvPr>
          <p:cNvGraphicFramePr>
            <a:graphicFrameLocks noGrp="1"/>
          </p:cNvGraphicFramePr>
          <p:nvPr/>
        </p:nvGraphicFramePr>
        <p:xfrm>
          <a:off x="2391862" y="2386513"/>
          <a:ext cx="7443788" cy="3327402"/>
        </p:xfrm>
        <a:graphic>
          <a:graphicData uri="http://schemas.openxmlformats.org/drawingml/2006/table">
            <a:tbl>
              <a:tblPr/>
              <a:tblGrid>
                <a:gridCol w="1504950">
                  <a:extLst>
                    <a:ext uri="{9D8B030D-6E8A-4147-A177-3AD203B41FA5}">
                      <a16:colId xmlns:a16="http://schemas.microsoft.com/office/drawing/2014/main" val="2035074783"/>
                    </a:ext>
                  </a:extLst>
                </a:gridCol>
                <a:gridCol w="989013">
                  <a:extLst>
                    <a:ext uri="{9D8B030D-6E8A-4147-A177-3AD203B41FA5}">
                      <a16:colId xmlns:a16="http://schemas.microsoft.com/office/drawing/2014/main" val="2905362195"/>
                    </a:ext>
                  </a:extLst>
                </a:gridCol>
                <a:gridCol w="990600">
                  <a:extLst>
                    <a:ext uri="{9D8B030D-6E8A-4147-A177-3AD203B41FA5}">
                      <a16:colId xmlns:a16="http://schemas.microsoft.com/office/drawing/2014/main" val="3282225735"/>
                    </a:ext>
                  </a:extLst>
                </a:gridCol>
                <a:gridCol w="989012">
                  <a:extLst>
                    <a:ext uri="{9D8B030D-6E8A-4147-A177-3AD203B41FA5}">
                      <a16:colId xmlns:a16="http://schemas.microsoft.com/office/drawing/2014/main" val="872437406"/>
                    </a:ext>
                  </a:extLst>
                </a:gridCol>
                <a:gridCol w="990600">
                  <a:extLst>
                    <a:ext uri="{9D8B030D-6E8A-4147-A177-3AD203B41FA5}">
                      <a16:colId xmlns:a16="http://schemas.microsoft.com/office/drawing/2014/main" val="398060347"/>
                    </a:ext>
                  </a:extLst>
                </a:gridCol>
                <a:gridCol w="989013">
                  <a:extLst>
                    <a:ext uri="{9D8B030D-6E8A-4147-A177-3AD203B41FA5}">
                      <a16:colId xmlns:a16="http://schemas.microsoft.com/office/drawing/2014/main" val="2310501634"/>
                    </a:ext>
                  </a:extLst>
                </a:gridCol>
                <a:gridCol w="990600">
                  <a:extLst>
                    <a:ext uri="{9D8B030D-6E8A-4147-A177-3AD203B41FA5}">
                      <a16:colId xmlns:a16="http://schemas.microsoft.com/office/drawing/2014/main" val="3267797550"/>
                    </a:ext>
                  </a:extLst>
                </a:gridCol>
              </a:tblGrid>
              <a:tr h="495300">
                <a:tc rowSpan="2">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 </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gridSpan="3">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Masse salariale (M€)</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hMerge="1">
                  <a:txBody>
                    <a:bodyPr/>
                    <a:lstStyle/>
                    <a:p>
                      <a:endParaRPr lang="fr-FR"/>
                    </a:p>
                  </a:txBody>
                  <a:tcPr/>
                </a:tc>
                <a:tc hMerge="1">
                  <a:txBody>
                    <a:bodyPr/>
                    <a:lstStyle/>
                    <a:p>
                      <a:endParaRPr lang="fr-FR"/>
                    </a:p>
                  </a:txBody>
                  <a:tcPr/>
                </a:tc>
                <a:tc gridSpan="3">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Effectifs (ETP)</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70561345"/>
                  </a:ext>
                </a:extLst>
              </a:tr>
              <a:tr h="484188">
                <a:tc vMerge="1">
                  <a:txBody>
                    <a:bodyPr/>
                    <a:lstStyle/>
                    <a:p>
                      <a:endParaRPr lang="fr-FR"/>
                    </a:p>
                  </a:txBody>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2022</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2023</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800" b="1" i="1" u="none" strike="noStrike" cap="none" normalizeH="0" baseline="0" dirty="0">
                          <a:ln>
                            <a:noFill/>
                          </a:ln>
                          <a:solidFill>
                            <a:schemeClr val="tx1"/>
                          </a:solidFill>
                          <a:effectLst/>
                          <a:latin typeface="Symbol" panose="05050102010706020507" pitchFamily="18" charset="2"/>
                          <a:ea typeface="ＭＳ Ｐゴシック" panose="020B0600070205080204" pitchFamily="34" charset="-128"/>
                        </a:rPr>
                        <a:t>D</a:t>
                      </a:r>
                      <a:endParaRPr kumimoji="0" lang="fr-FR" altLang="fr-FR" sz="2800" b="1"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2022</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2023</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2800" b="1" i="1" u="none" strike="noStrike" cap="none" normalizeH="0" baseline="0" dirty="0">
                          <a:ln>
                            <a:noFill/>
                          </a:ln>
                          <a:solidFill>
                            <a:schemeClr val="tx1"/>
                          </a:solidFill>
                          <a:effectLst/>
                          <a:latin typeface="Symbol" panose="05050102010706020507" pitchFamily="18" charset="2"/>
                          <a:ea typeface="ＭＳ Ｐゴシック" panose="020B0600070205080204" pitchFamily="34" charset="-128"/>
                        </a:rPr>
                        <a:t>D</a:t>
                      </a:r>
                      <a:endParaRPr kumimoji="0" lang="fr-FR" altLang="fr-FR" sz="2800" b="1" i="1"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extLst>
                  <a:ext uri="{0D108BD9-81ED-4DB2-BD59-A6C34878D82A}">
                    <a16:rowId xmlns:a16="http://schemas.microsoft.com/office/drawing/2014/main" val="3376880747"/>
                  </a:ext>
                </a:extLst>
              </a:tr>
              <a:tr h="782638">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Cadres</a:t>
                      </a:r>
                      <a:endPar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419,9</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440,2</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4,8%</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4 957</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5 119</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3,3%</a:t>
                      </a:r>
                    </a:p>
                  </a:txBody>
                  <a:tcPr marL="44450" marR="44450" marT="0" marB="0" anchor="ctr">
                    <a:lnL>
                      <a:noFill/>
                    </a:lnL>
                    <a:lnR>
                      <a:noFill/>
                    </a:lnR>
                    <a:lnT>
                      <a:noFill/>
                    </a:lnT>
                    <a:lnB>
                      <a:noFill/>
                    </a:lnB>
                    <a:lnTlToBr>
                      <a:noFill/>
                    </a:lnTlToBr>
                    <a:lnBlToTr>
                      <a:noFill/>
                    </a:lnBlToTr>
                    <a:solidFill>
                      <a:srgbClr val="F3FF9B"/>
                    </a:solidFill>
                  </a:tcPr>
                </a:tc>
                <a:extLst>
                  <a:ext uri="{0D108BD9-81ED-4DB2-BD59-A6C34878D82A}">
                    <a16:rowId xmlns:a16="http://schemas.microsoft.com/office/drawing/2014/main" val="1495250947"/>
                  </a:ext>
                </a:extLst>
              </a:tr>
              <a:tr h="782638">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Non Cadres</a:t>
                      </a:r>
                      <a:endPar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278,7</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298,5</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7,1%</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8 783</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9 168</a:t>
                      </a:r>
                    </a:p>
                  </a:txBody>
                  <a:tcPr marL="44450" marR="44450" marT="0" marB="0" anchor="ctr">
                    <a:lnL>
                      <a:noFill/>
                    </a:lnL>
                    <a:lnR>
                      <a:noFill/>
                    </a:lnR>
                    <a:lnT>
                      <a:noFill/>
                    </a:lnT>
                    <a:lnB>
                      <a:noFill/>
                    </a:lnB>
                    <a:lnTlToBr>
                      <a:noFill/>
                    </a:lnTlToBr>
                    <a:lnBlToTr>
                      <a:noFill/>
                    </a:lnBlToTr>
                    <a:solidFill>
                      <a:srgbClr val="F3FF9B"/>
                    </a:solidFill>
                  </a:tcPr>
                </a:tc>
                <a:tc>
                  <a:txBody>
                    <a:bodyPr/>
                    <a:lstStyle/>
                    <a:p>
                      <a:pPr marR="107950" algn="r">
                        <a:lnSpc>
                          <a:spcPct val="107000"/>
                        </a:lnSpc>
                        <a:spcAft>
                          <a:spcPts val="800"/>
                        </a:spcAft>
                      </a:pPr>
                      <a:r>
                        <a:rPr lang="fr-FR" sz="2000" dirty="0">
                          <a:effectLst/>
                          <a:latin typeface="+mn-lt"/>
                          <a:ea typeface="Calibri" panose="020F0502020204030204" pitchFamily="34" charset="0"/>
                          <a:cs typeface="Times New Roman" panose="02020603050405020304" pitchFamily="18" charset="0"/>
                        </a:rPr>
                        <a:t>4,4%</a:t>
                      </a:r>
                    </a:p>
                  </a:txBody>
                  <a:tcPr marL="44450" marR="44450" marT="0" marB="0" anchor="ctr">
                    <a:lnL>
                      <a:noFill/>
                    </a:lnL>
                    <a:lnR>
                      <a:noFill/>
                    </a:lnR>
                    <a:lnT>
                      <a:noFill/>
                    </a:lnT>
                    <a:lnB>
                      <a:noFill/>
                    </a:lnB>
                    <a:lnTlToBr>
                      <a:noFill/>
                    </a:lnTlToBr>
                    <a:lnBlToTr>
                      <a:noFill/>
                    </a:lnBlToTr>
                    <a:solidFill>
                      <a:srgbClr val="F3FF9B"/>
                    </a:solidFill>
                  </a:tcPr>
                </a:tc>
                <a:extLst>
                  <a:ext uri="{0D108BD9-81ED-4DB2-BD59-A6C34878D82A}">
                    <a16:rowId xmlns:a16="http://schemas.microsoft.com/office/drawing/2014/main" val="3726142106"/>
                  </a:ext>
                </a:extLst>
              </a:tr>
              <a:tr h="782638">
                <a:tc>
                  <a:txBody>
                    <a:bodyPr/>
                    <a:lstStyle>
                      <a:lvl1pPr>
                        <a:spcBef>
                          <a:spcPct val="20000"/>
                        </a:spcBef>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Ensemble du personnel</a:t>
                      </a:r>
                      <a:endPar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horzOverflow="overflow">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698,6</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738,7</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5,7%</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13 740</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14 287</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tc>
                  <a:txBody>
                    <a:bodyPr/>
                    <a:lstStyle/>
                    <a:p>
                      <a:pPr marR="107950" algn="r">
                        <a:lnSpc>
                          <a:spcPct val="107000"/>
                        </a:lnSpc>
                        <a:spcAft>
                          <a:spcPts val="800"/>
                        </a:spcAft>
                      </a:pPr>
                      <a:r>
                        <a:rPr lang="fr-FR" sz="2000" b="1" dirty="0">
                          <a:effectLst/>
                          <a:latin typeface="+mn-lt"/>
                          <a:ea typeface="Calibri" panose="020F0502020204030204" pitchFamily="34" charset="0"/>
                          <a:cs typeface="Times New Roman" panose="02020603050405020304" pitchFamily="18" charset="0"/>
                        </a:rPr>
                        <a:t>4,0%</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a:noFill/>
                    </a:lnTlToBr>
                    <a:lnBlToTr>
                      <a:noFill/>
                    </a:lnBlToTr>
                    <a:solidFill>
                      <a:srgbClr val="C8EC56"/>
                    </a:solidFill>
                  </a:tcPr>
                </a:tc>
                <a:extLst>
                  <a:ext uri="{0D108BD9-81ED-4DB2-BD59-A6C34878D82A}">
                    <a16:rowId xmlns:a16="http://schemas.microsoft.com/office/drawing/2014/main" val="2459763013"/>
                  </a:ext>
                </a:extLst>
              </a:tr>
            </a:tbl>
          </a:graphicData>
        </a:graphic>
      </p:graphicFrame>
      <p:sp>
        <p:nvSpPr>
          <p:cNvPr id="16" name="Rectangle 8">
            <a:extLst>
              <a:ext uri="{FF2B5EF4-FFF2-40B4-BE49-F238E27FC236}">
                <a16:creationId xmlns:a16="http://schemas.microsoft.com/office/drawing/2014/main" id="{D854AB8B-6B6B-47CD-8125-3660925D4F49}"/>
              </a:ext>
            </a:extLst>
          </p:cNvPr>
          <p:cNvSpPr>
            <a:spLocks noChangeArrowheads="1"/>
          </p:cNvSpPr>
          <p:nvPr/>
        </p:nvSpPr>
        <p:spPr bwMode="auto">
          <a:xfrm>
            <a:off x="2391862" y="1722112"/>
            <a:ext cx="7349306"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lgn="ctr">
              <a:spcBef>
                <a:spcPct val="0"/>
              </a:spcBef>
              <a:spcAft>
                <a:spcPts val="300"/>
              </a:spcAft>
              <a:buNone/>
            </a:pPr>
            <a:r>
              <a:rPr lang="fr-FR" sz="2000" b="1" i="1" dirty="0">
                <a:solidFill>
                  <a:srgbClr val="808080"/>
                </a:solidFill>
                <a:cs typeface="Times New Roman" panose="02020603050405020304" pitchFamily="18" charset="0"/>
              </a:rPr>
              <a:t>Evolution de la masse salariale et des effectifs en 2023 </a:t>
            </a:r>
          </a:p>
          <a:p>
            <a:pPr algn="ctr">
              <a:spcBef>
                <a:spcPct val="0"/>
              </a:spcBef>
              <a:spcAft>
                <a:spcPts val="300"/>
              </a:spcAft>
              <a:buNone/>
            </a:pPr>
            <a:r>
              <a:rPr lang="fr-FR" sz="2000" b="1" i="1" dirty="0">
                <a:solidFill>
                  <a:srgbClr val="808080"/>
                </a:solidFill>
                <a:cs typeface="Times New Roman" panose="02020603050405020304" pitchFamily="18" charset="0"/>
              </a:rPr>
              <a:t>(des SPSTI ayant répondu à l’enquête)</a:t>
            </a:r>
          </a:p>
        </p:txBody>
      </p:sp>
    </p:spTree>
    <p:extLst>
      <p:ext uri="{BB962C8B-B14F-4D97-AF65-F5344CB8AC3E}">
        <p14:creationId xmlns:p14="http://schemas.microsoft.com/office/powerpoint/2010/main" val="2626536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713315" cy="545381"/>
          </a:xfrm>
        </p:spPr>
        <p:txBody>
          <a:bodyPr/>
          <a:lstStyle/>
          <a:p>
            <a:r>
              <a:rPr lang="fr-FR" dirty="0"/>
              <a:t>3- MASSE SALARIALE ET REMUNERATION</a:t>
            </a:r>
          </a:p>
        </p:txBody>
      </p:sp>
      <p:sp>
        <p:nvSpPr>
          <p:cNvPr id="14" name="Rectangle 3">
            <a:extLst>
              <a:ext uri="{FF2B5EF4-FFF2-40B4-BE49-F238E27FC236}">
                <a16:creationId xmlns:a16="http://schemas.microsoft.com/office/drawing/2014/main" id="{03DE67D1-C5DA-4B12-B085-16E354D0DC77}"/>
              </a:ext>
            </a:extLst>
          </p:cNvPr>
          <p:cNvSpPr txBox="1">
            <a:spLocks noChangeArrowheads="1"/>
          </p:cNvSpPr>
          <p:nvPr/>
        </p:nvSpPr>
        <p:spPr bwMode="auto">
          <a:xfrm>
            <a:off x="2932714" y="1070829"/>
            <a:ext cx="6326572" cy="38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Salaires bruts annuels et ancienneté moyenne en 2023</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5" name="Tableau 4">
            <a:extLst>
              <a:ext uri="{FF2B5EF4-FFF2-40B4-BE49-F238E27FC236}">
                <a16:creationId xmlns:a16="http://schemas.microsoft.com/office/drawing/2014/main" id="{4D879680-92FA-161A-CBBB-1BACC5A5CEBE}"/>
              </a:ext>
            </a:extLst>
          </p:cNvPr>
          <p:cNvGraphicFramePr>
            <a:graphicFrameLocks noGrp="1"/>
          </p:cNvGraphicFramePr>
          <p:nvPr/>
        </p:nvGraphicFramePr>
        <p:xfrm>
          <a:off x="609065" y="1521486"/>
          <a:ext cx="10787939" cy="4796600"/>
        </p:xfrm>
        <a:graphic>
          <a:graphicData uri="http://schemas.openxmlformats.org/drawingml/2006/table">
            <a:tbl>
              <a:tblPr firstRow="1" firstCol="1" bandRow="1"/>
              <a:tblGrid>
                <a:gridCol w="678650">
                  <a:extLst>
                    <a:ext uri="{9D8B030D-6E8A-4147-A177-3AD203B41FA5}">
                      <a16:colId xmlns:a16="http://schemas.microsoft.com/office/drawing/2014/main" val="53595072"/>
                    </a:ext>
                  </a:extLst>
                </a:gridCol>
                <a:gridCol w="3981869">
                  <a:extLst>
                    <a:ext uri="{9D8B030D-6E8A-4147-A177-3AD203B41FA5}">
                      <a16:colId xmlns:a16="http://schemas.microsoft.com/office/drawing/2014/main" val="12885293"/>
                    </a:ext>
                  </a:extLst>
                </a:gridCol>
                <a:gridCol w="1225484">
                  <a:extLst>
                    <a:ext uri="{9D8B030D-6E8A-4147-A177-3AD203B41FA5}">
                      <a16:colId xmlns:a16="http://schemas.microsoft.com/office/drawing/2014/main" val="2478149301"/>
                    </a:ext>
                  </a:extLst>
                </a:gridCol>
                <a:gridCol w="1225484">
                  <a:extLst>
                    <a:ext uri="{9D8B030D-6E8A-4147-A177-3AD203B41FA5}">
                      <a16:colId xmlns:a16="http://schemas.microsoft.com/office/drawing/2014/main" val="382026192"/>
                    </a:ext>
                  </a:extLst>
                </a:gridCol>
                <a:gridCol w="1225484">
                  <a:extLst>
                    <a:ext uri="{9D8B030D-6E8A-4147-A177-3AD203B41FA5}">
                      <a16:colId xmlns:a16="http://schemas.microsoft.com/office/drawing/2014/main" val="1217115942"/>
                    </a:ext>
                  </a:extLst>
                </a:gridCol>
                <a:gridCol w="1225484">
                  <a:extLst>
                    <a:ext uri="{9D8B030D-6E8A-4147-A177-3AD203B41FA5}">
                      <a16:colId xmlns:a16="http://schemas.microsoft.com/office/drawing/2014/main" val="4245139401"/>
                    </a:ext>
                  </a:extLst>
                </a:gridCol>
                <a:gridCol w="1225484">
                  <a:extLst>
                    <a:ext uri="{9D8B030D-6E8A-4147-A177-3AD203B41FA5}">
                      <a16:colId xmlns:a16="http://schemas.microsoft.com/office/drawing/2014/main" val="1987940048"/>
                    </a:ext>
                  </a:extLst>
                </a:gridCol>
              </a:tblGrid>
              <a:tr h="466562">
                <a:tc>
                  <a:txBody>
                    <a:bodyPr/>
                    <a:lstStyle/>
                    <a:p>
                      <a:pPr algn="ctr">
                        <a:lnSpc>
                          <a:spcPct val="107000"/>
                        </a:lnSpc>
                        <a:spcBef>
                          <a:spcPts val="300"/>
                        </a:spcBef>
                        <a:spcAft>
                          <a:spcPts val="300"/>
                        </a:spcAft>
                      </a:pPr>
                      <a:r>
                        <a:rPr lang="fr-FR"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Classe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Emploi</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Minimum conventionnel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Salaire brut moyen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Salaire brut médian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Bef>
                          <a:spcPts val="300"/>
                        </a:spcBef>
                        <a:spcAft>
                          <a:spcPts val="300"/>
                        </a:spcAft>
                      </a:pPr>
                      <a:r>
                        <a:rPr lang="fr-F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Ancienneté moyenne (années)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lnSpc>
                          <a:spcPct val="107000"/>
                        </a:lnSpc>
                        <a:spcBef>
                          <a:spcPts val="300"/>
                        </a:spcBef>
                        <a:spcAft>
                          <a:spcPts val="300"/>
                        </a:spcAft>
                      </a:pPr>
                      <a:r>
                        <a:rPr lang="fr-FR"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 moyen (années)</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32183045"/>
                  </a:ext>
                </a:extLst>
              </a:tr>
              <a:tr h="27861">
                <a:tc gridSpan="6">
                  <a:txBody>
                    <a:bodyPr/>
                    <a:lstStyle/>
                    <a:p>
                      <a:pPr marL="457200">
                        <a:lnSpc>
                          <a:spcPct val="107000"/>
                        </a:lnSpc>
                        <a:spcBef>
                          <a:spcPts val="300"/>
                        </a:spcBef>
                        <a:spcAft>
                          <a:spcPts val="300"/>
                        </a:spcAft>
                      </a:pPr>
                      <a:r>
                        <a:rPr lang="fr-F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Médecins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457200">
                        <a:lnSpc>
                          <a:spcPct val="107000"/>
                        </a:lnSpc>
                        <a:spcBef>
                          <a:spcPts val="300"/>
                        </a:spcBef>
                        <a:spcAft>
                          <a:spcPts val="3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extLst>
                  <a:ext uri="{0D108BD9-81ED-4DB2-BD59-A6C34878D82A}">
                    <a16:rowId xmlns:a16="http://schemas.microsoft.com/office/drawing/2014/main" val="3986350235"/>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Collaborateurs médecins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67 746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90 195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88 840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071155906"/>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Médecins du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76 730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105 810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104 897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54</a:t>
                      </a: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852900391"/>
                  </a:ext>
                </a:extLst>
              </a:tr>
              <a:tr h="134752">
                <a:tc gridSpan="6">
                  <a:txBody>
                    <a:bodyPr/>
                    <a:lstStyle/>
                    <a:p>
                      <a:pPr marL="457200" marR="108585">
                        <a:lnSpc>
                          <a:spcPct val="107000"/>
                        </a:lnSpc>
                        <a:spcBef>
                          <a:spcPts val="300"/>
                        </a:spcBef>
                        <a:spcAft>
                          <a:spcPts val="300"/>
                        </a:spcAft>
                      </a:pPr>
                      <a:r>
                        <a:rPr lang="fr-F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Filière prévention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457200" marR="108585">
                        <a:lnSpc>
                          <a:spcPct val="107000"/>
                        </a:lnSpc>
                        <a:spcBef>
                          <a:spcPts val="300"/>
                        </a:spcBef>
                        <a:spcAft>
                          <a:spcPts val="3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extLst>
                  <a:ext uri="{0D108BD9-81ED-4DB2-BD59-A6C34878D82A}">
                    <a16:rowId xmlns:a16="http://schemas.microsoft.com/office/drawing/2014/main" val="277067723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ASST / Secrétaires médicaux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r" defTabSz="914400" rtl="0" eaLnBrk="1" latinLnBrk="0" hangingPunct="1">
                        <a:lnSpc>
                          <a:spcPct val="107000"/>
                        </a:lnSpc>
                        <a:spcBef>
                          <a:spcPts val="300"/>
                        </a:spcBef>
                        <a:spcAft>
                          <a:spcPts val="300"/>
                        </a:spcAft>
                      </a:pPr>
                      <a:r>
                        <a:rPr lang="fr-FR"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24 403</a:t>
                      </a: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30 396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29 882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4261105352"/>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ASST / Assistants de l’équipe pluridisciplinaire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25 135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31 125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30 434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65609570"/>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ASST / Assistants en Santé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26 871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34 982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34 449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701541228"/>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Techniciens hygiène sécurité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27 839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36 669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35 823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80090844"/>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Infirmiers en santé au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29 879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39 516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39 031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491065424"/>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Ergonomes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44 620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43 823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40697288"/>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Ingénieurs Hygiène Sécurité / Chimistes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47 552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46 898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212827060"/>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Psychologues du travail*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34 420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44 375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38 326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60397151"/>
                  </a:ext>
                </a:extLst>
              </a:tr>
              <a:tr h="134752">
                <a:tc gridSpan="6">
                  <a:txBody>
                    <a:bodyPr/>
                    <a:lstStyle/>
                    <a:p>
                      <a:pPr marL="457200" marR="108585">
                        <a:lnSpc>
                          <a:spcPct val="107000"/>
                        </a:lnSpc>
                        <a:spcBef>
                          <a:spcPts val="300"/>
                        </a:spcBef>
                        <a:spcAft>
                          <a:spcPts val="300"/>
                        </a:spcAft>
                      </a:pPr>
                      <a:r>
                        <a:rPr lang="fr-FR"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Filière support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457200" marR="108585">
                        <a:lnSpc>
                          <a:spcPct val="107000"/>
                        </a:lnSpc>
                        <a:spcBef>
                          <a:spcPts val="300"/>
                        </a:spcBef>
                        <a:spcAft>
                          <a:spcPts val="3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2"/>
                    </a:solidFill>
                  </a:tcPr>
                </a:tc>
                <a:extLst>
                  <a:ext uri="{0D108BD9-81ED-4DB2-BD59-A6C34878D82A}">
                    <a16:rowId xmlns:a16="http://schemas.microsoft.com/office/drawing/2014/main" val="253274009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Secrétaires administratifs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23 692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32 111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31 618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86937875"/>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Assistants de direction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26 871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36 800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35 940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499260934"/>
                  </a:ext>
                </a:extLst>
              </a:tr>
              <a:tr h="209377">
                <a:tc>
                  <a:txBody>
                    <a:bodyPr/>
                    <a:lstStyle/>
                    <a:p>
                      <a:pPr marL="0" algn="r" defTabSz="914400" rtl="0" eaLnBrk="1" latinLnBrk="0" hangingPunct="1">
                        <a:lnSpc>
                          <a:spcPct val="107000"/>
                        </a:lnSpc>
                        <a:spcBef>
                          <a:spcPts val="300"/>
                        </a:spcBef>
                        <a:spcAft>
                          <a:spcPts val="300"/>
                        </a:spcAft>
                      </a:pPr>
                      <a:r>
                        <a:rPr lang="fr-FR"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l" defTabSz="914400" rtl="0" eaLnBrk="1" latinLnBrk="0" hangingPunct="1">
                        <a:lnSpc>
                          <a:spcPct val="107000"/>
                        </a:lnSpc>
                        <a:spcBef>
                          <a:spcPts val="300"/>
                        </a:spcBef>
                        <a:spcAft>
                          <a:spcPts val="300"/>
                        </a:spcAft>
                      </a:pPr>
                      <a:r>
                        <a:rPr lang="fr-FR"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Comptable</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27 839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38 878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37 083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671402948"/>
                  </a:ext>
                </a:extLst>
              </a:tr>
              <a:tr h="209377">
                <a:tc>
                  <a:txBody>
                    <a:bodyPr/>
                    <a:lstStyle/>
                    <a:p>
                      <a:pPr marL="0" algn="r" defTabSz="914400" rtl="0" eaLnBrk="1" latinLnBrk="0" hangingPunct="1">
                        <a:lnSpc>
                          <a:spcPct val="107000"/>
                        </a:lnSpc>
                        <a:spcBef>
                          <a:spcPts val="300"/>
                        </a:spcBef>
                        <a:spcAft>
                          <a:spcPts val="300"/>
                        </a:spcAft>
                      </a:pPr>
                      <a:r>
                        <a:rPr lang="fr-FR" sz="14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algn="l" defTabSz="914400" rtl="0" eaLnBrk="1" latinLnBrk="0" hangingPunct="1">
                        <a:lnSpc>
                          <a:spcPct val="107000"/>
                        </a:lnSpc>
                        <a:spcBef>
                          <a:spcPts val="300"/>
                        </a:spcBef>
                        <a:spcAft>
                          <a:spcPts val="300"/>
                        </a:spcAft>
                      </a:pPr>
                      <a:r>
                        <a:rPr lang="fr-FR"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Responsables de services</a:t>
                      </a: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32 069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50 851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48 194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37140365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Responsables techniques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32 069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48 497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45 484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139284133"/>
                  </a:ext>
                </a:extLst>
              </a:tr>
              <a:tr h="209377">
                <a:tc>
                  <a:txBody>
                    <a:bodyPr/>
                    <a:lstStyle/>
                    <a:p>
                      <a:pPr algn="r">
                        <a:lnSpc>
                          <a:spcPct val="107000"/>
                        </a:lnSpc>
                        <a:spcBef>
                          <a:spcPts val="300"/>
                        </a:spcBef>
                        <a:spcAft>
                          <a:spcPts val="300"/>
                        </a:spcAft>
                      </a:pPr>
                      <a:r>
                        <a:rPr lang="fr-FR"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Adjoints au Directeur / Directeurs de département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2526" marR="325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38 272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71 741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r">
                        <a:lnSpc>
                          <a:spcPct val="107000"/>
                        </a:lnSpc>
                        <a:spcBef>
                          <a:spcPts val="300"/>
                        </a:spcBef>
                        <a:spcAft>
                          <a:spcPts val="300"/>
                        </a:spcAft>
                      </a:pPr>
                      <a:r>
                        <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65 966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R="108585" algn="r">
                        <a:lnSpc>
                          <a:spcPct val="107000"/>
                        </a:lnSpc>
                        <a:spcBef>
                          <a:spcPts val="300"/>
                        </a:spcBef>
                        <a:spcAft>
                          <a:spcPts val="300"/>
                        </a:spcAft>
                      </a:pP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56669460"/>
                  </a:ext>
                </a:extLst>
              </a:tr>
            </a:tbl>
          </a:graphicData>
        </a:graphic>
      </p:graphicFrame>
    </p:spTree>
    <p:extLst>
      <p:ext uri="{BB962C8B-B14F-4D97-AF65-F5344CB8AC3E}">
        <p14:creationId xmlns:p14="http://schemas.microsoft.com/office/powerpoint/2010/main" val="175655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713315" cy="545381"/>
          </a:xfrm>
        </p:spPr>
        <p:txBody>
          <a:bodyPr/>
          <a:lstStyle/>
          <a:p>
            <a:r>
              <a:rPr lang="fr-FR" dirty="0"/>
              <a:t>3- MASSE SALARIALE ET REMUNERATION</a:t>
            </a:r>
          </a:p>
        </p:txBody>
      </p:sp>
      <p:sp>
        <p:nvSpPr>
          <p:cNvPr id="14" name="Rectangle 3">
            <a:extLst>
              <a:ext uri="{FF2B5EF4-FFF2-40B4-BE49-F238E27FC236}">
                <a16:creationId xmlns:a16="http://schemas.microsoft.com/office/drawing/2014/main" id="{03DE67D1-C5DA-4B12-B085-16E354D0DC77}"/>
              </a:ext>
            </a:extLst>
          </p:cNvPr>
          <p:cNvSpPr txBox="1">
            <a:spLocks noChangeArrowheads="1"/>
          </p:cNvSpPr>
          <p:nvPr/>
        </p:nvSpPr>
        <p:spPr bwMode="auto">
          <a:xfrm>
            <a:off x="1369953" y="1395611"/>
            <a:ext cx="9996379" cy="60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Participation et intéressement</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7" name="Tableau 6">
            <a:extLst>
              <a:ext uri="{FF2B5EF4-FFF2-40B4-BE49-F238E27FC236}">
                <a16:creationId xmlns:a16="http://schemas.microsoft.com/office/drawing/2014/main" id="{6BF8B736-0C4C-7A5E-F433-2C89DCB0BCEC}"/>
              </a:ext>
            </a:extLst>
          </p:cNvPr>
          <p:cNvGraphicFramePr>
            <a:graphicFrameLocks noGrp="1"/>
          </p:cNvGraphicFramePr>
          <p:nvPr/>
        </p:nvGraphicFramePr>
        <p:xfrm>
          <a:off x="1426028" y="1820747"/>
          <a:ext cx="9884228" cy="2569030"/>
        </p:xfrm>
        <a:graphic>
          <a:graphicData uri="http://schemas.openxmlformats.org/drawingml/2006/table">
            <a:tbl>
              <a:tblPr firstRow="1" firstCol="1" bandRow="1"/>
              <a:tblGrid>
                <a:gridCol w="6295162">
                  <a:extLst>
                    <a:ext uri="{9D8B030D-6E8A-4147-A177-3AD203B41FA5}">
                      <a16:colId xmlns:a16="http://schemas.microsoft.com/office/drawing/2014/main" val="4036520751"/>
                    </a:ext>
                  </a:extLst>
                </a:gridCol>
                <a:gridCol w="1794533">
                  <a:extLst>
                    <a:ext uri="{9D8B030D-6E8A-4147-A177-3AD203B41FA5}">
                      <a16:colId xmlns:a16="http://schemas.microsoft.com/office/drawing/2014/main" val="2067655931"/>
                    </a:ext>
                  </a:extLst>
                </a:gridCol>
                <a:gridCol w="1794533">
                  <a:extLst>
                    <a:ext uri="{9D8B030D-6E8A-4147-A177-3AD203B41FA5}">
                      <a16:colId xmlns:a16="http://schemas.microsoft.com/office/drawing/2014/main" val="1068857632"/>
                    </a:ext>
                  </a:extLst>
                </a:gridCol>
              </a:tblGrid>
              <a:tr h="491800">
                <a:tc>
                  <a:txBody>
                    <a:bodyPr/>
                    <a:lstStyle/>
                    <a:p>
                      <a:pPr algn="ctr">
                        <a:lnSpc>
                          <a:spcPct val="107000"/>
                        </a:lnSpc>
                        <a:spcAft>
                          <a:spcPts val="800"/>
                        </a:spcAft>
                      </a:pPr>
                      <a:r>
                        <a:rPr lang="fr-FR"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Part des SPSTI concernés et montants versés en 2023</a:t>
                      </a:r>
                      <a:endParaRPr lang="fr-FR"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Participation</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Intéressement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3154945"/>
                  </a:ext>
                </a:extLst>
              </a:tr>
              <a:tr h="692410">
                <a:tc>
                  <a:txBody>
                    <a:bodyPr/>
                    <a:lstStyle/>
                    <a:p>
                      <a:pPr>
                        <a:lnSpc>
                          <a:spcPct val="107000"/>
                        </a:lnSpc>
                        <a:spcAft>
                          <a:spcPts val="8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SPSTI concernés / Total SPSTI</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0939793"/>
                  </a:ext>
                </a:extLst>
              </a:tr>
              <a:tr h="692410">
                <a:tc>
                  <a:txBody>
                    <a:bodyPr/>
                    <a:lstStyle/>
                    <a:p>
                      <a:pPr>
                        <a:lnSpc>
                          <a:spcPct val="107000"/>
                        </a:lnSpc>
                        <a:spcAft>
                          <a:spcPts val="8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SPSTI ayant versé / SPSTI concernés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76066570"/>
                  </a:ext>
                </a:extLst>
              </a:tr>
              <a:tr h="692410">
                <a:tc>
                  <a:txBody>
                    <a:bodyPr/>
                    <a:lstStyle/>
                    <a:p>
                      <a:pPr>
                        <a:lnSpc>
                          <a:spcPct val="107000"/>
                        </a:lnSpc>
                        <a:spcAft>
                          <a:spcPts val="8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Montant des versements / Masse salariale des SPSTI ayant versé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R="403225" algn="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0163380"/>
                  </a:ext>
                </a:extLst>
              </a:tr>
            </a:tbl>
          </a:graphicData>
        </a:graphic>
      </p:graphicFrame>
      <p:sp>
        <p:nvSpPr>
          <p:cNvPr id="9" name="ZoneTexte 8">
            <a:extLst>
              <a:ext uri="{FF2B5EF4-FFF2-40B4-BE49-F238E27FC236}">
                <a16:creationId xmlns:a16="http://schemas.microsoft.com/office/drawing/2014/main" id="{63F55415-61F1-9A28-86EB-287492D1B52B}"/>
              </a:ext>
            </a:extLst>
          </p:cNvPr>
          <p:cNvSpPr txBox="1"/>
          <p:nvPr/>
        </p:nvSpPr>
        <p:spPr>
          <a:xfrm>
            <a:off x="1330073" y="4588555"/>
            <a:ext cx="9710057" cy="736355"/>
          </a:xfrm>
          <a:prstGeom prst="rect">
            <a:avLst/>
          </a:prstGeom>
          <a:noFill/>
        </p:spPr>
        <p:txBody>
          <a:bodyPr wrap="square">
            <a:spAutoFit/>
          </a:bodyPr>
          <a:lstStyle/>
          <a:p>
            <a:pPr algn="just">
              <a:lnSpc>
                <a:spcPct val="107000"/>
              </a:lnSpc>
              <a:spcAft>
                <a:spcPts val="800"/>
              </a:spcAft>
            </a:pPr>
            <a:r>
              <a:rPr lang="fr-FR" sz="2000" b="1" dirty="0">
                <a:effectLst/>
                <a:ea typeface="Calibri" panose="020F0502020204030204" pitchFamily="34" charset="0"/>
                <a:cs typeface="Times New Roman" panose="02020603050405020304" pitchFamily="18" charset="0"/>
              </a:rPr>
              <a:t>57 % des SPSTI ont mis en place un Plan d’Epargne Entreprise (PEE), 31 % d’entre eux </a:t>
            </a:r>
            <a:r>
              <a:rPr lang="fr-FR" sz="2000" b="1" kern="0" dirty="0"/>
              <a:t>l’ont</a:t>
            </a:r>
            <a:r>
              <a:rPr lang="fr-FR" sz="2000" b="1" dirty="0">
                <a:effectLst/>
                <a:ea typeface="Calibri" panose="020F0502020204030204" pitchFamily="34" charset="0"/>
                <a:cs typeface="Times New Roman" panose="02020603050405020304" pitchFamily="18" charset="0"/>
              </a:rPr>
              <a:t> abondé en 2023.</a:t>
            </a:r>
          </a:p>
        </p:txBody>
      </p:sp>
    </p:spTree>
    <p:extLst>
      <p:ext uri="{BB962C8B-B14F-4D97-AF65-F5344CB8AC3E}">
        <p14:creationId xmlns:p14="http://schemas.microsoft.com/office/powerpoint/2010/main" val="991479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930062" cy="545381"/>
          </a:xfrm>
        </p:spPr>
        <p:txBody>
          <a:bodyPr/>
          <a:lstStyle/>
          <a:p>
            <a:r>
              <a:rPr lang="fr-FR" dirty="0"/>
              <a:t>3- MASSE SALARIALE ET REMUNERATION</a:t>
            </a:r>
          </a:p>
        </p:txBody>
      </p:sp>
      <p:sp>
        <p:nvSpPr>
          <p:cNvPr id="7" name="ZoneTexte 6">
            <a:extLst>
              <a:ext uri="{FF2B5EF4-FFF2-40B4-BE49-F238E27FC236}">
                <a16:creationId xmlns:a16="http://schemas.microsoft.com/office/drawing/2014/main" id="{D58E5509-F96F-AF10-FBF6-BA68D02AED04}"/>
              </a:ext>
            </a:extLst>
          </p:cNvPr>
          <p:cNvSpPr txBox="1"/>
          <p:nvPr/>
        </p:nvSpPr>
        <p:spPr>
          <a:xfrm>
            <a:off x="1634619" y="2161028"/>
            <a:ext cx="7068271" cy="738664"/>
          </a:xfrm>
          <a:prstGeom prst="rect">
            <a:avLst/>
          </a:prstGeom>
          <a:noFill/>
        </p:spPr>
        <p:txBody>
          <a:bodyPr wrap="square" rtlCol="0">
            <a:spAutoFit/>
          </a:bodyPr>
          <a:lstStyle/>
          <a:p>
            <a:pPr>
              <a:buClr>
                <a:schemeClr val="accent5">
                  <a:lumMod val="60000"/>
                  <a:lumOff val="40000"/>
                </a:schemeClr>
              </a:buClr>
            </a:pPr>
            <a:r>
              <a:rPr lang="fr-FR" sz="2800" b="1" cap="small" dirty="0">
                <a:latin typeface="Arial" panose="020B0604020202020204" pitchFamily="34" charset="0"/>
                <a:cs typeface="Arial" panose="020B0604020202020204" pitchFamily="34" charset="0"/>
              </a:rPr>
              <a:t>Augmentation moyenne par salarié</a:t>
            </a:r>
          </a:p>
          <a:p>
            <a:pPr>
              <a:buClr>
                <a:schemeClr val="accent5">
                  <a:lumMod val="60000"/>
                  <a:lumOff val="40000"/>
                </a:schemeClr>
              </a:buClr>
            </a:pPr>
            <a:r>
              <a:rPr lang="fr-FR" sz="1400" i="1" dirty="0">
                <a:latin typeface="Arial" panose="020B0604020202020204" pitchFamily="34" charset="0"/>
                <a:cs typeface="Arial" panose="020B0604020202020204" pitchFamily="34" charset="0"/>
              </a:rPr>
              <a:t>(Moyenne des augmentations pondérée selon les effectifs)</a:t>
            </a:r>
          </a:p>
        </p:txBody>
      </p:sp>
      <p:graphicFrame>
        <p:nvGraphicFramePr>
          <p:cNvPr id="8" name="Tableau 7">
            <a:extLst>
              <a:ext uri="{FF2B5EF4-FFF2-40B4-BE49-F238E27FC236}">
                <a16:creationId xmlns:a16="http://schemas.microsoft.com/office/drawing/2014/main" id="{4B8A9308-A022-7A7B-BF23-F629E1E06C07}"/>
              </a:ext>
            </a:extLst>
          </p:cNvPr>
          <p:cNvGraphicFramePr>
            <a:graphicFrameLocks noGrp="1"/>
          </p:cNvGraphicFramePr>
          <p:nvPr/>
        </p:nvGraphicFramePr>
        <p:xfrm>
          <a:off x="1711071" y="3004159"/>
          <a:ext cx="8203050" cy="2288529"/>
        </p:xfrm>
        <a:graphic>
          <a:graphicData uri="http://schemas.openxmlformats.org/drawingml/2006/table">
            <a:tbl>
              <a:tblPr firstRow="1" bandRow="1">
                <a:tableStyleId>{5C22544A-7EE6-4342-B048-85BDC9FD1C3A}</a:tableStyleId>
              </a:tblPr>
              <a:tblGrid>
                <a:gridCol w="2734350">
                  <a:extLst>
                    <a:ext uri="{9D8B030D-6E8A-4147-A177-3AD203B41FA5}">
                      <a16:colId xmlns:a16="http://schemas.microsoft.com/office/drawing/2014/main" val="1221690817"/>
                    </a:ext>
                  </a:extLst>
                </a:gridCol>
                <a:gridCol w="2734350">
                  <a:extLst>
                    <a:ext uri="{9D8B030D-6E8A-4147-A177-3AD203B41FA5}">
                      <a16:colId xmlns:a16="http://schemas.microsoft.com/office/drawing/2014/main" val="2250242666"/>
                    </a:ext>
                  </a:extLst>
                </a:gridCol>
                <a:gridCol w="2734350">
                  <a:extLst>
                    <a:ext uri="{9D8B030D-6E8A-4147-A177-3AD203B41FA5}">
                      <a16:colId xmlns:a16="http://schemas.microsoft.com/office/drawing/2014/main" val="2966687392"/>
                    </a:ext>
                  </a:extLst>
                </a:gridCol>
              </a:tblGrid>
              <a:tr h="762843">
                <a:tc>
                  <a:txBody>
                    <a:bodyPr/>
                    <a:lstStyle/>
                    <a:p>
                      <a:endParaRPr lang="fr-FR" sz="2400" b="1" dirty="0">
                        <a:latin typeface="Arial" panose="020B0604020202020204" pitchFamily="34" charset="0"/>
                        <a:cs typeface="Arial" panose="020B0604020202020204" pitchFamily="34" charset="0"/>
                      </a:endParaRPr>
                    </a:p>
                  </a:txBody>
                  <a:tcPr anchor="ctr"/>
                </a:tc>
                <a:tc>
                  <a:txBody>
                    <a:bodyPr/>
                    <a:lstStyle/>
                    <a:p>
                      <a:pPr algn="ctr"/>
                      <a:r>
                        <a:rPr lang="fr-FR" sz="2400" b="1" dirty="0">
                          <a:latin typeface="Arial" panose="020B0604020202020204" pitchFamily="34" charset="0"/>
                          <a:cs typeface="Arial" panose="020B0604020202020204" pitchFamily="34" charset="0"/>
                        </a:rPr>
                        <a:t>2024</a:t>
                      </a:r>
                    </a:p>
                  </a:txBody>
                  <a:tcPr anchor="ctr"/>
                </a:tc>
                <a:tc>
                  <a:txBody>
                    <a:bodyPr/>
                    <a:lstStyle/>
                    <a:p>
                      <a:pPr algn="ctr"/>
                      <a:r>
                        <a:rPr lang="fr-FR" sz="2400" b="1" dirty="0">
                          <a:latin typeface="Arial" panose="020B0604020202020204" pitchFamily="34" charset="0"/>
                          <a:cs typeface="Arial" panose="020B0604020202020204" pitchFamily="34" charset="0"/>
                        </a:rPr>
                        <a:t>2023</a:t>
                      </a:r>
                    </a:p>
                  </a:txBody>
                  <a:tcPr anchor="ctr"/>
                </a:tc>
                <a:extLst>
                  <a:ext uri="{0D108BD9-81ED-4DB2-BD59-A6C34878D82A}">
                    <a16:rowId xmlns:a16="http://schemas.microsoft.com/office/drawing/2014/main" val="1783251218"/>
                  </a:ext>
                </a:extLst>
              </a:tr>
              <a:tr h="762843">
                <a:tc>
                  <a:txBody>
                    <a:bodyPr/>
                    <a:lstStyle/>
                    <a:p>
                      <a:r>
                        <a:rPr lang="fr-FR" sz="2400" b="1" dirty="0">
                          <a:latin typeface="Arial" panose="020B0604020202020204" pitchFamily="34" charset="0"/>
                          <a:cs typeface="Arial" panose="020B0604020202020204" pitchFamily="34" charset="0"/>
                        </a:rPr>
                        <a:t>Réel SSTI</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2,6 %</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3,8 %</a:t>
                      </a:r>
                    </a:p>
                  </a:txBody>
                  <a:tcPr anchor="ctr">
                    <a:solidFill>
                      <a:srgbClr val="E7F0FA"/>
                    </a:solidFill>
                  </a:tcPr>
                </a:tc>
                <a:extLst>
                  <a:ext uri="{0D108BD9-81ED-4DB2-BD59-A6C34878D82A}">
                    <a16:rowId xmlns:a16="http://schemas.microsoft.com/office/drawing/2014/main" val="3503293033"/>
                  </a:ext>
                </a:extLst>
              </a:tr>
              <a:tr h="762843">
                <a:tc>
                  <a:txBody>
                    <a:bodyPr/>
                    <a:lstStyle/>
                    <a:p>
                      <a:r>
                        <a:rPr lang="fr-FR" sz="2400" b="1" dirty="0">
                          <a:latin typeface="Arial" panose="020B0604020202020204" pitchFamily="34" charset="0"/>
                          <a:cs typeface="Arial" panose="020B0604020202020204" pitchFamily="34" charset="0"/>
                        </a:rPr>
                        <a:t>Accord signé</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2,7 %</a:t>
                      </a:r>
                    </a:p>
                  </a:txBody>
                  <a:tcPr anchor="ctr">
                    <a:solidFill>
                      <a:srgbClr val="E7F0FA"/>
                    </a:solidFill>
                  </a:tcPr>
                </a:tc>
                <a:tc>
                  <a:txBody>
                    <a:bodyPr/>
                    <a:lstStyle/>
                    <a:p>
                      <a:pPr algn="ctr"/>
                      <a:r>
                        <a:rPr lang="fr-FR" sz="2400" b="1" dirty="0">
                          <a:latin typeface="Arial" panose="020B0604020202020204" pitchFamily="34" charset="0"/>
                          <a:cs typeface="Arial" panose="020B0604020202020204" pitchFamily="34" charset="0"/>
                        </a:rPr>
                        <a:t>3,5 %</a:t>
                      </a:r>
                    </a:p>
                  </a:txBody>
                  <a:tcPr anchor="ctr">
                    <a:solidFill>
                      <a:srgbClr val="E7F0FA"/>
                    </a:solidFill>
                  </a:tcPr>
                </a:tc>
                <a:extLst>
                  <a:ext uri="{0D108BD9-81ED-4DB2-BD59-A6C34878D82A}">
                    <a16:rowId xmlns:a16="http://schemas.microsoft.com/office/drawing/2014/main" val="4160505393"/>
                  </a:ext>
                </a:extLst>
              </a:tr>
            </a:tbl>
          </a:graphicData>
        </a:graphic>
      </p:graphicFrame>
      <p:sp>
        <p:nvSpPr>
          <p:cNvPr id="9" name="ZoneTexte 8">
            <a:extLst>
              <a:ext uri="{FF2B5EF4-FFF2-40B4-BE49-F238E27FC236}">
                <a16:creationId xmlns:a16="http://schemas.microsoft.com/office/drawing/2014/main" id="{26072952-C408-A872-7775-B6309A215BBD}"/>
              </a:ext>
            </a:extLst>
          </p:cNvPr>
          <p:cNvSpPr txBox="1"/>
          <p:nvPr/>
        </p:nvSpPr>
        <p:spPr>
          <a:xfrm>
            <a:off x="828445" y="1374921"/>
            <a:ext cx="11363555" cy="523220"/>
          </a:xfrm>
          <a:prstGeom prst="rect">
            <a:avLst/>
          </a:prstGeom>
          <a:noFill/>
        </p:spPr>
        <p:txBody>
          <a:bodyPr wrap="square" rtlCol="0">
            <a:spAutoFit/>
          </a:bodyPr>
          <a:lstStyle/>
          <a:p>
            <a:pPr>
              <a:buClr>
                <a:schemeClr val="accent5">
                  <a:lumMod val="60000"/>
                  <a:lumOff val="40000"/>
                </a:schemeClr>
              </a:buClr>
            </a:pPr>
            <a:r>
              <a:rPr lang="fr-FR" sz="2800" b="1" cap="small" dirty="0">
                <a:highlight>
                  <a:srgbClr val="FFFF00"/>
                </a:highlight>
                <a:latin typeface="Arial" panose="020B0604020202020204" pitchFamily="34" charset="0"/>
                <a:cs typeface="Arial" panose="020B0604020202020204" pitchFamily="34" charset="0"/>
              </a:rPr>
              <a:t>Résultats des enquêtes flash sur les augmentations générales</a:t>
            </a:r>
            <a:endParaRPr lang="fr-FR" sz="1400" i="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404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10930062" cy="545381"/>
          </a:xfrm>
        </p:spPr>
        <p:txBody>
          <a:bodyPr/>
          <a:lstStyle/>
          <a:p>
            <a:r>
              <a:rPr lang="fr-FR" dirty="0"/>
              <a:t>3- MASSE SALARIALE ET REMUNERATION</a:t>
            </a:r>
          </a:p>
        </p:txBody>
      </p:sp>
      <p:pic>
        <p:nvPicPr>
          <p:cNvPr id="3" name="Image 2">
            <a:extLst>
              <a:ext uri="{FF2B5EF4-FFF2-40B4-BE49-F238E27FC236}">
                <a16:creationId xmlns:a16="http://schemas.microsoft.com/office/drawing/2014/main" id="{11141975-8AFE-42B4-AD8B-368D29034519}"/>
              </a:ext>
            </a:extLst>
          </p:cNvPr>
          <p:cNvPicPr>
            <a:picLocks noChangeAspect="1"/>
          </p:cNvPicPr>
          <p:nvPr/>
        </p:nvPicPr>
        <p:blipFill>
          <a:blip r:embed="rId3"/>
          <a:stretch>
            <a:fillRect/>
          </a:stretch>
        </p:blipFill>
        <p:spPr>
          <a:xfrm>
            <a:off x="9503082" y="1136255"/>
            <a:ext cx="2028051" cy="1169651"/>
          </a:xfrm>
          <a:prstGeom prst="rect">
            <a:avLst/>
          </a:prstGeom>
        </p:spPr>
      </p:pic>
      <p:sp>
        <p:nvSpPr>
          <p:cNvPr id="7" name="Rectangle 3">
            <a:extLst>
              <a:ext uri="{FF2B5EF4-FFF2-40B4-BE49-F238E27FC236}">
                <a16:creationId xmlns:a16="http://schemas.microsoft.com/office/drawing/2014/main" id="{D048A181-AB68-4065-804A-AEABC9E863A6}"/>
              </a:ext>
            </a:extLst>
          </p:cNvPr>
          <p:cNvSpPr txBox="1">
            <a:spLocks noChangeArrowheads="1"/>
          </p:cNvSpPr>
          <p:nvPr/>
        </p:nvSpPr>
        <p:spPr bwMode="auto">
          <a:xfrm>
            <a:off x="912044" y="1192816"/>
            <a:ext cx="7986858" cy="2453204"/>
          </a:xfrm>
          <a:prstGeom prst="rect">
            <a:avLst/>
          </a:prstGeom>
          <a:solidFill>
            <a:srgbClr val="F3F9FA"/>
          </a:solid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defRPr/>
            </a:pPr>
            <a:r>
              <a:rPr lang="fr-FR" altLang="fr-FR" sz="2000" b="1" kern="0" dirty="0">
                <a:solidFill>
                  <a:schemeClr val="tx1">
                    <a:lumMod val="75000"/>
                  </a:schemeClr>
                </a:solidFill>
              </a:rPr>
              <a:t>Index Egalité Femmes / Hommes</a:t>
            </a:r>
          </a:p>
          <a:p>
            <a:pPr marL="0" indent="0" algn="ctr" eaLnBrk="1" hangingPunct="1">
              <a:buFontTx/>
              <a:buNone/>
              <a:defRPr/>
            </a:pPr>
            <a:r>
              <a:rPr lang="fr-FR" altLang="fr-FR" sz="2000" b="1" i="1" kern="0" dirty="0">
                <a:solidFill>
                  <a:schemeClr val="tx1">
                    <a:lumMod val="75000"/>
                  </a:schemeClr>
                </a:solidFill>
              </a:rPr>
              <a:t>Données </a:t>
            </a:r>
            <a:r>
              <a:rPr lang="fr-FR" sz="2000" b="1" i="1" kern="0" dirty="0">
                <a:solidFill>
                  <a:schemeClr val="tx1">
                    <a:lumMod val="75000"/>
                  </a:schemeClr>
                </a:solidFill>
              </a:rPr>
              <a:t>Ministère du travail, de la santé et des solidarités </a:t>
            </a:r>
            <a:endParaRPr lang="fr-FR" altLang="fr-FR" sz="2000" b="1" i="1" kern="0" dirty="0">
              <a:solidFill>
                <a:schemeClr val="tx1">
                  <a:lumMod val="75000"/>
                </a:schemeClr>
              </a:solidFill>
            </a:endParaRPr>
          </a:p>
          <a:p>
            <a:pPr marL="0" indent="0" eaLnBrk="1" hangingPunct="1">
              <a:buFontTx/>
              <a:buNone/>
              <a:defRPr/>
            </a:pPr>
            <a:endParaRPr lang="fr-FR" altLang="fr-FR" sz="900" b="1" kern="0" dirty="0">
              <a:solidFill>
                <a:schemeClr val="tx1">
                  <a:lumMod val="75000"/>
                </a:schemeClr>
              </a:solidFill>
            </a:endParaRPr>
          </a:p>
          <a:p>
            <a:pPr marL="0" indent="0" eaLnBrk="1" hangingPunct="1">
              <a:buNone/>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Sur 95 Services, la note globale n’est pas calculable pour 43 d’entre eux (au moins 1 indicateur non calculable, en dehors de celui relatif au congé de maternité si aucun congé de maternité n’a eu lieu dans l’année). </a:t>
            </a:r>
          </a:p>
          <a:p>
            <a:pPr marL="0" indent="0" eaLnBrk="1" hangingPunct="1">
              <a:buNone/>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Lorsque la note globale est non calculable, c’est essentiellement l’indicateur d’écart de rémunération qui n’est pas calculable.</a:t>
            </a:r>
          </a:p>
        </p:txBody>
      </p:sp>
      <p:graphicFrame>
        <p:nvGraphicFramePr>
          <p:cNvPr id="4" name="Tableau 3">
            <a:extLst>
              <a:ext uri="{FF2B5EF4-FFF2-40B4-BE49-F238E27FC236}">
                <a16:creationId xmlns:a16="http://schemas.microsoft.com/office/drawing/2014/main" id="{FBD01FB7-7AD2-6E52-4857-EB7761FC3B46}"/>
              </a:ext>
            </a:extLst>
          </p:cNvPr>
          <p:cNvGraphicFramePr>
            <a:graphicFrameLocks noGrp="1"/>
          </p:cNvGraphicFramePr>
          <p:nvPr/>
        </p:nvGraphicFramePr>
        <p:xfrm>
          <a:off x="2085231" y="3846803"/>
          <a:ext cx="5861563" cy="1962493"/>
        </p:xfrm>
        <a:graphic>
          <a:graphicData uri="http://schemas.openxmlformats.org/drawingml/2006/table">
            <a:tbl>
              <a:tblPr firstRow="1" firstCol="1" bandRow="1">
                <a:tableStyleId>{5C22544A-7EE6-4342-B048-85BDC9FD1C3A}</a:tableStyleId>
              </a:tblPr>
              <a:tblGrid>
                <a:gridCol w="4534197">
                  <a:extLst>
                    <a:ext uri="{9D8B030D-6E8A-4147-A177-3AD203B41FA5}">
                      <a16:colId xmlns:a16="http://schemas.microsoft.com/office/drawing/2014/main" val="4038671378"/>
                    </a:ext>
                  </a:extLst>
                </a:gridCol>
                <a:gridCol w="1327366">
                  <a:extLst>
                    <a:ext uri="{9D8B030D-6E8A-4147-A177-3AD203B41FA5}">
                      <a16:colId xmlns:a16="http://schemas.microsoft.com/office/drawing/2014/main" val="2782877535"/>
                    </a:ext>
                  </a:extLst>
                </a:gridCol>
              </a:tblGrid>
              <a:tr h="228079">
                <a:tc gridSpan="2">
                  <a:txBody>
                    <a:bodyPr/>
                    <a:lstStyle/>
                    <a:p>
                      <a:pPr algn="just">
                        <a:lnSpc>
                          <a:spcPct val="107000"/>
                        </a:lnSpc>
                        <a:spcAft>
                          <a:spcPts val="800"/>
                        </a:spcAft>
                      </a:pPr>
                      <a:r>
                        <a:rPr lang="fr-FR" sz="1600" dirty="0">
                          <a:solidFill>
                            <a:sysClr val="windowText" lastClr="000000"/>
                          </a:solidFill>
                          <a:effectLst/>
                        </a:rPr>
                        <a:t>Note globale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hMerge="1">
                  <a:txBody>
                    <a:bodyPr/>
                    <a:lstStyle/>
                    <a:p>
                      <a:endParaRPr lang="fr-FR"/>
                    </a:p>
                  </a:txBody>
                  <a:tcPr/>
                </a:tc>
                <a:extLst>
                  <a:ext uri="{0D108BD9-81ED-4DB2-BD59-A6C34878D82A}">
                    <a16:rowId xmlns:a16="http://schemas.microsoft.com/office/drawing/2014/main" val="2170256246"/>
                  </a:ext>
                </a:extLst>
              </a:tr>
              <a:tr h="285532">
                <a:tc>
                  <a:txBody>
                    <a:bodyPr/>
                    <a:lstStyle/>
                    <a:p>
                      <a:pPr algn="just">
                        <a:lnSpc>
                          <a:spcPct val="107000"/>
                        </a:lnSpc>
                        <a:spcAft>
                          <a:spcPts val="800"/>
                        </a:spcAft>
                      </a:pPr>
                      <a:r>
                        <a:rPr lang="fr-FR" sz="1600" dirty="0">
                          <a:solidFill>
                            <a:sysClr val="windowText" lastClr="000000"/>
                          </a:solidFill>
                          <a:effectLst/>
                        </a:rPr>
                        <a:t>Nombre de Services avec une note calculable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tc>
                  <a:txBody>
                    <a:bodyPr/>
                    <a:lstStyle/>
                    <a:p>
                      <a:pPr marR="171450" algn="r">
                        <a:lnSpc>
                          <a:spcPct val="107000"/>
                        </a:lnSpc>
                        <a:spcAft>
                          <a:spcPts val="800"/>
                        </a:spcAft>
                      </a:pPr>
                      <a:r>
                        <a:rPr lang="fr-FR" sz="1600" dirty="0">
                          <a:effectLst/>
                        </a:rPr>
                        <a:t>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BDFF4"/>
                    </a:solidFill>
                  </a:tcPr>
                </a:tc>
                <a:extLst>
                  <a:ext uri="{0D108BD9-81ED-4DB2-BD59-A6C34878D82A}">
                    <a16:rowId xmlns:a16="http://schemas.microsoft.com/office/drawing/2014/main" val="3733296827"/>
                  </a:ext>
                </a:extLst>
              </a:tr>
              <a:tr h="285532">
                <a:tc>
                  <a:txBody>
                    <a:bodyPr/>
                    <a:lstStyle/>
                    <a:p>
                      <a:pPr algn="just">
                        <a:lnSpc>
                          <a:spcPct val="107000"/>
                        </a:lnSpc>
                        <a:spcAft>
                          <a:spcPts val="800"/>
                        </a:spcAft>
                      </a:pPr>
                      <a:r>
                        <a:rPr lang="fr-FR" sz="1600" dirty="0">
                          <a:solidFill>
                            <a:sysClr val="windowText" lastClr="000000"/>
                          </a:solidFill>
                          <a:effectLst/>
                        </a:rPr>
                        <a:t>Nombre de points maximum possible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tc>
                  <a:txBody>
                    <a:bodyPr/>
                    <a:lstStyle/>
                    <a:p>
                      <a:pPr marR="171450" algn="r">
                        <a:lnSpc>
                          <a:spcPct val="107000"/>
                        </a:lnSpc>
                        <a:spcAft>
                          <a:spcPts val="800"/>
                        </a:spcAft>
                      </a:pPr>
                      <a:r>
                        <a:rPr lang="fr-FR" sz="1600" dirty="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extLst>
                  <a:ext uri="{0D108BD9-81ED-4DB2-BD59-A6C34878D82A}">
                    <a16:rowId xmlns:a16="http://schemas.microsoft.com/office/drawing/2014/main" val="2187099879"/>
                  </a:ext>
                </a:extLst>
              </a:tr>
              <a:tr h="285532">
                <a:tc>
                  <a:txBody>
                    <a:bodyPr/>
                    <a:lstStyle/>
                    <a:p>
                      <a:pPr algn="just">
                        <a:lnSpc>
                          <a:spcPct val="107000"/>
                        </a:lnSpc>
                        <a:spcAft>
                          <a:spcPts val="800"/>
                        </a:spcAft>
                      </a:pPr>
                      <a:r>
                        <a:rPr lang="fr-FR" sz="1600" dirty="0">
                          <a:solidFill>
                            <a:sysClr val="windowText" lastClr="000000"/>
                          </a:solidFill>
                          <a:effectLst/>
                        </a:rPr>
                        <a:t>Note moyenne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tc>
                  <a:txBody>
                    <a:bodyPr/>
                    <a:lstStyle/>
                    <a:p>
                      <a:pPr marR="171450" algn="r">
                        <a:lnSpc>
                          <a:spcPct val="107000"/>
                        </a:lnSpc>
                        <a:spcAft>
                          <a:spcPts val="800"/>
                        </a:spcAft>
                      </a:pPr>
                      <a:r>
                        <a:rPr lang="fr-FR" sz="1600" dirty="0">
                          <a:effectLst/>
                        </a:rPr>
                        <a:t>88,7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extLst>
                  <a:ext uri="{0D108BD9-81ED-4DB2-BD59-A6C34878D82A}">
                    <a16:rowId xmlns:a16="http://schemas.microsoft.com/office/drawing/2014/main" val="2424436888"/>
                  </a:ext>
                </a:extLst>
              </a:tr>
              <a:tr h="285532">
                <a:tc>
                  <a:txBody>
                    <a:bodyPr/>
                    <a:lstStyle/>
                    <a:p>
                      <a:pPr algn="just">
                        <a:lnSpc>
                          <a:spcPct val="107000"/>
                        </a:lnSpc>
                        <a:spcAft>
                          <a:spcPts val="800"/>
                        </a:spcAft>
                      </a:pPr>
                      <a:r>
                        <a:rPr lang="fr-FR" sz="1600" dirty="0">
                          <a:solidFill>
                            <a:sysClr val="windowText" lastClr="000000"/>
                          </a:solidFill>
                          <a:effectLst/>
                        </a:rPr>
                        <a:t>Note minimum</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tc>
                  <a:txBody>
                    <a:bodyPr/>
                    <a:lstStyle/>
                    <a:p>
                      <a:pPr marR="171450" algn="r">
                        <a:lnSpc>
                          <a:spcPct val="107000"/>
                        </a:lnSpc>
                        <a:spcAft>
                          <a:spcPts val="800"/>
                        </a:spcAft>
                      </a:pPr>
                      <a:r>
                        <a:rPr lang="fr-FR" sz="1600" dirty="0">
                          <a:effectLst/>
                        </a:rPr>
                        <a:t>51,0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extLst>
                  <a:ext uri="{0D108BD9-81ED-4DB2-BD59-A6C34878D82A}">
                    <a16:rowId xmlns:a16="http://schemas.microsoft.com/office/drawing/2014/main" val="1807224601"/>
                  </a:ext>
                </a:extLst>
              </a:tr>
              <a:tr h="285532">
                <a:tc>
                  <a:txBody>
                    <a:bodyPr/>
                    <a:lstStyle/>
                    <a:p>
                      <a:pPr algn="just">
                        <a:lnSpc>
                          <a:spcPct val="107000"/>
                        </a:lnSpc>
                        <a:spcAft>
                          <a:spcPts val="800"/>
                        </a:spcAft>
                      </a:pPr>
                      <a:r>
                        <a:rPr lang="fr-FR" sz="1600" dirty="0">
                          <a:solidFill>
                            <a:sysClr val="windowText" lastClr="000000"/>
                          </a:solidFill>
                          <a:effectLst/>
                        </a:rPr>
                        <a:t>Note maximum</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tc>
                  <a:txBody>
                    <a:bodyPr/>
                    <a:lstStyle/>
                    <a:p>
                      <a:pPr marR="171450" algn="r">
                        <a:lnSpc>
                          <a:spcPct val="107000"/>
                        </a:lnSpc>
                        <a:spcAft>
                          <a:spcPts val="800"/>
                        </a:spcAft>
                      </a:pPr>
                      <a:r>
                        <a:rPr lang="fr-FR" sz="1600" dirty="0">
                          <a:effectLst/>
                        </a:rPr>
                        <a:t>100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BDFF4"/>
                    </a:solidFill>
                  </a:tcPr>
                </a:tc>
                <a:extLst>
                  <a:ext uri="{0D108BD9-81ED-4DB2-BD59-A6C34878D82A}">
                    <a16:rowId xmlns:a16="http://schemas.microsoft.com/office/drawing/2014/main" val="1310797299"/>
                  </a:ext>
                </a:extLst>
              </a:tr>
              <a:tr h="285532">
                <a:tc>
                  <a:txBody>
                    <a:bodyPr/>
                    <a:lstStyle/>
                    <a:p>
                      <a:pPr algn="just">
                        <a:lnSpc>
                          <a:spcPct val="107000"/>
                        </a:lnSpc>
                        <a:spcAft>
                          <a:spcPts val="800"/>
                        </a:spcAft>
                      </a:pPr>
                      <a:r>
                        <a:rPr lang="fr-FR" sz="1600" dirty="0">
                          <a:solidFill>
                            <a:sysClr val="windowText" lastClr="000000"/>
                          </a:solidFill>
                          <a:effectLst/>
                        </a:rPr>
                        <a:t>Note modale</a:t>
                      </a:r>
                      <a:endParaRPr lang="fr-FR"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tc>
                  <a:txBody>
                    <a:bodyPr/>
                    <a:lstStyle/>
                    <a:p>
                      <a:pPr marR="171450" algn="r">
                        <a:lnSpc>
                          <a:spcPct val="107000"/>
                        </a:lnSpc>
                        <a:spcAft>
                          <a:spcPts val="800"/>
                        </a:spcAft>
                      </a:pPr>
                      <a:r>
                        <a:rPr lang="fr-FR" sz="1600" dirty="0">
                          <a:effectLst/>
                        </a:rPr>
                        <a:t>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F0FA"/>
                    </a:solidFill>
                  </a:tcPr>
                </a:tc>
                <a:extLst>
                  <a:ext uri="{0D108BD9-81ED-4DB2-BD59-A6C34878D82A}">
                    <a16:rowId xmlns:a16="http://schemas.microsoft.com/office/drawing/2014/main" val="1244171652"/>
                  </a:ext>
                </a:extLst>
              </a:tr>
            </a:tbl>
          </a:graphicData>
        </a:graphic>
      </p:graphicFrame>
    </p:spTree>
    <p:extLst>
      <p:ext uri="{BB962C8B-B14F-4D97-AF65-F5344CB8AC3E}">
        <p14:creationId xmlns:p14="http://schemas.microsoft.com/office/powerpoint/2010/main" val="4136667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4- ABSENTEISME</a:t>
            </a:r>
          </a:p>
        </p:txBody>
      </p:sp>
      <p:sp>
        <p:nvSpPr>
          <p:cNvPr id="7" name="Rectangle 3">
            <a:extLst>
              <a:ext uri="{FF2B5EF4-FFF2-40B4-BE49-F238E27FC236}">
                <a16:creationId xmlns:a16="http://schemas.microsoft.com/office/drawing/2014/main" id="{F75370C1-4D97-4AB2-83A2-E107C7A6E22B}"/>
              </a:ext>
            </a:extLst>
          </p:cNvPr>
          <p:cNvSpPr txBox="1">
            <a:spLocks noChangeArrowheads="1"/>
          </p:cNvSpPr>
          <p:nvPr/>
        </p:nvSpPr>
        <p:spPr bwMode="auto">
          <a:xfrm>
            <a:off x="1165642" y="1781484"/>
            <a:ext cx="9027045"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buFontTx/>
              <a:buNone/>
              <a:defRPr/>
            </a:pPr>
            <a:r>
              <a:rPr lang="fr-FR" altLang="fr-FR" sz="2000" b="1" kern="0" dirty="0">
                <a:solidFill>
                  <a:schemeClr val="tx1">
                    <a:lumMod val="75000"/>
                  </a:schemeClr>
                </a:solidFill>
              </a:rPr>
              <a:t>Evolution du taux d’absentéisme de 2019 à 2021</a:t>
            </a: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a:p>
            <a:pPr marL="0" indent="0" eaLnBrk="1" hangingPunct="1">
              <a:buFontTx/>
              <a:buNone/>
              <a:defRPr/>
            </a:pPr>
            <a:endParaRPr lang="fr-FR" altLang="fr-FR" sz="2000" b="1" kern="0" dirty="0">
              <a:solidFill>
                <a:schemeClr val="tx1">
                  <a:lumMod val="75000"/>
                </a:schemeClr>
              </a:solidFill>
            </a:endParaRPr>
          </a:p>
        </p:txBody>
      </p:sp>
      <p:graphicFrame>
        <p:nvGraphicFramePr>
          <p:cNvPr id="3" name="Tableau 2">
            <a:extLst>
              <a:ext uri="{FF2B5EF4-FFF2-40B4-BE49-F238E27FC236}">
                <a16:creationId xmlns:a16="http://schemas.microsoft.com/office/drawing/2014/main" id="{03963999-8A36-4595-82A5-8C32C661B8CA}"/>
              </a:ext>
            </a:extLst>
          </p:cNvPr>
          <p:cNvGraphicFramePr>
            <a:graphicFrameLocks noGrp="1"/>
          </p:cNvGraphicFramePr>
          <p:nvPr/>
        </p:nvGraphicFramePr>
        <p:xfrm>
          <a:off x="1225798" y="2385951"/>
          <a:ext cx="9720002" cy="2417875"/>
        </p:xfrm>
        <a:graphic>
          <a:graphicData uri="http://schemas.openxmlformats.org/drawingml/2006/table">
            <a:tbl>
              <a:tblPr firstRow="1" firstCol="1" bandRow="1">
                <a:tableStyleId>{5C22544A-7EE6-4342-B048-85BDC9FD1C3A}</a:tableStyleId>
              </a:tblPr>
              <a:tblGrid>
                <a:gridCol w="4620002">
                  <a:extLst>
                    <a:ext uri="{9D8B030D-6E8A-4147-A177-3AD203B41FA5}">
                      <a16:colId xmlns:a16="http://schemas.microsoft.com/office/drawing/2014/main" val="1955658151"/>
                    </a:ext>
                  </a:extLst>
                </a:gridCol>
                <a:gridCol w="1020000">
                  <a:extLst>
                    <a:ext uri="{9D8B030D-6E8A-4147-A177-3AD203B41FA5}">
                      <a16:colId xmlns:a16="http://schemas.microsoft.com/office/drawing/2014/main" val="408553751"/>
                    </a:ext>
                  </a:extLst>
                </a:gridCol>
                <a:gridCol w="1020000">
                  <a:extLst>
                    <a:ext uri="{9D8B030D-6E8A-4147-A177-3AD203B41FA5}">
                      <a16:colId xmlns:a16="http://schemas.microsoft.com/office/drawing/2014/main" val="170480765"/>
                    </a:ext>
                  </a:extLst>
                </a:gridCol>
                <a:gridCol w="1020000">
                  <a:extLst>
                    <a:ext uri="{9D8B030D-6E8A-4147-A177-3AD203B41FA5}">
                      <a16:colId xmlns:a16="http://schemas.microsoft.com/office/drawing/2014/main" val="1581763086"/>
                    </a:ext>
                  </a:extLst>
                </a:gridCol>
                <a:gridCol w="1020000">
                  <a:extLst>
                    <a:ext uri="{9D8B030D-6E8A-4147-A177-3AD203B41FA5}">
                      <a16:colId xmlns:a16="http://schemas.microsoft.com/office/drawing/2014/main" val="3706535312"/>
                    </a:ext>
                  </a:extLst>
                </a:gridCol>
                <a:gridCol w="1020000">
                  <a:extLst>
                    <a:ext uri="{9D8B030D-6E8A-4147-A177-3AD203B41FA5}">
                      <a16:colId xmlns:a16="http://schemas.microsoft.com/office/drawing/2014/main" val="221972602"/>
                    </a:ext>
                  </a:extLst>
                </a:gridCol>
              </a:tblGrid>
              <a:tr h="601077">
                <a:tc>
                  <a:txBody>
                    <a:bodyPr/>
                    <a:lstStyle/>
                    <a:p>
                      <a:pPr algn="ctr">
                        <a:lnSpc>
                          <a:spcPct val="107000"/>
                        </a:lnSpc>
                        <a:spcAft>
                          <a:spcPts val="800"/>
                        </a:spcAft>
                      </a:pPr>
                      <a:r>
                        <a:rPr lang="fr-FR" sz="2000" dirty="0">
                          <a:effectLst/>
                        </a:rPr>
                        <a:t>Ensemble du personnel des SPSTI</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2019</a:t>
                      </a: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rPr>
                        <a:t>2020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rPr>
                        <a:t>2021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rPr>
                        <a:t>2022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75000"/>
                      </a:schemeClr>
                    </a:solidFill>
                  </a:tcPr>
                </a:tc>
                <a:tc>
                  <a:txBody>
                    <a:bodyPr/>
                    <a:lstStyle/>
                    <a:p>
                      <a:pPr algn="ct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44450" marR="44450" marT="0" marB="0" anchor="ctr">
                    <a:solidFill>
                      <a:schemeClr val="accent2">
                        <a:lumMod val="75000"/>
                      </a:schemeClr>
                    </a:solidFill>
                  </a:tcPr>
                </a:tc>
                <a:extLst>
                  <a:ext uri="{0D108BD9-81ED-4DB2-BD59-A6C34878D82A}">
                    <a16:rowId xmlns:a16="http://schemas.microsoft.com/office/drawing/2014/main" val="2262903524"/>
                  </a:ext>
                </a:extLst>
              </a:tr>
              <a:tr h="908399">
                <a:tc>
                  <a:txBody>
                    <a:bodyPr/>
                    <a:lstStyle/>
                    <a:p>
                      <a:pPr marR="203200">
                        <a:lnSpc>
                          <a:spcPct val="107000"/>
                        </a:lnSpc>
                        <a:spcAft>
                          <a:spcPts val="800"/>
                        </a:spcAft>
                      </a:pPr>
                      <a:r>
                        <a:rPr lang="fr-FR" sz="2000" dirty="0">
                          <a:solidFill>
                            <a:schemeClr val="tx1"/>
                          </a:solidFill>
                          <a:effectLst/>
                        </a:rPr>
                        <a:t>Hors congés de maternité et paternité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marR="261620" algn="r">
                        <a:lnSpc>
                          <a:spcPct val="107000"/>
                        </a:lnSpc>
                        <a:spcAft>
                          <a:spcPts val="800"/>
                        </a:spcAft>
                        <a:tabLst>
                          <a:tab pos="895350" algn="l"/>
                        </a:tabLst>
                      </a:pPr>
                      <a:r>
                        <a:rPr lang="fr-FR" sz="2000" dirty="0">
                          <a:effectLst/>
                          <a:latin typeface="Calibri" panose="020F0502020204030204" pitchFamily="34" charset="0"/>
                          <a:ea typeface="Calibri" panose="020F0502020204030204" pitchFamily="34" charset="0"/>
                          <a:cs typeface="Times New Roman" panose="02020603050405020304" pitchFamily="18" charset="0"/>
                        </a:rPr>
                        <a:t>7,3%</a:t>
                      </a: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10,2%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9,3%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9,5%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8,4%</a:t>
                      </a:r>
                    </a:p>
                  </a:txBody>
                  <a:tcPr marL="44450" marR="0" marT="0" marB="0" anchor="ctr">
                    <a:solidFill>
                      <a:schemeClr val="accent2">
                        <a:lumMod val="20000"/>
                        <a:lumOff val="80000"/>
                      </a:schemeClr>
                    </a:solidFill>
                  </a:tcPr>
                </a:tc>
                <a:extLst>
                  <a:ext uri="{0D108BD9-81ED-4DB2-BD59-A6C34878D82A}">
                    <a16:rowId xmlns:a16="http://schemas.microsoft.com/office/drawing/2014/main" val="1473285037"/>
                  </a:ext>
                </a:extLst>
              </a:tr>
              <a:tr h="908399">
                <a:tc>
                  <a:txBody>
                    <a:bodyPr/>
                    <a:lstStyle/>
                    <a:p>
                      <a:pPr marR="203200">
                        <a:lnSpc>
                          <a:spcPct val="107000"/>
                        </a:lnSpc>
                        <a:spcAft>
                          <a:spcPts val="800"/>
                        </a:spcAft>
                      </a:pPr>
                      <a:r>
                        <a:rPr lang="fr-FR" sz="2000" dirty="0">
                          <a:solidFill>
                            <a:schemeClr val="tx1"/>
                          </a:solidFill>
                          <a:effectLst/>
                        </a:rPr>
                        <a:t>Y compris congés de maternité et paternité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8,7%</a:t>
                      </a: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11,5%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rPr>
                        <a:t>10,8%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0" marT="0" marB="0" anchor="ctr">
                    <a:solidFill>
                      <a:schemeClr val="accent2">
                        <a:lumMod val="20000"/>
                        <a:lumOff val="80000"/>
                      </a:schemeClr>
                    </a:solidFill>
                  </a:tcPr>
                </a:tc>
                <a:tc>
                  <a:txBody>
                    <a:bodyPr/>
                    <a:lstStyle/>
                    <a:p>
                      <a:pPr marR="261620" algn="r">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9,7%</a:t>
                      </a:r>
                    </a:p>
                  </a:txBody>
                  <a:tcPr marL="44450" marR="0" marT="0" marB="0" anchor="ctr">
                    <a:solidFill>
                      <a:schemeClr val="accent2">
                        <a:lumMod val="20000"/>
                        <a:lumOff val="80000"/>
                      </a:schemeClr>
                    </a:solidFill>
                  </a:tcPr>
                </a:tc>
                <a:extLst>
                  <a:ext uri="{0D108BD9-81ED-4DB2-BD59-A6C34878D82A}">
                    <a16:rowId xmlns:a16="http://schemas.microsoft.com/office/drawing/2014/main" val="1433699761"/>
                  </a:ext>
                </a:extLst>
              </a:tr>
            </a:tbl>
          </a:graphicData>
        </a:graphic>
      </p:graphicFrame>
    </p:spTree>
    <p:extLst>
      <p:ext uri="{BB962C8B-B14F-4D97-AF65-F5344CB8AC3E}">
        <p14:creationId xmlns:p14="http://schemas.microsoft.com/office/powerpoint/2010/main" val="39559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7CA5E1-28E8-8E70-2633-12D3106DAF3E}"/>
              </a:ext>
            </a:extLst>
          </p:cNvPr>
          <p:cNvSpPr>
            <a:spLocks noGrp="1"/>
          </p:cNvSpPr>
          <p:nvPr>
            <p:ph type="body" sz="quarter" idx="10"/>
          </p:nvPr>
        </p:nvSpPr>
        <p:spPr>
          <a:xfrm>
            <a:off x="828445" y="396069"/>
            <a:ext cx="11836421" cy="612775"/>
          </a:xfrm>
        </p:spPr>
        <p:txBody>
          <a:bodyPr/>
          <a:lstStyle/>
          <a:p>
            <a:r>
              <a:rPr lang="fr-FR" sz="2400" b="1" dirty="0"/>
              <a:t>Utiliser au mieux le temps médical disponible</a:t>
            </a:r>
          </a:p>
          <a:p>
            <a:endParaRPr lang="fr-FR" dirty="0"/>
          </a:p>
        </p:txBody>
      </p:sp>
      <p:sp>
        <p:nvSpPr>
          <p:cNvPr id="4" name="AutoShape 2" descr="An infographic design summarizing key points related to training and qualifying sufficient occupational health physicians. The design includes a large, prominent title at the top: 'Training and Qualifying Sufficient Occupational Health Physicians.' Below the title, there are visually appealing icons and grouped bullet points addressing each topic, such as demographic studies, education and research hubs, stakeholder information, initial training challenges, collaborator training, alternative access routes, promotion of the specialty, internships, Animt support, unified care guidelines, ministry engagement, and labor agreements. The overall layout is professional, clean, and organized with vibrant but professional colors.">
            <a:extLst>
              <a:ext uri="{FF2B5EF4-FFF2-40B4-BE49-F238E27FC236}">
                <a16:creationId xmlns:a16="http://schemas.microsoft.com/office/drawing/2014/main" id="{B29B250E-E95C-1BC8-EB90-940739E32C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6" name="Picture 6">
            <a:extLst>
              <a:ext uri="{FF2B5EF4-FFF2-40B4-BE49-F238E27FC236}">
                <a16:creationId xmlns:a16="http://schemas.microsoft.com/office/drawing/2014/main" id="{6D72904F-C7DC-FBA4-76D3-702F57206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26"/>
          <a:stretch/>
        </p:blipFill>
        <p:spPr bwMode="auto">
          <a:xfrm>
            <a:off x="472866" y="1268796"/>
            <a:ext cx="12192000" cy="54819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5978941-780E-B48D-A0E5-2D8153526CB8}"/>
              </a:ext>
            </a:extLst>
          </p:cNvPr>
          <p:cNvSpPr/>
          <p:nvPr/>
        </p:nvSpPr>
        <p:spPr>
          <a:xfrm rot="18711033">
            <a:off x="3207772" y="2238494"/>
            <a:ext cx="3023264" cy="707886"/>
          </a:xfrm>
          <a:prstGeom prst="rect">
            <a:avLst/>
          </a:prstGeom>
          <a:noFill/>
        </p:spPr>
        <p:txBody>
          <a:bodyPr wrap="none" lIns="91440" tIns="45720" rIns="91440" bIns="45720">
            <a:spAutoFit/>
          </a:bodyPr>
          <a:lstStyle/>
          <a:p>
            <a:pPr algn="ctr"/>
            <a:r>
              <a:rPr lang="fr-FR" sz="4000" b="1" dirty="0">
                <a:ln w="9525">
                  <a:solidFill>
                    <a:schemeClr val="bg1"/>
                  </a:solidFill>
                  <a:prstDash val="solid"/>
                </a:ln>
                <a:solidFill>
                  <a:schemeClr val="accent5">
                    <a:lumMod val="40000"/>
                    <a:lumOff val="60000"/>
                  </a:schemeClr>
                </a:solidFill>
                <a:effectLst>
                  <a:outerShdw blurRad="12700" dist="38100" dir="2700000" algn="tl" rotWithShape="0">
                    <a:schemeClr val="accent5">
                      <a:lumMod val="60000"/>
                      <a:lumOff val="40000"/>
                    </a:schemeClr>
                  </a:outerShdw>
                </a:effectLst>
              </a:rPr>
              <a:t>Organisation</a:t>
            </a:r>
            <a:r>
              <a:rPr lang="fr-FR"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fr-FR"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a:extLst>
              <a:ext uri="{FF2B5EF4-FFF2-40B4-BE49-F238E27FC236}">
                <a16:creationId xmlns:a16="http://schemas.microsoft.com/office/drawing/2014/main" id="{DFB90401-FC91-6C86-105D-C9B8C949E750}"/>
              </a:ext>
            </a:extLst>
          </p:cNvPr>
          <p:cNvSpPr/>
          <p:nvPr/>
        </p:nvSpPr>
        <p:spPr>
          <a:xfrm rot="2502323">
            <a:off x="5758910" y="2175550"/>
            <a:ext cx="3987226" cy="707886"/>
          </a:xfrm>
          <a:prstGeom prst="rect">
            <a:avLst/>
          </a:prstGeom>
          <a:noFill/>
        </p:spPr>
        <p:txBody>
          <a:bodyPr wrap="square" lIns="91440" tIns="45720" rIns="91440" bIns="45720">
            <a:spAutoFit/>
          </a:bodyPr>
          <a:lstStyle/>
          <a:p>
            <a:pPr algn="ctr"/>
            <a:r>
              <a:rPr lang="fr-FR" sz="4000" b="1"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rPr>
              <a:t>Cadre juridique</a:t>
            </a:r>
            <a:endParaRPr lang="fr-FR" sz="4000" b="1" cap="none" spc="0" dirty="0">
              <a:ln w="9525">
                <a:noFill/>
                <a:prstDash val="solid"/>
              </a:ln>
              <a:solidFill>
                <a:schemeClr val="accent3">
                  <a:lumMod val="60000"/>
                  <a:lumOff val="40000"/>
                  <a:alpha val="50000"/>
                </a:schemeClr>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E49A0821-174F-5189-9E43-FC4128434F4D}"/>
              </a:ext>
            </a:extLst>
          </p:cNvPr>
          <p:cNvSpPr/>
          <p:nvPr/>
        </p:nvSpPr>
        <p:spPr>
          <a:xfrm>
            <a:off x="4234841" y="5418971"/>
            <a:ext cx="3987226" cy="707886"/>
          </a:xfrm>
          <a:prstGeom prst="rect">
            <a:avLst/>
          </a:prstGeom>
          <a:noFill/>
        </p:spPr>
        <p:txBody>
          <a:bodyPr wrap="square" lIns="91440" tIns="45720" rIns="91440" bIns="45720">
            <a:spAutoFit/>
          </a:bodyPr>
          <a:lstStyle/>
          <a:p>
            <a:pPr algn="ctr"/>
            <a:r>
              <a:rPr lang="fr-FR" sz="4000" b="1"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rPr>
              <a:t>Pratiques métiers</a:t>
            </a:r>
            <a:endParaRPr lang="fr-FR" sz="4000" b="1" cap="none" spc="0" dirty="0">
              <a:ln w="9525">
                <a:solidFill>
                  <a:schemeClr val="bg1"/>
                </a:solidFill>
                <a:prstDash val="solid"/>
              </a:ln>
              <a:solidFill>
                <a:srgbClr val="7030A0">
                  <a:alpha val="25000"/>
                </a:srgb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244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5 – FORMATION PROFESSIONNELLE</a:t>
            </a:r>
          </a:p>
        </p:txBody>
      </p:sp>
      <p:sp>
        <p:nvSpPr>
          <p:cNvPr id="10" name="Rectangle 3">
            <a:extLst>
              <a:ext uri="{FF2B5EF4-FFF2-40B4-BE49-F238E27FC236}">
                <a16:creationId xmlns:a16="http://schemas.microsoft.com/office/drawing/2014/main" id="{6C8ACE65-EDF9-4540-8954-B699011523A4}"/>
              </a:ext>
            </a:extLst>
          </p:cNvPr>
          <p:cNvSpPr txBox="1">
            <a:spLocks noChangeArrowheads="1"/>
          </p:cNvSpPr>
          <p:nvPr/>
        </p:nvSpPr>
        <p:spPr bwMode="auto">
          <a:xfrm>
            <a:off x="1138433" y="1496144"/>
            <a:ext cx="5540159" cy="411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800"/>
              </a:spcBef>
              <a:buFontTx/>
              <a:buNone/>
              <a:defRPr/>
            </a:pPr>
            <a:r>
              <a:rPr lang="fr-FR" altLang="fr-FR" sz="2000" b="1" kern="0" dirty="0">
                <a:solidFill>
                  <a:schemeClr val="tx1">
                    <a:lumMod val="75000"/>
                  </a:schemeClr>
                </a:solidFill>
              </a:rPr>
              <a:t>En 2023, l’effort de formation global représente 4,5 % de la masse salariale</a:t>
            </a:r>
          </a:p>
          <a:p>
            <a:pPr marL="0" indent="0" eaLnBrk="1" hangingPunct="1">
              <a:spcBef>
                <a:spcPts val="1800"/>
              </a:spcBef>
              <a:buFontTx/>
              <a:buNone/>
              <a:defRPr/>
            </a:pPr>
            <a:r>
              <a:rPr lang="fr-FR" altLang="fr-FR" sz="2000" b="1" kern="0" dirty="0">
                <a:solidFill>
                  <a:schemeClr val="tx1">
                    <a:lumMod val="75000"/>
                  </a:schemeClr>
                </a:solidFill>
              </a:rPr>
              <a:t>79 % des salariés ont bénéficié d’au moins une formation</a:t>
            </a:r>
          </a:p>
          <a:p>
            <a:pPr marL="0" indent="0" eaLnBrk="1" hangingPunct="1">
              <a:spcBef>
                <a:spcPts val="1800"/>
              </a:spcBef>
              <a:buFontTx/>
              <a:buNone/>
              <a:defRPr/>
            </a:pPr>
            <a:r>
              <a:rPr lang="fr-FR" altLang="fr-FR" sz="2000" b="1" kern="0" dirty="0">
                <a:solidFill>
                  <a:schemeClr val="tx1">
                    <a:lumMod val="75000"/>
                  </a:schemeClr>
                </a:solidFill>
              </a:rPr>
              <a:t>La dépense moyenne par salariés s’élève à 2 139€</a:t>
            </a:r>
          </a:p>
          <a:p>
            <a:pPr marL="0" indent="0">
              <a:spcBef>
                <a:spcPts val="1800"/>
              </a:spcBef>
              <a:buNone/>
            </a:pPr>
            <a:r>
              <a:rPr lang="fr-FR" sz="2000" b="1" kern="0" dirty="0">
                <a:solidFill>
                  <a:schemeClr val="tx1">
                    <a:lumMod val="75000"/>
                  </a:schemeClr>
                </a:solidFill>
              </a:rPr>
              <a:t>120 Services ont signé une convention avec l’OPCO Santé</a:t>
            </a:r>
          </a:p>
          <a:p>
            <a:pPr marL="0" indent="0">
              <a:spcBef>
                <a:spcPts val="1800"/>
              </a:spcBef>
              <a:buNone/>
            </a:pPr>
            <a:r>
              <a:rPr lang="fr-FR" sz="2000" b="1" kern="0" dirty="0">
                <a:solidFill>
                  <a:schemeClr val="tx1">
                    <a:lumMod val="75000"/>
                  </a:schemeClr>
                </a:solidFill>
              </a:rPr>
              <a:t>92 % des Services ont indiqué que les axes prioritaires définis par la branche correspondent à leurs besoins</a:t>
            </a:r>
            <a:endParaRPr lang="fr-FR" altLang="fr-FR" sz="2000" b="1" kern="0" dirty="0">
              <a:solidFill>
                <a:schemeClr val="tx1">
                  <a:lumMod val="75000"/>
                </a:schemeClr>
              </a:solidFill>
            </a:endParaRPr>
          </a:p>
          <a:p>
            <a:pPr marL="0" indent="0" eaLnBrk="1" hangingPunct="1">
              <a:spcBef>
                <a:spcPts val="1800"/>
              </a:spcBef>
              <a:buFontTx/>
              <a:buNone/>
              <a:defRPr/>
            </a:pPr>
            <a:endParaRPr lang="fr-FR" altLang="fr-FR" sz="2000" b="1" kern="0" dirty="0">
              <a:solidFill>
                <a:schemeClr val="tx1">
                  <a:lumMod val="75000"/>
                </a:schemeClr>
              </a:solidFill>
            </a:endParaRPr>
          </a:p>
          <a:p>
            <a:pPr marL="0" indent="0" eaLnBrk="1" hangingPunct="1">
              <a:spcBef>
                <a:spcPts val="1800"/>
              </a:spcBef>
              <a:buFontTx/>
              <a:buNone/>
              <a:defRPr/>
            </a:pPr>
            <a:endParaRPr lang="fr-FR" altLang="fr-FR" sz="2000" b="1" kern="0" dirty="0">
              <a:solidFill>
                <a:schemeClr val="tx1">
                  <a:lumMod val="75000"/>
                </a:schemeClr>
              </a:solidFill>
            </a:endParaRPr>
          </a:p>
        </p:txBody>
      </p:sp>
      <p:sp>
        <p:nvSpPr>
          <p:cNvPr id="12" name="Rectangle 13">
            <a:extLst>
              <a:ext uri="{FF2B5EF4-FFF2-40B4-BE49-F238E27FC236}">
                <a16:creationId xmlns:a16="http://schemas.microsoft.com/office/drawing/2014/main" id="{35BDE43F-3F8A-4751-8DE6-D2470977AC6F}"/>
              </a:ext>
            </a:extLst>
          </p:cNvPr>
          <p:cNvSpPr>
            <a:spLocks noChangeArrowheads="1"/>
          </p:cNvSpPr>
          <p:nvPr/>
        </p:nvSpPr>
        <p:spPr bwMode="auto">
          <a:xfrm>
            <a:off x="7377182" y="1195114"/>
            <a:ext cx="30631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spcAft>
                <a:spcPts val="300"/>
              </a:spcAft>
              <a:buFontTx/>
              <a:buNone/>
            </a:pPr>
            <a:r>
              <a:rPr lang="fr-FR" altLang="fr-FR" sz="2000" b="1" dirty="0">
                <a:solidFill>
                  <a:srgbClr val="808080"/>
                </a:solidFill>
                <a:cs typeface="Times New Roman" panose="02020603050405020304" pitchFamily="18" charset="0"/>
              </a:rPr>
              <a:t>Répartition des dépenses de formation en 2023</a:t>
            </a:r>
            <a:endParaRPr lang="fr-FR" altLang="fr-FR" sz="2000" dirty="0">
              <a:latin typeface="Times New Roman" panose="02020603050405020304" pitchFamily="18" charset="0"/>
            </a:endParaRPr>
          </a:p>
        </p:txBody>
      </p:sp>
      <p:pic>
        <p:nvPicPr>
          <p:cNvPr id="3" name="Image 2">
            <a:extLst>
              <a:ext uri="{FF2B5EF4-FFF2-40B4-BE49-F238E27FC236}">
                <a16:creationId xmlns:a16="http://schemas.microsoft.com/office/drawing/2014/main" id="{29B93554-1894-EC80-25E6-046BEAAABEFA}"/>
              </a:ext>
            </a:extLst>
          </p:cNvPr>
          <p:cNvPicPr>
            <a:picLocks noChangeAspect="1"/>
          </p:cNvPicPr>
          <p:nvPr/>
        </p:nvPicPr>
        <p:blipFill>
          <a:blip r:embed="rId3"/>
          <a:stretch>
            <a:fillRect/>
          </a:stretch>
        </p:blipFill>
        <p:spPr>
          <a:xfrm>
            <a:off x="7463695" y="2060329"/>
            <a:ext cx="3709500" cy="3265815"/>
          </a:xfrm>
          <a:prstGeom prst="rect">
            <a:avLst/>
          </a:prstGeom>
        </p:spPr>
      </p:pic>
    </p:spTree>
    <p:extLst>
      <p:ext uri="{BB962C8B-B14F-4D97-AF65-F5344CB8AC3E}">
        <p14:creationId xmlns:p14="http://schemas.microsoft.com/office/powerpoint/2010/main" val="138743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6 - DIALOGUE SOCIAL</a:t>
            </a:r>
          </a:p>
        </p:txBody>
      </p:sp>
      <p:sp>
        <p:nvSpPr>
          <p:cNvPr id="8" name="Rectangle 3">
            <a:extLst>
              <a:ext uri="{FF2B5EF4-FFF2-40B4-BE49-F238E27FC236}">
                <a16:creationId xmlns:a16="http://schemas.microsoft.com/office/drawing/2014/main" id="{0C4EB2FD-C0FC-4B26-8C87-064D3D945A21}"/>
              </a:ext>
            </a:extLst>
          </p:cNvPr>
          <p:cNvSpPr txBox="1">
            <a:spLocks noChangeArrowheads="1"/>
          </p:cNvSpPr>
          <p:nvPr/>
        </p:nvSpPr>
        <p:spPr bwMode="auto">
          <a:xfrm>
            <a:off x="2205741" y="1252394"/>
            <a:ext cx="7512002" cy="5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algn="ctr" eaLnBrk="1" hangingPunct="1">
              <a:buFontTx/>
              <a:buNone/>
              <a:defRPr/>
            </a:pPr>
            <a:r>
              <a:rPr lang="fr-FR" altLang="fr-FR" sz="2000" b="1" kern="0" dirty="0">
                <a:solidFill>
                  <a:schemeClr val="tx1">
                    <a:lumMod val="75000"/>
                  </a:schemeClr>
                </a:solidFill>
              </a:rPr>
              <a:t>Instances Représentatives du personnel en 2023 </a:t>
            </a:r>
          </a:p>
          <a:p>
            <a:pPr marL="0" indent="0"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a:p>
            <a:pPr marL="0" indent="0" algn="ctr" eaLnBrk="1" hangingPunct="1">
              <a:buFontTx/>
              <a:buNone/>
              <a:defRPr/>
            </a:pPr>
            <a:endParaRPr lang="fr-FR" altLang="fr-FR" sz="2000" b="1" kern="0" dirty="0">
              <a:solidFill>
                <a:schemeClr val="tx1">
                  <a:lumMod val="75000"/>
                </a:schemeClr>
              </a:solidFill>
            </a:endParaRPr>
          </a:p>
        </p:txBody>
      </p:sp>
      <p:sp>
        <p:nvSpPr>
          <p:cNvPr id="9" name="Rectangle 13">
            <a:extLst>
              <a:ext uri="{FF2B5EF4-FFF2-40B4-BE49-F238E27FC236}">
                <a16:creationId xmlns:a16="http://schemas.microsoft.com/office/drawing/2014/main" id="{1D8D2451-A5E4-4082-81B4-30443B8324E1}"/>
              </a:ext>
            </a:extLst>
          </p:cNvPr>
          <p:cNvSpPr>
            <a:spLocks noChangeArrowheads="1"/>
          </p:cNvSpPr>
          <p:nvPr/>
        </p:nvSpPr>
        <p:spPr bwMode="auto">
          <a:xfrm>
            <a:off x="3009106" y="1627912"/>
            <a:ext cx="6173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lgn="ctr">
              <a:spcBef>
                <a:spcPct val="0"/>
              </a:spcBef>
              <a:spcAft>
                <a:spcPts val="300"/>
              </a:spcAft>
              <a:buFontTx/>
              <a:buNone/>
            </a:pPr>
            <a:r>
              <a:rPr lang="fr-FR" altLang="fr-FR" sz="1600" b="1" i="1" dirty="0">
                <a:solidFill>
                  <a:srgbClr val="808080"/>
                </a:solidFill>
                <a:cs typeface="Times New Roman" panose="02020603050405020304" pitchFamily="18" charset="0"/>
              </a:rPr>
              <a:t>Part des SPSTI dotés de chaque instance</a:t>
            </a:r>
            <a:endParaRPr lang="fr-FR" altLang="fr-FR" sz="1600" i="1" dirty="0">
              <a:latin typeface="Times New Roman" panose="02020603050405020304" pitchFamily="18" charset="0"/>
            </a:endParaRPr>
          </a:p>
        </p:txBody>
      </p:sp>
      <p:pic>
        <p:nvPicPr>
          <p:cNvPr id="3" name="Image 2">
            <a:extLst>
              <a:ext uri="{FF2B5EF4-FFF2-40B4-BE49-F238E27FC236}">
                <a16:creationId xmlns:a16="http://schemas.microsoft.com/office/drawing/2014/main" id="{5A63B555-17D2-D619-63D2-D180CE39CE91}"/>
              </a:ext>
            </a:extLst>
          </p:cNvPr>
          <p:cNvPicPr>
            <a:picLocks noChangeAspect="1"/>
          </p:cNvPicPr>
          <p:nvPr/>
        </p:nvPicPr>
        <p:blipFill>
          <a:blip r:embed="rId3"/>
          <a:stretch>
            <a:fillRect/>
          </a:stretch>
        </p:blipFill>
        <p:spPr>
          <a:xfrm>
            <a:off x="2929100" y="2041325"/>
            <a:ext cx="6001958" cy="3488111"/>
          </a:xfrm>
          <a:prstGeom prst="rect">
            <a:avLst/>
          </a:prstGeom>
        </p:spPr>
      </p:pic>
    </p:spTree>
    <p:extLst>
      <p:ext uri="{BB962C8B-B14F-4D97-AF65-F5344CB8AC3E}">
        <p14:creationId xmlns:p14="http://schemas.microsoft.com/office/powerpoint/2010/main" val="3307379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Prochaine enquête</a:t>
            </a:r>
          </a:p>
        </p:txBody>
      </p:sp>
      <p:sp>
        <p:nvSpPr>
          <p:cNvPr id="4" name="Flèche droite à entaille 7">
            <a:extLst>
              <a:ext uri="{FF2B5EF4-FFF2-40B4-BE49-F238E27FC236}">
                <a16:creationId xmlns:a16="http://schemas.microsoft.com/office/drawing/2014/main" id="{41D38588-BC4E-42FA-B4B8-F14E172D140E}"/>
              </a:ext>
            </a:extLst>
          </p:cNvPr>
          <p:cNvSpPr>
            <a:spLocks noChangeArrowheads="1"/>
          </p:cNvSpPr>
          <p:nvPr/>
        </p:nvSpPr>
        <p:spPr bwMode="auto">
          <a:xfrm>
            <a:off x="1009652" y="2024653"/>
            <a:ext cx="10539345" cy="2174946"/>
          </a:xfrm>
          <a:prstGeom prst="notchedRightArrow">
            <a:avLst>
              <a:gd name="adj1" fmla="val 50000"/>
              <a:gd name="adj2" fmla="val 32513"/>
            </a:avLst>
          </a:prstGeom>
          <a:solidFill>
            <a:srgbClr val="B3E0E3"/>
          </a:solidFill>
          <a:ln w="9525" algn="ctr">
            <a:solidFill>
              <a:srgbClr val="FF9900"/>
            </a:solidFill>
            <a:round/>
            <a:headEnd/>
            <a:tailEnd/>
          </a:ln>
          <a:effectLst/>
        </p:spPr>
        <p:txBody>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fr-FR" altLang="fr-FR">
              <a:latin typeface="Arial" panose="020B0604020202020204" pitchFamily="34" charset="0"/>
            </a:endParaRPr>
          </a:p>
        </p:txBody>
      </p:sp>
      <p:sp>
        <p:nvSpPr>
          <p:cNvPr id="5" name="ZoneTexte 2">
            <a:extLst>
              <a:ext uri="{FF2B5EF4-FFF2-40B4-BE49-F238E27FC236}">
                <a16:creationId xmlns:a16="http://schemas.microsoft.com/office/drawing/2014/main" id="{C8240AAC-CB1F-4419-862A-EC518BBB4922}"/>
              </a:ext>
            </a:extLst>
          </p:cNvPr>
          <p:cNvSpPr txBox="1">
            <a:spLocks noChangeArrowheads="1"/>
          </p:cNvSpPr>
          <p:nvPr/>
        </p:nvSpPr>
        <p:spPr bwMode="auto">
          <a:xfrm>
            <a:off x="2007317" y="3090556"/>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Mars</a:t>
            </a:r>
          </a:p>
        </p:txBody>
      </p:sp>
      <p:sp>
        <p:nvSpPr>
          <p:cNvPr id="6" name="ZoneTexte 2">
            <a:extLst>
              <a:ext uri="{FF2B5EF4-FFF2-40B4-BE49-F238E27FC236}">
                <a16:creationId xmlns:a16="http://schemas.microsoft.com/office/drawing/2014/main" id="{F93D06FC-D6F8-4E31-8925-A9416D18EE90}"/>
              </a:ext>
            </a:extLst>
          </p:cNvPr>
          <p:cNvSpPr txBox="1">
            <a:spLocks noChangeArrowheads="1"/>
          </p:cNvSpPr>
          <p:nvPr/>
        </p:nvSpPr>
        <p:spPr bwMode="auto">
          <a:xfrm>
            <a:off x="4836357" y="2627943"/>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Juin</a:t>
            </a:r>
            <a:endParaRPr lang="fr-FR" altLang="fr-FR" sz="2400" b="1" dirty="0">
              <a:solidFill>
                <a:schemeClr val="bg1">
                  <a:lumMod val="50000"/>
                </a:schemeClr>
              </a:solidFill>
              <a:latin typeface="+mn-lt"/>
            </a:endParaRPr>
          </a:p>
        </p:txBody>
      </p:sp>
      <p:sp>
        <p:nvSpPr>
          <p:cNvPr id="7" name="ZoneTexte 2">
            <a:extLst>
              <a:ext uri="{FF2B5EF4-FFF2-40B4-BE49-F238E27FC236}">
                <a16:creationId xmlns:a16="http://schemas.microsoft.com/office/drawing/2014/main" id="{63FF578C-D741-480B-8CCD-B88CE4F08719}"/>
              </a:ext>
            </a:extLst>
          </p:cNvPr>
          <p:cNvSpPr txBox="1">
            <a:spLocks noChangeArrowheads="1"/>
          </p:cNvSpPr>
          <p:nvPr/>
        </p:nvSpPr>
        <p:spPr bwMode="auto">
          <a:xfrm>
            <a:off x="6621190" y="2627943"/>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Août</a:t>
            </a:r>
            <a:endParaRPr lang="fr-FR" altLang="fr-FR" sz="2400" b="1" dirty="0">
              <a:solidFill>
                <a:schemeClr val="bg1">
                  <a:lumMod val="50000"/>
                </a:schemeClr>
              </a:solidFill>
              <a:latin typeface="+mn-lt"/>
            </a:endParaRPr>
          </a:p>
        </p:txBody>
      </p:sp>
      <p:sp>
        <p:nvSpPr>
          <p:cNvPr id="9" name="ZoneTexte 2">
            <a:extLst>
              <a:ext uri="{FF2B5EF4-FFF2-40B4-BE49-F238E27FC236}">
                <a16:creationId xmlns:a16="http://schemas.microsoft.com/office/drawing/2014/main" id="{5D23450E-A53B-45D4-A56B-10E9EFAB079A}"/>
              </a:ext>
            </a:extLst>
          </p:cNvPr>
          <p:cNvSpPr txBox="1">
            <a:spLocks noChangeArrowheads="1"/>
          </p:cNvSpPr>
          <p:nvPr/>
        </p:nvSpPr>
        <p:spPr bwMode="auto">
          <a:xfrm>
            <a:off x="8386727" y="2627943"/>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Octobre</a:t>
            </a:r>
            <a:endParaRPr lang="fr-FR" altLang="fr-FR" sz="2400" b="1" dirty="0">
              <a:solidFill>
                <a:schemeClr val="bg1">
                  <a:lumMod val="50000"/>
                </a:schemeClr>
              </a:solidFill>
              <a:latin typeface="+mn-lt"/>
            </a:endParaRPr>
          </a:p>
        </p:txBody>
      </p:sp>
      <p:cxnSp>
        <p:nvCxnSpPr>
          <p:cNvPr id="10" name="Connecteur droit avec flèche 17">
            <a:extLst>
              <a:ext uri="{FF2B5EF4-FFF2-40B4-BE49-F238E27FC236}">
                <a16:creationId xmlns:a16="http://schemas.microsoft.com/office/drawing/2014/main" id="{3ED4D9F3-61CE-433C-8EF1-B9B9A69F9533}"/>
              </a:ext>
            </a:extLst>
          </p:cNvPr>
          <p:cNvCxnSpPr>
            <a:cxnSpLocks noChangeShapeType="1"/>
          </p:cNvCxnSpPr>
          <p:nvPr/>
        </p:nvCxnSpPr>
        <p:spPr bwMode="auto">
          <a:xfrm>
            <a:off x="1857013" y="3041725"/>
            <a:ext cx="0" cy="1488327"/>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ZoneTexte 2">
            <a:extLst>
              <a:ext uri="{FF2B5EF4-FFF2-40B4-BE49-F238E27FC236}">
                <a16:creationId xmlns:a16="http://schemas.microsoft.com/office/drawing/2014/main" id="{FC668F8C-B106-4C2D-AA2A-4707F2FB5695}"/>
              </a:ext>
            </a:extLst>
          </p:cNvPr>
          <p:cNvSpPr txBox="1">
            <a:spLocks noChangeArrowheads="1"/>
          </p:cNvSpPr>
          <p:nvPr/>
        </p:nvSpPr>
        <p:spPr bwMode="auto">
          <a:xfrm>
            <a:off x="8227460" y="4741296"/>
            <a:ext cx="1736725"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Publications des rapports</a:t>
            </a:r>
          </a:p>
        </p:txBody>
      </p:sp>
      <p:sp>
        <p:nvSpPr>
          <p:cNvPr id="12" name="ZoneTexte 2">
            <a:extLst>
              <a:ext uri="{FF2B5EF4-FFF2-40B4-BE49-F238E27FC236}">
                <a16:creationId xmlns:a16="http://schemas.microsoft.com/office/drawing/2014/main" id="{84D23D27-DEEA-4928-BBAA-3E50CEF4EE0B}"/>
              </a:ext>
            </a:extLst>
          </p:cNvPr>
          <p:cNvSpPr txBox="1">
            <a:spLocks noChangeArrowheads="1"/>
          </p:cNvSpPr>
          <p:nvPr/>
        </p:nvSpPr>
        <p:spPr bwMode="auto">
          <a:xfrm>
            <a:off x="2011224" y="3737865"/>
            <a:ext cx="3388087"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Collecte et validation des données</a:t>
            </a:r>
            <a:endParaRPr lang="fr-FR" altLang="fr-FR" sz="1800" dirty="0">
              <a:solidFill>
                <a:srgbClr val="996633"/>
              </a:solidFill>
              <a:latin typeface="+mn-lt"/>
            </a:endParaRPr>
          </a:p>
        </p:txBody>
      </p:sp>
      <p:sp>
        <p:nvSpPr>
          <p:cNvPr id="13" name="ZoneTexte 2">
            <a:extLst>
              <a:ext uri="{FF2B5EF4-FFF2-40B4-BE49-F238E27FC236}">
                <a16:creationId xmlns:a16="http://schemas.microsoft.com/office/drawing/2014/main" id="{F0E7E385-8E1B-4C1F-8F15-CCD671E51F4E}"/>
              </a:ext>
            </a:extLst>
          </p:cNvPr>
          <p:cNvSpPr txBox="1">
            <a:spLocks noChangeArrowheads="1"/>
          </p:cNvSpPr>
          <p:nvPr/>
        </p:nvSpPr>
        <p:spPr bwMode="auto">
          <a:xfrm>
            <a:off x="5481085" y="3717997"/>
            <a:ext cx="2591607"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Traitement et analyse des données, rédaction des rapports</a:t>
            </a:r>
            <a:endParaRPr lang="fr-FR" altLang="fr-FR" sz="1800" dirty="0">
              <a:solidFill>
                <a:srgbClr val="996633"/>
              </a:solidFill>
              <a:latin typeface="+mn-lt"/>
            </a:endParaRPr>
          </a:p>
        </p:txBody>
      </p:sp>
      <p:sp>
        <p:nvSpPr>
          <p:cNvPr id="14" name="ZoneTexte 2">
            <a:extLst>
              <a:ext uri="{FF2B5EF4-FFF2-40B4-BE49-F238E27FC236}">
                <a16:creationId xmlns:a16="http://schemas.microsoft.com/office/drawing/2014/main" id="{DEF97E9D-C179-49A3-8790-A606E1290FF0}"/>
              </a:ext>
            </a:extLst>
          </p:cNvPr>
          <p:cNvSpPr txBox="1">
            <a:spLocks noChangeArrowheads="1"/>
          </p:cNvSpPr>
          <p:nvPr/>
        </p:nvSpPr>
        <p:spPr bwMode="auto">
          <a:xfrm>
            <a:off x="900385" y="4564590"/>
            <a:ext cx="1975293"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Lancement nouvelle enquête</a:t>
            </a:r>
            <a:endParaRPr lang="fr-FR" altLang="fr-FR" sz="1800" dirty="0">
              <a:solidFill>
                <a:srgbClr val="996633"/>
              </a:solidFill>
              <a:latin typeface="+mn-lt"/>
            </a:endParaRPr>
          </a:p>
        </p:txBody>
      </p:sp>
      <p:sp>
        <p:nvSpPr>
          <p:cNvPr id="16" name="ZoneTexte 2">
            <a:extLst>
              <a:ext uri="{FF2B5EF4-FFF2-40B4-BE49-F238E27FC236}">
                <a16:creationId xmlns:a16="http://schemas.microsoft.com/office/drawing/2014/main" id="{CB57E0A7-191B-4BF8-91F1-30D465CFD1D4}"/>
              </a:ext>
            </a:extLst>
          </p:cNvPr>
          <p:cNvSpPr txBox="1">
            <a:spLocks noChangeArrowheads="1"/>
          </p:cNvSpPr>
          <p:nvPr/>
        </p:nvSpPr>
        <p:spPr bwMode="auto">
          <a:xfrm>
            <a:off x="9095823" y="3095921"/>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Novembre</a:t>
            </a:r>
            <a:endParaRPr lang="fr-FR" altLang="fr-FR" sz="2400" b="1" dirty="0">
              <a:solidFill>
                <a:schemeClr val="bg1">
                  <a:lumMod val="50000"/>
                </a:schemeClr>
              </a:solidFill>
              <a:latin typeface="+mn-lt"/>
            </a:endParaRPr>
          </a:p>
        </p:txBody>
      </p:sp>
      <p:sp>
        <p:nvSpPr>
          <p:cNvPr id="17" name="ZoneTexte 2">
            <a:extLst>
              <a:ext uri="{FF2B5EF4-FFF2-40B4-BE49-F238E27FC236}">
                <a16:creationId xmlns:a16="http://schemas.microsoft.com/office/drawing/2014/main" id="{F2D5BC5A-311E-4A49-A69F-5782D7D144BB}"/>
              </a:ext>
            </a:extLst>
          </p:cNvPr>
          <p:cNvSpPr txBox="1">
            <a:spLocks noChangeArrowheads="1"/>
          </p:cNvSpPr>
          <p:nvPr/>
        </p:nvSpPr>
        <p:spPr bwMode="auto">
          <a:xfrm>
            <a:off x="7284621" y="3095921"/>
            <a:ext cx="179001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Septembre</a:t>
            </a:r>
            <a:endParaRPr lang="fr-FR" altLang="fr-FR" sz="2400" b="1" dirty="0">
              <a:solidFill>
                <a:schemeClr val="bg1">
                  <a:lumMod val="50000"/>
                </a:schemeClr>
              </a:solidFill>
              <a:latin typeface="+mn-lt"/>
            </a:endParaRPr>
          </a:p>
        </p:txBody>
      </p:sp>
      <p:sp>
        <p:nvSpPr>
          <p:cNvPr id="18" name="ZoneTexte 2">
            <a:extLst>
              <a:ext uri="{FF2B5EF4-FFF2-40B4-BE49-F238E27FC236}">
                <a16:creationId xmlns:a16="http://schemas.microsoft.com/office/drawing/2014/main" id="{B442297D-AA9C-421E-A5F7-38A05E757DB9}"/>
              </a:ext>
            </a:extLst>
          </p:cNvPr>
          <p:cNvSpPr txBox="1">
            <a:spLocks noChangeArrowheads="1"/>
          </p:cNvSpPr>
          <p:nvPr/>
        </p:nvSpPr>
        <p:spPr bwMode="auto">
          <a:xfrm>
            <a:off x="3744040" y="3083395"/>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Mai</a:t>
            </a:r>
          </a:p>
        </p:txBody>
      </p:sp>
      <p:sp>
        <p:nvSpPr>
          <p:cNvPr id="19" name="ZoneTexte 2">
            <a:extLst>
              <a:ext uri="{FF2B5EF4-FFF2-40B4-BE49-F238E27FC236}">
                <a16:creationId xmlns:a16="http://schemas.microsoft.com/office/drawing/2014/main" id="{0611C1E4-EA5C-498E-8323-BBC6AECF0FE4}"/>
              </a:ext>
            </a:extLst>
          </p:cNvPr>
          <p:cNvSpPr txBox="1">
            <a:spLocks noChangeArrowheads="1"/>
          </p:cNvSpPr>
          <p:nvPr/>
        </p:nvSpPr>
        <p:spPr bwMode="auto">
          <a:xfrm>
            <a:off x="5481085" y="3095921"/>
            <a:ext cx="173672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Juillet</a:t>
            </a:r>
            <a:endParaRPr lang="fr-FR" altLang="fr-FR" sz="2400" b="1" dirty="0">
              <a:solidFill>
                <a:schemeClr val="bg1">
                  <a:lumMod val="50000"/>
                </a:schemeClr>
              </a:solidFill>
              <a:latin typeface="+mn-lt"/>
            </a:endParaRPr>
          </a:p>
        </p:txBody>
      </p:sp>
      <p:cxnSp>
        <p:nvCxnSpPr>
          <p:cNvPr id="20" name="Connecteur droit avec flèche 17">
            <a:extLst>
              <a:ext uri="{FF2B5EF4-FFF2-40B4-BE49-F238E27FC236}">
                <a16:creationId xmlns:a16="http://schemas.microsoft.com/office/drawing/2014/main" id="{03706E57-A5E6-476B-B855-9F55D51C0B3F}"/>
              </a:ext>
            </a:extLst>
          </p:cNvPr>
          <p:cNvCxnSpPr>
            <a:cxnSpLocks noChangeShapeType="1"/>
          </p:cNvCxnSpPr>
          <p:nvPr/>
        </p:nvCxnSpPr>
        <p:spPr bwMode="auto">
          <a:xfrm>
            <a:off x="9074634" y="3051078"/>
            <a:ext cx="0" cy="1590249"/>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avec flèche 17">
            <a:extLst>
              <a:ext uri="{FF2B5EF4-FFF2-40B4-BE49-F238E27FC236}">
                <a16:creationId xmlns:a16="http://schemas.microsoft.com/office/drawing/2014/main" id="{DFCBD6C2-E066-494C-A73E-9B715D2E09EA}"/>
              </a:ext>
            </a:extLst>
          </p:cNvPr>
          <p:cNvCxnSpPr>
            <a:cxnSpLocks noChangeShapeType="1"/>
          </p:cNvCxnSpPr>
          <p:nvPr/>
        </p:nvCxnSpPr>
        <p:spPr bwMode="auto">
          <a:xfrm flipH="1" flipV="1">
            <a:off x="4198169" y="2024653"/>
            <a:ext cx="0" cy="635924"/>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ZoneTexte 2">
            <a:extLst>
              <a:ext uri="{FF2B5EF4-FFF2-40B4-BE49-F238E27FC236}">
                <a16:creationId xmlns:a16="http://schemas.microsoft.com/office/drawing/2014/main" id="{295F3897-0B7B-4C6F-AC42-50FB15160050}"/>
              </a:ext>
            </a:extLst>
          </p:cNvPr>
          <p:cNvSpPr txBox="1">
            <a:spLocks noChangeArrowheads="1"/>
          </p:cNvSpPr>
          <p:nvPr/>
        </p:nvSpPr>
        <p:spPr bwMode="auto">
          <a:xfrm>
            <a:off x="3453932" y="1388373"/>
            <a:ext cx="1382425"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Date limite de retour</a:t>
            </a:r>
            <a:endParaRPr lang="fr-FR" altLang="fr-FR" sz="1800" dirty="0">
              <a:solidFill>
                <a:srgbClr val="996633"/>
              </a:solidFill>
              <a:latin typeface="+mn-lt"/>
            </a:endParaRPr>
          </a:p>
        </p:txBody>
      </p:sp>
      <p:sp>
        <p:nvSpPr>
          <p:cNvPr id="23" name="ZoneTexte 2">
            <a:extLst>
              <a:ext uri="{FF2B5EF4-FFF2-40B4-BE49-F238E27FC236}">
                <a16:creationId xmlns:a16="http://schemas.microsoft.com/office/drawing/2014/main" id="{1D740636-AD3F-4E54-B2A1-9C7AE7AA7F1D}"/>
              </a:ext>
            </a:extLst>
          </p:cNvPr>
          <p:cNvSpPr txBox="1">
            <a:spLocks noChangeArrowheads="1"/>
          </p:cNvSpPr>
          <p:nvPr/>
        </p:nvSpPr>
        <p:spPr bwMode="auto">
          <a:xfrm>
            <a:off x="6329654" y="1089746"/>
            <a:ext cx="3486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r>
              <a:rPr lang="fr-FR" altLang="fr-FR" sz="3200" b="1" dirty="0">
                <a:solidFill>
                  <a:schemeClr val="tx1">
                    <a:lumMod val="75000"/>
                  </a:schemeClr>
                </a:solidFill>
                <a:latin typeface="+mn-lt"/>
              </a:rPr>
              <a:t>Calendrier 2025</a:t>
            </a:r>
          </a:p>
        </p:txBody>
      </p:sp>
      <p:sp>
        <p:nvSpPr>
          <p:cNvPr id="3" name="ZoneTexte 2">
            <a:extLst>
              <a:ext uri="{FF2B5EF4-FFF2-40B4-BE49-F238E27FC236}">
                <a16:creationId xmlns:a16="http://schemas.microsoft.com/office/drawing/2014/main" id="{D1996584-BBDE-ECC4-E485-6C9677ABA862}"/>
              </a:ext>
            </a:extLst>
          </p:cNvPr>
          <p:cNvSpPr txBox="1">
            <a:spLocks noChangeArrowheads="1"/>
          </p:cNvSpPr>
          <p:nvPr/>
        </p:nvSpPr>
        <p:spPr bwMode="auto">
          <a:xfrm>
            <a:off x="3008992" y="2625310"/>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Avril</a:t>
            </a:r>
          </a:p>
        </p:txBody>
      </p:sp>
      <p:sp>
        <p:nvSpPr>
          <p:cNvPr id="8" name="ZoneTexte 7">
            <a:extLst>
              <a:ext uri="{FF2B5EF4-FFF2-40B4-BE49-F238E27FC236}">
                <a16:creationId xmlns:a16="http://schemas.microsoft.com/office/drawing/2014/main" id="{9989467A-D2F2-47FD-CB79-10438E5D8F27}"/>
              </a:ext>
            </a:extLst>
          </p:cNvPr>
          <p:cNvSpPr txBox="1">
            <a:spLocks noChangeArrowheads="1"/>
          </p:cNvSpPr>
          <p:nvPr/>
        </p:nvSpPr>
        <p:spPr bwMode="auto">
          <a:xfrm>
            <a:off x="1281508" y="2625310"/>
            <a:ext cx="17367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Février</a:t>
            </a:r>
          </a:p>
        </p:txBody>
      </p:sp>
    </p:spTree>
    <p:extLst>
      <p:ext uri="{BB962C8B-B14F-4D97-AF65-F5344CB8AC3E}">
        <p14:creationId xmlns:p14="http://schemas.microsoft.com/office/powerpoint/2010/main" val="389726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28445" y="463463"/>
            <a:ext cx="8102613" cy="545381"/>
          </a:xfrm>
        </p:spPr>
        <p:txBody>
          <a:bodyPr/>
          <a:lstStyle/>
          <a:p>
            <a:r>
              <a:rPr lang="fr-FR" dirty="0"/>
              <a:t>Prochaine enquête</a:t>
            </a:r>
          </a:p>
        </p:txBody>
      </p:sp>
      <p:sp>
        <p:nvSpPr>
          <p:cNvPr id="15" name="Rectangle 3">
            <a:extLst>
              <a:ext uri="{FF2B5EF4-FFF2-40B4-BE49-F238E27FC236}">
                <a16:creationId xmlns:a16="http://schemas.microsoft.com/office/drawing/2014/main" id="{E4EB93AF-6306-000E-C49C-8ED2BC061713}"/>
              </a:ext>
            </a:extLst>
          </p:cNvPr>
          <p:cNvSpPr txBox="1">
            <a:spLocks noChangeArrowheads="1"/>
          </p:cNvSpPr>
          <p:nvPr/>
        </p:nvSpPr>
        <p:spPr bwMode="auto">
          <a:xfrm>
            <a:off x="3586213" y="1763034"/>
            <a:ext cx="7063032" cy="304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a:lstStyle>
          <a:p>
            <a:pPr marL="0" indent="0" eaLnBrk="1" hangingPunct="1">
              <a:spcBef>
                <a:spcPts val="1800"/>
              </a:spcBef>
              <a:buFontTx/>
              <a:buNone/>
              <a:defRPr/>
            </a:pPr>
            <a:r>
              <a:rPr lang="fr-FR" altLang="fr-FR" sz="2800" b="1" kern="0" dirty="0">
                <a:solidFill>
                  <a:schemeClr val="tx1">
                    <a:lumMod val="75000"/>
                  </a:schemeClr>
                </a:solidFill>
              </a:rPr>
              <a:t>Données réparties entre les hommes et les femmes</a:t>
            </a:r>
          </a:p>
          <a:p>
            <a:pPr marL="0" indent="0">
              <a:spcBef>
                <a:spcPts val="1800"/>
              </a:spcBef>
              <a:buNone/>
            </a:pPr>
            <a:r>
              <a:rPr lang="fr-FR" sz="2800" b="1" kern="0" dirty="0">
                <a:solidFill>
                  <a:schemeClr val="tx1">
                    <a:lumMod val="75000"/>
                  </a:schemeClr>
                </a:solidFill>
              </a:rPr>
              <a:t>Données encore sur la classification de 2013 mais modification du fichier de salariés pour intégrer les nouvelles classes si elles sont déjà connues.</a:t>
            </a:r>
            <a:endParaRPr lang="fr-FR" altLang="fr-FR" sz="2800" b="1" kern="0" dirty="0">
              <a:solidFill>
                <a:schemeClr val="tx1">
                  <a:lumMod val="75000"/>
                </a:schemeClr>
              </a:solidFill>
            </a:endParaRPr>
          </a:p>
          <a:p>
            <a:pPr marL="0" indent="0" eaLnBrk="1" hangingPunct="1">
              <a:spcBef>
                <a:spcPts val="1800"/>
              </a:spcBef>
              <a:buFontTx/>
              <a:buNone/>
              <a:defRPr/>
            </a:pPr>
            <a:endParaRPr lang="fr-FR" altLang="fr-FR" sz="2800" b="1" kern="0" dirty="0">
              <a:solidFill>
                <a:schemeClr val="tx1">
                  <a:lumMod val="75000"/>
                </a:schemeClr>
              </a:solidFill>
            </a:endParaRPr>
          </a:p>
          <a:p>
            <a:pPr marL="0" indent="0" eaLnBrk="1" hangingPunct="1">
              <a:spcBef>
                <a:spcPts val="1800"/>
              </a:spcBef>
              <a:buFontTx/>
              <a:buNone/>
              <a:defRPr/>
            </a:pPr>
            <a:endParaRPr lang="fr-FR" altLang="fr-FR" sz="2800" b="1" kern="0" dirty="0">
              <a:solidFill>
                <a:schemeClr val="tx1">
                  <a:lumMod val="75000"/>
                </a:schemeClr>
              </a:solidFill>
            </a:endParaRPr>
          </a:p>
        </p:txBody>
      </p:sp>
      <p:pic>
        <p:nvPicPr>
          <p:cNvPr id="1026" name="Picture 2" descr="Panneau Attention Triangle - Image gratuite sur Pixabay">
            <a:extLst>
              <a:ext uri="{FF2B5EF4-FFF2-40B4-BE49-F238E27FC236}">
                <a16:creationId xmlns:a16="http://schemas.microsoft.com/office/drawing/2014/main" id="{46564B6F-4537-06A9-D9F4-398FE1F27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065" y="2030239"/>
            <a:ext cx="1824228" cy="182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40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a:extLst>
              <a:ext uri="{FF2B5EF4-FFF2-40B4-BE49-F238E27FC236}">
                <a16:creationId xmlns:a16="http://schemas.microsoft.com/office/drawing/2014/main" id="{F2B71641-4F9C-47C6-8391-455D2431695D}"/>
              </a:ext>
            </a:extLst>
          </p:cNvPr>
          <p:cNvSpPr txBox="1">
            <a:spLocks noChangeArrowheads="1"/>
          </p:cNvSpPr>
          <p:nvPr/>
        </p:nvSpPr>
        <p:spPr bwMode="auto">
          <a:xfrm>
            <a:off x="3143463" y="5277861"/>
            <a:ext cx="6091977" cy="584775"/>
          </a:xfrm>
          <a:prstGeom prst="rect">
            <a:avLst/>
          </a:prstGeom>
          <a:noFill/>
          <a:ln>
            <a:noFill/>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algn="ctr">
              <a:spcBef>
                <a:spcPct val="0"/>
              </a:spcBef>
              <a:spcAft>
                <a:spcPts val="600"/>
              </a:spcAft>
              <a:buNone/>
              <a:defRPr/>
            </a:pPr>
            <a:r>
              <a:rPr lang="fr-FR" altLang="fr-FR" sz="3200" b="1" dirty="0"/>
              <a:t>MERCI</a:t>
            </a:r>
            <a:endParaRPr lang="fr-FR" altLang="fr-FR" sz="2200" dirty="0"/>
          </a:p>
        </p:txBody>
      </p:sp>
    </p:spTree>
    <p:extLst>
      <p:ext uri="{BB962C8B-B14F-4D97-AF65-F5344CB8AC3E}">
        <p14:creationId xmlns:p14="http://schemas.microsoft.com/office/powerpoint/2010/main" val="736754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B970-A005-23FC-07A7-4D1F8D74C99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F3CC37-A29C-C0BB-EB3B-9232FC163A8E}"/>
              </a:ext>
            </a:extLst>
          </p:cNvPr>
          <p:cNvSpPr>
            <a:spLocks noGrp="1"/>
          </p:cNvSpPr>
          <p:nvPr>
            <p:ph type="body" sz="quarter" idx="10"/>
          </p:nvPr>
        </p:nvSpPr>
        <p:spPr>
          <a:xfrm>
            <a:off x="0" y="2964283"/>
            <a:ext cx="12192000" cy="1413163"/>
          </a:xfrm>
        </p:spPr>
        <p:txBody>
          <a:bodyPr>
            <a:normAutofit/>
          </a:bodyPr>
          <a:lstStyle/>
          <a:p>
            <a:r>
              <a:rPr lang="fr-FR" sz="3900" dirty="0">
                <a:latin typeface="Montserrat" panose="00000500000000000000" pitchFamily="50" charset="0"/>
              </a:rPr>
              <a:t>Dates et thème des </a:t>
            </a:r>
          </a:p>
          <a:p>
            <a:r>
              <a:rPr lang="fr-FR" sz="3900" dirty="0">
                <a:latin typeface="Montserrat" panose="00000500000000000000" pitchFamily="50" charset="0"/>
              </a:rPr>
              <a:t>Journées Santé Travail 2025  </a:t>
            </a:r>
          </a:p>
          <a:p>
            <a:endParaRPr lang="fr-FR" dirty="0"/>
          </a:p>
        </p:txBody>
      </p:sp>
    </p:spTree>
    <p:extLst>
      <p:ext uri="{BB962C8B-B14F-4D97-AF65-F5344CB8AC3E}">
        <p14:creationId xmlns:p14="http://schemas.microsoft.com/office/powerpoint/2010/main" val="3122067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5620-3EC4-C23A-CDCE-F8BB87A5F71F}"/>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B3AB0EE-51D7-9EB4-4A39-A0BFB6072F3C}"/>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FDF751B7-8059-1944-61D5-8C9D9B92086A}"/>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2" name="Rectangle 1">
            <a:extLst>
              <a:ext uri="{FF2B5EF4-FFF2-40B4-BE49-F238E27FC236}">
                <a16:creationId xmlns:a16="http://schemas.microsoft.com/office/drawing/2014/main" id="{CE15764D-E6C9-5551-AF6E-BD5577261B17}"/>
              </a:ext>
            </a:extLst>
          </p:cNvPr>
          <p:cNvSpPr/>
          <p:nvPr/>
        </p:nvSpPr>
        <p:spPr>
          <a:xfrm>
            <a:off x="1314104" y="1129171"/>
            <a:ext cx="9474741" cy="520870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texte 1">
            <a:extLst>
              <a:ext uri="{FF2B5EF4-FFF2-40B4-BE49-F238E27FC236}">
                <a16:creationId xmlns:a16="http://schemas.microsoft.com/office/drawing/2014/main" id="{54CE74DB-AD6E-B27C-4220-C7DD3DA114C9}"/>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60</a:t>
            </a:r>
            <a:r>
              <a:rPr kumimoji="0" lang="fr-FR" altLang="fr-FR" sz="2400" b="1" i="0" u="none" strike="noStrike" kern="1200" cap="none" spc="0" normalizeH="0" baseline="30000" noProof="0" dirty="0">
                <a:ln>
                  <a:noFill/>
                </a:ln>
                <a:solidFill>
                  <a:srgbClr val="019EE3"/>
                </a:solidFill>
                <a:effectLst/>
                <a:uLnTx/>
                <a:uFillTx/>
                <a:latin typeface="Arial  "/>
                <a:ea typeface="Montserrat" panose="00000500000000000000" pitchFamily="50" charset="0"/>
                <a:cs typeface="Montserrat" panose="00000500000000000000" pitchFamily="50" charset="0"/>
              </a:rPr>
              <a:t>ème</a:t>
            </a: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 Journées Santé Travail de </a:t>
            </a:r>
            <a:r>
              <a:rPr kumimoji="0" lang="fr-FR" altLang="fr-FR" sz="2400" b="1" i="0" u="none" strike="noStrike" kern="1200" cap="none" spc="0" normalizeH="0" baseline="0" noProof="0" dirty="0" err="1">
                <a:ln>
                  <a:noFill/>
                </a:ln>
                <a:solidFill>
                  <a:srgbClr val="019EE3"/>
                </a:solidFill>
                <a:effectLst/>
                <a:uLnTx/>
                <a:uFillTx/>
                <a:latin typeface="Arial  "/>
                <a:ea typeface="Montserrat" panose="00000500000000000000" pitchFamily="50" charset="0"/>
                <a:cs typeface="Montserrat" panose="00000500000000000000" pitchFamily="50" charset="0"/>
              </a:rPr>
              <a:t>Présanse</a:t>
            </a:r>
            <a:endPar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endParaRP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Dates et thème de l’édition 2025 </a:t>
            </a:r>
          </a:p>
        </p:txBody>
      </p:sp>
      <p:sp>
        <p:nvSpPr>
          <p:cNvPr id="5" name="Rectangle 4">
            <a:extLst>
              <a:ext uri="{FF2B5EF4-FFF2-40B4-BE49-F238E27FC236}">
                <a16:creationId xmlns:a16="http://schemas.microsoft.com/office/drawing/2014/main" id="{215822DB-14C5-54EE-2A46-97977290AFD2}"/>
              </a:ext>
            </a:extLst>
          </p:cNvPr>
          <p:cNvSpPr/>
          <p:nvPr/>
        </p:nvSpPr>
        <p:spPr>
          <a:xfrm>
            <a:off x="1314104" y="4533090"/>
            <a:ext cx="9474741" cy="91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3600" b="1" i="1" dirty="0">
                <a:solidFill>
                  <a:srgbClr val="00AEEF"/>
                </a:solidFill>
                <a:effectLst/>
                <a:latin typeface="Montserrat" panose="00000500000000000000" pitchFamily="50" charset="0"/>
                <a:ea typeface="Calibri" panose="020F0502020204030204" pitchFamily="34" charset="0"/>
                <a:cs typeface="Times New Roman" panose="02020603050405020304" pitchFamily="18" charset="0"/>
              </a:rPr>
              <a:t>Pratiques et contributions des SPSTI </a:t>
            </a:r>
            <a:endParaRPr lang="fr-FR" sz="3600" dirty="0">
              <a:effectLst/>
              <a:ea typeface="Calibri" panose="020F0502020204030204" pitchFamily="34" charset="0"/>
              <a:cs typeface="Times New Roman" panose="02020603050405020304" pitchFamily="18" charset="0"/>
            </a:endParaRPr>
          </a:p>
          <a:p>
            <a:pPr algn="ctr"/>
            <a:r>
              <a:rPr lang="fr-FR" sz="3600" b="1" i="1" dirty="0">
                <a:solidFill>
                  <a:srgbClr val="00AEEF"/>
                </a:solidFill>
                <a:effectLst/>
                <a:latin typeface="Montserrat" panose="00000500000000000000" pitchFamily="50" charset="0"/>
                <a:ea typeface="Calibri" panose="020F0502020204030204" pitchFamily="34" charset="0"/>
                <a:cs typeface="Times New Roman" panose="02020603050405020304" pitchFamily="18" charset="0"/>
              </a:rPr>
              <a:t>au regard des enjeux de société  </a:t>
            </a:r>
            <a:endParaRPr lang="fr-FR"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021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B970-A005-23FC-07A7-4D1F8D74C99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F3CC37-A29C-C0BB-EB3B-9232FC163A8E}"/>
              </a:ext>
            </a:extLst>
          </p:cNvPr>
          <p:cNvSpPr>
            <a:spLocks noGrp="1"/>
          </p:cNvSpPr>
          <p:nvPr>
            <p:ph type="body" sz="quarter" idx="10"/>
          </p:nvPr>
        </p:nvSpPr>
        <p:spPr>
          <a:xfrm>
            <a:off x="0" y="2964283"/>
            <a:ext cx="12192000" cy="1413163"/>
          </a:xfrm>
        </p:spPr>
        <p:txBody>
          <a:bodyPr>
            <a:normAutofit/>
          </a:bodyPr>
          <a:lstStyle/>
          <a:p>
            <a:r>
              <a:rPr lang="fr-FR" sz="3900" dirty="0">
                <a:latin typeface="Montserrat" panose="00000500000000000000" pitchFamily="50" charset="0"/>
              </a:rPr>
              <a:t>Thésaurus Harmonisés Version 2025               et aides à la saisie </a:t>
            </a:r>
          </a:p>
          <a:p>
            <a:endParaRPr lang="fr-FR" dirty="0"/>
          </a:p>
        </p:txBody>
      </p:sp>
    </p:spTree>
    <p:extLst>
      <p:ext uri="{BB962C8B-B14F-4D97-AF65-F5344CB8AC3E}">
        <p14:creationId xmlns:p14="http://schemas.microsoft.com/office/powerpoint/2010/main" val="2830301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28C5-561E-BAE9-D0D2-A138D17E4538}"/>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0ECBD1F-6EC5-DB47-47A5-29EA4F97F4A3}"/>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7C0CD7CE-FE20-37F0-404C-5624D5667E4A}"/>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3" name="Espace réservé du texte 1">
            <a:extLst>
              <a:ext uri="{FF2B5EF4-FFF2-40B4-BE49-F238E27FC236}">
                <a16:creationId xmlns:a16="http://schemas.microsoft.com/office/drawing/2014/main" id="{A0F9A471-80E5-0B09-B09C-E8EB2510C220}"/>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Thésaurus Harmonisés et supports dérivés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Livraison de la Version 2025 aux éditeurs </a:t>
            </a:r>
          </a:p>
        </p:txBody>
      </p:sp>
      <p:sp>
        <p:nvSpPr>
          <p:cNvPr id="5" name="Rectangle 4">
            <a:extLst>
              <a:ext uri="{FF2B5EF4-FFF2-40B4-BE49-F238E27FC236}">
                <a16:creationId xmlns:a16="http://schemas.microsoft.com/office/drawing/2014/main" id="{947E324B-ADA3-C80D-19B3-66A860B5DF5D}"/>
              </a:ext>
            </a:extLst>
          </p:cNvPr>
          <p:cNvSpPr/>
          <p:nvPr/>
        </p:nvSpPr>
        <p:spPr>
          <a:xfrm>
            <a:off x="5346406" y="827415"/>
            <a:ext cx="6845594" cy="5172750"/>
          </a:xfrm>
          <a:prstGeom prst="rect">
            <a:avLst/>
          </a:prstGeom>
          <a:blipFill>
            <a:blip r:embed="rId2">
              <a:extLst>
                <a:ext uri="{BEBA8EAE-BF5A-486C-A8C5-ECC9F3942E4B}">
                  <a14:imgProps xmlns:a14="http://schemas.microsoft.com/office/drawing/2010/main">
                    <a14:imgLayer r:embed="rId3">
                      <a14:imgEffect>
                        <a14:backgroundRemoval t="0" b="85922" l="2000" r="966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6F07C855-06B5-C455-A31E-64B70D3784F8}"/>
              </a:ext>
            </a:extLst>
          </p:cNvPr>
          <p:cNvSpPr/>
          <p:nvPr/>
        </p:nvSpPr>
        <p:spPr>
          <a:xfrm>
            <a:off x="5588630" y="4914740"/>
            <a:ext cx="6063566" cy="123107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9" name="Groupe 8">
            <a:extLst>
              <a:ext uri="{FF2B5EF4-FFF2-40B4-BE49-F238E27FC236}">
                <a16:creationId xmlns:a16="http://schemas.microsoft.com/office/drawing/2014/main" id="{F23C3C32-013D-2B1C-CAA0-415EAF165BD8}"/>
              </a:ext>
            </a:extLst>
          </p:cNvPr>
          <p:cNvGrpSpPr/>
          <p:nvPr/>
        </p:nvGrpSpPr>
        <p:grpSpPr>
          <a:xfrm rot="186932">
            <a:off x="1205326" y="1827830"/>
            <a:ext cx="4428000" cy="3672000"/>
            <a:chOff x="911151" y="2262448"/>
            <a:chExt cx="3261912" cy="2876166"/>
          </a:xfrm>
        </p:grpSpPr>
        <p:sp>
          <p:nvSpPr>
            <p:cNvPr id="10" name="Rectangle 5">
              <a:extLst>
                <a:ext uri="{FF2B5EF4-FFF2-40B4-BE49-F238E27FC236}">
                  <a16:creationId xmlns:a16="http://schemas.microsoft.com/office/drawing/2014/main" id="{92A6BE8F-F4B8-F09C-FF28-C5B67351D2F2}"/>
                </a:ext>
              </a:extLst>
            </p:cNvPr>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e 10">
              <a:extLst>
                <a:ext uri="{FF2B5EF4-FFF2-40B4-BE49-F238E27FC236}">
                  <a16:creationId xmlns:a16="http://schemas.microsoft.com/office/drawing/2014/main" id="{FC248E79-0680-798A-BA0E-E71EAA4FF04F}"/>
                </a:ext>
              </a:extLst>
            </p:cNvPr>
            <p:cNvGrpSpPr/>
            <p:nvPr/>
          </p:nvGrpSpPr>
          <p:grpSpPr>
            <a:xfrm>
              <a:off x="911151" y="2262448"/>
              <a:ext cx="3261912" cy="2876166"/>
              <a:chOff x="3851532" y="1530934"/>
              <a:chExt cx="3261912" cy="2876166"/>
            </a:xfrm>
          </p:grpSpPr>
          <p:sp>
            <p:nvSpPr>
              <p:cNvPr id="12" name="Rectangle 5">
                <a:extLst>
                  <a:ext uri="{FF2B5EF4-FFF2-40B4-BE49-F238E27FC236}">
                    <a16:creationId xmlns:a16="http://schemas.microsoft.com/office/drawing/2014/main" id="{23EC15E7-F09F-C669-CB59-C9919BB04A54}"/>
                  </a:ext>
                </a:extLst>
              </p:cNvPr>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riangle rectangle 7">
                <a:extLst>
                  <a:ext uri="{FF2B5EF4-FFF2-40B4-BE49-F238E27FC236}">
                    <a16:creationId xmlns:a16="http://schemas.microsoft.com/office/drawing/2014/main" id="{583D178F-C77D-E319-5154-C5CF28FE85C6}"/>
                  </a:ext>
                </a:extLst>
              </p:cNvPr>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4" name="Rectangle 21">
            <a:extLst>
              <a:ext uri="{FF2B5EF4-FFF2-40B4-BE49-F238E27FC236}">
                <a16:creationId xmlns:a16="http://schemas.microsoft.com/office/drawing/2014/main" id="{CD571F14-9280-F8AA-6E43-E534D67FC3E0}"/>
              </a:ext>
            </a:extLst>
          </p:cNvPr>
          <p:cNvSpPr/>
          <p:nvPr/>
        </p:nvSpPr>
        <p:spPr>
          <a:xfrm rot="18900000">
            <a:off x="634851" y="2100929"/>
            <a:ext cx="1307634"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22">
            <a:extLst>
              <a:ext uri="{FF2B5EF4-FFF2-40B4-BE49-F238E27FC236}">
                <a16:creationId xmlns:a16="http://schemas.microsoft.com/office/drawing/2014/main" id="{098C43DD-D56C-3673-3A83-CC0DEB8FC43D}"/>
              </a:ext>
            </a:extLst>
          </p:cNvPr>
          <p:cNvSpPr/>
          <p:nvPr/>
        </p:nvSpPr>
        <p:spPr>
          <a:xfrm rot="2149474">
            <a:off x="4180723" y="1767332"/>
            <a:ext cx="1358377"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0AAF7A2-AD4F-FC53-EDD0-672B2DC87928}"/>
              </a:ext>
            </a:extLst>
          </p:cNvPr>
          <p:cNvSpPr/>
          <p:nvPr/>
        </p:nvSpPr>
        <p:spPr>
          <a:xfrm>
            <a:off x="7377627" y="71694"/>
            <a:ext cx="2094787" cy="69852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3ACBBF3-4574-331B-3C6C-5815632A9AB3}"/>
              </a:ext>
            </a:extLst>
          </p:cNvPr>
          <p:cNvSpPr/>
          <p:nvPr/>
        </p:nvSpPr>
        <p:spPr>
          <a:xfrm rot="21050731">
            <a:off x="1373962" y="2158708"/>
            <a:ext cx="3892753" cy="2334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Livraison de la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Version 2025 des Thésaurus Harmonisés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supports dérivés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DÉCEMBRE 2024  </a:t>
            </a:r>
          </a:p>
        </p:txBody>
      </p:sp>
      <p:sp>
        <p:nvSpPr>
          <p:cNvPr id="18" name="Rectangle 17">
            <a:extLst>
              <a:ext uri="{FF2B5EF4-FFF2-40B4-BE49-F238E27FC236}">
                <a16:creationId xmlns:a16="http://schemas.microsoft.com/office/drawing/2014/main" id="{061A6978-F6BE-4B15-A1DF-7D9B0B618E18}"/>
              </a:ext>
            </a:extLst>
          </p:cNvPr>
          <p:cNvSpPr/>
          <p:nvPr/>
        </p:nvSpPr>
        <p:spPr>
          <a:xfrm>
            <a:off x="6147936" y="1099225"/>
            <a:ext cx="5213970" cy="2879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000" b="1" dirty="0">
                <a:solidFill>
                  <a:srgbClr val="0070C0"/>
                </a:solidFill>
                <a:latin typeface="Arial" panose="020B0604020202020204" pitchFamily="34" charset="0"/>
                <a:cs typeface="Arial" panose="020B0604020202020204" pitchFamily="34" charset="0"/>
              </a:rPr>
              <a:t>53 Thésaurus Harmonisés </a:t>
            </a:r>
          </a:p>
          <a:p>
            <a:pPr algn="ctr"/>
            <a:endParaRPr lang="fr-FR" sz="3000" b="1" dirty="0">
              <a:solidFill>
                <a:srgbClr val="0070C0"/>
              </a:solidFill>
              <a:latin typeface="Arial" panose="020B0604020202020204" pitchFamily="34" charset="0"/>
              <a:cs typeface="Arial" panose="020B0604020202020204" pitchFamily="34" charset="0"/>
            </a:endParaRPr>
          </a:p>
          <a:p>
            <a:pPr algn="ctr"/>
            <a:r>
              <a:rPr lang="fr-FR" sz="3000" b="1" dirty="0">
                <a:solidFill>
                  <a:srgbClr val="0070C0"/>
                </a:solidFill>
                <a:latin typeface="Arial" panose="020B0604020202020204" pitchFamily="34" charset="0"/>
                <a:cs typeface="Arial" panose="020B0604020202020204" pitchFamily="34" charset="0"/>
              </a:rPr>
              <a:t>MEEP, METAP et ordonnances de prévention pour plus de 1 500 métiers </a:t>
            </a:r>
          </a:p>
        </p:txBody>
      </p:sp>
      <p:sp>
        <p:nvSpPr>
          <p:cNvPr id="19" name="ZoneTexte 4">
            <a:extLst>
              <a:ext uri="{FF2B5EF4-FFF2-40B4-BE49-F238E27FC236}">
                <a16:creationId xmlns:a16="http://schemas.microsoft.com/office/drawing/2014/main" id="{9364872C-1F05-788D-6556-8537668AC002}"/>
              </a:ext>
            </a:extLst>
          </p:cNvPr>
          <p:cNvSpPr txBox="1">
            <a:spLocks noChangeArrowheads="1"/>
          </p:cNvSpPr>
          <p:nvPr/>
        </p:nvSpPr>
        <p:spPr bwMode="auto">
          <a:xfrm>
            <a:off x="669925" y="6028785"/>
            <a:ext cx="11129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fr-FR" altLang="fr-FR" dirty="0">
                <a:solidFill>
                  <a:srgbClr val="555654"/>
                </a:solidFill>
              </a:rPr>
              <a:t>https://www.presanse.fr/ressources-sant%C3%A9-travail/thesaurus-harmonises-en-sante-au-travail-versions-2023/</a:t>
            </a:r>
            <a:endPar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45169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5FFAA-B44C-4FC6-68F8-52287ECD7612}"/>
            </a:ext>
          </a:extLst>
        </p:cNvPr>
        <p:cNvGrpSpPr/>
        <p:nvPr/>
      </p:nvGrpSpPr>
      <p:grpSpPr>
        <a:xfrm>
          <a:off x="0" y="0"/>
          <a:ext cx="0" cy="0"/>
          <a:chOff x="0" y="0"/>
          <a:chExt cx="0" cy="0"/>
        </a:xfrm>
      </p:grpSpPr>
      <p:sp>
        <p:nvSpPr>
          <p:cNvPr id="151554" name="Espace réservé du numéro de diapositive 1">
            <a:extLst>
              <a:ext uri="{FF2B5EF4-FFF2-40B4-BE49-F238E27FC236}">
                <a16:creationId xmlns:a16="http://schemas.microsoft.com/office/drawing/2014/main" id="{EA1F600C-C7AB-6A6D-68E8-6777A92CE05F}"/>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D96FF2F-E58B-4C66-854C-2A027EBFB02A}" type="slidenum">
              <a:rPr kumimoji="0" lang="fr-FR" altLang="fr-FR" sz="1200" b="0" i="0" u="none" strike="noStrike" kern="1200" cap="none" spc="0" normalizeH="0" baseline="0" noProof="0" smtClean="0">
                <a:ln>
                  <a:noFill/>
                </a:ln>
                <a:solidFill>
                  <a:srgbClr val="999999"/>
                </a:solidFill>
                <a:effectLst/>
                <a:uLnTx/>
                <a:uFillTx/>
                <a:latin typeface="Helvetica" panose="020B0604020202020204" pitchFamily="34" charset="0"/>
                <a:ea typeface="Helvetica" panose="020B0604020202020204" pitchFamily="34" charset="0"/>
                <a:cs typeface="Helvetica"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59</a:t>
            </a:fld>
            <a:endParaRPr kumimoji="0" lang="fr-FR" altLang="fr-FR" sz="1200" b="0" i="0" u="none" strike="noStrike" kern="1200" cap="none" spc="0" normalizeH="0" baseline="0" noProof="0">
              <a:ln>
                <a:noFill/>
              </a:ln>
              <a:solidFill>
                <a:srgbClr val="999999"/>
              </a:solidFill>
              <a:effectLst/>
              <a:uLnTx/>
              <a:uFillTx/>
              <a:latin typeface="Helvetica" panose="020B0604020202020204" pitchFamily="34" charset="0"/>
              <a:ea typeface="Helvetica" panose="020B0604020202020204" pitchFamily="34" charset="0"/>
              <a:cs typeface="Helvetica" panose="020B0604020202020204" pitchFamily="34" charset="0"/>
            </a:endParaRPr>
          </a:p>
        </p:txBody>
      </p:sp>
      <p:grpSp>
        <p:nvGrpSpPr>
          <p:cNvPr id="151555" name="Groupe 2">
            <a:extLst>
              <a:ext uri="{FF2B5EF4-FFF2-40B4-BE49-F238E27FC236}">
                <a16:creationId xmlns:a16="http://schemas.microsoft.com/office/drawing/2014/main" id="{4EE04403-5734-276B-3CA7-5B188CB28354}"/>
              </a:ext>
            </a:extLst>
          </p:cNvPr>
          <p:cNvGrpSpPr>
            <a:grpSpLocks/>
          </p:cNvGrpSpPr>
          <p:nvPr/>
        </p:nvGrpSpPr>
        <p:grpSpPr bwMode="auto">
          <a:xfrm>
            <a:off x="0" y="1323975"/>
            <a:ext cx="7559675" cy="4764088"/>
            <a:chOff x="1382774" y="1108611"/>
            <a:chExt cx="7560059" cy="4763587"/>
          </a:xfrm>
        </p:grpSpPr>
        <p:sp>
          <p:nvSpPr>
            <p:cNvPr id="5" name="Ellipse 15">
              <a:extLst>
                <a:ext uri="{FF2B5EF4-FFF2-40B4-BE49-F238E27FC236}">
                  <a16:creationId xmlns:a16="http://schemas.microsoft.com/office/drawing/2014/main" id="{842C8D29-44C0-E27A-C934-A9F25CC8BC60}"/>
                </a:ext>
              </a:extLst>
            </p:cNvPr>
            <p:cNvSpPr/>
            <p:nvPr/>
          </p:nvSpPr>
          <p:spPr bwMode="auto">
            <a:xfrm rot="17955836">
              <a:off x="3087910" y="1955907"/>
              <a:ext cx="950813" cy="4361085"/>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CA79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6" name="Ellipse 15">
              <a:extLst>
                <a:ext uri="{FF2B5EF4-FFF2-40B4-BE49-F238E27FC236}">
                  <a16:creationId xmlns:a16="http://schemas.microsoft.com/office/drawing/2014/main" id="{F80DD84F-8AD9-FDC1-2E2C-50589EA56A66}"/>
                </a:ext>
              </a:extLst>
            </p:cNvPr>
            <p:cNvSpPr/>
            <p:nvPr/>
          </p:nvSpPr>
          <p:spPr bwMode="auto">
            <a:xfrm rot="19081208">
              <a:off x="3462505" y="1511794"/>
              <a:ext cx="950961" cy="436040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4">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7" name="Ellipse 15">
              <a:extLst>
                <a:ext uri="{FF2B5EF4-FFF2-40B4-BE49-F238E27FC236}">
                  <a16:creationId xmlns:a16="http://schemas.microsoft.com/office/drawing/2014/main" id="{4F77165D-8094-6DFA-3053-CF02479DD921}"/>
                </a:ext>
              </a:extLst>
            </p:cNvPr>
            <p:cNvSpPr/>
            <p:nvPr/>
          </p:nvSpPr>
          <p:spPr bwMode="auto">
            <a:xfrm rot="20221785">
              <a:off x="3934017" y="1229248"/>
              <a:ext cx="949373" cy="436040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FF00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9" name="Ellipse 15">
              <a:extLst>
                <a:ext uri="{FF2B5EF4-FFF2-40B4-BE49-F238E27FC236}">
                  <a16:creationId xmlns:a16="http://schemas.microsoft.com/office/drawing/2014/main" id="{FFCE34DB-CC5B-51A0-C9AF-A6F7A7550B58}"/>
                </a:ext>
              </a:extLst>
            </p:cNvPr>
            <p:cNvSpPr/>
            <p:nvPr/>
          </p:nvSpPr>
          <p:spPr bwMode="auto">
            <a:xfrm rot="21369775">
              <a:off x="4475381" y="1108611"/>
              <a:ext cx="950961" cy="436040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70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0" name="Ellipse 15">
              <a:extLst>
                <a:ext uri="{FF2B5EF4-FFF2-40B4-BE49-F238E27FC236}">
                  <a16:creationId xmlns:a16="http://schemas.microsoft.com/office/drawing/2014/main" id="{4C32FD44-B176-E54C-F551-5F1C3E8961AF}"/>
                </a:ext>
              </a:extLst>
            </p:cNvPr>
            <p:cNvSpPr/>
            <p:nvPr/>
          </p:nvSpPr>
          <p:spPr bwMode="auto">
            <a:xfrm rot="900000">
              <a:off x="5018334" y="1151469"/>
              <a:ext cx="949373" cy="4360403"/>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7030A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2" name="Ellipse 15">
              <a:extLst>
                <a:ext uri="{FF2B5EF4-FFF2-40B4-BE49-F238E27FC236}">
                  <a16:creationId xmlns:a16="http://schemas.microsoft.com/office/drawing/2014/main" id="{9183A315-3EC3-B080-27C8-D6D53DAA489C}"/>
                </a:ext>
              </a:extLst>
            </p:cNvPr>
            <p:cNvSpPr/>
            <p:nvPr/>
          </p:nvSpPr>
          <p:spPr bwMode="auto">
            <a:xfrm rot="2049663">
              <a:off x="5551761" y="1389569"/>
              <a:ext cx="949373" cy="4360403"/>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3" name="Ellipse 15">
              <a:extLst>
                <a:ext uri="{FF2B5EF4-FFF2-40B4-BE49-F238E27FC236}">
                  <a16:creationId xmlns:a16="http://schemas.microsoft.com/office/drawing/2014/main" id="{86ABF6AC-108D-9701-45E5-2384F8987002}"/>
                </a:ext>
              </a:extLst>
            </p:cNvPr>
            <p:cNvSpPr/>
            <p:nvPr/>
          </p:nvSpPr>
          <p:spPr bwMode="auto">
            <a:xfrm rot="3205374">
              <a:off x="5928091" y="1790825"/>
              <a:ext cx="950813" cy="436108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B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4" name="Ellipse 15">
              <a:extLst>
                <a:ext uri="{FF2B5EF4-FFF2-40B4-BE49-F238E27FC236}">
                  <a16:creationId xmlns:a16="http://schemas.microsoft.com/office/drawing/2014/main" id="{B24519D4-F178-2733-D924-D759C79D0157}"/>
                </a:ext>
              </a:extLst>
            </p:cNvPr>
            <p:cNvSpPr/>
            <p:nvPr/>
          </p:nvSpPr>
          <p:spPr bwMode="auto">
            <a:xfrm rot="4324466">
              <a:off x="6208299" y="2285279"/>
              <a:ext cx="949225" cy="436108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5" name="Ellipse 15">
              <a:extLst>
                <a:ext uri="{FF2B5EF4-FFF2-40B4-BE49-F238E27FC236}">
                  <a16:creationId xmlns:a16="http://schemas.microsoft.com/office/drawing/2014/main" id="{B4B1E1B2-D745-650B-2CBE-64FA8B435A84}"/>
                </a:ext>
              </a:extLst>
            </p:cNvPr>
            <p:cNvSpPr/>
            <p:nvPr/>
          </p:nvSpPr>
          <p:spPr bwMode="auto">
            <a:xfrm rot="5400000">
              <a:off x="6286884" y="2806718"/>
              <a:ext cx="950813" cy="4361084"/>
            </a:xfrm>
            <a:custGeom>
              <a:avLst/>
              <a:gdLst/>
              <a:ahLst/>
              <a:cxnLst/>
              <a:rect l="l" t="t" r="r" b="b"/>
              <a:pathLst>
                <a:path w="1080120" h="4393198">
                  <a:moveTo>
                    <a:pt x="311153" y="3868476"/>
                  </a:moveTo>
                  <a:cubicBezTo>
                    <a:pt x="308041" y="3883686"/>
                    <a:pt x="306406" y="3899434"/>
                    <a:pt x="306406" y="3915565"/>
                  </a:cubicBezTo>
                  <a:cubicBezTo>
                    <a:pt x="306406" y="4044609"/>
                    <a:pt x="411016" y="4149219"/>
                    <a:pt x="540060" y="4149219"/>
                  </a:cubicBezTo>
                  <a:cubicBezTo>
                    <a:pt x="669104" y="4149219"/>
                    <a:pt x="773714" y="4044609"/>
                    <a:pt x="773714" y="3915565"/>
                  </a:cubicBezTo>
                  <a:cubicBezTo>
                    <a:pt x="773714" y="3786521"/>
                    <a:pt x="669104" y="3681911"/>
                    <a:pt x="540060" y="3681911"/>
                  </a:cubicBezTo>
                  <a:cubicBezTo>
                    <a:pt x="427147" y="3681911"/>
                    <a:pt x="332940" y="3762003"/>
                    <a:pt x="311153" y="3868476"/>
                  </a:cubicBezTo>
                  <a:close/>
                  <a:moveTo>
                    <a:pt x="3658" y="143743"/>
                  </a:moveTo>
                  <a:cubicBezTo>
                    <a:pt x="20444" y="61708"/>
                    <a:pt x="93027" y="0"/>
                    <a:pt x="180024" y="0"/>
                  </a:cubicBezTo>
                  <a:lnTo>
                    <a:pt x="900096" y="0"/>
                  </a:lnTo>
                  <a:cubicBezTo>
                    <a:pt x="999521" y="0"/>
                    <a:pt x="1080120" y="80599"/>
                    <a:pt x="1080120" y="180023"/>
                  </a:cubicBezTo>
                  <a:lnTo>
                    <a:pt x="1080120" y="4213174"/>
                  </a:lnTo>
                  <a:cubicBezTo>
                    <a:pt x="1080120" y="4312599"/>
                    <a:pt x="999521" y="4393198"/>
                    <a:pt x="900096" y="4393198"/>
                  </a:cubicBezTo>
                  <a:lnTo>
                    <a:pt x="180024" y="4393198"/>
                  </a:lnTo>
                  <a:cubicBezTo>
                    <a:pt x="80599" y="4393198"/>
                    <a:pt x="0" y="4312599"/>
                    <a:pt x="0" y="4213174"/>
                  </a:cubicBezTo>
                  <a:lnTo>
                    <a:pt x="0" y="180024"/>
                  </a:lnTo>
                  <a:cubicBezTo>
                    <a:pt x="0" y="167596"/>
                    <a:pt x="1259" y="155462"/>
                    <a:pt x="3658" y="143743"/>
                  </a:cubicBezTo>
                  <a:close/>
                </a:path>
              </a:pathLst>
            </a:cu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lIns="72000" tIns="252000" rIns="72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pitchFamily="34" charset="0"/>
                <a:ea typeface="+mn-ea"/>
                <a:cs typeface="+mn-cs"/>
              </a:endParaRPr>
            </a:p>
          </p:txBody>
        </p:sp>
        <p:sp>
          <p:nvSpPr>
            <p:cNvPr id="16" name="Ellipse 15">
              <a:extLst>
                <a:ext uri="{FF2B5EF4-FFF2-40B4-BE49-F238E27FC236}">
                  <a16:creationId xmlns:a16="http://schemas.microsoft.com/office/drawing/2014/main" id="{3F333005-7E8A-2D89-63B2-EB543ADD74E3}"/>
                </a:ext>
              </a:extLst>
            </p:cNvPr>
            <p:cNvSpPr/>
            <p:nvPr/>
          </p:nvSpPr>
          <p:spPr bwMode="auto">
            <a:xfrm>
              <a:off x="4823062" y="4748366"/>
              <a:ext cx="481036" cy="479375"/>
            </a:xfrm>
            <a:prstGeom prst="ellipse">
              <a:avLst/>
            </a:prstGeom>
            <a:gradFill>
              <a:gsLst>
                <a:gs pos="0">
                  <a:schemeClr val="bg1">
                    <a:lumMod val="85000"/>
                  </a:schemeClr>
                </a:gs>
                <a:gs pos="80000">
                  <a:schemeClr val="bg1">
                    <a:lumMod val="95000"/>
                  </a:schemeClr>
                </a:gs>
                <a:gs pos="100000">
                  <a:schemeClr val="bg1"/>
                </a:gs>
              </a:gsLst>
            </a:gra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a:ln>
                  <a:noFill/>
                </a:ln>
                <a:solidFill>
                  <a:prstClr val="black"/>
                </a:solidFill>
                <a:effectLst/>
                <a:uLnTx/>
                <a:uFillTx/>
                <a:latin typeface="Lucida Sans Unicode" pitchFamily="34" charset="0"/>
                <a:ea typeface="+mn-ea"/>
                <a:cs typeface="+mn-cs"/>
              </a:endParaRPr>
            </a:p>
          </p:txBody>
        </p:sp>
      </p:grpSp>
      <p:sp>
        <p:nvSpPr>
          <p:cNvPr id="17" name="Rectangle 16">
            <a:extLst>
              <a:ext uri="{FF2B5EF4-FFF2-40B4-BE49-F238E27FC236}">
                <a16:creationId xmlns:a16="http://schemas.microsoft.com/office/drawing/2014/main" id="{5F605103-4B22-8091-E9DB-5E5B5F543AD0}"/>
              </a:ext>
            </a:extLst>
          </p:cNvPr>
          <p:cNvSpPr/>
          <p:nvPr/>
        </p:nvSpPr>
        <p:spPr>
          <a:xfrm>
            <a:off x="5116513" y="4954588"/>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Calibri" panose="020F0502020204030204"/>
                <a:ea typeface="+mn-ea"/>
                <a:cs typeface="+mn-cs"/>
              </a:rPr>
              <a:t>Thésaurus Harmonisés au format PDF </a:t>
            </a:r>
          </a:p>
        </p:txBody>
      </p:sp>
      <p:sp>
        <p:nvSpPr>
          <p:cNvPr id="18" name="Rectangle 17">
            <a:extLst>
              <a:ext uri="{FF2B5EF4-FFF2-40B4-BE49-F238E27FC236}">
                <a16:creationId xmlns:a16="http://schemas.microsoft.com/office/drawing/2014/main" id="{738A3705-9872-791A-75ED-1AE1E6F7EA1D}"/>
              </a:ext>
            </a:extLst>
          </p:cNvPr>
          <p:cNvSpPr/>
          <p:nvPr/>
        </p:nvSpPr>
        <p:spPr>
          <a:xfrm rot="20445569">
            <a:off x="4953000" y="4133850"/>
            <a:ext cx="2436813"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Sous-main </a:t>
            </a: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(étapes clés de la saisie et TEP)  </a:t>
            </a:r>
          </a:p>
        </p:txBody>
      </p:sp>
      <p:sp>
        <p:nvSpPr>
          <p:cNvPr id="19" name="Rectangle 18">
            <a:extLst>
              <a:ext uri="{FF2B5EF4-FFF2-40B4-BE49-F238E27FC236}">
                <a16:creationId xmlns:a16="http://schemas.microsoft.com/office/drawing/2014/main" id="{7A626C89-C7D4-A767-A687-9319612DC203}"/>
              </a:ext>
            </a:extLst>
          </p:cNvPr>
          <p:cNvSpPr/>
          <p:nvPr/>
        </p:nvSpPr>
        <p:spPr>
          <a:xfrm rot="19358459">
            <a:off x="4100513" y="3494088"/>
            <a:ext cx="2928937"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TEP : arborescences de classes </a:t>
            </a:r>
          </a:p>
        </p:txBody>
      </p:sp>
      <p:sp>
        <p:nvSpPr>
          <p:cNvPr id="20" name="Rectangle 19">
            <a:extLst>
              <a:ext uri="{FF2B5EF4-FFF2-40B4-BE49-F238E27FC236}">
                <a16:creationId xmlns:a16="http://schemas.microsoft.com/office/drawing/2014/main" id="{1A0183F3-48B6-0C9C-DDE0-4347FD527A9A}"/>
              </a:ext>
            </a:extLst>
          </p:cNvPr>
          <p:cNvSpPr/>
          <p:nvPr/>
        </p:nvSpPr>
        <p:spPr>
          <a:xfrm rot="18351952">
            <a:off x="3929063" y="2736850"/>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TEP : index par qualificatif</a:t>
            </a:r>
          </a:p>
        </p:txBody>
      </p:sp>
      <p:sp>
        <p:nvSpPr>
          <p:cNvPr id="21" name="Rectangle 20">
            <a:extLst>
              <a:ext uri="{FF2B5EF4-FFF2-40B4-BE49-F238E27FC236}">
                <a16:creationId xmlns:a16="http://schemas.microsoft.com/office/drawing/2014/main" id="{748333A8-BAFD-B4C8-2BAB-5FAE90C347D2}"/>
              </a:ext>
            </a:extLst>
          </p:cNvPr>
          <p:cNvSpPr/>
          <p:nvPr/>
        </p:nvSpPr>
        <p:spPr>
          <a:xfrm rot="17123684">
            <a:off x="3061494" y="2416969"/>
            <a:ext cx="2436813"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Short-</a:t>
            </a:r>
            <a:r>
              <a:rPr kumimoji="0" lang="fr-FR" sz="1800" b="1" i="0" u="none" strike="noStrike" kern="1200" cap="none" spc="0" normalizeH="0" baseline="0" noProof="0" dirty="0" err="1">
                <a:ln>
                  <a:noFill/>
                </a:ln>
                <a:solidFill>
                  <a:prstClr val="white"/>
                </a:solidFill>
                <a:effectLst/>
                <a:uLnTx/>
                <a:uFillTx/>
                <a:latin typeface="Calibri" panose="020F0502020204030204"/>
                <a:ea typeface="+mn-ea"/>
                <a:cs typeface="+mn-cs"/>
              </a:rPr>
              <a:t>lists</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 (listes courtes)</a:t>
            </a:r>
          </a:p>
        </p:txBody>
      </p:sp>
      <p:sp>
        <p:nvSpPr>
          <p:cNvPr id="22" name="Rectangle 21">
            <a:extLst>
              <a:ext uri="{FF2B5EF4-FFF2-40B4-BE49-F238E27FC236}">
                <a16:creationId xmlns:a16="http://schemas.microsoft.com/office/drawing/2014/main" id="{6EE53791-9ED4-1465-C8B8-E2A59781310D}"/>
              </a:ext>
            </a:extLst>
          </p:cNvPr>
          <p:cNvSpPr/>
          <p:nvPr/>
        </p:nvSpPr>
        <p:spPr>
          <a:xfrm rot="15939755">
            <a:off x="2279650" y="2354263"/>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Tables de correspondances </a:t>
            </a:r>
          </a:p>
        </p:txBody>
      </p:sp>
      <p:sp>
        <p:nvSpPr>
          <p:cNvPr id="23" name="Rectangle 22">
            <a:extLst>
              <a:ext uri="{FF2B5EF4-FFF2-40B4-BE49-F238E27FC236}">
                <a16:creationId xmlns:a16="http://schemas.microsoft.com/office/drawing/2014/main" id="{1F0BEAED-AC21-6C73-DA46-11BFEA1EA16C}"/>
              </a:ext>
            </a:extLst>
          </p:cNvPr>
          <p:cNvSpPr/>
          <p:nvPr/>
        </p:nvSpPr>
        <p:spPr>
          <a:xfrm rot="14887669">
            <a:off x="1266825" y="2506663"/>
            <a:ext cx="2435225"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METAP</a:t>
            </a:r>
          </a:p>
        </p:txBody>
      </p:sp>
      <p:sp>
        <p:nvSpPr>
          <p:cNvPr id="24" name="Rectangle 23">
            <a:extLst>
              <a:ext uri="{FF2B5EF4-FFF2-40B4-BE49-F238E27FC236}">
                <a16:creationId xmlns:a16="http://schemas.microsoft.com/office/drawing/2014/main" id="{2D46E4DB-9869-05B8-C715-E94BF98341F1}"/>
              </a:ext>
            </a:extLst>
          </p:cNvPr>
          <p:cNvSpPr/>
          <p:nvPr/>
        </p:nvSpPr>
        <p:spPr>
          <a:xfrm rot="13786582">
            <a:off x="754063" y="2865438"/>
            <a:ext cx="2132012" cy="512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MEEP</a:t>
            </a:r>
          </a:p>
        </p:txBody>
      </p:sp>
      <p:sp>
        <p:nvSpPr>
          <p:cNvPr id="25" name="Rectangle 24">
            <a:extLst>
              <a:ext uri="{FF2B5EF4-FFF2-40B4-BE49-F238E27FC236}">
                <a16:creationId xmlns:a16="http://schemas.microsoft.com/office/drawing/2014/main" id="{5C1CF8D5-995F-0397-A7B4-13321D801C31}"/>
              </a:ext>
            </a:extLst>
          </p:cNvPr>
          <p:cNvSpPr/>
          <p:nvPr/>
        </p:nvSpPr>
        <p:spPr>
          <a:xfrm rot="12584579">
            <a:off x="-6350" y="3867150"/>
            <a:ext cx="3021013"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Ordonnances de prévention par métier</a:t>
            </a:r>
          </a:p>
        </p:txBody>
      </p:sp>
      <p:grpSp>
        <p:nvGrpSpPr>
          <p:cNvPr id="26" name="Groupe 25">
            <a:extLst>
              <a:ext uri="{FF2B5EF4-FFF2-40B4-BE49-F238E27FC236}">
                <a16:creationId xmlns:a16="http://schemas.microsoft.com/office/drawing/2014/main" id="{327533FF-7E76-35B6-082A-316EC9251F97}"/>
              </a:ext>
            </a:extLst>
          </p:cNvPr>
          <p:cNvGrpSpPr/>
          <p:nvPr/>
        </p:nvGrpSpPr>
        <p:grpSpPr>
          <a:xfrm rot="186932">
            <a:off x="7655013" y="1694299"/>
            <a:ext cx="4428000" cy="3672000"/>
            <a:chOff x="911151" y="2262448"/>
            <a:chExt cx="3261912" cy="2876166"/>
          </a:xfrm>
        </p:grpSpPr>
        <p:sp>
          <p:nvSpPr>
            <p:cNvPr id="28" name="Rectangle 5">
              <a:extLst>
                <a:ext uri="{FF2B5EF4-FFF2-40B4-BE49-F238E27FC236}">
                  <a16:creationId xmlns:a16="http://schemas.microsoft.com/office/drawing/2014/main" id="{61DAEAC8-69A3-6191-2D5D-FBF5FBD8EB76}"/>
                </a:ext>
              </a:extLst>
            </p:cNvPr>
            <p:cNvSpPr/>
            <p:nvPr/>
          </p:nvSpPr>
          <p:spPr>
            <a:xfrm rot="21074577">
              <a:off x="999776" y="2356259"/>
              <a:ext cx="3011760" cy="2770350"/>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 name="connsiteX0" fmla="*/ 0 w 3083363"/>
                <a:gd name="connsiteY0" fmla="*/ 0 h 2875403"/>
                <a:gd name="connsiteX1" fmla="*/ 2885378 w 3083363"/>
                <a:gd name="connsiteY1" fmla="*/ 56216 h 2875403"/>
                <a:gd name="connsiteX2" fmla="*/ 2879470 w 3083363"/>
                <a:gd name="connsiteY2" fmla="*/ 2334344 h 2875403"/>
                <a:gd name="connsiteX3" fmla="*/ 187196 w 3083363"/>
                <a:gd name="connsiteY3" fmla="*/ 2860388 h 2875403"/>
                <a:gd name="connsiteX4" fmla="*/ 0 w 3083363"/>
                <a:gd name="connsiteY4" fmla="*/ 0 h 2875403"/>
                <a:gd name="connsiteX0" fmla="*/ 0 w 3096263"/>
                <a:gd name="connsiteY0" fmla="*/ 0 h 2875403"/>
                <a:gd name="connsiteX1" fmla="*/ 2937628 w 3096263"/>
                <a:gd name="connsiteY1" fmla="*/ 51384 h 2875403"/>
                <a:gd name="connsiteX2" fmla="*/ 2879470 w 3096263"/>
                <a:gd name="connsiteY2" fmla="*/ 2334344 h 2875403"/>
                <a:gd name="connsiteX3" fmla="*/ 187196 w 3096263"/>
                <a:gd name="connsiteY3" fmla="*/ 2860388 h 2875403"/>
                <a:gd name="connsiteX4" fmla="*/ 0 w 3096263"/>
                <a:gd name="connsiteY4" fmla="*/ 0 h 2875403"/>
                <a:gd name="connsiteX0" fmla="*/ 0 w 3094279"/>
                <a:gd name="connsiteY0" fmla="*/ 0 h 2875403"/>
                <a:gd name="connsiteX1" fmla="*/ 2930002 w 3094279"/>
                <a:gd name="connsiteY1" fmla="*/ 101565 h 2875403"/>
                <a:gd name="connsiteX2" fmla="*/ 2879470 w 3094279"/>
                <a:gd name="connsiteY2" fmla="*/ 2334344 h 2875403"/>
                <a:gd name="connsiteX3" fmla="*/ 187196 w 3094279"/>
                <a:gd name="connsiteY3" fmla="*/ 2860388 h 2875403"/>
                <a:gd name="connsiteX4" fmla="*/ 0 w 3094279"/>
                <a:gd name="connsiteY4" fmla="*/ 0 h 2875403"/>
                <a:gd name="connsiteX0" fmla="*/ 0 w 3102449"/>
                <a:gd name="connsiteY0" fmla="*/ 0 h 2875403"/>
                <a:gd name="connsiteX1" fmla="*/ 2960524 w 3102449"/>
                <a:gd name="connsiteY1" fmla="*/ 112644 h 2875403"/>
                <a:gd name="connsiteX2" fmla="*/ 2879470 w 3102449"/>
                <a:gd name="connsiteY2" fmla="*/ 2334344 h 2875403"/>
                <a:gd name="connsiteX3" fmla="*/ 187196 w 3102449"/>
                <a:gd name="connsiteY3" fmla="*/ 2860388 h 2875403"/>
                <a:gd name="connsiteX4" fmla="*/ 0 w 3102449"/>
                <a:gd name="connsiteY4" fmla="*/ 0 h 2875403"/>
                <a:gd name="connsiteX0" fmla="*/ 0 w 3104921"/>
                <a:gd name="connsiteY0" fmla="*/ 0 h 2875403"/>
                <a:gd name="connsiteX1" fmla="*/ 2969318 w 3104921"/>
                <a:gd name="connsiteY1" fmla="*/ 139644 h 2875403"/>
                <a:gd name="connsiteX2" fmla="*/ 2879470 w 3104921"/>
                <a:gd name="connsiteY2" fmla="*/ 2334344 h 2875403"/>
                <a:gd name="connsiteX3" fmla="*/ 187196 w 3104921"/>
                <a:gd name="connsiteY3" fmla="*/ 2860388 h 2875403"/>
                <a:gd name="connsiteX4" fmla="*/ 0 w 3104921"/>
                <a:gd name="connsiteY4" fmla="*/ 0 h 2875403"/>
                <a:gd name="connsiteX0" fmla="*/ 0 w 3097647"/>
                <a:gd name="connsiteY0" fmla="*/ 0 h 2875403"/>
                <a:gd name="connsiteX1" fmla="*/ 2942864 w 3097647"/>
                <a:gd name="connsiteY1" fmla="*/ 186902 h 2875403"/>
                <a:gd name="connsiteX2" fmla="*/ 2879470 w 3097647"/>
                <a:gd name="connsiteY2" fmla="*/ 2334344 h 2875403"/>
                <a:gd name="connsiteX3" fmla="*/ 187196 w 3097647"/>
                <a:gd name="connsiteY3" fmla="*/ 2860388 h 2875403"/>
                <a:gd name="connsiteX4" fmla="*/ 0 w 3097647"/>
                <a:gd name="connsiteY4" fmla="*/ 0 h 2875403"/>
                <a:gd name="connsiteX0" fmla="*/ 0 w 3053237"/>
                <a:gd name="connsiteY0" fmla="*/ 0 h 2830026"/>
                <a:gd name="connsiteX1" fmla="*/ 2898454 w 3053237"/>
                <a:gd name="connsiteY1" fmla="*/ 141525 h 2830026"/>
                <a:gd name="connsiteX2" fmla="*/ 2835060 w 3053237"/>
                <a:gd name="connsiteY2" fmla="*/ 2288967 h 2830026"/>
                <a:gd name="connsiteX3" fmla="*/ 142786 w 3053237"/>
                <a:gd name="connsiteY3" fmla="*/ 2815011 h 2830026"/>
                <a:gd name="connsiteX4" fmla="*/ 0 w 3053237"/>
                <a:gd name="connsiteY4" fmla="*/ 0 h 2830026"/>
                <a:gd name="connsiteX0" fmla="*/ 0 w 3002552"/>
                <a:gd name="connsiteY0" fmla="*/ 0 h 2783683"/>
                <a:gd name="connsiteX1" fmla="*/ 2847769 w 3002552"/>
                <a:gd name="connsiteY1" fmla="*/ 95182 h 2783683"/>
                <a:gd name="connsiteX2" fmla="*/ 2784375 w 3002552"/>
                <a:gd name="connsiteY2" fmla="*/ 2242624 h 2783683"/>
                <a:gd name="connsiteX3" fmla="*/ 92101 w 3002552"/>
                <a:gd name="connsiteY3" fmla="*/ 2768668 h 2783683"/>
                <a:gd name="connsiteX4" fmla="*/ 0 w 3002552"/>
                <a:gd name="connsiteY4" fmla="*/ 0 h 2783683"/>
                <a:gd name="connsiteX0" fmla="*/ 0 w 3002552"/>
                <a:gd name="connsiteY0" fmla="*/ 0 h 2780993"/>
                <a:gd name="connsiteX1" fmla="*/ 2847769 w 3002552"/>
                <a:gd name="connsiteY1" fmla="*/ 95182 h 2780993"/>
                <a:gd name="connsiteX2" fmla="*/ 2784375 w 3002552"/>
                <a:gd name="connsiteY2" fmla="*/ 2242624 h 2780993"/>
                <a:gd name="connsiteX3" fmla="*/ 92101 w 3002552"/>
                <a:gd name="connsiteY3" fmla="*/ 2768668 h 2780993"/>
                <a:gd name="connsiteX4" fmla="*/ 0 w 3002552"/>
                <a:gd name="connsiteY4" fmla="*/ 0 h 2780993"/>
                <a:gd name="connsiteX0" fmla="*/ 0 w 3008312"/>
                <a:gd name="connsiteY0" fmla="*/ 0 h 2781844"/>
                <a:gd name="connsiteX1" fmla="*/ 2847769 w 3008312"/>
                <a:gd name="connsiteY1" fmla="*/ 95182 h 2781844"/>
                <a:gd name="connsiteX2" fmla="*/ 2792196 w 3008312"/>
                <a:gd name="connsiteY2" fmla="*/ 2275334 h 2781844"/>
                <a:gd name="connsiteX3" fmla="*/ 92101 w 3008312"/>
                <a:gd name="connsiteY3" fmla="*/ 2768668 h 2781844"/>
                <a:gd name="connsiteX4" fmla="*/ 0 w 3008312"/>
                <a:gd name="connsiteY4" fmla="*/ 0 h 2781844"/>
                <a:gd name="connsiteX0" fmla="*/ 0 w 2989495"/>
                <a:gd name="connsiteY0" fmla="*/ 0 h 2781844"/>
                <a:gd name="connsiteX1" fmla="*/ 2847769 w 2989495"/>
                <a:gd name="connsiteY1" fmla="*/ 95182 h 2781844"/>
                <a:gd name="connsiteX2" fmla="*/ 2792196 w 2989495"/>
                <a:gd name="connsiteY2" fmla="*/ 2275334 h 2781844"/>
                <a:gd name="connsiteX3" fmla="*/ 92101 w 2989495"/>
                <a:gd name="connsiteY3" fmla="*/ 2768668 h 2781844"/>
                <a:gd name="connsiteX4" fmla="*/ 0 w 2989495"/>
                <a:gd name="connsiteY4" fmla="*/ 0 h 2781844"/>
                <a:gd name="connsiteX0" fmla="*/ 0 w 3011870"/>
                <a:gd name="connsiteY0" fmla="*/ 0 h 2781844"/>
                <a:gd name="connsiteX1" fmla="*/ 2847769 w 3011870"/>
                <a:gd name="connsiteY1" fmla="*/ 95182 h 2781844"/>
                <a:gd name="connsiteX2" fmla="*/ 2792196 w 3011870"/>
                <a:gd name="connsiteY2" fmla="*/ 2275334 h 2781844"/>
                <a:gd name="connsiteX3" fmla="*/ 92101 w 3011870"/>
                <a:gd name="connsiteY3" fmla="*/ 2768668 h 2781844"/>
                <a:gd name="connsiteX4" fmla="*/ 0 w 3011870"/>
                <a:gd name="connsiteY4" fmla="*/ 0 h 2781844"/>
                <a:gd name="connsiteX0" fmla="*/ 0 w 3011870"/>
                <a:gd name="connsiteY0" fmla="*/ 0 h 2783262"/>
                <a:gd name="connsiteX1" fmla="*/ 2847769 w 3011870"/>
                <a:gd name="connsiteY1" fmla="*/ 95182 h 2783262"/>
                <a:gd name="connsiteX2" fmla="*/ 2792196 w 3011870"/>
                <a:gd name="connsiteY2" fmla="*/ 2275334 h 2783262"/>
                <a:gd name="connsiteX3" fmla="*/ 92101 w 3011870"/>
                <a:gd name="connsiteY3" fmla="*/ 2768668 h 2783262"/>
                <a:gd name="connsiteX4" fmla="*/ 0 w 3011870"/>
                <a:gd name="connsiteY4" fmla="*/ 0 h 2783262"/>
                <a:gd name="connsiteX0" fmla="*/ 0 w 3011870"/>
                <a:gd name="connsiteY0" fmla="*/ 0 h 2767189"/>
                <a:gd name="connsiteX1" fmla="*/ 2847769 w 3011870"/>
                <a:gd name="connsiteY1" fmla="*/ 95182 h 2767189"/>
                <a:gd name="connsiteX2" fmla="*/ 2792196 w 3011870"/>
                <a:gd name="connsiteY2" fmla="*/ 2275334 h 2767189"/>
                <a:gd name="connsiteX3" fmla="*/ 113833 w 3011870"/>
                <a:gd name="connsiteY3" fmla="*/ 2752010 h 2767189"/>
                <a:gd name="connsiteX4" fmla="*/ 0 w 3011870"/>
                <a:gd name="connsiteY4" fmla="*/ 0 h 2767189"/>
                <a:gd name="connsiteX0" fmla="*/ 0 w 3011870"/>
                <a:gd name="connsiteY0" fmla="*/ 0 h 2764048"/>
                <a:gd name="connsiteX1" fmla="*/ 2847769 w 3011870"/>
                <a:gd name="connsiteY1" fmla="*/ 95182 h 2764048"/>
                <a:gd name="connsiteX2" fmla="*/ 2792196 w 3011870"/>
                <a:gd name="connsiteY2" fmla="*/ 2275334 h 2764048"/>
                <a:gd name="connsiteX3" fmla="*/ 128682 w 3011870"/>
                <a:gd name="connsiteY3" fmla="*/ 2748749 h 2764048"/>
                <a:gd name="connsiteX4" fmla="*/ 0 w 3011870"/>
                <a:gd name="connsiteY4" fmla="*/ 0 h 2764048"/>
                <a:gd name="connsiteX0" fmla="*/ 0 w 3011870"/>
                <a:gd name="connsiteY0" fmla="*/ 0 h 2766482"/>
                <a:gd name="connsiteX1" fmla="*/ 2847769 w 3011870"/>
                <a:gd name="connsiteY1" fmla="*/ 95182 h 2766482"/>
                <a:gd name="connsiteX2" fmla="*/ 2792196 w 3011870"/>
                <a:gd name="connsiteY2" fmla="*/ 2275334 h 2766482"/>
                <a:gd name="connsiteX3" fmla="*/ 118548 w 3011870"/>
                <a:gd name="connsiteY3" fmla="*/ 2751276 h 2766482"/>
                <a:gd name="connsiteX4" fmla="*/ 0 w 3011870"/>
                <a:gd name="connsiteY4" fmla="*/ 0 h 2766482"/>
                <a:gd name="connsiteX0" fmla="*/ 0 w 3011870"/>
                <a:gd name="connsiteY0" fmla="*/ 0 h 2769615"/>
                <a:gd name="connsiteX1" fmla="*/ 2847769 w 3011870"/>
                <a:gd name="connsiteY1" fmla="*/ 95182 h 2769615"/>
                <a:gd name="connsiteX2" fmla="*/ 2792196 w 3011870"/>
                <a:gd name="connsiteY2" fmla="*/ 2275334 h 2769615"/>
                <a:gd name="connsiteX3" fmla="*/ 113120 w 3011870"/>
                <a:gd name="connsiteY3" fmla="*/ 2754527 h 2769615"/>
                <a:gd name="connsiteX4" fmla="*/ 0 w 3011870"/>
                <a:gd name="connsiteY4" fmla="*/ 0 h 2769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870" h="2769615">
                  <a:moveTo>
                    <a:pt x="0" y="0"/>
                  </a:moveTo>
                  <a:cubicBezTo>
                    <a:pt x="1127017" y="85961"/>
                    <a:pt x="1845297" y="76592"/>
                    <a:pt x="2847769" y="95182"/>
                  </a:cubicBezTo>
                  <a:cubicBezTo>
                    <a:pt x="2777291" y="1004083"/>
                    <a:pt x="3289279" y="2013053"/>
                    <a:pt x="2792196" y="2275334"/>
                  </a:cubicBezTo>
                  <a:cubicBezTo>
                    <a:pt x="2409503" y="2508287"/>
                    <a:pt x="1123783" y="2845055"/>
                    <a:pt x="113120" y="2754527"/>
                  </a:cubicBezTo>
                  <a:cubicBezTo>
                    <a:pt x="-60175" y="1676365"/>
                    <a:pt x="148001" y="804419"/>
                    <a:pt x="0" y="0"/>
                  </a:cubicBezTo>
                  <a:close/>
                </a:path>
              </a:pathLst>
            </a:custGeom>
            <a:solidFill>
              <a:schemeClr val="bg1"/>
            </a:solidFill>
            <a:ln>
              <a:noFill/>
            </a:ln>
            <a:effectLst>
              <a:outerShdw blurRad="215900" dist="114300" dir="48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9" name="Groupe 28">
              <a:extLst>
                <a:ext uri="{FF2B5EF4-FFF2-40B4-BE49-F238E27FC236}">
                  <a16:creationId xmlns:a16="http://schemas.microsoft.com/office/drawing/2014/main" id="{8A637C88-5C59-F361-2A57-2091A3ABA82A}"/>
                </a:ext>
              </a:extLst>
            </p:cNvPr>
            <p:cNvGrpSpPr/>
            <p:nvPr/>
          </p:nvGrpSpPr>
          <p:grpSpPr>
            <a:xfrm>
              <a:off x="911151" y="2262448"/>
              <a:ext cx="3261912" cy="2876166"/>
              <a:chOff x="3851532" y="1530934"/>
              <a:chExt cx="3261912" cy="2876166"/>
            </a:xfrm>
          </p:grpSpPr>
          <p:sp>
            <p:nvSpPr>
              <p:cNvPr id="30" name="Rectangle 5">
                <a:extLst>
                  <a:ext uri="{FF2B5EF4-FFF2-40B4-BE49-F238E27FC236}">
                    <a16:creationId xmlns:a16="http://schemas.microsoft.com/office/drawing/2014/main" id="{042DEE8C-78DA-F1C6-4200-AB0487C99E0F}"/>
                  </a:ext>
                </a:extLst>
              </p:cNvPr>
              <p:cNvSpPr/>
              <p:nvPr/>
            </p:nvSpPr>
            <p:spPr>
              <a:xfrm rot="21074577">
                <a:off x="3851532" y="1530934"/>
                <a:ext cx="3116185" cy="2876166"/>
              </a:xfrm>
              <a:custGeom>
                <a:avLst/>
                <a:gdLst>
                  <a:gd name="connsiteX0" fmla="*/ 0 w 2958182"/>
                  <a:gd name="connsiteY0" fmla="*/ 0 h 2855644"/>
                  <a:gd name="connsiteX1" fmla="*/ 2958182 w 2958182"/>
                  <a:gd name="connsiteY1" fmla="*/ 0 h 2855644"/>
                  <a:gd name="connsiteX2" fmla="*/ 2958182 w 2958182"/>
                  <a:gd name="connsiteY2" fmla="*/ 2855644 h 2855644"/>
                  <a:gd name="connsiteX3" fmla="*/ 0 w 2958182"/>
                  <a:gd name="connsiteY3" fmla="*/ 2855644 h 2855644"/>
                  <a:gd name="connsiteX4" fmla="*/ 0 w 2958182"/>
                  <a:gd name="connsiteY4" fmla="*/ 0 h 2855644"/>
                  <a:gd name="connsiteX0" fmla="*/ 0 w 2958182"/>
                  <a:gd name="connsiteY0" fmla="*/ 0 h 2855644"/>
                  <a:gd name="connsiteX1" fmla="*/ 2958182 w 2958182"/>
                  <a:gd name="connsiteY1" fmla="*/ 0 h 2855644"/>
                  <a:gd name="connsiteX2" fmla="*/ 2958182 w 2958182"/>
                  <a:gd name="connsiteY2" fmla="*/ 2855644 h 2855644"/>
                  <a:gd name="connsiteX3" fmla="*/ 99227 w 2958182"/>
                  <a:gd name="connsiteY3" fmla="*/ 2774555 h 2855644"/>
                  <a:gd name="connsiteX4" fmla="*/ 0 w 2958182"/>
                  <a:gd name="connsiteY4" fmla="*/ 0 h 2855644"/>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48460 w 3007415"/>
                  <a:gd name="connsiteY3" fmla="*/ 2830326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911415"/>
                  <a:gd name="connsiteX1" fmla="*/ 3007415 w 3007415"/>
                  <a:gd name="connsiteY1" fmla="*/ 55771 h 2911415"/>
                  <a:gd name="connsiteX2" fmla="*/ 3007415 w 3007415"/>
                  <a:gd name="connsiteY2" fmla="*/ 2911415 h 2911415"/>
                  <a:gd name="connsiteX3" fmla="*/ 152810 w 3007415"/>
                  <a:gd name="connsiteY3" fmla="*/ 2802085 h 2911415"/>
                  <a:gd name="connsiteX4" fmla="*/ 0 w 3007415"/>
                  <a:gd name="connsiteY4" fmla="*/ 0 h 2911415"/>
                  <a:gd name="connsiteX0" fmla="*/ 0 w 3007415"/>
                  <a:gd name="connsiteY0" fmla="*/ 0 h 2802085"/>
                  <a:gd name="connsiteX1" fmla="*/ 3007415 w 3007415"/>
                  <a:gd name="connsiteY1" fmla="*/ 55771 h 2802085"/>
                  <a:gd name="connsiteX2" fmla="*/ 2795981 w 3007415"/>
                  <a:gd name="connsiteY2" fmla="*/ 2782473 h 2802085"/>
                  <a:gd name="connsiteX3" fmla="*/ 152810 w 3007415"/>
                  <a:gd name="connsiteY3" fmla="*/ 2802085 h 2802085"/>
                  <a:gd name="connsiteX4" fmla="*/ 0 w 3007415"/>
                  <a:gd name="connsiteY4" fmla="*/ 0 h 2802085"/>
                  <a:gd name="connsiteX0" fmla="*/ 0 w 3007415"/>
                  <a:gd name="connsiteY0" fmla="*/ 0 h 2910528"/>
                  <a:gd name="connsiteX1" fmla="*/ 3007415 w 3007415"/>
                  <a:gd name="connsiteY1" fmla="*/ 55771 h 2910528"/>
                  <a:gd name="connsiteX2" fmla="*/ 2795981 w 3007415"/>
                  <a:gd name="connsiteY2" fmla="*/ 2782473 h 2910528"/>
                  <a:gd name="connsiteX3" fmla="*/ 152810 w 3007415"/>
                  <a:gd name="connsiteY3" fmla="*/ 2802085 h 2910528"/>
                  <a:gd name="connsiteX4" fmla="*/ 0 w 3007415"/>
                  <a:gd name="connsiteY4" fmla="*/ 0 h 2910528"/>
                  <a:gd name="connsiteX0" fmla="*/ 0 w 3016462"/>
                  <a:gd name="connsiteY0" fmla="*/ 0 h 2910528"/>
                  <a:gd name="connsiteX1" fmla="*/ 3007415 w 3016462"/>
                  <a:gd name="connsiteY1" fmla="*/ 55771 h 2910528"/>
                  <a:gd name="connsiteX2" fmla="*/ 2795981 w 3016462"/>
                  <a:gd name="connsiteY2" fmla="*/ 2782473 h 2910528"/>
                  <a:gd name="connsiteX3" fmla="*/ 152810 w 3016462"/>
                  <a:gd name="connsiteY3" fmla="*/ 2802085 h 2910528"/>
                  <a:gd name="connsiteX4" fmla="*/ 0 w 3016462"/>
                  <a:gd name="connsiteY4" fmla="*/ 0 h 2910528"/>
                  <a:gd name="connsiteX0" fmla="*/ 0 w 3064249"/>
                  <a:gd name="connsiteY0" fmla="*/ 0 h 2898641"/>
                  <a:gd name="connsiteX1" fmla="*/ 3007415 w 3064249"/>
                  <a:gd name="connsiteY1" fmla="*/ 55771 h 2898641"/>
                  <a:gd name="connsiteX2" fmla="*/ 2875643 w 3064249"/>
                  <a:gd name="connsiteY2" fmla="*/ 2765832 h 2898641"/>
                  <a:gd name="connsiteX3" fmla="*/ 152810 w 3064249"/>
                  <a:gd name="connsiteY3" fmla="*/ 2802085 h 2898641"/>
                  <a:gd name="connsiteX4" fmla="*/ 0 w 3064249"/>
                  <a:gd name="connsiteY4" fmla="*/ 0 h 2898641"/>
                  <a:gd name="connsiteX0" fmla="*/ 0 w 3070540"/>
                  <a:gd name="connsiteY0" fmla="*/ 0 h 2898641"/>
                  <a:gd name="connsiteX1" fmla="*/ 3007415 w 3070540"/>
                  <a:gd name="connsiteY1" fmla="*/ 55771 h 2898641"/>
                  <a:gd name="connsiteX2" fmla="*/ 2875643 w 3070540"/>
                  <a:gd name="connsiteY2" fmla="*/ 2765832 h 2898641"/>
                  <a:gd name="connsiteX3" fmla="*/ 152810 w 3070540"/>
                  <a:gd name="connsiteY3" fmla="*/ 2802085 h 2898641"/>
                  <a:gd name="connsiteX4" fmla="*/ 0 w 3070540"/>
                  <a:gd name="connsiteY4" fmla="*/ 0 h 2898641"/>
                  <a:gd name="connsiteX0" fmla="*/ 0 w 3050496"/>
                  <a:gd name="connsiteY0" fmla="*/ 0 h 2831008"/>
                  <a:gd name="connsiteX1" fmla="*/ 3007415 w 3050496"/>
                  <a:gd name="connsiteY1" fmla="*/ 55771 h 2831008"/>
                  <a:gd name="connsiteX2" fmla="*/ 2844527 w 3050496"/>
                  <a:gd name="connsiteY2" fmla="*/ 2655027 h 2831008"/>
                  <a:gd name="connsiteX3" fmla="*/ 152810 w 3050496"/>
                  <a:gd name="connsiteY3" fmla="*/ 2802085 h 2831008"/>
                  <a:gd name="connsiteX4" fmla="*/ 0 w 3050496"/>
                  <a:gd name="connsiteY4" fmla="*/ 0 h 2831008"/>
                  <a:gd name="connsiteX0" fmla="*/ 0 w 3083026"/>
                  <a:gd name="connsiteY0" fmla="*/ 0 h 2802085"/>
                  <a:gd name="connsiteX1" fmla="*/ 3007415 w 3083026"/>
                  <a:gd name="connsiteY1" fmla="*/ 55771 h 2802085"/>
                  <a:gd name="connsiteX2" fmla="*/ 2894153 w 3083026"/>
                  <a:gd name="connsiteY2" fmla="*/ 2551842 h 2802085"/>
                  <a:gd name="connsiteX3" fmla="*/ 152810 w 3083026"/>
                  <a:gd name="connsiteY3" fmla="*/ 2802085 h 2802085"/>
                  <a:gd name="connsiteX4" fmla="*/ 0 w 3083026"/>
                  <a:gd name="connsiteY4" fmla="*/ 0 h 2802085"/>
                  <a:gd name="connsiteX0" fmla="*/ 0 w 3077100"/>
                  <a:gd name="connsiteY0" fmla="*/ 0 h 2839147"/>
                  <a:gd name="connsiteX1" fmla="*/ 3007415 w 3077100"/>
                  <a:gd name="connsiteY1" fmla="*/ 55771 h 2839147"/>
                  <a:gd name="connsiteX2" fmla="*/ 2885440 w 3077100"/>
                  <a:gd name="connsiteY2" fmla="*/ 2670966 h 2839147"/>
                  <a:gd name="connsiteX3" fmla="*/ 152810 w 3077100"/>
                  <a:gd name="connsiteY3" fmla="*/ 2802085 h 2839147"/>
                  <a:gd name="connsiteX4" fmla="*/ 0 w 3077100"/>
                  <a:gd name="connsiteY4" fmla="*/ 0 h 2839147"/>
                  <a:gd name="connsiteX0" fmla="*/ 0 w 3084012"/>
                  <a:gd name="connsiteY0" fmla="*/ 0 h 2810619"/>
                  <a:gd name="connsiteX1" fmla="*/ 3007415 w 3084012"/>
                  <a:gd name="connsiteY1" fmla="*/ 55771 h 2810619"/>
                  <a:gd name="connsiteX2" fmla="*/ 2895591 w 3084012"/>
                  <a:gd name="connsiteY2" fmla="*/ 2605068 h 2810619"/>
                  <a:gd name="connsiteX3" fmla="*/ 152810 w 3084012"/>
                  <a:gd name="connsiteY3" fmla="*/ 2802085 h 2810619"/>
                  <a:gd name="connsiteX4" fmla="*/ 0 w 3084012"/>
                  <a:gd name="connsiteY4" fmla="*/ 0 h 2810619"/>
                  <a:gd name="connsiteX0" fmla="*/ 0 w 3108841"/>
                  <a:gd name="connsiteY0" fmla="*/ 0 h 2802085"/>
                  <a:gd name="connsiteX1" fmla="*/ 3007415 w 3108841"/>
                  <a:gd name="connsiteY1" fmla="*/ 55771 h 2802085"/>
                  <a:gd name="connsiteX2" fmla="*/ 2930854 w 3108841"/>
                  <a:gd name="connsiteY2" fmla="*/ 2501276 h 2802085"/>
                  <a:gd name="connsiteX3" fmla="*/ 152810 w 3108841"/>
                  <a:gd name="connsiteY3" fmla="*/ 2802085 h 2802085"/>
                  <a:gd name="connsiteX4" fmla="*/ 0 w 3108841"/>
                  <a:gd name="connsiteY4" fmla="*/ 0 h 2802085"/>
                  <a:gd name="connsiteX0" fmla="*/ 0 w 3073089"/>
                  <a:gd name="connsiteY0" fmla="*/ 0 h 2802085"/>
                  <a:gd name="connsiteX1" fmla="*/ 3007415 w 3073089"/>
                  <a:gd name="connsiteY1" fmla="*/ 55771 h 2802085"/>
                  <a:gd name="connsiteX2" fmla="*/ 2879470 w 3073089"/>
                  <a:gd name="connsiteY2" fmla="*/ 2334344 h 2802085"/>
                  <a:gd name="connsiteX3" fmla="*/ 152810 w 3073089"/>
                  <a:gd name="connsiteY3" fmla="*/ 2802085 h 2802085"/>
                  <a:gd name="connsiteX4" fmla="*/ 0 w 3073089"/>
                  <a:gd name="connsiteY4" fmla="*/ 0 h 2802085"/>
                  <a:gd name="connsiteX0" fmla="*/ 0 w 3142862"/>
                  <a:gd name="connsiteY0" fmla="*/ 0 h 2802085"/>
                  <a:gd name="connsiteX1" fmla="*/ 3007415 w 3142862"/>
                  <a:gd name="connsiteY1" fmla="*/ 55771 h 2802085"/>
                  <a:gd name="connsiteX2" fmla="*/ 2879470 w 3142862"/>
                  <a:gd name="connsiteY2" fmla="*/ 2334344 h 2802085"/>
                  <a:gd name="connsiteX3" fmla="*/ 152810 w 3142862"/>
                  <a:gd name="connsiteY3" fmla="*/ 2802085 h 2802085"/>
                  <a:gd name="connsiteX4" fmla="*/ 0 w 3142862"/>
                  <a:gd name="connsiteY4" fmla="*/ 0 h 2802085"/>
                  <a:gd name="connsiteX0" fmla="*/ 0 w 3142862"/>
                  <a:gd name="connsiteY0" fmla="*/ 0 h 2860388"/>
                  <a:gd name="connsiteX1" fmla="*/ 3007415 w 3142862"/>
                  <a:gd name="connsiteY1" fmla="*/ 55771 h 2860388"/>
                  <a:gd name="connsiteX2" fmla="*/ 2879470 w 3142862"/>
                  <a:gd name="connsiteY2" fmla="*/ 2334344 h 2860388"/>
                  <a:gd name="connsiteX3" fmla="*/ 187196 w 3142862"/>
                  <a:gd name="connsiteY3" fmla="*/ 2860388 h 2860388"/>
                  <a:gd name="connsiteX4" fmla="*/ 0 w 3142862"/>
                  <a:gd name="connsiteY4" fmla="*/ 0 h 2860388"/>
                  <a:gd name="connsiteX0" fmla="*/ 0 w 3142862"/>
                  <a:gd name="connsiteY0" fmla="*/ 0 h 2876373"/>
                  <a:gd name="connsiteX1" fmla="*/ 3007415 w 3142862"/>
                  <a:gd name="connsiteY1" fmla="*/ 55771 h 2876373"/>
                  <a:gd name="connsiteX2" fmla="*/ 2879470 w 3142862"/>
                  <a:gd name="connsiteY2" fmla="*/ 2334344 h 2876373"/>
                  <a:gd name="connsiteX3" fmla="*/ 187196 w 3142862"/>
                  <a:gd name="connsiteY3" fmla="*/ 2860388 h 2876373"/>
                  <a:gd name="connsiteX4" fmla="*/ 0 w 3142862"/>
                  <a:gd name="connsiteY4" fmla="*/ 0 h 2876373"/>
                  <a:gd name="connsiteX0" fmla="*/ 0 w 3142862"/>
                  <a:gd name="connsiteY0" fmla="*/ 0 h 2869960"/>
                  <a:gd name="connsiteX1" fmla="*/ 3007415 w 3142862"/>
                  <a:gd name="connsiteY1" fmla="*/ 55771 h 2869960"/>
                  <a:gd name="connsiteX2" fmla="*/ 2879470 w 3142862"/>
                  <a:gd name="connsiteY2" fmla="*/ 2334344 h 2869960"/>
                  <a:gd name="connsiteX3" fmla="*/ 187196 w 3142862"/>
                  <a:gd name="connsiteY3" fmla="*/ 2860388 h 2869960"/>
                  <a:gd name="connsiteX4" fmla="*/ 0 w 3142862"/>
                  <a:gd name="connsiteY4" fmla="*/ 0 h 2869960"/>
                  <a:gd name="connsiteX0" fmla="*/ 0 w 3142862"/>
                  <a:gd name="connsiteY0" fmla="*/ 0 h 2875403"/>
                  <a:gd name="connsiteX1" fmla="*/ 3007415 w 3142862"/>
                  <a:gd name="connsiteY1" fmla="*/ 55771 h 2875403"/>
                  <a:gd name="connsiteX2" fmla="*/ 2879470 w 3142862"/>
                  <a:gd name="connsiteY2" fmla="*/ 2334344 h 2875403"/>
                  <a:gd name="connsiteX3" fmla="*/ 187196 w 3142862"/>
                  <a:gd name="connsiteY3" fmla="*/ 2860388 h 2875403"/>
                  <a:gd name="connsiteX4" fmla="*/ 0 w 3142862"/>
                  <a:gd name="connsiteY4" fmla="*/ 0 h 2875403"/>
                  <a:gd name="connsiteX0" fmla="*/ 0 w 3155056"/>
                  <a:gd name="connsiteY0" fmla="*/ 0 h 2875403"/>
                  <a:gd name="connsiteX1" fmla="*/ 3007415 w 3155056"/>
                  <a:gd name="connsiteY1" fmla="*/ 55771 h 2875403"/>
                  <a:gd name="connsiteX2" fmla="*/ 2879470 w 3155056"/>
                  <a:gd name="connsiteY2" fmla="*/ 2334344 h 2875403"/>
                  <a:gd name="connsiteX3" fmla="*/ 187196 w 3155056"/>
                  <a:gd name="connsiteY3" fmla="*/ 2860388 h 2875403"/>
                  <a:gd name="connsiteX4" fmla="*/ 0 w 3155056"/>
                  <a:gd name="connsiteY4" fmla="*/ 0 h 2875403"/>
                  <a:gd name="connsiteX0" fmla="*/ 0 w 3111070"/>
                  <a:gd name="connsiteY0" fmla="*/ 0 h 2875403"/>
                  <a:gd name="connsiteX1" fmla="*/ 3007415 w 3111070"/>
                  <a:gd name="connsiteY1" fmla="*/ 55771 h 2875403"/>
                  <a:gd name="connsiteX2" fmla="*/ 2879470 w 3111070"/>
                  <a:gd name="connsiteY2" fmla="*/ 2334344 h 2875403"/>
                  <a:gd name="connsiteX3" fmla="*/ 187196 w 3111070"/>
                  <a:gd name="connsiteY3" fmla="*/ 2860388 h 2875403"/>
                  <a:gd name="connsiteX4" fmla="*/ 0 w 3111070"/>
                  <a:gd name="connsiteY4" fmla="*/ 0 h 2875403"/>
                  <a:gd name="connsiteX0" fmla="*/ 0 w 3116300"/>
                  <a:gd name="connsiteY0" fmla="*/ 0 h 2875403"/>
                  <a:gd name="connsiteX1" fmla="*/ 3007415 w 3116300"/>
                  <a:gd name="connsiteY1" fmla="*/ 55771 h 2875403"/>
                  <a:gd name="connsiteX2" fmla="*/ 2879470 w 3116300"/>
                  <a:gd name="connsiteY2" fmla="*/ 2334344 h 2875403"/>
                  <a:gd name="connsiteX3" fmla="*/ 187196 w 3116300"/>
                  <a:gd name="connsiteY3" fmla="*/ 2860388 h 2875403"/>
                  <a:gd name="connsiteX4" fmla="*/ 0 w 3116300"/>
                  <a:gd name="connsiteY4" fmla="*/ 0 h 2875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300" h="2875403">
                    <a:moveTo>
                      <a:pt x="0" y="0"/>
                    </a:moveTo>
                    <a:cubicBezTo>
                      <a:pt x="1127017" y="85961"/>
                      <a:pt x="2004943" y="37181"/>
                      <a:pt x="3007415" y="55771"/>
                    </a:cubicBezTo>
                    <a:cubicBezTo>
                      <a:pt x="2936937" y="964672"/>
                      <a:pt x="3368549" y="2290401"/>
                      <a:pt x="2879470" y="2334344"/>
                    </a:cubicBezTo>
                    <a:cubicBezTo>
                      <a:pt x="2708049" y="2614029"/>
                      <a:pt x="1197859" y="2950916"/>
                      <a:pt x="187196" y="2860388"/>
                    </a:cubicBezTo>
                    <a:cubicBezTo>
                      <a:pt x="13901" y="1782226"/>
                      <a:pt x="148001" y="804419"/>
                      <a:pt x="0"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riangle rectangle 7">
                <a:extLst>
                  <a:ext uri="{FF2B5EF4-FFF2-40B4-BE49-F238E27FC236}">
                    <a16:creationId xmlns:a16="http://schemas.microsoft.com/office/drawing/2014/main" id="{E7951C8D-293D-42BC-8269-CC0A862E0417}"/>
                  </a:ext>
                </a:extLst>
              </p:cNvPr>
              <p:cNvSpPr/>
              <p:nvPr/>
            </p:nvSpPr>
            <p:spPr>
              <a:xfrm rot="14260875">
                <a:off x="6185180" y="3089786"/>
                <a:ext cx="337253" cy="1519274"/>
              </a:xfrm>
              <a:custGeom>
                <a:avLst/>
                <a:gdLst>
                  <a:gd name="connsiteX0" fmla="*/ 0 w 360040"/>
                  <a:gd name="connsiteY0" fmla="*/ 1205112 h 1205112"/>
                  <a:gd name="connsiteX1" fmla="*/ 0 w 360040"/>
                  <a:gd name="connsiteY1" fmla="*/ 0 h 1205112"/>
                  <a:gd name="connsiteX2" fmla="*/ 360040 w 360040"/>
                  <a:gd name="connsiteY2" fmla="*/ 1205112 h 1205112"/>
                  <a:gd name="connsiteX3" fmla="*/ 0 w 360040"/>
                  <a:gd name="connsiteY3" fmla="*/ 1205112 h 1205112"/>
                  <a:gd name="connsiteX0" fmla="*/ 0 w 284031"/>
                  <a:gd name="connsiteY0" fmla="*/ 1205112 h 1205112"/>
                  <a:gd name="connsiteX1" fmla="*/ 0 w 284031"/>
                  <a:gd name="connsiteY1" fmla="*/ 0 h 1205112"/>
                  <a:gd name="connsiteX2" fmla="*/ 284031 w 284031"/>
                  <a:gd name="connsiteY2" fmla="*/ 826409 h 1205112"/>
                  <a:gd name="connsiteX3" fmla="*/ 0 w 284031"/>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66580"/>
                  <a:gd name="connsiteY0" fmla="*/ 1205112 h 1205112"/>
                  <a:gd name="connsiteX1" fmla="*/ 0 w 366580"/>
                  <a:gd name="connsiteY1" fmla="*/ 0 h 1205112"/>
                  <a:gd name="connsiteX2" fmla="*/ 366580 w 366580"/>
                  <a:gd name="connsiteY2" fmla="*/ 963165 h 1205112"/>
                  <a:gd name="connsiteX3" fmla="*/ 0 w 366580"/>
                  <a:gd name="connsiteY3" fmla="*/ 1205112 h 120511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0 w 375287"/>
                  <a:gd name="connsiteY0" fmla="*/ 1227782 h 1227782"/>
                  <a:gd name="connsiteX1" fmla="*/ 8707 w 375287"/>
                  <a:gd name="connsiteY1" fmla="*/ 0 h 1227782"/>
                  <a:gd name="connsiteX2" fmla="*/ 375287 w 375287"/>
                  <a:gd name="connsiteY2" fmla="*/ 963165 h 1227782"/>
                  <a:gd name="connsiteX3" fmla="*/ 0 w 375287"/>
                  <a:gd name="connsiteY3" fmla="*/ 1227782 h 1227782"/>
                  <a:gd name="connsiteX0" fmla="*/ 126017 w 501304"/>
                  <a:gd name="connsiteY0" fmla="*/ 1227782 h 1227782"/>
                  <a:gd name="connsiteX1" fmla="*/ 134724 w 501304"/>
                  <a:gd name="connsiteY1" fmla="*/ 0 h 1227782"/>
                  <a:gd name="connsiteX2" fmla="*/ 501304 w 501304"/>
                  <a:gd name="connsiteY2" fmla="*/ 963165 h 1227782"/>
                  <a:gd name="connsiteX3" fmla="*/ 126017 w 501304"/>
                  <a:gd name="connsiteY3" fmla="*/ 1227782 h 1227782"/>
                  <a:gd name="connsiteX0" fmla="*/ 129311 w 504598"/>
                  <a:gd name="connsiteY0" fmla="*/ 1227782 h 1227782"/>
                  <a:gd name="connsiteX1" fmla="*/ 138018 w 504598"/>
                  <a:gd name="connsiteY1" fmla="*/ 0 h 1227782"/>
                  <a:gd name="connsiteX2" fmla="*/ 504598 w 504598"/>
                  <a:gd name="connsiteY2" fmla="*/ 963165 h 1227782"/>
                  <a:gd name="connsiteX3" fmla="*/ 129311 w 504598"/>
                  <a:gd name="connsiteY3" fmla="*/ 1227782 h 1227782"/>
                  <a:gd name="connsiteX0" fmla="*/ 122131 w 497418"/>
                  <a:gd name="connsiteY0" fmla="*/ 1406841 h 1406841"/>
                  <a:gd name="connsiteX1" fmla="*/ 159583 w 497418"/>
                  <a:gd name="connsiteY1" fmla="*/ 0 h 1406841"/>
                  <a:gd name="connsiteX2" fmla="*/ 497418 w 497418"/>
                  <a:gd name="connsiteY2" fmla="*/ 1142224 h 1406841"/>
                  <a:gd name="connsiteX3" fmla="*/ 122131 w 497418"/>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509800"/>
                  <a:gd name="connsiteY0" fmla="*/ 1406841 h 1406841"/>
                  <a:gd name="connsiteX1" fmla="*/ 171965 w 509800"/>
                  <a:gd name="connsiteY1" fmla="*/ 0 h 1406841"/>
                  <a:gd name="connsiteX2" fmla="*/ 509800 w 509800"/>
                  <a:gd name="connsiteY2" fmla="*/ 1142224 h 1406841"/>
                  <a:gd name="connsiteX3" fmla="*/ 134513 w 509800"/>
                  <a:gd name="connsiteY3" fmla="*/ 1406841 h 1406841"/>
                  <a:gd name="connsiteX0" fmla="*/ 134513 w 403203"/>
                  <a:gd name="connsiteY0" fmla="*/ 1406841 h 1406841"/>
                  <a:gd name="connsiteX1" fmla="*/ 171965 w 403203"/>
                  <a:gd name="connsiteY1" fmla="*/ 0 h 1406841"/>
                  <a:gd name="connsiteX2" fmla="*/ 403203 w 403203"/>
                  <a:gd name="connsiteY2" fmla="*/ 1117809 h 1406841"/>
                  <a:gd name="connsiteX3" fmla="*/ 134513 w 403203"/>
                  <a:gd name="connsiteY3" fmla="*/ 1406841 h 1406841"/>
                  <a:gd name="connsiteX0" fmla="*/ 134513 w 412457"/>
                  <a:gd name="connsiteY0" fmla="*/ 1406841 h 1406841"/>
                  <a:gd name="connsiteX1" fmla="*/ 171965 w 412457"/>
                  <a:gd name="connsiteY1" fmla="*/ 0 h 1406841"/>
                  <a:gd name="connsiteX2" fmla="*/ 412456 w 412457"/>
                  <a:gd name="connsiteY2" fmla="*/ 1149013 h 1406841"/>
                  <a:gd name="connsiteX3" fmla="*/ 134513 w 412457"/>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34513 w 412456"/>
                  <a:gd name="connsiteY0" fmla="*/ 1406841 h 1406841"/>
                  <a:gd name="connsiteX1" fmla="*/ 171965 w 412456"/>
                  <a:gd name="connsiteY1" fmla="*/ 0 h 1406841"/>
                  <a:gd name="connsiteX2" fmla="*/ 412456 w 412456"/>
                  <a:gd name="connsiteY2" fmla="*/ 1149013 h 1406841"/>
                  <a:gd name="connsiteX3" fmla="*/ 134513 w 412456"/>
                  <a:gd name="connsiteY3" fmla="*/ 1406841 h 1406841"/>
                  <a:gd name="connsiteX0" fmla="*/ 140084 w 398701"/>
                  <a:gd name="connsiteY0" fmla="*/ 1442880 h 1442880"/>
                  <a:gd name="connsiteX1" fmla="*/ 158210 w 398701"/>
                  <a:gd name="connsiteY1" fmla="*/ 0 h 1442880"/>
                  <a:gd name="connsiteX2" fmla="*/ 398701 w 398701"/>
                  <a:gd name="connsiteY2" fmla="*/ 1149013 h 1442880"/>
                  <a:gd name="connsiteX3" fmla="*/ 140084 w 39870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 name="connsiteX0" fmla="*/ 163454 w 422071"/>
                  <a:gd name="connsiteY0" fmla="*/ 1442880 h 1442880"/>
                  <a:gd name="connsiteX1" fmla="*/ 181580 w 422071"/>
                  <a:gd name="connsiteY1" fmla="*/ 0 h 1442880"/>
                  <a:gd name="connsiteX2" fmla="*/ 422071 w 422071"/>
                  <a:gd name="connsiteY2" fmla="*/ 1149013 h 1442880"/>
                  <a:gd name="connsiteX3" fmla="*/ 163454 w 422071"/>
                  <a:gd name="connsiteY3" fmla="*/ 1442880 h 1442880"/>
                </a:gdLst>
                <a:ahLst/>
                <a:cxnLst>
                  <a:cxn ang="0">
                    <a:pos x="connsiteX0" y="connsiteY0"/>
                  </a:cxn>
                  <a:cxn ang="0">
                    <a:pos x="connsiteX1" y="connsiteY1"/>
                  </a:cxn>
                  <a:cxn ang="0">
                    <a:pos x="connsiteX2" y="connsiteY2"/>
                  </a:cxn>
                  <a:cxn ang="0">
                    <a:pos x="connsiteX3" y="connsiteY3"/>
                  </a:cxn>
                </a:cxnLst>
                <a:rect l="l" t="t" r="r" b="b"/>
                <a:pathLst>
                  <a:path w="422071" h="1442880">
                    <a:moveTo>
                      <a:pt x="163454" y="1442880"/>
                    </a:moveTo>
                    <a:cubicBezTo>
                      <a:pt x="-176501" y="1226284"/>
                      <a:pt x="107547" y="307905"/>
                      <a:pt x="181580" y="0"/>
                    </a:cubicBezTo>
                    <a:cubicBezTo>
                      <a:pt x="115191" y="556789"/>
                      <a:pt x="137346" y="827855"/>
                      <a:pt x="422071" y="1149013"/>
                    </a:cubicBezTo>
                    <a:cubicBezTo>
                      <a:pt x="129579" y="963158"/>
                      <a:pt x="66208" y="1301405"/>
                      <a:pt x="163454" y="1442880"/>
                    </a:cubicBez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2" name="Rectangle 21">
            <a:extLst>
              <a:ext uri="{FF2B5EF4-FFF2-40B4-BE49-F238E27FC236}">
                <a16:creationId xmlns:a16="http://schemas.microsoft.com/office/drawing/2014/main" id="{47BBF64E-ED75-6687-25CD-FB7AADADE455}"/>
              </a:ext>
            </a:extLst>
          </p:cNvPr>
          <p:cNvSpPr/>
          <p:nvPr/>
        </p:nvSpPr>
        <p:spPr>
          <a:xfrm rot="18900000">
            <a:off x="7084538" y="1967398"/>
            <a:ext cx="1307634"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22">
            <a:extLst>
              <a:ext uri="{FF2B5EF4-FFF2-40B4-BE49-F238E27FC236}">
                <a16:creationId xmlns:a16="http://schemas.microsoft.com/office/drawing/2014/main" id="{A9A09480-ADAB-ECED-544F-6E2D2A35C11F}"/>
              </a:ext>
            </a:extLst>
          </p:cNvPr>
          <p:cNvSpPr/>
          <p:nvPr/>
        </p:nvSpPr>
        <p:spPr>
          <a:xfrm rot="2149474">
            <a:off x="10630410" y="1633801"/>
            <a:ext cx="1358377" cy="242604"/>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ZoneTexte 5">
            <a:extLst>
              <a:ext uri="{FF2B5EF4-FFF2-40B4-BE49-F238E27FC236}">
                <a16:creationId xmlns:a16="http://schemas.microsoft.com/office/drawing/2014/main" id="{A137EDBB-2A06-BF1C-8B68-F8CB8BF29480}"/>
              </a:ext>
            </a:extLst>
          </p:cNvPr>
          <p:cNvSpPr txBox="1">
            <a:spLocks noChangeArrowheads="1"/>
          </p:cNvSpPr>
          <p:nvPr/>
        </p:nvSpPr>
        <p:spPr bwMode="auto">
          <a:xfrm rot="21155621">
            <a:off x="7733854" y="2252517"/>
            <a:ext cx="40686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Actualisation des outils d’aide à la saisie mis à disposition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 </a:t>
            </a:r>
            <a:r>
              <a:rPr kumimoji="0" lang="fr-FR" altLang="fr-FR" sz="2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Présanse</a:t>
            </a:r>
            <a:r>
              <a:rPr kumimoji="0" lang="fr-FR" altLang="fr-FR"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2" name="ZoneTexte 4">
            <a:extLst>
              <a:ext uri="{FF2B5EF4-FFF2-40B4-BE49-F238E27FC236}">
                <a16:creationId xmlns:a16="http://schemas.microsoft.com/office/drawing/2014/main" id="{B9FDD94E-A1F5-7747-ED73-B2A70C445B1E}"/>
              </a:ext>
            </a:extLst>
          </p:cNvPr>
          <p:cNvSpPr txBox="1">
            <a:spLocks noChangeArrowheads="1"/>
          </p:cNvSpPr>
          <p:nvPr/>
        </p:nvSpPr>
        <p:spPr bwMode="auto">
          <a:xfrm>
            <a:off x="669925" y="5902325"/>
            <a:ext cx="9510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hlinkClick r:id="rId2"/>
              </a:rPr>
              <a:t>https://www.presanse.fr/ressources-sant%C3%A9-travail/guide-tha-les-outils-daide-a-la-saisie/</a:t>
            </a:r>
            <a:r>
              <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rPr>
              <a:t>  </a:t>
            </a:r>
          </a:p>
        </p:txBody>
      </p:sp>
      <p:sp>
        <p:nvSpPr>
          <p:cNvPr id="4" name="Espace réservé du texte 4">
            <a:extLst>
              <a:ext uri="{FF2B5EF4-FFF2-40B4-BE49-F238E27FC236}">
                <a16:creationId xmlns:a16="http://schemas.microsoft.com/office/drawing/2014/main" id="{58DFEDD6-C15A-4D59-7B35-2DDE382D99E5}"/>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3" name="Espace réservé du texte 1">
            <a:extLst>
              <a:ext uri="{FF2B5EF4-FFF2-40B4-BE49-F238E27FC236}">
                <a16:creationId xmlns:a16="http://schemas.microsoft.com/office/drawing/2014/main" id="{746AC1C4-F543-8590-FABA-10173281B2CF}"/>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Thésaurus Harmonisés et supports dérivés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Livraison de la Version 2025 aux éditeurs </a:t>
            </a:r>
          </a:p>
        </p:txBody>
      </p:sp>
      <p:sp>
        <p:nvSpPr>
          <p:cNvPr id="27" name="Rectangle 26">
            <a:extLst>
              <a:ext uri="{FF2B5EF4-FFF2-40B4-BE49-F238E27FC236}">
                <a16:creationId xmlns:a16="http://schemas.microsoft.com/office/drawing/2014/main" id="{33B2CA4B-64B4-D2A8-4C29-BD53D38A6C8F}"/>
              </a:ext>
            </a:extLst>
          </p:cNvPr>
          <p:cNvSpPr/>
          <p:nvPr/>
        </p:nvSpPr>
        <p:spPr>
          <a:xfrm rot="21133685">
            <a:off x="8058864" y="3160456"/>
            <a:ext cx="3892753" cy="2334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 venir – Janvier 2025</a:t>
            </a:r>
            <a:endParaRPr kumimoji="0" lang="fr-FR"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406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9D8030C-30F2-1F7B-708C-24CFB2D74203}"/>
              </a:ext>
            </a:extLst>
          </p:cNvPr>
          <p:cNvSpPr>
            <a:spLocks noGrp="1"/>
          </p:cNvSpPr>
          <p:nvPr>
            <p:ph type="body" sz="quarter" idx="10"/>
          </p:nvPr>
        </p:nvSpPr>
        <p:spPr>
          <a:xfrm>
            <a:off x="828446" y="396069"/>
            <a:ext cx="10956204" cy="612775"/>
          </a:xfrm>
        </p:spPr>
        <p:txBody>
          <a:bodyPr/>
          <a:lstStyle/>
          <a:p>
            <a:r>
              <a:rPr lang="fr-FR" sz="2400" b="1" dirty="0"/>
              <a:t>Former et qualifier un nombre suffisant de médecins du travail</a:t>
            </a:r>
            <a:endParaRPr lang="fr-FR" sz="2400" dirty="0"/>
          </a:p>
        </p:txBody>
      </p:sp>
      <p:grpSp>
        <p:nvGrpSpPr>
          <p:cNvPr id="5" name="Groupe 4">
            <a:extLst>
              <a:ext uri="{FF2B5EF4-FFF2-40B4-BE49-F238E27FC236}">
                <a16:creationId xmlns:a16="http://schemas.microsoft.com/office/drawing/2014/main" id="{16516122-3EFC-A57B-A045-5A5ABA9924FA}"/>
              </a:ext>
            </a:extLst>
          </p:cNvPr>
          <p:cNvGrpSpPr/>
          <p:nvPr/>
        </p:nvGrpSpPr>
        <p:grpSpPr>
          <a:xfrm>
            <a:off x="832188" y="1492523"/>
            <a:ext cx="11225009" cy="5234650"/>
            <a:chOff x="828446" y="1289793"/>
            <a:chExt cx="11157385" cy="5396614"/>
          </a:xfrm>
        </p:grpSpPr>
        <p:pic>
          <p:nvPicPr>
            <p:cNvPr id="3074" name="Picture 2">
              <a:extLst>
                <a:ext uri="{FF2B5EF4-FFF2-40B4-BE49-F238E27FC236}">
                  <a16:creationId xmlns:a16="http://schemas.microsoft.com/office/drawing/2014/main" id="{6417E81A-EEC0-8B30-6F37-BA950885B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314" y="1447157"/>
              <a:ext cx="10895517" cy="486683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D2A8148-F467-9A26-EF38-54075DE47CF8}"/>
                </a:ext>
              </a:extLst>
            </p:cNvPr>
            <p:cNvSpPr txBox="1"/>
            <p:nvPr/>
          </p:nvSpPr>
          <p:spPr>
            <a:xfrm>
              <a:off x="828446" y="1336563"/>
              <a:ext cx="4443813" cy="646331"/>
            </a:xfrm>
            <a:prstGeom prst="rect">
              <a:avLst/>
            </a:prstGeom>
            <a:noFill/>
          </p:spPr>
          <p:txBody>
            <a:bodyPr wrap="square" rtlCol="0">
              <a:spAutoFit/>
            </a:bodyPr>
            <a:lstStyle/>
            <a:p>
              <a:pPr algn="r"/>
              <a:r>
                <a:rPr lang="fr-FR" dirty="0"/>
                <a:t>Etat des lieux et projections de la démographie médicale (nationale /régionale)</a:t>
              </a:r>
            </a:p>
          </p:txBody>
        </p:sp>
        <p:sp>
          <p:nvSpPr>
            <p:cNvPr id="9" name="ZoneTexte 8">
              <a:extLst>
                <a:ext uri="{FF2B5EF4-FFF2-40B4-BE49-F238E27FC236}">
                  <a16:creationId xmlns:a16="http://schemas.microsoft.com/office/drawing/2014/main" id="{762536F9-CB49-96C0-176A-A8E18EFFE150}"/>
                </a:ext>
              </a:extLst>
            </p:cNvPr>
            <p:cNvSpPr txBox="1"/>
            <p:nvPr/>
          </p:nvSpPr>
          <p:spPr>
            <a:xfrm>
              <a:off x="1647876" y="2202051"/>
              <a:ext cx="3866088" cy="646331"/>
            </a:xfrm>
            <a:prstGeom prst="rect">
              <a:avLst/>
            </a:prstGeom>
            <a:noFill/>
          </p:spPr>
          <p:txBody>
            <a:bodyPr wrap="square" rtlCol="0">
              <a:spAutoFit/>
            </a:bodyPr>
            <a:lstStyle/>
            <a:p>
              <a:pPr algn="r"/>
              <a:r>
                <a:rPr lang="fr-FR" dirty="0"/>
                <a:t>Répartition des pôles d’enseignement </a:t>
              </a:r>
            </a:p>
            <a:p>
              <a:pPr algn="r"/>
              <a:r>
                <a:rPr lang="fr-FR" dirty="0"/>
                <a:t>et de recherche</a:t>
              </a:r>
            </a:p>
          </p:txBody>
        </p:sp>
        <p:sp>
          <p:nvSpPr>
            <p:cNvPr id="10" name="ZoneTexte 9">
              <a:extLst>
                <a:ext uri="{FF2B5EF4-FFF2-40B4-BE49-F238E27FC236}">
                  <a16:creationId xmlns:a16="http://schemas.microsoft.com/office/drawing/2014/main" id="{AA81FF3C-B1EF-9D6F-A9EA-C1AD4EE67B3F}"/>
                </a:ext>
              </a:extLst>
            </p:cNvPr>
            <p:cNvSpPr txBox="1"/>
            <p:nvPr/>
          </p:nvSpPr>
          <p:spPr>
            <a:xfrm>
              <a:off x="3654548" y="3071421"/>
              <a:ext cx="2294546" cy="646331"/>
            </a:xfrm>
            <a:prstGeom prst="rect">
              <a:avLst/>
            </a:prstGeom>
            <a:noFill/>
          </p:spPr>
          <p:txBody>
            <a:bodyPr wrap="square" rtlCol="0">
              <a:spAutoFit/>
            </a:bodyPr>
            <a:lstStyle/>
            <a:p>
              <a:pPr algn="r" rtl="0"/>
              <a:r>
                <a:rPr lang="fr-FR" dirty="0"/>
                <a:t>Information de toutes </a:t>
              </a:r>
            </a:p>
            <a:p>
              <a:pPr algn="r" rtl="0"/>
              <a:r>
                <a:rPr lang="fr-FR" dirty="0"/>
                <a:t>les parties prenantes</a:t>
              </a:r>
            </a:p>
          </p:txBody>
        </p:sp>
        <p:sp>
          <p:nvSpPr>
            <p:cNvPr id="11" name="ZoneTexte 10">
              <a:extLst>
                <a:ext uri="{FF2B5EF4-FFF2-40B4-BE49-F238E27FC236}">
                  <a16:creationId xmlns:a16="http://schemas.microsoft.com/office/drawing/2014/main" id="{1B98B887-8222-E3F2-ADE0-71DF5B3F678D}"/>
                </a:ext>
              </a:extLst>
            </p:cNvPr>
            <p:cNvSpPr txBox="1"/>
            <p:nvPr/>
          </p:nvSpPr>
          <p:spPr>
            <a:xfrm>
              <a:off x="2964476" y="4983282"/>
              <a:ext cx="2532194" cy="646331"/>
            </a:xfrm>
            <a:prstGeom prst="rect">
              <a:avLst/>
            </a:prstGeom>
            <a:noFill/>
          </p:spPr>
          <p:txBody>
            <a:bodyPr wrap="square" rtlCol="0">
              <a:spAutoFit/>
            </a:bodyPr>
            <a:lstStyle/>
            <a:p>
              <a:pPr algn="r" rtl="0"/>
              <a:r>
                <a:rPr lang="fr-FR" dirty="0"/>
                <a:t>Formation des collaborateurs médecins</a:t>
              </a:r>
            </a:p>
          </p:txBody>
        </p:sp>
        <p:sp>
          <p:nvSpPr>
            <p:cNvPr id="12" name="ZoneTexte 11">
              <a:extLst>
                <a:ext uri="{FF2B5EF4-FFF2-40B4-BE49-F238E27FC236}">
                  <a16:creationId xmlns:a16="http://schemas.microsoft.com/office/drawing/2014/main" id="{22691C4C-CA14-FD08-128D-E310463B877D}"/>
                </a:ext>
              </a:extLst>
            </p:cNvPr>
            <p:cNvSpPr txBox="1"/>
            <p:nvPr/>
          </p:nvSpPr>
          <p:spPr>
            <a:xfrm>
              <a:off x="3520867" y="4079751"/>
              <a:ext cx="2428227" cy="646331"/>
            </a:xfrm>
            <a:prstGeom prst="rect">
              <a:avLst/>
            </a:prstGeom>
            <a:noFill/>
          </p:spPr>
          <p:txBody>
            <a:bodyPr wrap="square" rtlCol="0">
              <a:spAutoFit/>
            </a:bodyPr>
            <a:lstStyle/>
            <a:p>
              <a:pPr algn="r" rtl="0"/>
              <a:r>
                <a:rPr lang="fr-FR" dirty="0"/>
                <a:t>Enjeux et contraintes de la formation initiale DES</a:t>
              </a:r>
            </a:p>
          </p:txBody>
        </p:sp>
        <p:sp>
          <p:nvSpPr>
            <p:cNvPr id="13" name="ZoneTexte 12">
              <a:extLst>
                <a:ext uri="{FF2B5EF4-FFF2-40B4-BE49-F238E27FC236}">
                  <a16:creationId xmlns:a16="http://schemas.microsoft.com/office/drawing/2014/main" id="{79FC6C8F-5CBA-153A-A155-32393441773F}"/>
                </a:ext>
              </a:extLst>
            </p:cNvPr>
            <p:cNvSpPr txBox="1"/>
            <p:nvPr/>
          </p:nvSpPr>
          <p:spPr>
            <a:xfrm>
              <a:off x="2726827" y="5886813"/>
              <a:ext cx="2532194" cy="646331"/>
            </a:xfrm>
            <a:prstGeom prst="rect">
              <a:avLst/>
            </a:prstGeom>
            <a:noFill/>
          </p:spPr>
          <p:txBody>
            <a:bodyPr wrap="square" rtlCol="0">
              <a:spAutoFit/>
            </a:bodyPr>
            <a:lstStyle/>
            <a:p>
              <a:pPr algn="r" rtl="0"/>
              <a:r>
                <a:rPr lang="fr-FR" dirty="0"/>
                <a:t>PAE et autres voies d’accès</a:t>
              </a:r>
            </a:p>
          </p:txBody>
        </p:sp>
        <p:sp>
          <p:nvSpPr>
            <p:cNvPr id="14" name="ZoneTexte 13">
              <a:extLst>
                <a:ext uri="{FF2B5EF4-FFF2-40B4-BE49-F238E27FC236}">
                  <a16:creationId xmlns:a16="http://schemas.microsoft.com/office/drawing/2014/main" id="{2CEFD0D3-35CF-D9DC-7B0D-BCBE19B6E7D4}"/>
                </a:ext>
              </a:extLst>
            </p:cNvPr>
            <p:cNvSpPr txBox="1"/>
            <p:nvPr/>
          </p:nvSpPr>
          <p:spPr>
            <a:xfrm>
              <a:off x="5949094" y="1289793"/>
              <a:ext cx="2752968" cy="646331"/>
            </a:xfrm>
            <a:prstGeom prst="rect">
              <a:avLst/>
            </a:prstGeom>
            <a:noFill/>
          </p:spPr>
          <p:txBody>
            <a:bodyPr wrap="square" rtlCol="0">
              <a:spAutoFit/>
            </a:bodyPr>
            <a:lstStyle/>
            <a:p>
              <a:pPr algn="r" rtl="0"/>
              <a:r>
                <a:rPr lang="fr-FR" dirty="0"/>
                <a:t>Communication et valorisation de la spécialité</a:t>
              </a:r>
            </a:p>
          </p:txBody>
        </p:sp>
        <p:sp>
          <p:nvSpPr>
            <p:cNvPr id="17" name="ZoneTexte 16">
              <a:extLst>
                <a:ext uri="{FF2B5EF4-FFF2-40B4-BE49-F238E27FC236}">
                  <a16:creationId xmlns:a16="http://schemas.microsoft.com/office/drawing/2014/main" id="{7CD5ED98-CB90-B4DB-3212-7028E1F495A4}"/>
                </a:ext>
              </a:extLst>
            </p:cNvPr>
            <p:cNvSpPr txBox="1"/>
            <p:nvPr/>
          </p:nvSpPr>
          <p:spPr>
            <a:xfrm>
              <a:off x="6521402" y="2180607"/>
              <a:ext cx="2428227" cy="646331"/>
            </a:xfrm>
            <a:prstGeom prst="rect">
              <a:avLst/>
            </a:prstGeom>
            <a:noFill/>
          </p:spPr>
          <p:txBody>
            <a:bodyPr wrap="square" rtlCol="0">
              <a:spAutoFit/>
            </a:bodyPr>
            <a:lstStyle/>
            <a:p>
              <a:pPr algn="r" rtl="0"/>
              <a:r>
                <a:rPr lang="fr-FR" dirty="0"/>
                <a:t>Stages pour les étudiants en médecine</a:t>
              </a:r>
            </a:p>
          </p:txBody>
        </p:sp>
        <p:sp>
          <p:nvSpPr>
            <p:cNvPr id="18" name="ZoneTexte 17">
              <a:extLst>
                <a:ext uri="{FF2B5EF4-FFF2-40B4-BE49-F238E27FC236}">
                  <a16:creationId xmlns:a16="http://schemas.microsoft.com/office/drawing/2014/main" id="{88A796C1-6C78-C711-8DFE-EA72FBC48A66}"/>
                </a:ext>
              </a:extLst>
            </p:cNvPr>
            <p:cNvSpPr txBox="1"/>
            <p:nvPr/>
          </p:nvSpPr>
          <p:spPr>
            <a:xfrm>
              <a:off x="6762573" y="3184326"/>
              <a:ext cx="2428227" cy="369332"/>
            </a:xfrm>
            <a:prstGeom prst="rect">
              <a:avLst/>
            </a:prstGeom>
            <a:noFill/>
          </p:spPr>
          <p:txBody>
            <a:bodyPr wrap="square" rtlCol="0">
              <a:spAutoFit/>
            </a:bodyPr>
            <a:lstStyle/>
            <a:p>
              <a:pPr algn="r" rtl="0"/>
              <a:r>
                <a:rPr lang="fr-FR" dirty="0"/>
                <a:t>Soutien de l’</a:t>
              </a:r>
              <a:r>
                <a:rPr lang="fr-FR" dirty="0" err="1"/>
                <a:t>Animt</a:t>
              </a:r>
              <a:endParaRPr lang="fr-FR" dirty="0"/>
            </a:p>
          </p:txBody>
        </p:sp>
        <p:sp>
          <p:nvSpPr>
            <p:cNvPr id="23" name="ZoneTexte 22">
              <a:extLst>
                <a:ext uri="{FF2B5EF4-FFF2-40B4-BE49-F238E27FC236}">
                  <a16:creationId xmlns:a16="http://schemas.microsoft.com/office/drawing/2014/main" id="{78DC59C6-359B-C759-CC12-D4267F0AA844}"/>
                </a:ext>
              </a:extLst>
            </p:cNvPr>
            <p:cNvSpPr txBox="1"/>
            <p:nvPr/>
          </p:nvSpPr>
          <p:spPr>
            <a:xfrm>
              <a:off x="6332434" y="4073836"/>
              <a:ext cx="2941935" cy="646331"/>
            </a:xfrm>
            <a:prstGeom prst="rect">
              <a:avLst/>
            </a:prstGeom>
            <a:noFill/>
          </p:spPr>
          <p:txBody>
            <a:bodyPr wrap="square" rtlCol="0">
              <a:spAutoFit/>
            </a:bodyPr>
            <a:lstStyle/>
            <a:p>
              <a:pPr algn="r" rtl="0"/>
              <a:r>
                <a:rPr lang="fr-FR" dirty="0"/>
                <a:t>Conditions d’exercice convergentes (SPSTA - SPSTI)</a:t>
              </a:r>
            </a:p>
          </p:txBody>
        </p:sp>
        <p:sp>
          <p:nvSpPr>
            <p:cNvPr id="24" name="ZoneTexte 23">
              <a:extLst>
                <a:ext uri="{FF2B5EF4-FFF2-40B4-BE49-F238E27FC236}">
                  <a16:creationId xmlns:a16="http://schemas.microsoft.com/office/drawing/2014/main" id="{6FED8819-2268-833F-4F48-86135BDA2892}"/>
                </a:ext>
              </a:extLst>
            </p:cNvPr>
            <p:cNvSpPr txBox="1"/>
            <p:nvPr/>
          </p:nvSpPr>
          <p:spPr>
            <a:xfrm>
              <a:off x="5717136" y="4983281"/>
              <a:ext cx="3232493" cy="646331"/>
            </a:xfrm>
            <a:prstGeom prst="rect">
              <a:avLst/>
            </a:prstGeom>
            <a:noFill/>
          </p:spPr>
          <p:txBody>
            <a:bodyPr wrap="square" rtlCol="0">
              <a:spAutoFit/>
            </a:bodyPr>
            <a:lstStyle/>
            <a:p>
              <a:pPr algn="r" rtl="0"/>
              <a:r>
                <a:rPr lang="fr-FR" dirty="0"/>
                <a:t>Sensibilisation du Ministère de la santé et des autres spécialités</a:t>
              </a:r>
            </a:p>
          </p:txBody>
        </p:sp>
        <p:sp>
          <p:nvSpPr>
            <p:cNvPr id="25" name="ZoneTexte 24">
              <a:extLst>
                <a:ext uri="{FF2B5EF4-FFF2-40B4-BE49-F238E27FC236}">
                  <a16:creationId xmlns:a16="http://schemas.microsoft.com/office/drawing/2014/main" id="{231B67AC-0D67-4C4A-EF73-6A7252B5D6F9}"/>
                </a:ext>
              </a:extLst>
            </p:cNvPr>
            <p:cNvSpPr txBox="1"/>
            <p:nvPr/>
          </p:nvSpPr>
          <p:spPr>
            <a:xfrm>
              <a:off x="6224542" y="6020078"/>
              <a:ext cx="2428227" cy="666329"/>
            </a:xfrm>
            <a:prstGeom prst="rect">
              <a:avLst/>
            </a:prstGeom>
            <a:noFill/>
          </p:spPr>
          <p:txBody>
            <a:bodyPr wrap="square" rtlCol="0">
              <a:spAutoFit/>
            </a:bodyPr>
            <a:lstStyle/>
            <a:p>
              <a:pPr algn="r" rtl="0"/>
              <a:r>
                <a:rPr lang="fr-FR" dirty="0"/>
                <a:t>CCN des SPSTI –Conditions de travail</a:t>
              </a:r>
            </a:p>
          </p:txBody>
        </p:sp>
      </p:grpSp>
      <p:sp>
        <p:nvSpPr>
          <p:cNvPr id="3" name="Rectangle 2">
            <a:extLst>
              <a:ext uri="{FF2B5EF4-FFF2-40B4-BE49-F238E27FC236}">
                <a16:creationId xmlns:a16="http://schemas.microsoft.com/office/drawing/2014/main" id="{71424954-BAF5-FAE1-CD84-FBD54DED3F94}"/>
              </a:ext>
            </a:extLst>
          </p:cNvPr>
          <p:cNvSpPr/>
          <p:nvPr/>
        </p:nvSpPr>
        <p:spPr>
          <a:xfrm>
            <a:off x="9814173" y="3647201"/>
            <a:ext cx="2094421" cy="584775"/>
          </a:xfrm>
          <a:prstGeom prst="rect">
            <a:avLst/>
          </a:prstGeom>
          <a:noFill/>
        </p:spPr>
        <p:txBody>
          <a:bodyPr wrap="none" lIns="91440" tIns="45720" rIns="91440" bIns="45720">
            <a:spAutoFit/>
          </a:bodyPr>
          <a:lstStyle/>
          <a:p>
            <a:pPr algn="ctr"/>
            <a:r>
              <a:rPr lang="fr-FR" sz="3200" b="1" dirty="0">
                <a:ln w="9525">
                  <a:solidFill>
                    <a:schemeClr val="bg1"/>
                  </a:solidFill>
                  <a:prstDash val="solid"/>
                </a:ln>
                <a:solidFill>
                  <a:schemeClr val="accent5">
                    <a:lumMod val="40000"/>
                    <a:lumOff val="60000"/>
                  </a:schemeClr>
                </a:solidFill>
                <a:effectLst>
                  <a:outerShdw blurRad="12700" dist="38100" dir="2700000" algn="tl" rotWithShape="0">
                    <a:schemeClr val="accent5">
                      <a:lumMod val="60000"/>
                      <a:lumOff val="40000"/>
                    </a:schemeClr>
                  </a:outerShdw>
                </a:effectLst>
              </a:rPr>
              <a:t>Attractivité</a:t>
            </a:r>
            <a:endParaRPr lang="fr-F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B80078B0-E98A-0E90-2C4F-0E11C2217B42}"/>
              </a:ext>
            </a:extLst>
          </p:cNvPr>
          <p:cNvSpPr/>
          <p:nvPr/>
        </p:nvSpPr>
        <p:spPr>
          <a:xfrm rot="1510277">
            <a:off x="491906" y="2716875"/>
            <a:ext cx="3351943" cy="584775"/>
          </a:xfrm>
          <a:prstGeom prst="rect">
            <a:avLst/>
          </a:prstGeom>
          <a:noFill/>
        </p:spPr>
        <p:txBody>
          <a:bodyPr wrap="none" lIns="91440" tIns="45720" rIns="91440" bIns="45720">
            <a:spAutoFit/>
          </a:bodyPr>
          <a:lstStyle/>
          <a:p>
            <a:pPr algn="ctr"/>
            <a:r>
              <a:rPr lang="fr-FR" sz="3200" b="1"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rPr>
              <a:t>Diagnostic partagé</a:t>
            </a:r>
            <a:endParaRPr lang="fr-FR" sz="3200" b="1" cap="none" spc="0" dirty="0">
              <a:ln w="9525">
                <a:noFill/>
                <a:prstDash val="solid"/>
              </a:ln>
              <a:solidFill>
                <a:srgbClr val="00B050">
                  <a:alpha val="40000"/>
                </a:srgbClr>
              </a:solidFill>
              <a:effectLst>
                <a:outerShdw blurRad="12700" dist="38100" dir="2700000" algn="tl" rotWithShape="0">
                  <a:schemeClr val="accent5">
                    <a:lumMod val="60000"/>
                    <a:lumOff val="40000"/>
                  </a:schemeClr>
                </a:outerShdw>
              </a:effectLst>
            </a:endParaRPr>
          </a:p>
        </p:txBody>
      </p:sp>
      <p:sp>
        <p:nvSpPr>
          <p:cNvPr id="7" name="Rectangle 6">
            <a:extLst>
              <a:ext uri="{FF2B5EF4-FFF2-40B4-BE49-F238E27FC236}">
                <a16:creationId xmlns:a16="http://schemas.microsoft.com/office/drawing/2014/main" id="{0BB50CA1-D259-8A91-33D9-33871BB45F8F}"/>
              </a:ext>
            </a:extLst>
          </p:cNvPr>
          <p:cNvSpPr/>
          <p:nvPr/>
        </p:nvSpPr>
        <p:spPr>
          <a:xfrm rot="19782795">
            <a:off x="-498832" y="4673442"/>
            <a:ext cx="5349855" cy="584775"/>
          </a:xfrm>
          <a:prstGeom prst="rect">
            <a:avLst/>
          </a:prstGeom>
          <a:noFill/>
        </p:spPr>
        <p:txBody>
          <a:bodyPr wrap="square" lIns="91440" tIns="45720" rIns="91440" bIns="45720">
            <a:spAutoFit/>
          </a:bodyPr>
          <a:lstStyle/>
          <a:p>
            <a:pPr algn="ctr"/>
            <a:r>
              <a:rPr lang="fr-FR" sz="3200" b="1"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rPr>
              <a:t>Formation Qualification</a:t>
            </a:r>
            <a:endParaRPr lang="fr-FR" sz="3200" b="1" cap="none" spc="0" dirty="0">
              <a:ln w="9525">
                <a:noFill/>
                <a:prstDash val="solid"/>
              </a:ln>
              <a:solidFill>
                <a:schemeClr val="tx2">
                  <a:lumMod val="75000"/>
                  <a:alpha val="4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41630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ABEB7-DA33-5406-5B10-161F8B5FFB7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684841-97BB-6308-762E-B35ED16C3E39}"/>
              </a:ext>
            </a:extLst>
          </p:cNvPr>
          <p:cNvSpPr>
            <a:spLocks noGrp="1"/>
          </p:cNvSpPr>
          <p:nvPr>
            <p:ph type="body" sz="quarter" idx="10"/>
          </p:nvPr>
        </p:nvSpPr>
        <p:spPr>
          <a:xfrm>
            <a:off x="0" y="2380624"/>
            <a:ext cx="12192000" cy="2249743"/>
          </a:xfrm>
        </p:spPr>
        <p:txBody>
          <a:bodyPr>
            <a:normAutofit/>
          </a:bodyPr>
          <a:lstStyle/>
          <a:p>
            <a:r>
              <a:rPr lang="fr-FR" sz="3900" dirty="0">
                <a:latin typeface="Montserrat" panose="00000500000000000000" pitchFamily="50" charset="0"/>
              </a:rPr>
              <a:t>Grille d’analyse de l’implémentation </a:t>
            </a:r>
          </a:p>
          <a:p>
            <a:r>
              <a:rPr lang="fr-FR" sz="3900" dirty="0">
                <a:latin typeface="Montserrat" panose="00000500000000000000" pitchFamily="50" charset="0"/>
              </a:rPr>
              <a:t>des Thésaurus Harmonisés </a:t>
            </a:r>
          </a:p>
          <a:p>
            <a:r>
              <a:rPr lang="fr-FR" sz="3900" dirty="0">
                <a:latin typeface="Montserrat" panose="00000500000000000000" pitchFamily="50" charset="0"/>
              </a:rPr>
              <a:t>Dans les logiciels métiers </a:t>
            </a:r>
          </a:p>
          <a:p>
            <a:endParaRPr lang="fr-FR" dirty="0"/>
          </a:p>
        </p:txBody>
      </p:sp>
    </p:spTree>
    <p:extLst>
      <p:ext uri="{BB962C8B-B14F-4D97-AF65-F5344CB8AC3E}">
        <p14:creationId xmlns:p14="http://schemas.microsoft.com/office/powerpoint/2010/main" val="3252882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4FF24-7556-DCAA-8F02-42E060742155}"/>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AF37AFA-262F-FFF7-AB22-FF7EB88CD979}"/>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3F10855-CA05-470F-B76E-90D0A31E7B90}" type="slidenum">
              <a:rPr kumimoji="0" lang="fr-FR" sz="1200" b="0" i="0" u="none" strike="noStrike" kern="1200" cap="none" spc="0" normalizeH="0" baseline="0" noProof="0" smtClean="0">
                <a:ln>
                  <a:noFill/>
                </a:ln>
                <a:solidFill>
                  <a:srgbClr val="555654">
                    <a:tint val="75000"/>
                  </a:srgbClr>
                </a:solidFill>
                <a:effectLst/>
                <a:uLnTx/>
                <a:uFillTx/>
                <a:latin typeface="Helvetica" charset="0"/>
                <a:cs typeface="Helvetica" charset="0"/>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dirty="0">
              <a:ln>
                <a:noFill/>
              </a:ln>
              <a:solidFill>
                <a:srgbClr val="555654">
                  <a:tint val="75000"/>
                </a:srgbClr>
              </a:solidFill>
              <a:effectLst/>
              <a:uLnTx/>
              <a:uFillTx/>
              <a:latin typeface="Helvetica" charset="0"/>
              <a:cs typeface="Helvetica" charset="0"/>
            </a:endParaRPr>
          </a:p>
        </p:txBody>
      </p:sp>
      <p:sp>
        <p:nvSpPr>
          <p:cNvPr id="7" name="Espace réservé du texte 4">
            <a:extLst>
              <a:ext uri="{FF2B5EF4-FFF2-40B4-BE49-F238E27FC236}">
                <a16:creationId xmlns:a16="http://schemas.microsoft.com/office/drawing/2014/main" id="{1FAB8286-F7C9-7049-F434-ECB0E0988157}"/>
              </a:ext>
            </a:extLst>
          </p:cNvPr>
          <p:cNvSpPr txBox="1">
            <a:spLocks/>
          </p:cNvSpPr>
          <p:nvPr/>
        </p:nvSpPr>
        <p:spPr>
          <a:xfrm>
            <a:off x="6939529" y="6498018"/>
            <a:ext cx="3849316" cy="190756"/>
          </a:xfrm>
          <a:prstGeom prst="rect">
            <a:avLst/>
          </a:prstGeom>
        </p:spPr>
        <p:txBody>
          <a:bodyPr/>
          <a:lstStyle>
            <a:lvl1pPr marL="0" indent="0" algn="r" defTabSz="914400" rtl="0" eaLnBrk="1" latinLnBrk="0" hangingPunct="1">
              <a:lnSpc>
                <a:spcPct val="90000"/>
              </a:lnSpc>
              <a:spcBef>
                <a:spcPts val="1000"/>
              </a:spcBef>
              <a:buFontTx/>
              <a:buNone/>
              <a:defRPr sz="1200" kern="1200">
                <a:solidFill>
                  <a:srgbClr val="5655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srgbClr val="565555"/>
                </a:solidFill>
                <a:effectLst/>
                <a:uLnTx/>
                <a:uFillTx/>
                <a:latin typeface="Calibri" panose="020F0502020204030204"/>
                <a:ea typeface="+mn-ea"/>
                <a:cs typeface="+mn-cs"/>
              </a:rPr>
              <a:t>Journée d'étude – Jeudi 16 janvier 2025 </a:t>
            </a:r>
          </a:p>
        </p:txBody>
      </p:sp>
      <p:sp>
        <p:nvSpPr>
          <p:cNvPr id="2" name="Rectangle 1">
            <a:extLst>
              <a:ext uri="{FF2B5EF4-FFF2-40B4-BE49-F238E27FC236}">
                <a16:creationId xmlns:a16="http://schemas.microsoft.com/office/drawing/2014/main" id="{BF11E062-6B65-7308-41EB-AA42705F6E44}"/>
              </a:ext>
            </a:extLst>
          </p:cNvPr>
          <p:cNvSpPr/>
          <p:nvPr/>
        </p:nvSpPr>
        <p:spPr>
          <a:xfrm>
            <a:off x="1694669" y="1138486"/>
            <a:ext cx="8802662" cy="486691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texte 1">
            <a:extLst>
              <a:ext uri="{FF2B5EF4-FFF2-40B4-BE49-F238E27FC236}">
                <a16:creationId xmlns:a16="http://schemas.microsoft.com/office/drawing/2014/main" id="{67132CBA-4A3D-338A-0CD7-78260D360F4C}"/>
              </a:ext>
            </a:extLst>
          </p:cNvPr>
          <p:cNvSpPr txBox="1">
            <a:spLocks/>
          </p:cNvSpPr>
          <p:nvPr/>
        </p:nvSpPr>
        <p:spPr bwMode="auto">
          <a:xfrm>
            <a:off x="828675" y="91090"/>
            <a:ext cx="11363325"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554400" rtl="0" eaLnBrk="0" fontAlgn="base" hangingPunct="0">
              <a:lnSpc>
                <a:spcPct val="100000"/>
              </a:lnSpc>
              <a:spcBef>
                <a:spcPts val="0"/>
              </a:spcBef>
              <a:spcAft>
                <a:spcPts val="0"/>
              </a:spcAft>
              <a:buFont typeface="Arial" panose="020B0604020202020204" pitchFamily="34" charset="0"/>
              <a:buNone/>
              <a:defRPr sz="3200" b="0" i="0" kern="1200">
                <a:solidFill>
                  <a:srgbClr val="019EE3"/>
                </a:solidFill>
                <a:latin typeface="Montserrat" charset="0"/>
                <a:ea typeface="Montserrat" charset="0"/>
                <a:cs typeface="Montserrat"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1"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Implémentation des Thésaurus Harmonisés dans les logiciels métiers </a:t>
            </a:r>
          </a:p>
          <a:p>
            <a:pPr marL="0" marR="0" lvl="0" indent="0" algn="l" defTabSz="554038"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400" b="0" i="0" u="none" strike="noStrike" kern="1200" cap="none" spc="0" normalizeH="0" baseline="0" noProof="0" dirty="0">
                <a:ln>
                  <a:noFill/>
                </a:ln>
                <a:solidFill>
                  <a:srgbClr val="019EE3"/>
                </a:solidFill>
                <a:effectLst/>
                <a:uLnTx/>
                <a:uFillTx/>
                <a:latin typeface="Arial  "/>
                <a:ea typeface="Montserrat" panose="00000500000000000000" pitchFamily="50" charset="0"/>
                <a:cs typeface="Montserrat" panose="00000500000000000000" pitchFamily="50" charset="0"/>
              </a:rPr>
              <a:t>Grille d’analyse d’implémentation mise à disposition </a:t>
            </a:r>
          </a:p>
        </p:txBody>
      </p:sp>
      <p:sp>
        <p:nvSpPr>
          <p:cNvPr id="4" name="ZoneTexte 4">
            <a:extLst>
              <a:ext uri="{FF2B5EF4-FFF2-40B4-BE49-F238E27FC236}">
                <a16:creationId xmlns:a16="http://schemas.microsoft.com/office/drawing/2014/main" id="{175890A3-2F60-5CD9-1863-CA7D0D1A3D1D}"/>
              </a:ext>
            </a:extLst>
          </p:cNvPr>
          <p:cNvSpPr txBox="1">
            <a:spLocks noChangeArrowheads="1"/>
          </p:cNvSpPr>
          <p:nvPr/>
        </p:nvSpPr>
        <p:spPr bwMode="auto">
          <a:xfrm>
            <a:off x="669925" y="6009329"/>
            <a:ext cx="11129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fr-FR" altLang="fr-FR" dirty="0">
                <a:solidFill>
                  <a:srgbClr val="555654"/>
                </a:solidFill>
                <a:hlinkClick r:id="rId3"/>
              </a:rPr>
              <a:t>https://www.presanse.fr/ressources-sant%C3%A9-travail/mise-a-disposition-des-spsti-dune-grille-dimplementation-des-thesaurus-harmonises/</a:t>
            </a:r>
            <a:r>
              <a:rPr lang="fr-FR" altLang="fr-FR" dirty="0">
                <a:solidFill>
                  <a:srgbClr val="555654"/>
                </a:solidFill>
              </a:rPr>
              <a:t> </a:t>
            </a:r>
            <a:endParaRPr kumimoji="0" lang="fr-FR" altLang="fr-FR" sz="1800" b="0" i="0" u="none" strike="noStrike" kern="1200" cap="none" spc="0" normalizeH="0" baseline="0" noProof="0" dirty="0">
              <a:ln>
                <a:noFill/>
              </a:ln>
              <a:solidFill>
                <a:srgbClr val="55565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75623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AD04C6D-1C27-4C74-A265-630B35921607}"/>
              </a:ext>
            </a:extLst>
          </p:cNvPr>
          <p:cNvSpPr>
            <a:spLocks noGrp="1"/>
          </p:cNvSpPr>
          <p:nvPr>
            <p:ph type="body" sz="quarter" idx="13"/>
          </p:nvPr>
        </p:nvSpPr>
        <p:spPr/>
        <p:txBody>
          <a:bodyPr/>
          <a:lstStyle/>
          <a:p>
            <a:r>
              <a:rPr lang="fr-FR" dirty="0"/>
              <a:t>Calendriers</a:t>
            </a:r>
          </a:p>
        </p:txBody>
      </p:sp>
      <p:sp>
        <p:nvSpPr>
          <p:cNvPr id="6" name="Espace réservé du texte 5">
            <a:extLst>
              <a:ext uri="{FF2B5EF4-FFF2-40B4-BE49-F238E27FC236}">
                <a16:creationId xmlns:a16="http://schemas.microsoft.com/office/drawing/2014/main" id="{DBA67425-B27F-4FAE-B827-3EC561797C3F}"/>
              </a:ext>
            </a:extLst>
          </p:cNvPr>
          <p:cNvSpPr>
            <a:spLocks noGrp="1"/>
          </p:cNvSpPr>
          <p:nvPr>
            <p:ph type="body" sz="quarter" idx="14"/>
          </p:nvPr>
        </p:nvSpPr>
        <p:spPr>
          <a:xfrm>
            <a:off x="1695450" y="3078100"/>
            <a:ext cx="8820150" cy="1128775"/>
          </a:xfrm>
        </p:spPr>
        <p:txBody>
          <a:bodyPr/>
          <a:lstStyle/>
          <a:p>
            <a:r>
              <a:rPr lang="fr-FR" dirty="0"/>
              <a:t>Indice de Risque de  Désinsertion Professionnelle (IRDP)</a:t>
            </a:r>
          </a:p>
        </p:txBody>
      </p:sp>
      <p:sp>
        <p:nvSpPr>
          <p:cNvPr id="7" name="Espace réservé du texte 6">
            <a:extLst>
              <a:ext uri="{FF2B5EF4-FFF2-40B4-BE49-F238E27FC236}">
                <a16:creationId xmlns:a16="http://schemas.microsoft.com/office/drawing/2014/main" id="{48A5AFF6-DA34-4818-8B6A-296664D578A4}"/>
              </a:ext>
            </a:extLst>
          </p:cNvPr>
          <p:cNvSpPr>
            <a:spLocks noGrp="1"/>
          </p:cNvSpPr>
          <p:nvPr>
            <p:ph type="body" sz="quarter" idx="15"/>
          </p:nvPr>
        </p:nvSpPr>
        <p:spPr/>
        <p:txBody>
          <a:bodyPr/>
          <a:lstStyle/>
          <a:p>
            <a:r>
              <a:rPr lang="fr-FR" dirty="0"/>
              <a:t>Journée d’étude 16 janvier 2025</a:t>
            </a:r>
          </a:p>
        </p:txBody>
      </p:sp>
    </p:spTree>
    <p:extLst>
      <p:ext uri="{BB962C8B-B14F-4D97-AF65-F5344CB8AC3E}">
        <p14:creationId xmlns:p14="http://schemas.microsoft.com/office/powerpoint/2010/main" val="2389685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ADBF7-5EF8-F2D1-0B2E-B2B5E82F916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5B662-1EFA-CA08-5649-7320FDFD9267}"/>
              </a:ext>
            </a:extLst>
          </p:cNvPr>
          <p:cNvSpPr>
            <a:spLocks noGrp="1"/>
          </p:cNvSpPr>
          <p:nvPr>
            <p:ph type="body" sz="quarter" idx="10"/>
          </p:nvPr>
        </p:nvSpPr>
        <p:spPr>
          <a:xfrm>
            <a:off x="828446" y="396069"/>
            <a:ext cx="8633054" cy="612775"/>
          </a:xfrm>
        </p:spPr>
        <p:txBody>
          <a:bodyPr/>
          <a:lstStyle/>
          <a:p>
            <a:r>
              <a:rPr lang="fr-FR" dirty="0"/>
              <a:t>       Calendrier de construction de l’IRDP</a:t>
            </a:r>
          </a:p>
        </p:txBody>
      </p:sp>
      <p:sp>
        <p:nvSpPr>
          <p:cNvPr id="3" name="Flèche : droite 2">
            <a:extLst>
              <a:ext uri="{FF2B5EF4-FFF2-40B4-BE49-F238E27FC236}">
                <a16:creationId xmlns:a16="http://schemas.microsoft.com/office/drawing/2014/main" id="{5EDB5AC7-114A-AE58-643C-15FE7074791E}"/>
              </a:ext>
            </a:extLst>
          </p:cNvPr>
          <p:cNvSpPr/>
          <p:nvPr/>
        </p:nvSpPr>
        <p:spPr>
          <a:xfrm>
            <a:off x="874048" y="1692884"/>
            <a:ext cx="10682952" cy="646790"/>
          </a:xfrm>
          <a:prstGeom prst="rightArrow">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1 - Etude monocentrique </a:t>
            </a:r>
          </a:p>
        </p:txBody>
      </p:sp>
      <p:sp>
        <p:nvSpPr>
          <p:cNvPr id="5" name="Flèche : droite 4">
            <a:extLst>
              <a:ext uri="{FF2B5EF4-FFF2-40B4-BE49-F238E27FC236}">
                <a16:creationId xmlns:a16="http://schemas.microsoft.com/office/drawing/2014/main" id="{628D37CC-60F5-C578-5B4E-C56360F7F323}"/>
              </a:ext>
            </a:extLst>
          </p:cNvPr>
          <p:cNvSpPr/>
          <p:nvPr/>
        </p:nvSpPr>
        <p:spPr>
          <a:xfrm>
            <a:off x="4912642" y="4449037"/>
            <a:ext cx="6603862" cy="646330"/>
          </a:xfrm>
          <a:prstGeom prst="rightArrow">
            <a:avLst/>
          </a:prstGeom>
          <a:solidFill>
            <a:srgbClr val="5B9BD5"/>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Phase 2 - Etude multicentrique</a:t>
            </a:r>
          </a:p>
        </p:txBody>
      </p:sp>
      <p:pic>
        <p:nvPicPr>
          <p:cNvPr id="8" name="Graphique 7" descr="Calendrier journalier contour">
            <a:extLst>
              <a:ext uri="{FF2B5EF4-FFF2-40B4-BE49-F238E27FC236}">
                <a16:creationId xmlns:a16="http://schemas.microsoft.com/office/drawing/2014/main" id="{3ABF658C-A46E-FE59-4358-2913A03E3C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500" y="196044"/>
            <a:ext cx="812800" cy="812800"/>
          </a:xfrm>
          <a:prstGeom prst="rect">
            <a:avLst/>
          </a:prstGeom>
        </p:spPr>
      </p:pic>
      <p:grpSp>
        <p:nvGrpSpPr>
          <p:cNvPr id="17" name="Group 57">
            <a:extLst>
              <a:ext uri="{FF2B5EF4-FFF2-40B4-BE49-F238E27FC236}">
                <a16:creationId xmlns:a16="http://schemas.microsoft.com/office/drawing/2014/main" id="{88A49808-9639-9723-DCA5-46D289453B4D}"/>
              </a:ext>
            </a:extLst>
          </p:cNvPr>
          <p:cNvGrpSpPr/>
          <p:nvPr/>
        </p:nvGrpSpPr>
        <p:grpSpPr>
          <a:xfrm>
            <a:off x="475527" y="1200635"/>
            <a:ext cx="832573" cy="646331"/>
            <a:chOff x="8336125" y="2651124"/>
            <a:chExt cx="2788290" cy="3802211"/>
          </a:xfrm>
          <a:effectLst>
            <a:outerShdw blurRad="127000" dir="13500000" sy="23000" kx="1200000" algn="br" rotWithShape="0">
              <a:prstClr val="black">
                <a:alpha val="15000"/>
              </a:prstClr>
            </a:outerShdw>
          </a:effectLst>
        </p:grpSpPr>
        <p:sp>
          <p:nvSpPr>
            <p:cNvPr id="18" name="Freeform 1004">
              <a:extLst>
                <a:ext uri="{FF2B5EF4-FFF2-40B4-BE49-F238E27FC236}">
                  <a16:creationId xmlns:a16="http://schemas.microsoft.com/office/drawing/2014/main" id="{1F081491-7C9F-693E-DA55-038B68D73B76}"/>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19" name="Freeform 1005">
              <a:extLst>
                <a:ext uri="{FF2B5EF4-FFF2-40B4-BE49-F238E27FC236}">
                  <a16:creationId xmlns:a16="http://schemas.microsoft.com/office/drawing/2014/main" id="{40741AD9-0EE5-28EC-8976-DED6DF0C1DEA}"/>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20" name="Freeform 1006">
              <a:extLst>
                <a:ext uri="{FF2B5EF4-FFF2-40B4-BE49-F238E27FC236}">
                  <a16:creationId xmlns:a16="http://schemas.microsoft.com/office/drawing/2014/main" id="{88F89266-0F4E-0E40-6DCF-DF4018D23985}"/>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2024</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4" name="ZoneTexte 2">
            <a:extLst>
              <a:ext uri="{FF2B5EF4-FFF2-40B4-BE49-F238E27FC236}">
                <a16:creationId xmlns:a16="http://schemas.microsoft.com/office/drawing/2014/main" id="{C823CB45-DF32-20F4-5101-E615EC6569C9}"/>
              </a:ext>
            </a:extLst>
          </p:cNvPr>
          <p:cNvSpPr txBox="1">
            <a:spLocks noChangeArrowheads="1"/>
          </p:cNvSpPr>
          <p:nvPr/>
        </p:nvSpPr>
        <p:spPr bwMode="auto">
          <a:xfrm>
            <a:off x="1778000" y="2959051"/>
            <a:ext cx="2224088"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Construction IRDP de 1</a:t>
            </a:r>
            <a:r>
              <a:rPr lang="fr-FR" altLang="fr-FR" sz="1800" b="1" baseline="30000" dirty="0">
                <a:solidFill>
                  <a:srgbClr val="996633"/>
                </a:solidFill>
                <a:latin typeface="+mn-lt"/>
              </a:rPr>
              <a:t>re</a:t>
            </a:r>
            <a:r>
              <a:rPr lang="fr-FR" altLang="fr-FR" sz="1800" b="1" dirty="0">
                <a:solidFill>
                  <a:srgbClr val="996633"/>
                </a:solidFill>
                <a:latin typeface="+mn-lt"/>
              </a:rPr>
              <a:t> Intention</a:t>
            </a:r>
            <a:endParaRPr lang="fr-FR" altLang="fr-FR" sz="1800" dirty="0">
              <a:solidFill>
                <a:srgbClr val="996633"/>
              </a:solidFill>
              <a:latin typeface="+mn-lt"/>
            </a:endParaRPr>
          </a:p>
        </p:txBody>
      </p:sp>
      <p:sp>
        <p:nvSpPr>
          <p:cNvPr id="6" name="ZoneTexte 2">
            <a:extLst>
              <a:ext uri="{FF2B5EF4-FFF2-40B4-BE49-F238E27FC236}">
                <a16:creationId xmlns:a16="http://schemas.microsoft.com/office/drawing/2014/main" id="{4CB891F7-D876-5538-654F-70451288136B}"/>
              </a:ext>
            </a:extLst>
          </p:cNvPr>
          <p:cNvSpPr txBox="1">
            <a:spLocks noChangeArrowheads="1"/>
          </p:cNvSpPr>
          <p:nvPr/>
        </p:nvSpPr>
        <p:spPr bwMode="auto">
          <a:xfrm>
            <a:off x="3150213" y="5451295"/>
            <a:ext cx="2747888"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Appel à participation &amp; mise à disposition d’1 kit d’informations</a:t>
            </a:r>
            <a:endParaRPr lang="fr-FR" altLang="fr-FR" sz="1800" dirty="0">
              <a:solidFill>
                <a:srgbClr val="996633"/>
              </a:solidFill>
              <a:latin typeface="+mn-lt"/>
            </a:endParaRPr>
          </a:p>
        </p:txBody>
      </p:sp>
      <p:sp>
        <p:nvSpPr>
          <p:cNvPr id="7" name="ZoneTexte 2">
            <a:extLst>
              <a:ext uri="{FF2B5EF4-FFF2-40B4-BE49-F238E27FC236}">
                <a16:creationId xmlns:a16="http://schemas.microsoft.com/office/drawing/2014/main" id="{A810695B-1297-E418-EF59-D6891DDCE8E5}"/>
              </a:ext>
            </a:extLst>
          </p:cNvPr>
          <p:cNvSpPr txBox="1">
            <a:spLocks noChangeArrowheads="1"/>
          </p:cNvSpPr>
          <p:nvPr/>
        </p:nvSpPr>
        <p:spPr bwMode="auto">
          <a:xfrm>
            <a:off x="4539814" y="2976932"/>
            <a:ext cx="1766787"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Livraison IRDP de 1</a:t>
            </a:r>
            <a:r>
              <a:rPr lang="fr-FR" altLang="fr-FR" sz="1800" b="1" baseline="30000" dirty="0">
                <a:solidFill>
                  <a:srgbClr val="996633"/>
                </a:solidFill>
                <a:latin typeface="+mn-lt"/>
              </a:rPr>
              <a:t>re</a:t>
            </a:r>
            <a:r>
              <a:rPr lang="fr-FR" altLang="fr-FR" sz="1800" b="1" dirty="0">
                <a:solidFill>
                  <a:srgbClr val="996633"/>
                </a:solidFill>
                <a:latin typeface="+mn-lt"/>
              </a:rPr>
              <a:t> Intention</a:t>
            </a:r>
          </a:p>
        </p:txBody>
      </p:sp>
      <p:grpSp>
        <p:nvGrpSpPr>
          <p:cNvPr id="32" name="Group 57">
            <a:extLst>
              <a:ext uri="{FF2B5EF4-FFF2-40B4-BE49-F238E27FC236}">
                <a16:creationId xmlns:a16="http://schemas.microsoft.com/office/drawing/2014/main" id="{041462CE-7B1F-C937-54C6-CE4B7381AE82}"/>
              </a:ext>
            </a:extLst>
          </p:cNvPr>
          <p:cNvGrpSpPr/>
          <p:nvPr/>
        </p:nvGrpSpPr>
        <p:grpSpPr>
          <a:xfrm>
            <a:off x="4494763" y="1200541"/>
            <a:ext cx="832573" cy="646331"/>
            <a:chOff x="8336125" y="2651124"/>
            <a:chExt cx="2788290" cy="3802211"/>
          </a:xfrm>
          <a:effectLst>
            <a:outerShdw blurRad="127000" dir="13500000" sy="23000" kx="1200000" algn="br" rotWithShape="0">
              <a:prstClr val="black">
                <a:alpha val="15000"/>
              </a:prstClr>
            </a:outerShdw>
          </a:effectLst>
        </p:grpSpPr>
        <p:sp>
          <p:nvSpPr>
            <p:cNvPr id="33" name="Freeform 1004">
              <a:extLst>
                <a:ext uri="{FF2B5EF4-FFF2-40B4-BE49-F238E27FC236}">
                  <a16:creationId xmlns:a16="http://schemas.microsoft.com/office/drawing/2014/main" id="{3CEC2C05-4787-2361-CC8E-3D7D063B3C4C}"/>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4" name="Freeform 1005">
              <a:extLst>
                <a:ext uri="{FF2B5EF4-FFF2-40B4-BE49-F238E27FC236}">
                  <a16:creationId xmlns:a16="http://schemas.microsoft.com/office/drawing/2014/main" id="{90E91238-08FD-0E12-2D87-46D7BCA2F7C5}"/>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5" name="Freeform 1006">
              <a:extLst>
                <a:ext uri="{FF2B5EF4-FFF2-40B4-BE49-F238E27FC236}">
                  <a16:creationId xmlns:a16="http://schemas.microsoft.com/office/drawing/2014/main" id="{129B7E39-FA38-8264-09CE-B4ECB2618253}"/>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2025</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36" name="Group 57">
            <a:extLst>
              <a:ext uri="{FF2B5EF4-FFF2-40B4-BE49-F238E27FC236}">
                <a16:creationId xmlns:a16="http://schemas.microsoft.com/office/drawing/2014/main" id="{DD58352B-DF4A-C754-3C05-4C4A5F720534}"/>
              </a:ext>
            </a:extLst>
          </p:cNvPr>
          <p:cNvGrpSpPr/>
          <p:nvPr/>
        </p:nvGrpSpPr>
        <p:grpSpPr>
          <a:xfrm>
            <a:off x="9783365" y="1199795"/>
            <a:ext cx="832573" cy="646331"/>
            <a:chOff x="8336125" y="2651124"/>
            <a:chExt cx="2788290" cy="3802211"/>
          </a:xfrm>
          <a:effectLst>
            <a:outerShdw blurRad="127000" dir="13500000" sy="23000" kx="1200000" algn="br" rotWithShape="0">
              <a:prstClr val="black">
                <a:alpha val="15000"/>
              </a:prstClr>
            </a:outerShdw>
          </a:effectLst>
        </p:grpSpPr>
        <p:sp>
          <p:nvSpPr>
            <p:cNvPr id="37" name="Freeform 1004">
              <a:extLst>
                <a:ext uri="{FF2B5EF4-FFF2-40B4-BE49-F238E27FC236}">
                  <a16:creationId xmlns:a16="http://schemas.microsoft.com/office/drawing/2014/main" id="{8E088CAC-D391-58AC-EE6E-840EC3A91176}"/>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8" name="Freeform 1005">
              <a:extLst>
                <a:ext uri="{FF2B5EF4-FFF2-40B4-BE49-F238E27FC236}">
                  <a16:creationId xmlns:a16="http://schemas.microsoft.com/office/drawing/2014/main" id="{D066EBD2-C47B-1870-B97A-1CD2F43E92D9}"/>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39" name="Freeform 1006">
              <a:extLst>
                <a:ext uri="{FF2B5EF4-FFF2-40B4-BE49-F238E27FC236}">
                  <a16:creationId xmlns:a16="http://schemas.microsoft.com/office/drawing/2014/main" id="{C759D4A8-6B57-3B28-AAB2-32EBEDD68755}"/>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2026</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40" name="ZoneTexte 2">
            <a:extLst>
              <a:ext uri="{FF2B5EF4-FFF2-40B4-BE49-F238E27FC236}">
                <a16:creationId xmlns:a16="http://schemas.microsoft.com/office/drawing/2014/main" id="{C2918608-BD4C-489B-F726-2DD161A35B23}"/>
              </a:ext>
            </a:extLst>
          </p:cNvPr>
          <p:cNvSpPr txBox="1">
            <a:spLocks noChangeArrowheads="1"/>
          </p:cNvSpPr>
          <p:nvPr/>
        </p:nvSpPr>
        <p:spPr bwMode="auto">
          <a:xfrm>
            <a:off x="6588574" y="2965898"/>
            <a:ext cx="3609711"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Constitution d’1 groupe Comité veille IRDP de 1</a:t>
            </a:r>
            <a:r>
              <a:rPr lang="fr-FR" altLang="fr-FR" sz="1800" b="1" baseline="30000" dirty="0">
                <a:solidFill>
                  <a:srgbClr val="996633"/>
                </a:solidFill>
                <a:latin typeface="+mn-lt"/>
              </a:rPr>
              <a:t>re</a:t>
            </a:r>
            <a:r>
              <a:rPr lang="fr-FR" altLang="fr-FR" sz="1800" b="1" dirty="0">
                <a:solidFill>
                  <a:srgbClr val="996633"/>
                </a:solidFill>
                <a:latin typeface="+mn-lt"/>
              </a:rPr>
              <a:t> Intention</a:t>
            </a:r>
          </a:p>
        </p:txBody>
      </p:sp>
      <p:grpSp>
        <p:nvGrpSpPr>
          <p:cNvPr id="41" name="Group 57">
            <a:extLst>
              <a:ext uri="{FF2B5EF4-FFF2-40B4-BE49-F238E27FC236}">
                <a16:creationId xmlns:a16="http://schemas.microsoft.com/office/drawing/2014/main" id="{244B1240-1374-4059-3E06-37AD95D3EADC}"/>
              </a:ext>
            </a:extLst>
          </p:cNvPr>
          <p:cNvGrpSpPr/>
          <p:nvPr/>
        </p:nvGrpSpPr>
        <p:grpSpPr>
          <a:xfrm>
            <a:off x="4497720" y="3946163"/>
            <a:ext cx="832573" cy="646331"/>
            <a:chOff x="8336125" y="2651124"/>
            <a:chExt cx="2788290" cy="3802211"/>
          </a:xfrm>
          <a:effectLst>
            <a:outerShdw blurRad="127000" dir="13500000" sy="23000" kx="1200000" algn="br" rotWithShape="0">
              <a:prstClr val="black">
                <a:alpha val="15000"/>
              </a:prstClr>
            </a:outerShdw>
          </a:effectLst>
        </p:grpSpPr>
        <p:sp>
          <p:nvSpPr>
            <p:cNvPr id="42" name="Freeform 1004">
              <a:extLst>
                <a:ext uri="{FF2B5EF4-FFF2-40B4-BE49-F238E27FC236}">
                  <a16:creationId xmlns:a16="http://schemas.microsoft.com/office/drawing/2014/main" id="{D280E28C-00CF-7B22-C8E6-196CC18BFD28}"/>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3" name="Freeform 1005">
              <a:extLst>
                <a:ext uri="{FF2B5EF4-FFF2-40B4-BE49-F238E27FC236}">
                  <a16:creationId xmlns:a16="http://schemas.microsoft.com/office/drawing/2014/main" id="{44FE1B2A-F7F0-5A68-5271-EEF820F4DA2D}"/>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4" name="Freeform 1006">
              <a:extLst>
                <a:ext uri="{FF2B5EF4-FFF2-40B4-BE49-F238E27FC236}">
                  <a16:creationId xmlns:a16="http://schemas.microsoft.com/office/drawing/2014/main" id="{CCBA92C6-10FA-139D-B44F-37162A24DE83}"/>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2025</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45" name="Group 57">
            <a:extLst>
              <a:ext uri="{FF2B5EF4-FFF2-40B4-BE49-F238E27FC236}">
                <a16:creationId xmlns:a16="http://schemas.microsoft.com/office/drawing/2014/main" id="{17BEB904-5BBE-C499-A7A5-7D96D201BCB2}"/>
              </a:ext>
            </a:extLst>
          </p:cNvPr>
          <p:cNvGrpSpPr/>
          <p:nvPr/>
        </p:nvGrpSpPr>
        <p:grpSpPr>
          <a:xfrm>
            <a:off x="9764971" y="3952164"/>
            <a:ext cx="832573" cy="646331"/>
            <a:chOff x="8336125" y="2651124"/>
            <a:chExt cx="2788290" cy="3802211"/>
          </a:xfrm>
          <a:effectLst>
            <a:outerShdw blurRad="127000" dir="13500000" sy="23000" kx="1200000" algn="br" rotWithShape="0">
              <a:prstClr val="black">
                <a:alpha val="15000"/>
              </a:prstClr>
            </a:outerShdw>
          </a:effectLst>
        </p:grpSpPr>
        <p:sp>
          <p:nvSpPr>
            <p:cNvPr id="46" name="Freeform 1004">
              <a:extLst>
                <a:ext uri="{FF2B5EF4-FFF2-40B4-BE49-F238E27FC236}">
                  <a16:creationId xmlns:a16="http://schemas.microsoft.com/office/drawing/2014/main" id="{915F7843-668D-C39E-3CB5-8853FBD65930}"/>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7" name="Freeform 1005">
              <a:extLst>
                <a:ext uri="{FF2B5EF4-FFF2-40B4-BE49-F238E27FC236}">
                  <a16:creationId xmlns:a16="http://schemas.microsoft.com/office/drawing/2014/main" id="{47B33B1E-517E-62BB-7009-3266AF558986}"/>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8" name="Freeform 1006">
              <a:extLst>
                <a:ext uri="{FF2B5EF4-FFF2-40B4-BE49-F238E27FC236}">
                  <a16:creationId xmlns:a16="http://schemas.microsoft.com/office/drawing/2014/main" id="{C16A435E-2E2A-AB66-579D-E69B3ACBCB44}"/>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2026</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sp>
        <p:nvSpPr>
          <p:cNvPr id="53" name="ZoneTexte 2">
            <a:extLst>
              <a:ext uri="{FF2B5EF4-FFF2-40B4-BE49-F238E27FC236}">
                <a16:creationId xmlns:a16="http://schemas.microsoft.com/office/drawing/2014/main" id="{80DD824B-BCEF-3771-4582-7A470E1AC983}"/>
              </a:ext>
            </a:extLst>
          </p:cNvPr>
          <p:cNvSpPr txBox="1">
            <a:spLocks noChangeArrowheads="1"/>
          </p:cNvSpPr>
          <p:nvPr/>
        </p:nvSpPr>
        <p:spPr bwMode="auto">
          <a:xfrm>
            <a:off x="6581550" y="6073745"/>
            <a:ext cx="3607907" cy="369332"/>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Déploiement phase multicentrique </a:t>
            </a:r>
          </a:p>
        </p:txBody>
      </p:sp>
      <p:cxnSp>
        <p:nvCxnSpPr>
          <p:cNvPr id="55" name="Connecteur droit avec flèche 17">
            <a:extLst>
              <a:ext uri="{FF2B5EF4-FFF2-40B4-BE49-F238E27FC236}">
                <a16:creationId xmlns:a16="http://schemas.microsoft.com/office/drawing/2014/main" id="{8F0C5345-C62A-0E4F-448A-B76FCA0B817F}"/>
              </a:ext>
            </a:extLst>
          </p:cNvPr>
          <p:cNvCxnSpPr>
            <a:cxnSpLocks noChangeShapeType="1"/>
          </p:cNvCxnSpPr>
          <p:nvPr/>
        </p:nvCxnSpPr>
        <p:spPr bwMode="auto">
          <a:xfrm>
            <a:off x="5527675" y="2475681"/>
            <a:ext cx="0" cy="501251"/>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ZoneTexte 56">
            <a:extLst>
              <a:ext uri="{FF2B5EF4-FFF2-40B4-BE49-F238E27FC236}">
                <a16:creationId xmlns:a16="http://schemas.microsoft.com/office/drawing/2014/main" id="{575248CE-CA44-BC9A-082C-88AAB76B74BA}"/>
              </a:ext>
            </a:extLst>
          </p:cNvPr>
          <p:cNvSpPr txBox="1"/>
          <p:nvPr/>
        </p:nvSpPr>
        <p:spPr>
          <a:xfrm>
            <a:off x="5211811" y="2136856"/>
            <a:ext cx="866828" cy="369332"/>
          </a:xfrm>
          <a:prstGeom prst="rect">
            <a:avLst/>
          </a:prstGeom>
          <a:noFill/>
        </p:spPr>
        <p:txBody>
          <a:bodyPr wrap="square" rtlCol="0">
            <a:spAutoFit/>
          </a:bodyPr>
          <a:lstStyle/>
          <a:p>
            <a:r>
              <a:rPr lang="fr-FR" b="1" dirty="0">
                <a:solidFill>
                  <a:schemeClr val="accent4">
                    <a:lumMod val="75000"/>
                  </a:schemeClr>
                </a:solidFill>
              </a:rPr>
              <a:t>Janvier</a:t>
            </a:r>
          </a:p>
        </p:txBody>
      </p:sp>
      <p:sp>
        <p:nvSpPr>
          <p:cNvPr id="58" name="Accolade ouvrante 57">
            <a:extLst>
              <a:ext uri="{FF2B5EF4-FFF2-40B4-BE49-F238E27FC236}">
                <a16:creationId xmlns:a16="http://schemas.microsoft.com/office/drawing/2014/main" id="{83634159-DCB9-C4BD-9284-2D65B29CE76F}"/>
              </a:ext>
            </a:extLst>
          </p:cNvPr>
          <p:cNvSpPr/>
          <p:nvPr/>
        </p:nvSpPr>
        <p:spPr>
          <a:xfrm rot="16200000">
            <a:off x="2596625" y="682740"/>
            <a:ext cx="562655" cy="387069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9" name="Ellipse 58">
            <a:extLst>
              <a:ext uri="{FF2B5EF4-FFF2-40B4-BE49-F238E27FC236}">
                <a16:creationId xmlns:a16="http://schemas.microsoft.com/office/drawing/2014/main" id="{3B5FBABE-B5C6-6175-9A4E-676FDF09C3B0}"/>
              </a:ext>
            </a:extLst>
          </p:cNvPr>
          <p:cNvSpPr/>
          <p:nvPr/>
        </p:nvSpPr>
        <p:spPr>
          <a:xfrm>
            <a:off x="5057362" y="2140436"/>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Ellipse 59">
            <a:extLst>
              <a:ext uri="{FF2B5EF4-FFF2-40B4-BE49-F238E27FC236}">
                <a16:creationId xmlns:a16="http://schemas.microsoft.com/office/drawing/2014/main" id="{D3F53871-9087-D77A-C6B8-D525A893FBBA}"/>
              </a:ext>
            </a:extLst>
          </p:cNvPr>
          <p:cNvSpPr/>
          <p:nvPr/>
        </p:nvSpPr>
        <p:spPr>
          <a:xfrm>
            <a:off x="6346654" y="2140436"/>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ZoneTexte 60">
            <a:extLst>
              <a:ext uri="{FF2B5EF4-FFF2-40B4-BE49-F238E27FC236}">
                <a16:creationId xmlns:a16="http://schemas.microsoft.com/office/drawing/2014/main" id="{27118A35-69FE-5FC1-97E8-D9F0CD148BAF}"/>
              </a:ext>
            </a:extLst>
          </p:cNvPr>
          <p:cNvSpPr txBox="1"/>
          <p:nvPr/>
        </p:nvSpPr>
        <p:spPr>
          <a:xfrm>
            <a:off x="6521376" y="2149556"/>
            <a:ext cx="866828" cy="369332"/>
          </a:xfrm>
          <a:prstGeom prst="rect">
            <a:avLst/>
          </a:prstGeom>
          <a:noFill/>
        </p:spPr>
        <p:txBody>
          <a:bodyPr wrap="square" rtlCol="0">
            <a:spAutoFit/>
          </a:bodyPr>
          <a:lstStyle/>
          <a:p>
            <a:r>
              <a:rPr lang="fr-FR" b="1" dirty="0">
                <a:solidFill>
                  <a:schemeClr val="accent4">
                    <a:lumMod val="75000"/>
                  </a:schemeClr>
                </a:solidFill>
              </a:rPr>
              <a:t>Février</a:t>
            </a:r>
          </a:p>
        </p:txBody>
      </p:sp>
      <p:cxnSp>
        <p:nvCxnSpPr>
          <p:cNvPr id="62" name="Connecteur droit avec flèche 17">
            <a:extLst>
              <a:ext uri="{FF2B5EF4-FFF2-40B4-BE49-F238E27FC236}">
                <a16:creationId xmlns:a16="http://schemas.microsoft.com/office/drawing/2014/main" id="{28B71AFC-EDA3-DE46-6102-2CE27E805A20}"/>
              </a:ext>
            </a:extLst>
          </p:cNvPr>
          <p:cNvCxnSpPr>
            <a:cxnSpLocks noChangeShapeType="1"/>
            <a:stCxn id="61" idx="2"/>
          </p:cNvCxnSpPr>
          <p:nvPr/>
        </p:nvCxnSpPr>
        <p:spPr bwMode="auto">
          <a:xfrm>
            <a:off x="6954790" y="2518888"/>
            <a:ext cx="433414" cy="458044"/>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64">
            <a:extLst>
              <a:ext uri="{FF2B5EF4-FFF2-40B4-BE49-F238E27FC236}">
                <a16:creationId xmlns:a16="http://schemas.microsoft.com/office/drawing/2014/main" id="{C888BC78-927C-7565-D469-A1BF5E0B61B2}"/>
              </a:ext>
            </a:extLst>
          </p:cNvPr>
          <p:cNvSpPr/>
          <p:nvPr/>
        </p:nvSpPr>
        <p:spPr>
          <a:xfrm>
            <a:off x="5032054" y="4891552"/>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Ellipse 65">
            <a:extLst>
              <a:ext uri="{FF2B5EF4-FFF2-40B4-BE49-F238E27FC236}">
                <a16:creationId xmlns:a16="http://schemas.microsoft.com/office/drawing/2014/main" id="{851301C8-5AAD-5C19-3413-CF8D0EB999CA}"/>
              </a:ext>
            </a:extLst>
          </p:cNvPr>
          <p:cNvSpPr/>
          <p:nvPr/>
        </p:nvSpPr>
        <p:spPr>
          <a:xfrm>
            <a:off x="6362737" y="4906238"/>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ZoneTexte 66">
            <a:extLst>
              <a:ext uri="{FF2B5EF4-FFF2-40B4-BE49-F238E27FC236}">
                <a16:creationId xmlns:a16="http://schemas.microsoft.com/office/drawing/2014/main" id="{B5F79A9A-A967-3941-0C5F-51D49B021832}"/>
              </a:ext>
            </a:extLst>
          </p:cNvPr>
          <p:cNvSpPr txBox="1"/>
          <p:nvPr/>
        </p:nvSpPr>
        <p:spPr>
          <a:xfrm>
            <a:off x="5211811" y="4898813"/>
            <a:ext cx="866828" cy="369332"/>
          </a:xfrm>
          <a:prstGeom prst="rect">
            <a:avLst/>
          </a:prstGeom>
          <a:noFill/>
        </p:spPr>
        <p:txBody>
          <a:bodyPr wrap="square" rtlCol="0">
            <a:spAutoFit/>
          </a:bodyPr>
          <a:lstStyle/>
          <a:p>
            <a:r>
              <a:rPr lang="fr-FR" b="1" dirty="0">
                <a:solidFill>
                  <a:schemeClr val="accent4">
                    <a:lumMod val="75000"/>
                  </a:schemeClr>
                </a:solidFill>
              </a:rPr>
              <a:t>Janvier</a:t>
            </a:r>
          </a:p>
        </p:txBody>
      </p:sp>
      <p:sp>
        <p:nvSpPr>
          <p:cNvPr id="68" name="ZoneTexte 67">
            <a:extLst>
              <a:ext uri="{FF2B5EF4-FFF2-40B4-BE49-F238E27FC236}">
                <a16:creationId xmlns:a16="http://schemas.microsoft.com/office/drawing/2014/main" id="{F72DCB37-E7F9-1C22-2B3E-D55AA2091344}"/>
              </a:ext>
            </a:extLst>
          </p:cNvPr>
          <p:cNvSpPr txBox="1"/>
          <p:nvPr/>
        </p:nvSpPr>
        <p:spPr>
          <a:xfrm>
            <a:off x="6588575" y="4898813"/>
            <a:ext cx="866828" cy="369332"/>
          </a:xfrm>
          <a:prstGeom prst="rect">
            <a:avLst/>
          </a:prstGeom>
          <a:noFill/>
        </p:spPr>
        <p:txBody>
          <a:bodyPr wrap="square" rtlCol="0">
            <a:spAutoFit/>
          </a:bodyPr>
          <a:lstStyle/>
          <a:p>
            <a:r>
              <a:rPr lang="fr-FR" b="1" dirty="0">
                <a:solidFill>
                  <a:schemeClr val="accent4">
                    <a:lumMod val="75000"/>
                  </a:schemeClr>
                </a:solidFill>
              </a:rPr>
              <a:t>Février</a:t>
            </a:r>
          </a:p>
        </p:txBody>
      </p:sp>
      <p:cxnSp>
        <p:nvCxnSpPr>
          <p:cNvPr id="69" name="Connecteur droit avec flèche 17">
            <a:extLst>
              <a:ext uri="{FF2B5EF4-FFF2-40B4-BE49-F238E27FC236}">
                <a16:creationId xmlns:a16="http://schemas.microsoft.com/office/drawing/2014/main" id="{C96460F0-4E8E-B39A-406A-FE575B71420F}"/>
              </a:ext>
            </a:extLst>
          </p:cNvPr>
          <p:cNvCxnSpPr>
            <a:cxnSpLocks noChangeShapeType="1"/>
          </p:cNvCxnSpPr>
          <p:nvPr/>
        </p:nvCxnSpPr>
        <p:spPr bwMode="auto">
          <a:xfrm flipH="1">
            <a:off x="5330293" y="5186103"/>
            <a:ext cx="197382" cy="265192"/>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avec flèche 17">
            <a:extLst>
              <a:ext uri="{FF2B5EF4-FFF2-40B4-BE49-F238E27FC236}">
                <a16:creationId xmlns:a16="http://schemas.microsoft.com/office/drawing/2014/main" id="{AA50063F-1F75-A0C4-3FCD-E0E23F811BEA}"/>
              </a:ext>
            </a:extLst>
          </p:cNvPr>
          <p:cNvCxnSpPr>
            <a:cxnSpLocks noChangeShapeType="1"/>
          </p:cNvCxnSpPr>
          <p:nvPr/>
        </p:nvCxnSpPr>
        <p:spPr bwMode="auto">
          <a:xfrm>
            <a:off x="6796365" y="5211552"/>
            <a:ext cx="0" cy="292870"/>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avec flèche 17">
            <a:extLst>
              <a:ext uri="{FF2B5EF4-FFF2-40B4-BE49-F238E27FC236}">
                <a16:creationId xmlns:a16="http://schemas.microsoft.com/office/drawing/2014/main" id="{4A5C2972-E11B-1834-680E-4B9E03EA2E15}"/>
              </a:ext>
            </a:extLst>
          </p:cNvPr>
          <p:cNvCxnSpPr>
            <a:cxnSpLocks noChangeShapeType="1"/>
          </p:cNvCxnSpPr>
          <p:nvPr/>
        </p:nvCxnSpPr>
        <p:spPr bwMode="auto">
          <a:xfrm>
            <a:off x="6939748" y="5217338"/>
            <a:ext cx="644496" cy="859808"/>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ZoneTexte 2">
            <a:extLst>
              <a:ext uri="{FF2B5EF4-FFF2-40B4-BE49-F238E27FC236}">
                <a16:creationId xmlns:a16="http://schemas.microsoft.com/office/drawing/2014/main" id="{FF75F718-0681-5F6D-2CC3-4ABC60774835}"/>
              </a:ext>
            </a:extLst>
          </p:cNvPr>
          <p:cNvSpPr txBox="1">
            <a:spLocks noChangeArrowheads="1"/>
          </p:cNvSpPr>
          <p:nvPr/>
        </p:nvSpPr>
        <p:spPr bwMode="auto">
          <a:xfrm>
            <a:off x="6484878" y="5504422"/>
            <a:ext cx="2944266" cy="369332"/>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rPr>
              <a:t>Choix des SPSTI participants</a:t>
            </a:r>
            <a:endParaRPr lang="fr-FR" altLang="fr-FR" sz="1800" dirty="0">
              <a:solidFill>
                <a:srgbClr val="996633"/>
              </a:solidFill>
            </a:endParaRPr>
          </a:p>
        </p:txBody>
      </p:sp>
      <p:sp>
        <p:nvSpPr>
          <p:cNvPr id="81" name="Ellipse 80">
            <a:extLst>
              <a:ext uri="{FF2B5EF4-FFF2-40B4-BE49-F238E27FC236}">
                <a16:creationId xmlns:a16="http://schemas.microsoft.com/office/drawing/2014/main" id="{03B4777A-68B2-53FD-39F1-905A44A7F982}"/>
              </a:ext>
            </a:extLst>
          </p:cNvPr>
          <p:cNvSpPr/>
          <p:nvPr/>
        </p:nvSpPr>
        <p:spPr>
          <a:xfrm>
            <a:off x="10463193" y="4902454"/>
            <a:ext cx="225838" cy="227580"/>
          </a:xfrm>
          <a:prstGeom prst="ellipse">
            <a:avLst/>
          </a:prstGeom>
          <a:solidFill>
            <a:srgbClr val="F39C11"/>
          </a:solidFill>
          <a:ln>
            <a:solidFill>
              <a:srgbClr val="56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ZoneTexte 81">
            <a:extLst>
              <a:ext uri="{FF2B5EF4-FFF2-40B4-BE49-F238E27FC236}">
                <a16:creationId xmlns:a16="http://schemas.microsoft.com/office/drawing/2014/main" id="{5386876F-FC57-EAC7-037E-180E6D62D9EB}"/>
              </a:ext>
            </a:extLst>
          </p:cNvPr>
          <p:cNvSpPr txBox="1"/>
          <p:nvPr/>
        </p:nvSpPr>
        <p:spPr>
          <a:xfrm>
            <a:off x="10597377" y="5001437"/>
            <a:ext cx="1061176" cy="369332"/>
          </a:xfrm>
          <a:prstGeom prst="rect">
            <a:avLst/>
          </a:prstGeom>
          <a:noFill/>
        </p:spPr>
        <p:txBody>
          <a:bodyPr wrap="square" rtlCol="0">
            <a:spAutoFit/>
          </a:bodyPr>
          <a:lstStyle/>
          <a:p>
            <a:r>
              <a:rPr lang="fr-FR" b="1" dirty="0">
                <a:solidFill>
                  <a:schemeClr val="accent4">
                    <a:lumMod val="75000"/>
                  </a:schemeClr>
                </a:solidFill>
              </a:rPr>
              <a:t>Janvier</a:t>
            </a:r>
          </a:p>
        </p:txBody>
      </p:sp>
      <p:sp>
        <p:nvSpPr>
          <p:cNvPr id="83" name="ZoneTexte 2">
            <a:extLst>
              <a:ext uri="{FF2B5EF4-FFF2-40B4-BE49-F238E27FC236}">
                <a16:creationId xmlns:a16="http://schemas.microsoft.com/office/drawing/2014/main" id="{F891C4FD-994D-F386-D8C2-15A5FD2E0376}"/>
              </a:ext>
            </a:extLst>
          </p:cNvPr>
          <p:cNvSpPr txBox="1">
            <a:spLocks noChangeArrowheads="1"/>
          </p:cNvSpPr>
          <p:nvPr/>
        </p:nvSpPr>
        <p:spPr bwMode="auto">
          <a:xfrm>
            <a:off x="10350660" y="5577189"/>
            <a:ext cx="1373944"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Livraison IRDP consolidé</a:t>
            </a:r>
            <a:endParaRPr lang="fr-FR" altLang="fr-FR" sz="1800" dirty="0">
              <a:solidFill>
                <a:srgbClr val="996633"/>
              </a:solidFill>
              <a:latin typeface="+mn-lt"/>
            </a:endParaRPr>
          </a:p>
        </p:txBody>
      </p:sp>
      <p:pic>
        <p:nvPicPr>
          <p:cNvPr id="85" name="Image 84" descr="Une image contenant vase, Photographie de nature morte, tasse&#10;&#10;Description générée automatiquement">
            <a:extLst>
              <a:ext uri="{FF2B5EF4-FFF2-40B4-BE49-F238E27FC236}">
                <a16:creationId xmlns:a16="http://schemas.microsoft.com/office/drawing/2014/main" id="{AA4DE531-3A02-6129-2902-9F7F2C61748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345897" y="5024769"/>
            <a:ext cx="505248" cy="522389"/>
          </a:xfrm>
          <a:prstGeom prst="rect">
            <a:avLst/>
          </a:prstGeom>
        </p:spPr>
      </p:pic>
      <p:cxnSp>
        <p:nvCxnSpPr>
          <p:cNvPr id="88" name="Connecteur droit avec flèche 17">
            <a:extLst>
              <a:ext uri="{FF2B5EF4-FFF2-40B4-BE49-F238E27FC236}">
                <a16:creationId xmlns:a16="http://schemas.microsoft.com/office/drawing/2014/main" id="{4444C5A9-B579-574D-819F-61360B0DEF8B}"/>
              </a:ext>
            </a:extLst>
          </p:cNvPr>
          <p:cNvCxnSpPr>
            <a:cxnSpLocks noChangeShapeType="1"/>
          </p:cNvCxnSpPr>
          <p:nvPr/>
        </p:nvCxnSpPr>
        <p:spPr bwMode="auto">
          <a:xfrm>
            <a:off x="11012765" y="5304860"/>
            <a:ext cx="0" cy="292870"/>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362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40" grpId="0" animBg="1"/>
      <p:bldP spid="53" grpId="0" animBg="1"/>
      <p:bldP spid="54" grpId="0" animBg="1"/>
      <p:bldP spid="8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DF2F-0D5E-27FC-0077-DC1659D8241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A40CA9-A6BB-56A2-9E9C-BF2F573BCA90}"/>
              </a:ext>
            </a:extLst>
          </p:cNvPr>
          <p:cNvSpPr>
            <a:spLocks noGrp="1"/>
          </p:cNvSpPr>
          <p:nvPr>
            <p:ph type="body" sz="quarter" idx="10"/>
          </p:nvPr>
        </p:nvSpPr>
        <p:spPr>
          <a:xfrm>
            <a:off x="828445" y="396069"/>
            <a:ext cx="9351447" cy="612775"/>
          </a:xfrm>
        </p:spPr>
        <p:txBody>
          <a:bodyPr/>
          <a:lstStyle/>
          <a:p>
            <a:r>
              <a:rPr lang="fr-FR" dirty="0"/>
              <a:t>       Calendrier de communication sur l’IRDP</a:t>
            </a:r>
          </a:p>
        </p:txBody>
      </p:sp>
      <p:pic>
        <p:nvPicPr>
          <p:cNvPr id="8" name="Graphique 7" descr="Calendrier journalier contour">
            <a:extLst>
              <a:ext uri="{FF2B5EF4-FFF2-40B4-BE49-F238E27FC236}">
                <a16:creationId xmlns:a16="http://schemas.microsoft.com/office/drawing/2014/main" id="{66A34896-18EA-EADA-E266-031D655FE9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500" y="196044"/>
            <a:ext cx="812800" cy="812800"/>
          </a:xfrm>
          <a:prstGeom prst="rect">
            <a:avLst/>
          </a:prstGeom>
        </p:spPr>
      </p:pic>
      <p:sp>
        <p:nvSpPr>
          <p:cNvPr id="9" name="Flèche droite à entaille 7">
            <a:extLst>
              <a:ext uri="{FF2B5EF4-FFF2-40B4-BE49-F238E27FC236}">
                <a16:creationId xmlns:a16="http://schemas.microsoft.com/office/drawing/2014/main" id="{00E781B5-5E59-AFBA-D511-9BD670753756}"/>
              </a:ext>
            </a:extLst>
          </p:cNvPr>
          <p:cNvSpPr>
            <a:spLocks noChangeArrowheads="1"/>
          </p:cNvSpPr>
          <p:nvPr/>
        </p:nvSpPr>
        <p:spPr bwMode="auto">
          <a:xfrm>
            <a:off x="900113" y="1968502"/>
            <a:ext cx="10948987" cy="2230436"/>
          </a:xfrm>
          <a:prstGeom prst="notchedRightArrow">
            <a:avLst>
              <a:gd name="adj1" fmla="val 50000"/>
              <a:gd name="adj2" fmla="val 32508"/>
            </a:avLst>
          </a:prstGeom>
          <a:solidFill>
            <a:srgbClr val="B3E0E3"/>
          </a:solidFill>
          <a:ln w="9525" algn="ctr">
            <a:solidFill>
              <a:srgbClr val="FF9900"/>
            </a:solidFill>
            <a:round/>
            <a:headEnd/>
            <a:tailEnd/>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sz="2400"/>
          </a:p>
        </p:txBody>
      </p:sp>
      <p:sp>
        <p:nvSpPr>
          <p:cNvPr id="10" name="ZoneTexte 9">
            <a:extLst>
              <a:ext uri="{FF2B5EF4-FFF2-40B4-BE49-F238E27FC236}">
                <a16:creationId xmlns:a16="http://schemas.microsoft.com/office/drawing/2014/main" id="{A156C4DF-9C83-A167-1C17-B38C490FA7C1}"/>
              </a:ext>
            </a:extLst>
          </p:cNvPr>
          <p:cNvSpPr txBox="1">
            <a:spLocks noChangeArrowheads="1"/>
          </p:cNvSpPr>
          <p:nvPr/>
        </p:nvSpPr>
        <p:spPr bwMode="auto">
          <a:xfrm>
            <a:off x="1563650" y="2625310"/>
            <a:ext cx="1578839"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Mai</a:t>
            </a:r>
          </a:p>
        </p:txBody>
      </p:sp>
      <p:sp>
        <p:nvSpPr>
          <p:cNvPr id="11" name="ZoneTexte 10">
            <a:extLst>
              <a:ext uri="{FF2B5EF4-FFF2-40B4-BE49-F238E27FC236}">
                <a16:creationId xmlns:a16="http://schemas.microsoft.com/office/drawing/2014/main" id="{57BA470B-52E9-622C-0740-2D07EE697A3F}"/>
              </a:ext>
            </a:extLst>
          </p:cNvPr>
          <p:cNvSpPr txBox="1">
            <a:spLocks noChangeArrowheads="1"/>
          </p:cNvSpPr>
          <p:nvPr/>
        </p:nvSpPr>
        <p:spPr bwMode="auto">
          <a:xfrm>
            <a:off x="3162768" y="2621730"/>
            <a:ext cx="1594672"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Juillet</a:t>
            </a:r>
          </a:p>
        </p:txBody>
      </p:sp>
      <p:sp>
        <p:nvSpPr>
          <p:cNvPr id="12" name="ZoneTexte 2">
            <a:extLst>
              <a:ext uri="{FF2B5EF4-FFF2-40B4-BE49-F238E27FC236}">
                <a16:creationId xmlns:a16="http://schemas.microsoft.com/office/drawing/2014/main" id="{B4661384-1944-CE02-B787-8053921F38A3}"/>
              </a:ext>
            </a:extLst>
          </p:cNvPr>
          <p:cNvSpPr txBox="1">
            <a:spLocks noChangeArrowheads="1"/>
          </p:cNvSpPr>
          <p:nvPr/>
        </p:nvSpPr>
        <p:spPr bwMode="auto">
          <a:xfrm>
            <a:off x="4802718" y="2627943"/>
            <a:ext cx="1745805"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Septembre</a:t>
            </a:r>
            <a:endParaRPr lang="fr-FR" altLang="fr-FR" sz="2400" b="1" dirty="0">
              <a:solidFill>
                <a:schemeClr val="bg1">
                  <a:lumMod val="50000"/>
                </a:schemeClr>
              </a:solidFill>
              <a:latin typeface="+mn-lt"/>
            </a:endParaRPr>
          </a:p>
        </p:txBody>
      </p:sp>
      <p:sp>
        <p:nvSpPr>
          <p:cNvPr id="13" name="ZoneTexte 2">
            <a:extLst>
              <a:ext uri="{FF2B5EF4-FFF2-40B4-BE49-F238E27FC236}">
                <a16:creationId xmlns:a16="http://schemas.microsoft.com/office/drawing/2014/main" id="{D669AAC8-E6E9-6A8A-4F10-05DD28B405E7}"/>
              </a:ext>
            </a:extLst>
          </p:cNvPr>
          <p:cNvSpPr txBox="1">
            <a:spLocks noChangeArrowheads="1"/>
          </p:cNvSpPr>
          <p:nvPr/>
        </p:nvSpPr>
        <p:spPr bwMode="auto">
          <a:xfrm>
            <a:off x="6569334" y="2621730"/>
            <a:ext cx="1648164"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Novembre</a:t>
            </a:r>
            <a:endParaRPr lang="fr-FR" altLang="fr-FR" sz="2400" b="1" dirty="0">
              <a:solidFill>
                <a:schemeClr val="bg1">
                  <a:lumMod val="50000"/>
                </a:schemeClr>
              </a:solidFill>
              <a:latin typeface="+mn-lt"/>
            </a:endParaRPr>
          </a:p>
        </p:txBody>
      </p:sp>
      <p:sp>
        <p:nvSpPr>
          <p:cNvPr id="14" name="ZoneTexte 2">
            <a:extLst>
              <a:ext uri="{FF2B5EF4-FFF2-40B4-BE49-F238E27FC236}">
                <a16:creationId xmlns:a16="http://schemas.microsoft.com/office/drawing/2014/main" id="{EFC20B69-F29B-28FA-3502-B3D9A3D235B3}"/>
              </a:ext>
            </a:extLst>
          </p:cNvPr>
          <p:cNvSpPr txBox="1">
            <a:spLocks noChangeArrowheads="1"/>
          </p:cNvSpPr>
          <p:nvPr/>
        </p:nvSpPr>
        <p:spPr bwMode="auto">
          <a:xfrm>
            <a:off x="8881890" y="2627943"/>
            <a:ext cx="1533090"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Janvier</a:t>
            </a:r>
            <a:endParaRPr lang="fr-FR" altLang="fr-FR" sz="2400" b="1" dirty="0">
              <a:solidFill>
                <a:schemeClr val="bg1">
                  <a:lumMod val="50000"/>
                </a:schemeClr>
              </a:solidFill>
              <a:latin typeface="+mn-lt"/>
            </a:endParaRPr>
          </a:p>
        </p:txBody>
      </p:sp>
      <p:sp>
        <p:nvSpPr>
          <p:cNvPr id="15" name="ZoneTexte 2">
            <a:extLst>
              <a:ext uri="{FF2B5EF4-FFF2-40B4-BE49-F238E27FC236}">
                <a16:creationId xmlns:a16="http://schemas.microsoft.com/office/drawing/2014/main" id="{521E9F73-BD77-BB7C-3934-4E7DADB9B28C}"/>
              </a:ext>
            </a:extLst>
          </p:cNvPr>
          <p:cNvSpPr txBox="1">
            <a:spLocks noChangeArrowheads="1"/>
          </p:cNvSpPr>
          <p:nvPr/>
        </p:nvSpPr>
        <p:spPr bwMode="auto">
          <a:xfrm>
            <a:off x="10388599" y="2635250"/>
            <a:ext cx="1262821"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Mars</a:t>
            </a:r>
            <a:endParaRPr lang="fr-FR" altLang="fr-FR" sz="2400" b="1" dirty="0">
              <a:solidFill>
                <a:schemeClr val="bg1">
                  <a:lumMod val="50000"/>
                </a:schemeClr>
              </a:solidFill>
              <a:latin typeface="+mn-lt"/>
            </a:endParaRPr>
          </a:p>
        </p:txBody>
      </p:sp>
      <p:sp>
        <p:nvSpPr>
          <p:cNvPr id="16" name="ZoneTexte 2">
            <a:extLst>
              <a:ext uri="{FF2B5EF4-FFF2-40B4-BE49-F238E27FC236}">
                <a16:creationId xmlns:a16="http://schemas.microsoft.com/office/drawing/2014/main" id="{A5C6C5E2-B927-004E-440F-8357A2476A47}"/>
              </a:ext>
            </a:extLst>
          </p:cNvPr>
          <p:cNvSpPr txBox="1">
            <a:spLocks noChangeArrowheads="1"/>
          </p:cNvSpPr>
          <p:nvPr/>
        </p:nvSpPr>
        <p:spPr bwMode="auto">
          <a:xfrm>
            <a:off x="1156378" y="3102999"/>
            <a:ext cx="1354384"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Avril</a:t>
            </a:r>
          </a:p>
        </p:txBody>
      </p:sp>
      <p:sp>
        <p:nvSpPr>
          <p:cNvPr id="21" name="ZoneTexte 2">
            <a:extLst>
              <a:ext uri="{FF2B5EF4-FFF2-40B4-BE49-F238E27FC236}">
                <a16:creationId xmlns:a16="http://schemas.microsoft.com/office/drawing/2014/main" id="{A7EE5548-5471-5B36-4560-A6CD70BE313C}"/>
              </a:ext>
            </a:extLst>
          </p:cNvPr>
          <p:cNvSpPr txBox="1">
            <a:spLocks noChangeArrowheads="1"/>
          </p:cNvSpPr>
          <p:nvPr/>
        </p:nvSpPr>
        <p:spPr bwMode="auto">
          <a:xfrm>
            <a:off x="2536677" y="3103256"/>
            <a:ext cx="1283804"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Juin</a:t>
            </a:r>
          </a:p>
        </p:txBody>
      </p:sp>
      <p:sp>
        <p:nvSpPr>
          <p:cNvPr id="22" name="ZoneTexte 2">
            <a:extLst>
              <a:ext uri="{FF2B5EF4-FFF2-40B4-BE49-F238E27FC236}">
                <a16:creationId xmlns:a16="http://schemas.microsoft.com/office/drawing/2014/main" id="{1E86E1D5-8B7C-5BEA-F1AA-3BD69AAE0362}"/>
              </a:ext>
            </a:extLst>
          </p:cNvPr>
          <p:cNvSpPr txBox="1">
            <a:spLocks noChangeArrowheads="1"/>
          </p:cNvSpPr>
          <p:nvPr/>
        </p:nvSpPr>
        <p:spPr bwMode="auto">
          <a:xfrm>
            <a:off x="3830102" y="3112375"/>
            <a:ext cx="1574123" cy="461665"/>
          </a:xfrm>
          <a:prstGeom prst="rect">
            <a:avLst/>
          </a:prstGeom>
          <a:solidFill>
            <a:srgbClr val="72BFC5">
              <a:alpha val="72941"/>
            </a:srgbClr>
          </a:solidFill>
          <a:ln cap="rnd">
            <a:round/>
          </a:ln>
          <a:effectLst>
            <a:softEdge rad="63500"/>
          </a:effec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Août</a:t>
            </a:r>
          </a:p>
        </p:txBody>
      </p:sp>
      <p:sp>
        <p:nvSpPr>
          <p:cNvPr id="23" name="ZoneTexte 2">
            <a:extLst>
              <a:ext uri="{FF2B5EF4-FFF2-40B4-BE49-F238E27FC236}">
                <a16:creationId xmlns:a16="http://schemas.microsoft.com/office/drawing/2014/main" id="{AA7B3F5D-E584-AA77-571E-FF9292551BA6}"/>
              </a:ext>
            </a:extLst>
          </p:cNvPr>
          <p:cNvSpPr txBox="1">
            <a:spLocks noChangeArrowheads="1"/>
          </p:cNvSpPr>
          <p:nvPr/>
        </p:nvSpPr>
        <p:spPr bwMode="auto">
          <a:xfrm>
            <a:off x="5410418" y="3121321"/>
            <a:ext cx="1533090"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Octobre</a:t>
            </a:r>
            <a:endParaRPr lang="fr-FR" altLang="fr-FR" sz="2400" b="1" dirty="0">
              <a:solidFill>
                <a:schemeClr val="bg1">
                  <a:lumMod val="50000"/>
                </a:schemeClr>
              </a:solidFill>
              <a:latin typeface="+mn-lt"/>
            </a:endParaRPr>
          </a:p>
        </p:txBody>
      </p:sp>
      <p:sp>
        <p:nvSpPr>
          <p:cNvPr id="24" name="ZoneTexte 2">
            <a:extLst>
              <a:ext uri="{FF2B5EF4-FFF2-40B4-BE49-F238E27FC236}">
                <a16:creationId xmlns:a16="http://schemas.microsoft.com/office/drawing/2014/main" id="{AA266F94-6368-59B8-E2A3-24C0BCACD928}"/>
              </a:ext>
            </a:extLst>
          </p:cNvPr>
          <p:cNvSpPr txBox="1">
            <a:spLocks noChangeArrowheads="1"/>
          </p:cNvSpPr>
          <p:nvPr/>
        </p:nvSpPr>
        <p:spPr bwMode="auto">
          <a:xfrm>
            <a:off x="6961410" y="3108621"/>
            <a:ext cx="1790013"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Décembre</a:t>
            </a:r>
            <a:endParaRPr lang="fr-FR" altLang="fr-FR" sz="2400" b="1" dirty="0">
              <a:solidFill>
                <a:schemeClr val="bg1">
                  <a:lumMod val="50000"/>
                </a:schemeClr>
              </a:solidFill>
              <a:latin typeface="+mn-lt"/>
            </a:endParaRPr>
          </a:p>
        </p:txBody>
      </p:sp>
      <p:sp>
        <p:nvSpPr>
          <p:cNvPr id="25" name="ZoneTexte 2">
            <a:extLst>
              <a:ext uri="{FF2B5EF4-FFF2-40B4-BE49-F238E27FC236}">
                <a16:creationId xmlns:a16="http://schemas.microsoft.com/office/drawing/2014/main" id="{9EC47B86-3D1E-C20A-FC19-13721F90ED2A}"/>
              </a:ext>
            </a:extLst>
          </p:cNvPr>
          <p:cNvSpPr txBox="1">
            <a:spLocks noChangeArrowheads="1"/>
          </p:cNvSpPr>
          <p:nvPr/>
        </p:nvSpPr>
        <p:spPr bwMode="auto">
          <a:xfrm>
            <a:off x="9540756" y="3121321"/>
            <a:ext cx="1533090" cy="461665"/>
          </a:xfrm>
          <a:prstGeom prst="rect">
            <a:avLst/>
          </a:prstGeom>
          <a:solidFill>
            <a:srgbClr val="72BFC5">
              <a:alpha val="72941"/>
            </a:srgbClr>
          </a:solidFill>
          <a:ln>
            <a:noFill/>
          </a:ln>
          <a:effectLst>
            <a:softEdge rad="63500"/>
          </a:effectLst>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0" lvl="1" indent="0" algn="ctr">
              <a:spcBef>
                <a:spcPct val="0"/>
              </a:spcBef>
              <a:buClr>
                <a:srgbClr val="0070C0"/>
              </a:buClr>
              <a:buSzPct val="200000"/>
              <a:buFontTx/>
              <a:buNone/>
              <a:defRPr/>
            </a:pPr>
            <a:r>
              <a:rPr lang="fr-FR" altLang="fr-FR" sz="2400" b="1" dirty="0">
                <a:solidFill>
                  <a:srgbClr val="0070C0"/>
                </a:solidFill>
                <a:latin typeface="+mn-lt"/>
              </a:rPr>
              <a:t>Février</a:t>
            </a:r>
            <a:endParaRPr lang="fr-FR" altLang="fr-FR" sz="2400" b="1" dirty="0">
              <a:solidFill>
                <a:schemeClr val="bg1">
                  <a:lumMod val="50000"/>
                </a:schemeClr>
              </a:solidFill>
              <a:latin typeface="+mn-lt"/>
            </a:endParaRPr>
          </a:p>
        </p:txBody>
      </p:sp>
      <p:grpSp>
        <p:nvGrpSpPr>
          <p:cNvPr id="26" name="Group 57">
            <a:extLst>
              <a:ext uri="{FF2B5EF4-FFF2-40B4-BE49-F238E27FC236}">
                <a16:creationId xmlns:a16="http://schemas.microsoft.com/office/drawing/2014/main" id="{8511F36D-283E-DADE-8CD2-106ADCA4E2FE}"/>
              </a:ext>
            </a:extLst>
          </p:cNvPr>
          <p:cNvGrpSpPr/>
          <p:nvPr/>
        </p:nvGrpSpPr>
        <p:grpSpPr>
          <a:xfrm>
            <a:off x="818170" y="2456925"/>
            <a:ext cx="832573" cy="646331"/>
            <a:chOff x="8336125" y="2651124"/>
            <a:chExt cx="2788290" cy="3802211"/>
          </a:xfrm>
          <a:effectLst>
            <a:outerShdw blurRad="127000" dir="13500000" sy="23000" kx="1200000" algn="br" rotWithShape="0">
              <a:prstClr val="black">
                <a:alpha val="15000"/>
              </a:prstClr>
            </a:outerShdw>
          </a:effectLst>
        </p:grpSpPr>
        <p:sp>
          <p:nvSpPr>
            <p:cNvPr id="27" name="Freeform 1004">
              <a:extLst>
                <a:ext uri="{FF2B5EF4-FFF2-40B4-BE49-F238E27FC236}">
                  <a16:creationId xmlns:a16="http://schemas.microsoft.com/office/drawing/2014/main" id="{0AD9C827-A431-EF1E-D028-07245E334542}"/>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28" name="Freeform 1005">
              <a:extLst>
                <a:ext uri="{FF2B5EF4-FFF2-40B4-BE49-F238E27FC236}">
                  <a16:creationId xmlns:a16="http://schemas.microsoft.com/office/drawing/2014/main" id="{0F8A0629-EA93-7CD1-4592-F69BA623CFC1}"/>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29" name="Freeform 1006">
              <a:extLst>
                <a:ext uri="{FF2B5EF4-FFF2-40B4-BE49-F238E27FC236}">
                  <a16:creationId xmlns:a16="http://schemas.microsoft.com/office/drawing/2014/main" id="{3EF38510-08B6-D471-9AEB-91B40B08751F}"/>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2024</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30" name="Group 57">
            <a:extLst>
              <a:ext uri="{FF2B5EF4-FFF2-40B4-BE49-F238E27FC236}">
                <a16:creationId xmlns:a16="http://schemas.microsoft.com/office/drawing/2014/main" id="{12D02619-B8AA-1108-4CBA-872950131F50}"/>
              </a:ext>
            </a:extLst>
          </p:cNvPr>
          <p:cNvGrpSpPr/>
          <p:nvPr/>
        </p:nvGrpSpPr>
        <p:grpSpPr>
          <a:xfrm>
            <a:off x="8309736" y="2456925"/>
            <a:ext cx="832573" cy="646331"/>
            <a:chOff x="8336125" y="2651124"/>
            <a:chExt cx="2788290" cy="3802211"/>
          </a:xfrm>
          <a:effectLst>
            <a:outerShdw blurRad="127000" dir="13500000" sy="23000" kx="1200000" algn="br" rotWithShape="0">
              <a:prstClr val="black">
                <a:alpha val="15000"/>
              </a:prstClr>
            </a:outerShdw>
          </a:effectLst>
        </p:grpSpPr>
        <p:sp>
          <p:nvSpPr>
            <p:cNvPr id="31" name="Freeform 1004">
              <a:extLst>
                <a:ext uri="{FF2B5EF4-FFF2-40B4-BE49-F238E27FC236}">
                  <a16:creationId xmlns:a16="http://schemas.microsoft.com/office/drawing/2014/main" id="{AFC7352F-7B1B-D0B9-DEE6-0EA3DC661D05}"/>
                </a:ext>
              </a:extLst>
            </p:cNvPr>
            <p:cNvSpPr>
              <a:spLocks/>
            </p:cNvSpPr>
            <p:nvPr/>
          </p:nvSpPr>
          <p:spPr bwMode="auto">
            <a:xfrm>
              <a:off x="8336125" y="2651124"/>
              <a:ext cx="2788290" cy="3802211"/>
            </a:xfrm>
            <a:custGeom>
              <a:avLst/>
              <a:gdLst>
                <a:gd name="T0" fmla="*/ 703 w 1407"/>
                <a:gd name="T1" fmla="*/ 1921 h 1921"/>
                <a:gd name="T2" fmla="*/ 680 w 1407"/>
                <a:gd name="T3" fmla="*/ 1909 h 1921"/>
                <a:gd name="T4" fmla="*/ 630 w 1407"/>
                <a:gd name="T5" fmla="*/ 1879 h 1921"/>
                <a:gd name="T6" fmla="*/ 548 w 1407"/>
                <a:gd name="T7" fmla="*/ 1817 h 1921"/>
                <a:gd name="T8" fmla="*/ 431 w 1407"/>
                <a:gd name="T9" fmla="*/ 1703 h 1921"/>
                <a:gd name="T10" fmla="*/ 315 w 1407"/>
                <a:gd name="T11" fmla="*/ 1562 h 1921"/>
                <a:gd name="T12" fmla="*/ 206 w 1407"/>
                <a:gd name="T13" fmla="*/ 1396 h 1921"/>
                <a:gd name="T14" fmla="*/ 134 w 1407"/>
                <a:gd name="T15" fmla="*/ 1260 h 1921"/>
                <a:gd name="T16" fmla="*/ 93 w 1407"/>
                <a:gd name="T17" fmla="*/ 1164 h 1921"/>
                <a:gd name="T18" fmla="*/ 58 w 1407"/>
                <a:gd name="T19" fmla="*/ 1065 h 1921"/>
                <a:gd name="T20" fmla="*/ 31 w 1407"/>
                <a:gd name="T21" fmla="*/ 964 h 1921"/>
                <a:gd name="T22" fmla="*/ 11 w 1407"/>
                <a:gd name="T23" fmla="*/ 860 h 1921"/>
                <a:gd name="T24" fmla="*/ 1 w 1407"/>
                <a:gd name="T25" fmla="*/ 757 h 1921"/>
                <a:gd name="T26" fmla="*/ 0 w 1407"/>
                <a:gd name="T27" fmla="*/ 704 h 1921"/>
                <a:gd name="T28" fmla="*/ 0 w 1407"/>
                <a:gd name="T29" fmla="*/ 667 h 1921"/>
                <a:gd name="T30" fmla="*/ 7 w 1407"/>
                <a:gd name="T31" fmla="*/ 597 h 1921"/>
                <a:gd name="T32" fmla="*/ 22 w 1407"/>
                <a:gd name="T33" fmla="*/ 529 h 1921"/>
                <a:gd name="T34" fmla="*/ 42 w 1407"/>
                <a:gd name="T35" fmla="*/ 461 h 1921"/>
                <a:gd name="T36" fmla="*/ 68 w 1407"/>
                <a:gd name="T37" fmla="*/ 399 h 1921"/>
                <a:gd name="T38" fmla="*/ 101 w 1407"/>
                <a:gd name="T39" fmla="*/ 339 h 1921"/>
                <a:gd name="T40" fmla="*/ 140 w 1407"/>
                <a:gd name="T41" fmla="*/ 282 h 1921"/>
                <a:gd name="T42" fmla="*/ 182 w 1407"/>
                <a:gd name="T43" fmla="*/ 230 h 1921"/>
                <a:gd name="T44" fmla="*/ 230 w 1407"/>
                <a:gd name="T45" fmla="*/ 183 h 1921"/>
                <a:gd name="T46" fmla="*/ 282 w 1407"/>
                <a:gd name="T47" fmla="*/ 140 h 1921"/>
                <a:gd name="T48" fmla="*/ 338 w 1407"/>
                <a:gd name="T49" fmla="*/ 102 h 1921"/>
                <a:gd name="T50" fmla="*/ 399 w 1407"/>
                <a:gd name="T51" fmla="*/ 70 h 1921"/>
                <a:gd name="T52" fmla="*/ 461 w 1407"/>
                <a:gd name="T53" fmla="*/ 43 h 1921"/>
                <a:gd name="T54" fmla="*/ 527 w 1407"/>
                <a:gd name="T55" fmla="*/ 22 h 1921"/>
                <a:gd name="T56" fmla="*/ 596 w 1407"/>
                <a:gd name="T57" fmla="*/ 8 h 1921"/>
                <a:gd name="T58" fmla="*/ 667 w 1407"/>
                <a:gd name="T59" fmla="*/ 1 h 1921"/>
                <a:gd name="T60" fmla="*/ 703 w 1407"/>
                <a:gd name="T61" fmla="*/ 0 h 1921"/>
                <a:gd name="T62" fmla="*/ 740 w 1407"/>
                <a:gd name="T63" fmla="*/ 1 h 1921"/>
                <a:gd name="T64" fmla="*/ 811 w 1407"/>
                <a:gd name="T65" fmla="*/ 8 h 1921"/>
                <a:gd name="T66" fmla="*/ 880 w 1407"/>
                <a:gd name="T67" fmla="*/ 22 h 1921"/>
                <a:gd name="T68" fmla="*/ 946 w 1407"/>
                <a:gd name="T69" fmla="*/ 43 h 1921"/>
                <a:gd name="T70" fmla="*/ 1009 w 1407"/>
                <a:gd name="T71" fmla="*/ 70 h 1921"/>
                <a:gd name="T72" fmla="*/ 1069 w 1407"/>
                <a:gd name="T73" fmla="*/ 102 h 1921"/>
                <a:gd name="T74" fmla="*/ 1125 w 1407"/>
                <a:gd name="T75" fmla="*/ 140 h 1921"/>
                <a:gd name="T76" fmla="*/ 1177 w 1407"/>
                <a:gd name="T77" fmla="*/ 183 h 1921"/>
                <a:gd name="T78" fmla="*/ 1225 w 1407"/>
                <a:gd name="T79" fmla="*/ 230 h 1921"/>
                <a:gd name="T80" fmla="*/ 1267 w 1407"/>
                <a:gd name="T81" fmla="*/ 282 h 1921"/>
                <a:gd name="T82" fmla="*/ 1306 w 1407"/>
                <a:gd name="T83" fmla="*/ 339 h 1921"/>
                <a:gd name="T84" fmla="*/ 1339 w 1407"/>
                <a:gd name="T85" fmla="*/ 399 h 1921"/>
                <a:gd name="T86" fmla="*/ 1365 w 1407"/>
                <a:gd name="T87" fmla="*/ 461 h 1921"/>
                <a:gd name="T88" fmla="*/ 1385 w 1407"/>
                <a:gd name="T89" fmla="*/ 529 h 1921"/>
                <a:gd name="T90" fmla="*/ 1400 w 1407"/>
                <a:gd name="T91" fmla="*/ 597 h 1921"/>
                <a:gd name="T92" fmla="*/ 1407 w 1407"/>
                <a:gd name="T93" fmla="*/ 667 h 1921"/>
                <a:gd name="T94" fmla="*/ 1407 w 1407"/>
                <a:gd name="T95" fmla="*/ 704 h 1921"/>
                <a:gd name="T96" fmla="*/ 1407 w 1407"/>
                <a:gd name="T97" fmla="*/ 757 h 1921"/>
                <a:gd name="T98" fmla="*/ 1397 w 1407"/>
                <a:gd name="T99" fmla="*/ 860 h 1921"/>
                <a:gd name="T100" fmla="*/ 1378 w 1407"/>
                <a:gd name="T101" fmla="*/ 964 h 1921"/>
                <a:gd name="T102" fmla="*/ 1349 w 1407"/>
                <a:gd name="T103" fmla="*/ 1065 h 1921"/>
                <a:gd name="T104" fmla="*/ 1314 w 1407"/>
                <a:gd name="T105" fmla="*/ 1164 h 1921"/>
                <a:gd name="T106" fmla="*/ 1273 w 1407"/>
                <a:gd name="T107" fmla="*/ 1260 h 1921"/>
                <a:gd name="T108" fmla="*/ 1201 w 1407"/>
                <a:gd name="T109" fmla="*/ 1396 h 1921"/>
                <a:gd name="T110" fmla="*/ 1092 w 1407"/>
                <a:gd name="T111" fmla="*/ 1562 h 1921"/>
                <a:gd name="T112" fmla="*/ 976 w 1407"/>
                <a:gd name="T113" fmla="*/ 1703 h 1921"/>
                <a:gd name="T114" fmla="*/ 859 w 1407"/>
                <a:gd name="T115" fmla="*/ 1817 h 1921"/>
                <a:gd name="T116" fmla="*/ 777 w 1407"/>
                <a:gd name="T117" fmla="*/ 1879 h 1921"/>
                <a:gd name="T118" fmla="*/ 727 w 1407"/>
                <a:gd name="T119" fmla="*/ 1909 h 1921"/>
                <a:gd name="T120" fmla="*/ 703 w 1407"/>
                <a:gd name="T121" fmla="*/ 1921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1921">
                  <a:moveTo>
                    <a:pt x="703" y="1921"/>
                  </a:moveTo>
                  <a:lnTo>
                    <a:pt x="680" y="1909"/>
                  </a:lnTo>
                  <a:lnTo>
                    <a:pt x="630" y="1879"/>
                  </a:lnTo>
                  <a:lnTo>
                    <a:pt x="548" y="1817"/>
                  </a:lnTo>
                  <a:lnTo>
                    <a:pt x="431" y="1703"/>
                  </a:lnTo>
                  <a:lnTo>
                    <a:pt x="315" y="1562"/>
                  </a:lnTo>
                  <a:lnTo>
                    <a:pt x="206" y="1396"/>
                  </a:lnTo>
                  <a:lnTo>
                    <a:pt x="134" y="1260"/>
                  </a:lnTo>
                  <a:lnTo>
                    <a:pt x="93" y="1164"/>
                  </a:lnTo>
                  <a:lnTo>
                    <a:pt x="58" y="1065"/>
                  </a:lnTo>
                  <a:lnTo>
                    <a:pt x="31" y="964"/>
                  </a:lnTo>
                  <a:lnTo>
                    <a:pt x="11" y="860"/>
                  </a:lnTo>
                  <a:lnTo>
                    <a:pt x="1" y="757"/>
                  </a:lnTo>
                  <a:lnTo>
                    <a:pt x="0" y="704"/>
                  </a:lnTo>
                  <a:lnTo>
                    <a:pt x="0" y="667"/>
                  </a:lnTo>
                  <a:lnTo>
                    <a:pt x="7" y="597"/>
                  </a:lnTo>
                  <a:lnTo>
                    <a:pt x="22" y="529"/>
                  </a:lnTo>
                  <a:lnTo>
                    <a:pt x="42" y="461"/>
                  </a:lnTo>
                  <a:lnTo>
                    <a:pt x="68" y="399"/>
                  </a:lnTo>
                  <a:lnTo>
                    <a:pt x="101" y="339"/>
                  </a:lnTo>
                  <a:lnTo>
                    <a:pt x="140" y="282"/>
                  </a:lnTo>
                  <a:lnTo>
                    <a:pt x="182" y="230"/>
                  </a:lnTo>
                  <a:lnTo>
                    <a:pt x="230" y="183"/>
                  </a:lnTo>
                  <a:lnTo>
                    <a:pt x="282" y="140"/>
                  </a:lnTo>
                  <a:lnTo>
                    <a:pt x="338" y="102"/>
                  </a:lnTo>
                  <a:lnTo>
                    <a:pt x="399" y="70"/>
                  </a:lnTo>
                  <a:lnTo>
                    <a:pt x="461" y="43"/>
                  </a:lnTo>
                  <a:lnTo>
                    <a:pt x="527" y="22"/>
                  </a:lnTo>
                  <a:lnTo>
                    <a:pt x="596" y="8"/>
                  </a:lnTo>
                  <a:lnTo>
                    <a:pt x="667" y="1"/>
                  </a:lnTo>
                  <a:lnTo>
                    <a:pt x="703" y="0"/>
                  </a:lnTo>
                  <a:lnTo>
                    <a:pt x="740" y="1"/>
                  </a:lnTo>
                  <a:lnTo>
                    <a:pt x="811" y="8"/>
                  </a:lnTo>
                  <a:lnTo>
                    <a:pt x="880" y="22"/>
                  </a:lnTo>
                  <a:lnTo>
                    <a:pt x="946" y="43"/>
                  </a:lnTo>
                  <a:lnTo>
                    <a:pt x="1009" y="70"/>
                  </a:lnTo>
                  <a:lnTo>
                    <a:pt x="1069" y="102"/>
                  </a:lnTo>
                  <a:lnTo>
                    <a:pt x="1125" y="140"/>
                  </a:lnTo>
                  <a:lnTo>
                    <a:pt x="1177" y="183"/>
                  </a:lnTo>
                  <a:lnTo>
                    <a:pt x="1225" y="230"/>
                  </a:lnTo>
                  <a:lnTo>
                    <a:pt x="1267" y="282"/>
                  </a:lnTo>
                  <a:lnTo>
                    <a:pt x="1306" y="339"/>
                  </a:lnTo>
                  <a:lnTo>
                    <a:pt x="1339" y="399"/>
                  </a:lnTo>
                  <a:lnTo>
                    <a:pt x="1365" y="461"/>
                  </a:lnTo>
                  <a:lnTo>
                    <a:pt x="1385" y="529"/>
                  </a:lnTo>
                  <a:lnTo>
                    <a:pt x="1400" y="597"/>
                  </a:lnTo>
                  <a:lnTo>
                    <a:pt x="1407" y="667"/>
                  </a:lnTo>
                  <a:lnTo>
                    <a:pt x="1407" y="704"/>
                  </a:lnTo>
                  <a:lnTo>
                    <a:pt x="1407" y="757"/>
                  </a:lnTo>
                  <a:lnTo>
                    <a:pt x="1397" y="860"/>
                  </a:lnTo>
                  <a:lnTo>
                    <a:pt x="1378" y="964"/>
                  </a:lnTo>
                  <a:lnTo>
                    <a:pt x="1349" y="1065"/>
                  </a:lnTo>
                  <a:lnTo>
                    <a:pt x="1314" y="1164"/>
                  </a:lnTo>
                  <a:lnTo>
                    <a:pt x="1273" y="1260"/>
                  </a:lnTo>
                  <a:lnTo>
                    <a:pt x="1201" y="1396"/>
                  </a:lnTo>
                  <a:lnTo>
                    <a:pt x="1092" y="1562"/>
                  </a:lnTo>
                  <a:lnTo>
                    <a:pt x="976" y="1703"/>
                  </a:lnTo>
                  <a:lnTo>
                    <a:pt x="859" y="1817"/>
                  </a:lnTo>
                  <a:lnTo>
                    <a:pt x="777" y="1879"/>
                  </a:lnTo>
                  <a:lnTo>
                    <a:pt x="727" y="1909"/>
                  </a:lnTo>
                  <a:lnTo>
                    <a:pt x="703" y="1921"/>
                  </a:lnTo>
                  <a:close/>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49" name="Freeform 1005">
              <a:extLst>
                <a:ext uri="{FF2B5EF4-FFF2-40B4-BE49-F238E27FC236}">
                  <a16:creationId xmlns:a16="http://schemas.microsoft.com/office/drawing/2014/main" id="{E904B5F6-86C6-CC15-1FCE-F1598E361301}"/>
                </a:ext>
              </a:extLst>
            </p:cNvPr>
            <p:cNvSpPr>
              <a:spLocks/>
            </p:cNvSpPr>
            <p:nvPr/>
          </p:nvSpPr>
          <p:spPr bwMode="auto">
            <a:xfrm>
              <a:off x="9725700" y="2651124"/>
              <a:ext cx="1394145" cy="3802211"/>
            </a:xfrm>
            <a:custGeom>
              <a:avLst/>
              <a:gdLst>
                <a:gd name="T0" fmla="*/ 0 w 704"/>
                <a:gd name="T1" fmla="*/ 0 h 1921"/>
                <a:gd name="T2" fmla="*/ 37 w 704"/>
                <a:gd name="T3" fmla="*/ 1 h 1921"/>
                <a:gd name="T4" fmla="*/ 108 w 704"/>
                <a:gd name="T5" fmla="*/ 8 h 1921"/>
                <a:gd name="T6" fmla="*/ 177 w 704"/>
                <a:gd name="T7" fmla="*/ 22 h 1921"/>
                <a:gd name="T8" fmla="*/ 243 w 704"/>
                <a:gd name="T9" fmla="*/ 43 h 1921"/>
                <a:gd name="T10" fmla="*/ 306 w 704"/>
                <a:gd name="T11" fmla="*/ 70 h 1921"/>
                <a:gd name="T12" fmla="*/ 366 w 704"/>
                <a:gd name="T13" fmla="*/ 102 h 1921"/>
                <a:gd name="T14" fmla="*/ 422 w 704"/>
                <a:gd name="T15" fmla="*/ 140 h 1921"/>
                <a:gd name="T16" fmla="*/ 474 w 704"/>
                <a:gd name="T17" fmla="*/ 183 h 1921"/>
                <a:gd name="T18" fmla="*/ 522 w 704"/>
                <a:gd name="T19" fmla="*/ 230 h 1921"/>
                <a:gd name="T20" fmla="*/ 564 w 704"/>
                <a:gd name="T21" fmla="*/ 282 h 1921"/>
                <a:gd name="T22" fmla="*/ 603 w 704"/>
                <a:gd name="T23" fmla="*/ 339 h 1921"/>
                <a:gd name="T24" fmla="*/ 636 w 704"/>
                <a:gd name="T25" fmla="*/ 399 h 1921"/>
                <a:gd name="T26" fmla="*/ 662 w 704"/>
                <a:gd name="T27" fmla="*/ 461 h 1921"/>
                <a:gd name="T28" fmla="*/ 682 w 704"/>
                <a:gd name="T29" fmla="*/ 529 h 1921"/>
                <a:gd name="T30" fmla="*/ 697 w 704"/>
                <a:gd name="T31" fmla="*/ 597 h 1921"/>
                <a:gd name="T32" fmla="*/ 704 w 704"/>
                <a:gd name="T33" fmla="*/ 667 h 1921"/>
                <a:gd name="T34" fmla="*/ 704 w 704"/>
                <a:gd name="T35" fmla="*/ 704 h 1921"/>
                <a:gd name="T36" fmla="*/ 704 w 704"/>
                <a:gd name="T37" fmla="*/ 757 h 1921"/>
                <a:gd name="T38" fmla="*/ 694 w 704"/>
                <a:gd name="T39" fmla="*/ 860 h 1921"/>
                <a:gd name="T40" fmla="*/ 675 w 704"/>
                <a:gd name="T41" fmla="*/ 964 h 1921"/>
                <a:gd name="T42" fmla="*/ 646 w 704"/>
                <a:gd name="T43" fmla="*/ 1065 h 1921"/>
                <a:gd name="T44" fmla="*/ 611 w 704"/>
                <a:gd name="T45" fmla="*/ 1164 h 1921"/>
                <a:gd name="T46" fmla="*/ 570 w 704"/>
                <a:gd name="T47" fmla="*/ 1260 h 1921"/>
                <a:gd name="T48" fmla="*/ 498 w 704"/>
                <a:gd name="T49" fmla="*/ 1396 h 1921"/>
                <a:gd name="T50" fmla="*/ 389 w 704"/>
                <a:gd name="T51" fmla="*/ 1562 h 1921"/>
                <a:gd name="T52" fmla="*/ 273 w 704"/>
                <a:gd name="T53" fmla="*/ 1703 h 1921"/>
                <a:gd name="T54" fmla="*/ 156 w 704"/>
                <a:gd name="T55" fmla="*/ 1817 h 1921"/>
                <a:gd name="T56" fmla="*/ 74 w 704"/>
                <a:gd name="T57" fmla="*/ 1879 h 1921"/>
                <a:gd name="T58" fmla="*/ 24 w 704"/>
                <a:gd name="T59" fmla="*/ 1909 h 1921"/>
                <a:gd name="T60" fmla="*/ 0 w 704"/>
                <a:gd name="T61" fmla="*/ 1921 h 1921"/>
                <a:gd name="T62" fmla="*/ 0 w 704"/>
                <a:gd name="T63" fmla="*/ 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1921">
                  <a:moveTo>
                    <a:pt x="0" y="0"/>
                  </a:moveTo>
                  <a:lnTo>
                    <a:pt x="37" y="1"/>
                  </a:lnTo>
                  <a:lnTo>
                    <a:pt x="108" y="8"/>
                  </a:lnTo>
                  <a:lnTo>
                    <a:pt x="177" y="22"/>
                  </a:lnTo>
                  <a:lnTo>
                    <a:pt x="243" y="43"/>
                  </a:lnTo>
                  <a:lnTo>
                    <a:pt x="306" y="70"/>
                  </a:lnTo>
                  <a:lnTo>
                    <a:pt x="366" y="102"/>
                  </a:lnTo>
                  <a:lnTo>
                    <a:pt x="422" y="140"/>
                  </a:lnTo>
                  <a:lnTo>
                    <a:pt x="474" y="183"/>
                  </a:lnTo>
                  <a:lnTo>
                    <a:pt x="522" y="230"/>
                  </a:lnTo>
                  <a:lnTo>
                    <a:pt x="564" y="282"/>
                  </a:lnTo>
                  <a:lnTo>
                    <a:pt x="603" y="339"/>
                  </a:lnTo>
                  <a:lnTo>
                    <a:pt x="636" y="399"/>
                  </a:lnTo>
                  <a:lnTo>
                    <a:pt x="662" y="461"/>
                  </a:lnTo>
                  <a:lnTo>
                    <a:pt x="682" y="529"/>
                  </a:lnTo>
                  <a:lnTo>
                    <a:pt x="697" y="597"/>
                  </a:lnTo>
                  <a:lnTo>
                    <a:pt x="704" y="667"/>
                  </a:lnTo>
                  <a:lnTo>
                    <a:pt x="704" y="704"/>
                  </a:lnTo>
                  <a:lnTo>
                    <a:pt x="704" y="757"/>
                  </a:lnTo>
                  <a:lnTo>
                    <a:pt x="694" y="860"/>
                  </a:lnTo>
                  <a:lnTo>
                    <a:pt x="675" y="964"/>
                  </a:lnTo>
                  <a:lnTo>
                    <a:pt x="646" y="1065"/>
                  </a:lnTo>
                  <a:lnTo>
                    <a:pt x="611" y="1164"/>
                  </a:lnTo>
                  <a:lnTo>
                    <a:pt x="570" y="1260"/>
                  </a:lnTo>
                  <a:lnTo>
                    <a:pt x="498" y="1396"/>
                  </a:lnTo>
                  <a:lnTo>
                    <a:pt x="389" y="1562"/>
                  </a:lnTo>
                  <a:lnTo>
                    <a:pt x="273" y="1703"/>
                  </a:lnTo>
                  <a:lnTo>
                    <a:pt x="156" y="1817"/>
                  </a:lnTo>
                  <a:lnTo>
                    <a:pt x="74" y="1879"/>
                  </a:lnTo>
                  <a:lnTo>
                    <a:pt x="24" y="1909"/>
                  </a:lnTo>
                  <a:lnTo>
                    <a:pt x="0" y="1921"/>
                  </a:lnTo>
                  <a:lnTo>
                    <a:pt x="0" y="0"/>
                  </a:lnTo>
                  <a:close/>
                </a:path>
              </a:pathLst>
            </a:custGeom>
            <a:solidFill>
              <a:sysClr val="window" lastClr="FFFFFF">
                <a:alpha val="3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55654"/>
                </a:solidFill>
                <a:effectLst/>
                <a:uLnTx/>
                <a:uFillTx/>
                <a:latin typeface="Calibri" panose="020F0502020204030204"/>
                <a:ea typeface="+mn-ea"/>
                <a:cs typeface="+mn-cs"/>
              </a:endParaRPr>
            </a:p>
          </p:txBody>
        </p:sp>
        <p:sp>
          <p:nvSpPr>
            <p:cNvPr id="50" name="Freeform 1006">
              <a:extLst>
                <a:ext uri="{FF2B5EF4-FFF2-40B4-BE49-F238E27FC236}">
                  <a16:creationId xmlns:a16="http://schemas.microsoft.com/office/drawing/2014/main" id="{E2BE8F7D-1E8E-1704-4947-3A3B7B5AF7E5}"/>
                </a:ext>
              </a:extLst>
            </p:cNvPr>
            <p:cNvSpPr>
              <a:spLocks/>
            </p:cNvSpPr>
            <p:nvPr/>
          </p:nvSpPr>
          <p:spPr bwMode="auto">
            <a:xfrm>
              <a:off x="8434564" y="2904605"/>
              <a:ext cx="2556471" cy="228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C000"/>
                  </a:solidFill>
                  <a:effectLst/>
                  <a:uLnTx/>
                  <a:uFillTx/>
                  <a:latin typeface="Arial" panose="020B0604020202020204" pitchFamily="34" charset="0"/>
                  <a:ea typeface="Open Sans" panose="020B0606030504020204" pitchFamily="34" charset="0"/>
                  <a:cs typeface="Arial" panose="020B0604020202020204" pitchFamily="34" charset="0"/>
                </a:rPr>
                <a:t>2025</a:t>
              </a:r>
              <a:endParaRPr kumimoji="0" lang="en-US" b="1" i="0" u="none" strike="noStrike" kern="0" cap="none" spc="0" normalizeH="0" baseline="0" noProof="0" dirty="0">
                <a:ln>
                  <a:noFill/>
                </a:ln>
                <a:solidFill>
                  <a:srgbClr val="2D3E50"/>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cxnSp>
        <p:nvCxnSpPr>
          <p:cNvPr id="51" name="Connecteur droit avec flèche 17">
            <a:extLst>
              <a:ext uri="{FF2B5EF4-FFF2-40B4-BE49-F238E27FC236}">
                <a16:creationId xmlns:a16="http://schemas.microsoft.com/office/drawing/2014/main" id="{02FA3563-96E8-0BBA-3D37-7C93F60C7D5A}"/>
              </a:ext>
            </a:extLst>
          </p:cNvPr>
          <p:cNvCxnSpPr>
            <a:cxnSpLocks noChangeShapeType="1"/>
          </p:cNvCxnSpPr>
          <p:nvPr/>
        </p:nvCxnSpPr>
        <p:spPr bwMode="auto">
          <a:xfrm>
            <a:off x="9299575" y="3019425"/>
            <a:ext cx="0" cy="1622425"/>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eur droit avec flèche 17">
            <a:extLst>
              <a:ext uri="{FF2B5EF4-FFF2-40B4-BE49-F238E27FC236}">
                <a16:creationId xmlns:a16="http://schemas.microsoft.com/office/drawing/2014/main" id="{7FD4EA38-8F35-C9C3-8292-55DA7037DEBA}"/>
              </a:ext>
            </a:extLst>
          </p:cNvPr>
          <p:cNvCxnSpPr>
            <a:cxnSpLocks noChangeShapeType="1"/>
            <a:endCxn id="58" idx="0"/>
          </p:cNvCxnSpPr>
          <p:nvPr/>
        </p:nvCxnSpPr>
        <p:spPr bwMode="auto">
          <a:xfrm>
            <a:off x="10440380" y="3526564"/>
            <a:ext cx="26972" cy="2143986"/>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ZoneTexte 2">
            <a:extLst>
              <a:ext uri="{FF2B5EF4-FFF2-40B4-BE49-F238E27FC236}">
                <a16:creationId xmlns:a16="http://schemas.microsoft.com/office/drawing/2014/main" id="{8394B98F-3EE3-D536-CED6-876693EBA3DA}"/>
              </a:ext>
            </a:extLst>
          </p:cNvPr>
          <p:cNvSpPr txBox="1">
            <a:spLocks noChangeArrowheads="1"/>
          </p:cNvSpPr>
          <p:nvPr/>
        </p:nvSpPr>
        <p:spPr bwMode="auto">
          <a:xfrm>
            <a:off x="7456488" y="4641850"/>
            <a:ext cx="2644767"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Webinaire présentation phase monocentrique par le Dr Fadel</a:t>
            </a:r>
          </a:p>
        </p:txBody>
      </p:sp>
      <p:sp>
        <p:nvSpPr>
          <p:cNvPr id="58" name="ZoneTexte 2">
            <a:extLst>
              <a:ext uri="{FF2B5EF4-FFF2-40B4-BE49-F238E27FC236}">
                <a16:creationId xmlns:a16="http://schemas.microsoft.com/office/drawing/2014/main" id="{8C527EDD-D8E9-70AF-F427-8D098EC10606}"/>
              </a:ext>
            </a:extLst>
          </p:cNvPr>
          <p:cNvSpPr txBox="1">
            <a:spLocks noChangeArrowheads="1"/>
          </p:cNvSpPr>
          <p:nvPr/>
        </p:nvSpPr>
        <p:spPr bwMode="auto">
          <a:xfrm>
            <a:off x="9283284" y="5670550"/>
            <a:ext cx="2368136"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wrap="square">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Parution article scientifique</a:t>
            </a:r>
          </a:p>
        </p:txBody>
      </p:sp>
      <p:sp>
        <p:nvSpPr>
          <p:cNvPr id="62" name="ZoneTexte 2">
            <a:extLst>
              <a:ext uri="{FF2B5EF4-FFF2-40B4-BE49-F238E27FC236}">
                <a16:creationId xmlns:a16="http://schemas.microsoft.com/office/drawing/2014/main" id="{7CF8B529-D31F-3BAA-B3DA-F8E5A208472F}"/>
              </a:ext>
            </a:extLst>
          </p:cNvPr>
          <p:cNvSpPr txBox="1">
            <a:spLocks noChangeArrowheads="1"/>
          </p:cNvSpPr>
          <p:nvPr/>
        </p:nvSpPr>
        <p:spPr bwMode="auto">
          <a:xfrm>
            <a:off x="823913" y="4335463"/>
            <a:ext cx="1974850" cy="923330"/>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Présentation de l’IRDP à l’AG de </a:t>
            </a:r>
            <a:r>
              <a:rPr lang="fr-FR" altLang="fr-FR" sz="1800" b="1" dirty="0" err="1">
                <a:solidFill>
                  <a:srgbClr val="996633"/>
                </a:solidFill>
                <a:latin typeface="+mn-lt"/>
              </a:rPr>
              <a:t>Présanse</a:t>
            </a:r>
            <a:endParaRPr lang="fr-FR" altLang="fr-FR" sz="1800" dirty="0">
              <a:solidFill>
                <a:srgbClr val="996633"/>
              </a:solidFill>
              <a:latin typeface="+mn-lt"/>
            </a:endParaRPr>
          </a:p>
        </p:txBody>
      </p:sp>
      <p:cxnSp>
        <p:nvCxnSpPr>
          <p:cNvPr id="63" name="Connecteur droit avec flèche 17">
            <a:extLst>
              <a:ext uri="{FF2B5EF4-FFF2-40B4-BE49-F238E27FC236}">
                <a16:creationId xmlns:a16="http://schemas.microsoft.com/office/drawing/2014/main" id="{FC9525E5-69B4-4690-B098-1B06CE1A0CB9}"/>
              </a:ext>
            </a:extLst>
          </p:cNvPr>
          <p:cNvCxnSpPr>
            <a:cxnSpLocks noChangeShapeType="1"/>
          </p:cNvCxnSpPr>
          <p:nvPr/>
        </p:nvCxnSpPr>
        <p:spPr bwMode="auto">
          <a:xfrm>
            <a:off x="1587067" y="3526564"/>
            <a:ext cx="0" cy="804136"/>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ZoneTexte 2">
            <a:extLst>
              <a:ext uri="{FF2B5EF4-FFF2-40B4-BE49-F238E27FC236}">
                <a16:creationId xmlns:a16="http://schemas.microsoft.com/office/drawing/2014/main" id="{ED4CF9B6-A866-FC86-5377-3BE5866D9FC9}"/>
              </a:ext>
            </a:extLst>
          </p:cNvPr>
          <p:cNvSpPr txBox="1">
            <a:spLocks noChangeArrowheads="1"/>
          </p:cNvSpPr>
          <p:nvPr/>
        </p:nvSpPr>
        <p:spPr bwMode="auto">
          <a:xfrm>
            <a:off x="2114585" y="5333692"/>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Journée Médecins Relais </a:t>
            </a:r>
            <a:endParaRPr lang="fr-FR" altLang="fr-FR" sz="1800" dirty="0">
              <a:solidFill>
                <a:srgbClr val="996633"/>
              </a:solidFill>
              <a:latin typeface="+mn-lt"/>
            </a:endParaRPr>
          </a:p>
        </p:txBody>
      </p:sp>
      <p:cxnSp>
        <p:nvCxnSpPr>
          <p:cNvPr id="67" name="Connecteur droit avec flèche 17">
            <a:extLst>
              <a:ext uri="{FF2B5EF4-FFF2-40B4-BE49-F238E27FC236}">
                <a16:creationId xmlns:a16="http://schemas.microsoft.com/office/drawing/2014/main" id="{991AC54B-27C2-ACF5-E670-8E556A01D3D8}"/>
              </a:ext>
            </a:extLst>
          </p:cNvPr>
          <p:cNvCxnSpPr>
            <a:cxnSpLocks noChangeShapeType="1"/>
          </p:cNvCxnSpPr>
          <p:nvPr/>
        </p:nvCxnSpPr>
        <p:spPr bwMode="auto">
          <a:xfrm>
            <a:off x="3241832" y="3526564"/>
            <a:ext cx="0" cy="1815459"/>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ZoneTexte 2">
            <a:extLst>
              <a:ext uri="{FF2B5EF4-FFF2-40B4-BE49-F238E27FC236}">
                <a16:creationId xmlns:a16="http://schemas.microsoft.com/office/drawing/2014/main" id="{4DBCE3C4-E88A-BAFC-AA2E-051D0011004D}"/>
              </a:ext>
            </a:extLst>
          </p:cNvPr>
          <p:cNvSpPr txBox="1">
            <a:spLocks noChangeArrowheads="1"/>
          </p:cNvSpPr>
          <p:nvPr/>
        </p:nvSpPr>
        <p:spPr bwMode="auto">
          <a:xfrm>
            <a:off x="2953301" y="1369414"/>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Informations Mensuelles</a:t>
            </a:r>
            <a:endParaRPr lang="fr-FR" altLang="fr-FR" sz="1800" dirty="0">
              <a:solidFill>
                <a:srgbClr val="996633"/>
              </a:solidFill>
              <a:latin typeface="+mn-lt"/>
            </a:endParaRPr>
          </a:p>
        </p:txBody>
      </p:sp>
      <p:cxnSp>
        <p:nvCxnSpPr>
          <p:cNvPr id="75" name="Connecteur droit avec flèche 17">
            <a:extLst>
              <a:ext uri="{FF2B5EF4-FFF2-40B4-BE49-F238E27FC236}">
                <a16:creationId xmlns:a16="http://schemas.microsoft.com/office/drawing/2014/main" id="{02620E8D-A02B-33B9-565B-06F5C9C67066}"/>
              </a:ext>
            </a:extLst>
          </p:cNvPr>
          <p:cNvCxnSpPr>
            <a:cxnSpLocks noChangeShapeType="1"/>
          </p:cNvCxnSpPr>
          <p:nvPr/>
        </p:nvCxnSpPr>
        <p:spPr bwMode="auto">
          <a:xfrm flipH="1" flipV="1">
            <a:off x="3919538" y="2024063"/>
            <a:ext cx="0" cy="636587"/>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ZoneTexte 2">
            <a:extLst>
              <a:ext uri="{FF2B5EF4-FFF2-40B4-BE49-F238E27FC236}">
                <a16:creationId xmlns:a16="http://schemas.microsoft.com/office/drawing/2014/main" id="{C8E1EC92-6EF3-2BCC-D27C-CA0C2F4D176B}"/>
              </a:ext>
            </a:extLst>
          </p:cNvPr>
          <p:cNvSpPr txBox="1">
            <a:spLocks noChangeArrowheads="1"/>
          </p:cNvSpPr>
          <p:nvPr/>
        </p:nvSpPr>
        <p:spPr bwMode="auto">
          <a:xfrm>
            <a:off x="4954121" y="4242427"/>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Journée Santé Travail </a:t>
            </a:r>
            <a:endParaRPr lang="fr-FR" altLang="fr-FR" sz="1800" dirty="0">
              <a:solidFill>
                <a:srgbClr val="996633"/>
              </a:solidFill>
              <a:latin typeface="+mn-lt"/>
            </a:endParaRPr>
          </a:p>
        </p:txBody>
      </p:sp>
      <p:cxnSp>
        <p:nvCxnSpPr>
          <p:cNvPr id="77" name="Connecteur droit avec flèche 17">
            <a:extLst>
              <a:ext uri="{FF2B5EF4-FFF2-40B4-BE49-F238E27FC236}">
                <a16:creationId xmlns:a16="http://schemas.microsoft.com/office/drawing/2014/main" id="{DBE1B941-BB9D-52A0-EDA4-2DF8D0B4DAFC}"/>
              </a:ext>
            </a:extLst>
          </p:cNvPr>
          <p:cNvCxnSpPr>
            <a:cxnSpLocks noChangeShapeType="1"/>
          </p:cNvCxnSpPr>
          <p:nvPr/>
        </p:nvCxnSpPr>
        <p:spPr bwMode="auto">
          <a:xfrm>
            <a:off x="6096000" y="3526564"/>
            <a:ext cx="0" cy="715863"/>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ZoneTexte 2">
            <a:extLst>
              <a:ext uri="{FF2B5EF4-FFF2-40B4-BE49-F238E27FC236}">
                <a16:creationId xmlns:a16="http://schemas.microsoft.com/office/drawing/2014/main" id="{92A3C09B-D27D-5176-452B-089425B7FFFE}"/>
              </a:ext>
            </a:extLst>
          </p:cNvPr>
          <p:cNvSpPr txBox="1">
            <a:spLocks noChangeArrowheads="1"/>
          </p:cNvSpPr>
          <p:nvPr/>
        </p:nvSpPr>
        <p:spPr bwMode="auto">
          <a:xfrm>
            <a:off x="6569334" y="1367573"/>
            <a:ext cx="1974850" cy="646331"/>
          </a:xfrm>
          <a:prstGeom prst="rect">
            <a:avLst/>
          </a:prstGeom>
          <a:gradFill>
            <a:gsLst>
              <a:gs pos="0">
                <a:schemeClr val="accent1">
                  <a:lumMod val="5000"/>
                  <a:lumOff val="95000"/>
                </a:schemeClr>
              </a:gs>
              <a:gs pos="100000">
                <a:srgbClr val="F8F7BB"/>
              </a:gs>
              <a:gs pos="100000">
                <a:srgbClr val="FF9900"/>
              </a:gs>
              <a:gs pos="100000">
                <a:schemeClr val="accent1">
                  <a:lumMod val="45000"/>
                  <a:lumOff val="55000"/>
                </a:schemeClr>
              </a:gs>
              <a:gs pos="100000">
                <a:schemeClr val="accent1">
                  <a:lumMod val="30000"/>
                  <a:lumOff val="70000"/>
                </a:schemeClr>
              </a:gs>
            </a:gsLst>
            <a:lin ang="5400000" scaled="1"/>
          </a:gradFill>
          <a:ln w="9525">
            <a:solidFill>
              <a:srgbClr val="FF9900"/>
            </a:solidFill>
            <a:miter lim="800000"/>
            <a:headEnd/>
            <a:tailEnd/>
          </a:ln>
        </p:spPr>
        <p:txBody>
          <a:bodyPr>
            <a:spAutoFit/>
          </a:bodyPr>
          <a:lstStyle>
            <a:lvl1pPr>
              <a:spcBef>
                <a:spcPct val="20000"/>
              </a:spcBef>
              <a:buChar char="•"/>
              <a:defRPr sz="2400">
                <a:solidFill>
                  <a:schemeClr val="tx1"/>
                </a:solidFill>
                <a:latin typeface="Calibri" pitchFamily="34" charset="0"/>
                <a:ea typeface="ＭＳ Ｐゴシック" pitchFamily="34" charset="-128"/>
              </a:defRPr>
            </a:lvl1pPr>
            <a:lvl2pPr marL="742950" indent="-285750">
              <a:spcBef>
                <a:spcPct val="20000"/>
              </a:spcBef>
              <a:buChar char="–"/>
              <a:defRPr sz="2000">
                <a:solidFill>
                  <a:schemeClr val="tx1"/>
                </a:solidFill>
                <a:latin typeface="Calibri" pitchFamily="34" charset="0"/>
                <a:ea typeface="ＭＳ Ｐゴシック" pitchFamily="34" charset="-128"/>
              </a:defRPr>
            </a:lvl2pPr>
            <a:lvl3pPr marL="1143000" indent="-228600">
              <a:spcBef>
                <a:spcPct val="20000"/>
              </a:spcBef>
              <a:buChar char="•"/>
              <a:defRPr>
                <a:solidFill>
                  <a:schemeClr val="tx1"/>
                </a:solidFill>
                <a:latin typeface="Calibri" pitchFamily="34" charset="0"/>
                <a:ea typeface="ＭＳ Ｐゴシック" pitchFamily="34" charset="-128"/>
              </a:defRPr>
            </a:lvl3pPr>
            <a:lvl4pPr marL="1600200" indent="-228600">
              <a:spcBef>
                <a:spcPct val="20000"/>
              </a:spcBef>
              <a:buChar char="–"/>
              <a:defRPr sz="1600">
                <a:solidFill>
                  <a:schemeClr val="tx1"/>
                </a:solidFill>
                <a:latin typeface="Calibri" pitchFamily="34" charset="0"/>
                <a:ea typeface="ＭＳ Ｐゴシック" pitchFamily="34" charset="-128"/>
              </a:defRPr>
            </a:lvl4pPr>
            <a:lvl5pPr marL="2057400" indent="-228600">
              <a:spcBef>
                <a:spcPct val="20000"/>
              </a:spcBef>
              <a:buChar char="»"/>
              <a:defRPr sz="12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1200">
                <a:solidFill>
                  <a:schemeClr val="tx1"/>
                </a:solidFill>
                <a:latin typeface="Calibri" pitchFamily="34" charset="0"/>
                <a:ea typeface="ＭＳ Ｐゴシック" pitchFamily="34" charset="-128"/>
              </a:defRPr>
            </a:lvl9pPr>
          </a:lstStyle>
          <a:p>
            <a:pPr marL="85725" lvl="1" indent="0" algn="ctr">
              <a:spcBef>
                <a:spcPct val="0"/>
              </a:spcBef>
              <a:buClr>
                <a:srgbClr val="0070C0"/>
              </a:buClr>
              <a:buSzPct val="200000"/>
              <a:buFontTx/>
              <a:buNone/>
              <a:defRPr/>
            </a:pPr>
            <a:r>
              <a:rPr lang="fr-FR" altLang="fr-FR" sz="1800" b="1" dirty="0">
                <a:solidFill>
                  <a:srgbClr val="996633"/>
                </a:solidFill>
                <a:latin typeface="+mn-lt"/>
              </a:rPr>
              <a:t>Editeurs de logiciels</a:t>
            </a:r>
            <a:endParaRPr lang="fr-FR" altLang="fr-FR" sz="1800" dirty="0">
              <a:solidFill>
                <a:srgbClr val="996633"/>
              </a:solidFill>
              <a:latin typeface="+mn-lt"/>
            </a:endParaRPr>
          </a:p>
        </p:txBody>
      </p:sp>
      <p:cxnSp>
        <p:nvCxnSpPr>
          <p:cNvPr id="80" name="Connecteur droit avec flèche 17">
            <a:extLst>
              <a:ext uri="{FF2B5EF4-FFF2-40B4-BE49-F238E27FC236}">
                <a16:creationId xmlns:a16="http://schemas.microsoft.com/office/drawing/2014/main" id="{4E6EA64C-EFBE-D816-9FA8-4693EC43CCE5}"/>
              </a:ext>
            </a:extLst>
          </p:cNvPr>
          <p:cNvCxnSpPr>
            <a:cxnSpLocks noChangeShapeType="1"/>
          </p:cNvCxnSpPr>
          <p:nvPr/>
        </p:nvCxnSpPr>
        <p:spPr bwMode="auto">
          <a:xfrm flipV="1">
            <a:off x="7393416" y="2024063"/>
            <a:ext cx="0" cy="661167"/>
          </a:xfrm>
          <a:prstGeom prst="straightConnector1">
            <a:avLst/>
          </a:prstGeom>
          <a:noFill/>
          <a:ln w="50800" algn="ctr">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7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62" grpId="0" animBg="1"/>
      <p:bldP spid="66" grpId="0" animBg="1"/>
      <p:bldP spid="74" grpId="0" animBg="1"/>
      <p:bldP spid="76" grpId="0" animBg="1"/>
      <p:bldP spid="7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 y="4424239"/>
            <a:ext cx="12146939" cy="1324796"/>
          </a:xfrm>
        </p:spPr>
        <p:txBody>
          <a:bodyPr>
            <a:noAutofit/>
          </a:bodyPr>
          <a:lstStyle/>
          <a:p>
            <a:endParaRPr lang="fr-FR" sz="3200" i="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4"/>
          </p:nvPr>
        </p:nvSpPr>
        <p:spPr>
          <a:xfrm>
            <a:off x="45061" y="3219679"/>
            <a:ext cx="12101878" cy="1324796"/>
          </a:xfrm>
        </p:spPr>
        <p:txBody>
          <a:bodyPr>
            <a:normAutofit fontScale="62500" lnSpcReduction="20000"/>
          </a:bodyPr>
          <a:lstStyle/>
          <a:p>
            <a:pPr>
              <a:lnSpc>
                <a:spcPct val="100000"/>
              </a:lnSpc>
              <a:spcBef>
                <a:spcPts val="1200"/>
              </a:spcBef>
            </a:pPr>
            <a:r>
              <a:rPr lang="fr-FR" sz="4000" dirty="0">
                <a:latin typeface="Arial" panose="020B0604020202020204" pitchFamily="34" charset="0"/>
                <a:cs typeface="Arial" panose="020B0604020202020204" pitchFamily="34" charset="0"/>
              </a:rPr>
              <a:t>Les Fiches Médico-Professionnelles</a:t>
            </a:r>
          </a:p>
          <a:p>
            <a:pPr>
              <a:lnSpc>
                <a:spcPct val="100000"/>
              </a:lnSpc>
              <a:spcBef>
                <a:spcPts val="1200"/>
              </a:spcBef>
            </a:pPr>
            <a:r>
              <a:rPr lang="fr-FR" sz="4000" dirty="0">
                <a:latin typeface="Arial" panose="020B0604020202020204" pitchFamily="34" charset="0"/>
                <a:cs typeface="Arial" panose="020B0604020202020204" pitchFamily="34" charset="0"/>
              </a:rPr>
              <a:t>Besoin de ressources renouvelées </a:t>
            </a:r>
          </a:p>
          <a:p>
            <a:pPr>
              <a:lnSpc>
                <a:spcPct val="100000"/>
              </a:lnSpc>
              <a:spcBef>
                <a:spcPts val="1200"/>
              </a:spcBef>
            </a:pPr>
            <a:r>
              <a:rPr lang="fr-FR" sz="4000" dirty="0">
                <a:latin typeface="Arial" panose="020B0604020202020204" pitchFamily="34" charset="0"/>
                <a:cs typeface="Arial" panose="020B0604020202020204" pitchFamily="34" charset="0"/>
              </a:rPr>
              <a:t>pour faire vivre un contenu riche et utile à l’activité des SPSTI</a:t>
            </a:r>
          </a:p>
        </p:txBody>
      </p:sp>
      <p:pic>
        <p:nvPicPr>
          <p:cNvPr id="6" name="Image 5">
            <a:extLst>
              <a:ext uri="{FF2B5EF4-FFF2-40B4-BE49-F238E27FC236}">
                <a16:creationId xmlns:a16="http://schemas.microsoft.com/office/drawing/2014/main" id="{D38A6067-306E-AC7D-A292-8D3057DA3774}"/>
              </a:ext>
            </a:extLst>
          </p:cNvPr>
          <p:cNvPicPr>
            <a:picLocks noChangeAspect="1"/>
          </p:cNvPicPr>
          <p:nvPr/>
        </p:nvPicPr>
        <p:blipFill>
          <a:blip r:embed="rId2"/>
          <a:stretch>
            <a:fillRect/>
          </a:stretch>
        </p:blipFill>
        <p:spPr>
          <a:xfrm>
            <a:off x="8301228" y="488267"/>
            <a:ext cx="3012321" cy="966216"/>
          </a:xfrm>
          <a:prstGeom prst="rect">
            <a:avLst/>
          </a:prstGeom>
        </p:spPr>
      </p:pic>
    </p:spTree>
    <p:extLst>
      <p:ext uri="{BB962C8B-B14F-4D97-AF65-F5344CB8AC3E}">
        <p14:creationId xmlns:p14="http://schemas.microsoft.com/office/powerpoint/2010/main" val="3502294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72C9516-1BE4-3C52-2DE8-104908C64D9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4B93145-A51E-16DB-351E-16B0D88829B6}"/>
              </a:ext>
            </a:extLst>
          </p:cNvPr>
          <p:cNvSpPr txBox="1"/>
          <p:nvPr/>
        </p:nvSpPr>
        <p:spPr>
          <a:xfrm>
            <a:off x="495300" y="375562"/>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FMP </a:t>
            </a:r>
            <a:r>
              <a:rPr kumimoji="0" lang="fr-FR" sz="2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 Un site </a:t>
            </a:r>
            <a:r>
              <a:rPr kumimoji="0" lang="fr-FR"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fmppresanse.fr</a:t>
            </a:r>
          </a:p>
        </p:txBody>
      </p:sp>
      <p:pic>
        <p:nvPicPr>
          <p:cNvPr id="4" name="Image 3" descr="Une image contenant texte, capture d’écran, Police, nombre&#10;&#10;Description générée automatiquement">
            <a:extLst>
              <a:ext uri="{FF2B5EF4-FFF2-40B4-BE49-F238E27FC236}">
                <a16:creationId xmlns:a16="http://schemas.microsoft.com/office/drawing/2014/main" id="{0EC2623D-5755-38BC-D460-B8FA71DE34F5}"/>
              </a:ext>
            </a:extLst>
          </p:cNvPr>
          <p:cNvPicPr>
            <a:picLocks noChangeAspect="1"/>
          </p:cNvPicPr>
          <p:nvPr/>
        </p:nvPicPr>
        <p:blipFill>
          <a:blip r:embed="rId2"/>
          <a:stretch>
            <a:fillRect/>
          </a:stretch>
        </p:blipFill>
        <p:spPr>
          <a:xfrm>
            <a:off x="1226288" y="1126840"/>
            <a:ext cx="9721112" cy="5026184"/>
          </a:xfrm>
          <a:prstGeom prst="rect">
            <a:avLst/>
          </a:prstGeom>
          <a:ln>
            <a:solidFill>
              <a:srgbClr val="00B0F0"/>
            </a:solidFill>
          </a:ln>
        </p:spPr>
      </p:pic>
    </p:spTree>
    <p:extLst>
      <p:ext uri="{BB962C8B-B14F-4D97-AF65-F5344CB8AC3E}">
        <p14:creationId xmlns:p14="http://schemas.microsoft.com/office/powerpoint/2010/main" val="604433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F93F6-80B6-9084-1657-4FBD11732366}"/>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DBA11020-4494-6260-8B9B-588653CF60D4}"/>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8DC62F57-7CA3-B744-463C-30736ED5F848}"/>
              </a:ext>
            </a:extLst>
          </p:cNvPr>
          <p:cNvSpPr txBox="1"/>
          <p:nvPr/>
        </p:nvSpPr>
        <p:spPr>
          <a:xfrm>
            <a:off x="8432800" y="1130047"/>
            <a:ext cx="3446271" cy="646331"/>
          </a:xfrm>
          <a:prstGeom prst="rect">
            <a:avLst/>
          </a:prstGeom>
          <a:noFill/>
        </p:spPr>
        <p:txBody>
          <a:bodyPr wrap="square">
            <a:spAutoFit/>
          </a:bodyPr>
          <a:lstStyle/>
          <a:p>
            <a:pPr algn="ctr"/>
            <a:r>
              <a:rPr lang="fr-FR" b="1" i="1" u="sng" dirty="0">
                <a:solidFill>
                  <a:schemeClr val="bg1"/>
                </a:solidFill>
                <a:latin typeface="Calibri" panose="020F0502020204030204" pitchFamily="34" charset="0"/>
                <a:ea typeface="Aptos" panose="020B0004020202020204" pitchFamily="34" charset="0"/>
              </a:rPr>
              <a:t>Période du </a:t>
            </a:r>
            <a:r>
              <a:rPr lang="fr-FR" b="1" i="1" u="sng" dirty="0">
                <a:solidFill>
                  <a:schemeClr val="bg1"/>
                </a:solidFill>
                <a:effectLst/>
                <a:latin typeface="Calibri" panose="020F0502020204030204" pitchFamily="34" charset="0"/>
                <a:ea typeface="Aptos" panose="020B0004020202020204" pitchFamily="34" charset="0"/>
              </a:rPr>
              <a:t>1</a:t>
            </a:r>
            <a:r>
              <a:rPr lang="fr-FR" b="1" i="1" u="sng" baseline="30000" dirty="0">
                <a:solidFill>
                  <a:schemeClr val="bg1"/>
                </a:solidFill>
                <a:effectLst/>
                <a:latin typeface="Calibri" panose="020F0502020204030204" pitchFamily="34" charset="0"/>
                <a:ea typeface="Aptos" panose="020B0004020202020204" pitchFamily="34" charset="0"/>
              </a:rPr>
              <a:t>er</a:t>
            </a:r>
            <a:r>
              <a:rPr lang="fr-FR" b="1" i="1" u="sng" dirty="0">
                <a:solidFill>
                  <a:schemeClr val="bg1"/>
                </a:solidFill>
                <a:effectLst/>
                <a:latin typeface="Calibri" panose="020F0502020204030204" pitchFamily="34" charset="0"/>
                <a:ea typeface="Aptos" panose="020B0004020202020204" pitchFamily="34" charset="0"/>
              </a:rPr>
              <a:t> juillet au 18 novembre 2024 </a:t>
            </a:r>
            <a:endParaRPr lang="fr-FR" b="1" i="1" u="sng" dirty="0">
              <a:solidFill>
                <a:schemeClr val="bg1"/>
              </a:solidFill>
            </a:endParaRPr>
          </a:p>
        </p:txBody>
      </p:sp>
      <p:sp>
        <p:nvSpPr>
          <p:cNvPr id="6" name="ZoneTexte 5">
            <a:extLst>
              <a:ext uri="{FF2B5EF4-FFF2-40B4-BE49-F238E27FC236}">
                <a16:creationId xmlns:a16="http://schemas.microsoft.com/office/drawing/2014/main" id="{9303A846-B195-45A9-0FAF-095583299564}"/>
              </a:ext>
            </a:extLst>
          </p:cNvPr>
          <p:cNvSpPr txBox="1"/>
          <p:nvPr/>
        </p:nvSpPr>
        <p:spPr>
          <a:xfrm>
            <a:off x="1813306" y="1162123"/>
            <a:ext cx="7816087" cy="523220"/>
          </a:xfrm>
          <a:prstGeom prst="rect">
            <a:avLst/>
          </a:prstGeom>
          <a:noFill/>
        </p:spPr>
        <p:txBody>
          <a:bodyPr wrap="square">
            <a:spAutoFit/>
          </a:bodyPr>
          <a:lstStyle/>
          <a:p>
            <a:pPr algn="ctr"/>
            <a:r>
              <a:rPr lang="fr-FR" sz="2800" b="1" dirty="0">
                <a:solidFill>
                  <a:srgbClr val="00B0F0"/>
                </a:solidFill>
                <a:latin typeface="Arial" panose="020B0604020202020204" pitchFamily="34" charset="0"/>
                <a:cs typeface="Arial" panose="020B0604020202020204" pitchFamily="34" charset="0"/>
              </a:rPr>
              <a:t>9 004 </a:t>
            </a:r>
            <a:r>
              <a:rPr lang="fr-FR" sz="2800" b="1" dirty="0">
                <a:latin typeface="Arial" panose="020B0604020202020204" pitchFamily="34" charset="0"/>
                <a:cs typeface="Arial" panose="020B0604020202020204" pitchFamily="34" charset="0"/>
              </a:rPr>
              <a:t>utilisateurs actifs </a:t>
            </a:r>
            <a:r>
              <a:rPr lang="fr-FR" b="1" dirty="0">
                <a:latin typeface="Arial" panose="020B0604020202020204" pitchFamily="34" charset="0"/>
                <a:cs typeface="Arial" panose="020B0604020202020204" pitchFamily="34" charset="0"/>
              </a:rPr>
              <a:t>*</a:t>
            </a:r>
          </a:p>
        </p:txBody>
      </p:sp>
      <p:pic>
        <p:nvPicPr>
          <p:cNvPr id="8" name="Image 7">
            <a:extLst>
              <a:ext uri="{FF2B5EF4-FFF2-40B4-BE49-F238E27FC236}">
                <a16:creationId xmlns:a16="http://schemas.microsoft.com/office/drawing/2014/main" id="{FD19D70D-2C28-DE4C-5ECD-BBF334FE4190}"/>
              </a:ext>
            </a:extLst>
          </p:cNvPr>
          <p:cNvPicPr>
            <a:picLocks noChangeAspect="1"/>
          </p:cNvPicPr>
          <p:nvPr/>
        </p:nvPicPr>
        <p:blipFill>
          <a:blip r:embed="rId2"/>
          <a:stretch>
            <a:fillRect/>
          </a:stretch>
        </p:blipFill>
        <p:spPr>
          <a:xfrm>
            <a:off x="1998492" y="2010239"/>
            <a:ext cx="8690844" cy="4366455"/>
          </a:xfrm>
          <a:prstGeom prst="rect">
            <a:avLst/>
          </a:prstGeom>
        </p:spPr>
      </p:pic>
      <p:sp>
        <p:nvSpPr>
          <p:cNvPr id="9" name="ZoneTexte 8">
            <a:extLst>
              <a:ext uri="{FF2B5EF4-FFF2-40B4-BE49-F238E27FC236}">
                <a16:creationId xmlns:a16="http://schemas.microsoft.com/office/drawing/2014/main" id="{0BDF96CC-4F0F-11D2-16BB-3496C79F9285}"/>
              </a:ext>
            </a:extLst>
          </p:cNvPr>
          <p:cNvSpPr txBox="1"/>
          <p:nvPr/>
        </p:nvSpPr>
        <p:spPr>
          <a:xfrm>
            <a:off x="495300" y="375562"/>
            <a:ext cx="10452100" cy="461665"/>
          </a:xfrm>
          <a:prstGeom prst="rect">
            <a:avLst/>
          </a:prstGeom>
          <a:noFill/>
        </p:spPr>
        <p:txBody>
          <a:bodyPr wrap="square">
            <a:spAutoFit/>
          </a:bodyPr>
          <a:lstStyle/>
          <a:p>
            <a:pPr algn="ctr"/>
            <a:r>
              <a:rPr lang="fr-FR" sz="2400" b="1" dirty="0">
                <a:solidFill>
                  <a:srgbClr val="00B0F0"/>
                </a:solidFill>
                <a:latin typeface="Arial" panose="020B0604020202020204" pitchFamily="34" charset="0"/>
                <a:cs typeface="Arial" panose="020B0604020202020204" pitchFamily="34" charset="0"/>
              </a:rPr>
              <a:t>Plus de 9 000 utilisateurs actifs répartis sur l’ensemble des territoires</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42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D84B-A65D-7D7E-794E-48D2683CD840}"/>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A4BF9010-200F-2155-99EC-12732238E099}"/>
              </a:ext>
            </a:extLst>
          </p:cNvPr>
          <p:cNvSpPr txBox="1"/>
          <p:nvPr/>
        </p:nvSpPr>
        <p:spPr>
          <a:xfrm>
            <a:off x="711199" y="421307"/>
            <a:ext cx="11158727" cy="461665"/>
          </a:xfrm>
          <a:prstGeom prst="rect">
            <a:avLst/>
          </a:prstGeom>
          <a:noFill/>
        </p:spPr>
        <p:txBody>
          <a:bodyPr wrap="square">
            <a:spAutoFit/>
          </a:bodyPr>
          <a:lstStyle/>
          <a:p>
            <a:r>
              <a:rPr lang="fr-FR" sz="2400" b="1" dirty="0">
                <a:solidFill>
                  <a:srgbClr val="00B0F0"/>
                </a:solidFill>
                <a:latin typeface="Arial" panose="020B0604020202020204" pitchFamily="34" charset="0"/>
                <a:cs typeface="Arial" panose="020B0604020202020204" pitchFamily="34" charset="0"/>
              </a:rPr>
              <a:t>Des utilisateurs connaissant l’adresse du site et s’y rendant directement</a:t>
            </a:r>
            <a:endParaRPr lang="fr-FR" sz="2400" b="1"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27A9AEA6-9FF0-9D17-C76F-6AA119F95B5D}"/>
              </a:ext>
            </a:extLst>
          </p:cNvPr>
          <p:cNvPicPr>
            <a:picLocks noChangeAspect="1"/>
          </p:cNvPicPr>
          <p:nvPr/>
        </p:nvPicPr>
        <p:blipFill>
          <a:blip r:embed="rId2"/>
          <a:stretch>
            <a:fillRect/>
          </a:stretch>
        </p:blipFill>
        <p:spPr>
          <a:xfrm>
            <a:off x="1834187" y="1936604"/>
            <a:ext cx="8142960" cy="3809816"/>
          </a:xfrm>
          <a:prstGeom prst="rect">
            <a:avLst/>
          </a:prstGeom>
        </p:spPr>
      </p:pic>
      <p:sp>
        <p:nvSpPr>
          <p:cNvPr id="5" name="Rectangle : coins arrondis 4">
            <a:extLst>
              <a:ext uri="{FF2B5EF4-FFF2-40B4-BE49-F238E27FC236}">
                <a16:creationId xmlns:a16="http://schemas.microsoft.com/office/drawing/2014/main" id="{19E6345D-D0B1-473E-A10C-E175DF057AE4}"/>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1EA9859-4E8B-B637-B98D-F5DDACDE7067}"/>
              </a:ext>
            </a:extLst>
          </p:cNvPr>
          <p:cNvSpPr txBox="1"/>
          <p:nvPr/>
        </p:nvSpPr>
        <p:spPr>
          <a:xfrm>
            <a:off x="8432800" y="1130047"/>
            <a:ext cx="3446271" cy="646331"/>
          </a:xfrm>
          <a:prstGeom prst="rect">
            <a:avLst/>
          </a:prstGeom>
          <a:noFill/>
        </p:spPr>
        <p:txBody>
          <a:bodyPr wrap="square">
            <a:spAutoFit/>
          </a:bodyPr>
          <a:lstStyle/>
          <a:p>
            <a:pPr algn="ctr"/>
            <a:r>
              <a:rPr lang="fr-FR" b="1" i="1" u="sng" dirty="0">
                <a:solidFill>
                  <a:schemeClr val="bg1"/>
                </a:solidFill>
                <a:latin typeface="Calibri" panose="020F0502020204030204" pitchFamily="34" charset="0"/>
                <a:ea typeface="Aptos" panose="020B0004020202020204" pitchFamily="34" charset="0"/>
              </a:rPr>
              <a:t>Période du </a:t>
            </a:r>
            <a:r>
              <a:rPr lang="fr-FR" b="1" i="1" u="sng" dirty="0">
                <a:solidFill>
                  <a:schemeClr val="bg1"/>
                </a:solidFill>
                <a:effectLst/>
                <a:latin typeface="Calibri" panose="020F0502020204030204" pitchFamily="34" charset="0"/>
                <a:ea typeface="Aptos" panose="020B0004020202020204" pitchFamily="34" charset="0"/>
              </a:rPr>
              <a:t>1</a:t>
            </a:r>
            <a:r>
              <a:rPr lang="fr-FR" b="1" i="1" u="sng" baseline="30000" dirty="0">
                <a:solidFill>
                  <a:schemeClr val="bg1"/>
                </a:solidFill>
                <a:effectLst/>
                <a:latin typeface="Calibri" panose="020F0502020204030204" pitchFamily="34" charset="0"/>
                <a:ea typeface="Aptos" panose="020B0004020202020204" pitchFamily="34" charset="0"/>
              </a:rPr>
              <a:t>er</a:t>
            </a:r>
            <a:r>
              <a:rPr lang="fr-FR" b="1" i="1" u="sng" dirty="0">
                <a:solidFill>
                  <a:schemeClr val="bg1"/>
                </a:solidFill>
                <a:effectLst/>
                <a:latin typeface="Calibri" panose="020F0502020204030204" pitchFamily="34" charset="0"/>
                <a:ea typeface="Aptos" panose="020B0004020202020204" pitchFamily="34" charset="0"/>
              </a:rPr>
              <a:t> juillet au 18 novembre 2024 </a:t>
            </a:r>
            <a:endParaRPr lang="fr-FR" b="1" i="1" u="sng" dirty="0">
              <a:solidFill>
                <a:schemeClr val="bg1"/>
              </a:solidFill>
            </a:endParaRPr>
          </a:p>
        </p:txBody>
      </p:sp>
    </p:spTree>
    <p:extLst>
      <p:ext uri="{BB962C8B-B14F-4D97-AF65-F5344CB8AC3E}">
        <p14:creationId xmlns:p14="http://schemas.microsoft.com/office/powerpoint/2010/main" val="3501833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44BB-6087-ECA0-2FDB-4A08BD4E6B35}"/>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5ADB1A6C-ED3E-6617-D4A1-3C33CE6F5DFB}"/>
              </a:ext>
            </a:extLst>
          </p:cNvPr>
          <p:cNvSpPr txBox="1"/>
          <p:nvPr/>
        </p:nvSpPr>
        <p:spPr>
          <a:xfrm>
            <a:off x="7245350" y="6469845"/>
            <a:ext cx="740410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Chiffres - novembre 2024 </a:t>
            </a:r>
          </a:p>
        </p:txBody>
      </p:sp>
      <p:sp>
        <p:nvSpPr>
          <p:cNvPr id="4" name="ZoneTexte 3">
            <a:extLst>
              <a:ext uri="{FF2B5EF4-FFF2-40B4-BE49-F238E27FC236}">
                <a16:creationId xmlns:a16="http://schemas.microsoft.com/office/drawing/2014/main" id="{AA29ED81-135B-0BDA-7074-2748BC56093D}"/>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Un nombre de consultation élevé : près de 150 000 consultations</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163DEB32-D211-9871-2A57-FB69585E38C4}"/>
              </a:ext>
            </a:extLst>
          </p:cNvPr>
          <p:cNvSpPr txBox="1"/>
          <p:nvPr/>
        </p:nvSpPr>
        <p:spPr>
          <a:xfrm>
            <a:off x="1008323" y="2570322"/>
            <a:ext cx="3277239" cy="1947769"/>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000" b="1" i="0" u="none" strike="noStrike" kern="1200" cap="none" spc="0" normalizeH="0" baseline="0" noProof="0" dirty="0">
                <a:ln>
                  <a:noFill/>
                </a:ln>
                <a:solidFill>
                  <a:srgbClr val="156082">
                    <a:lumMod val="60000"/>
                    <a:lumOff val="40000"/>
                  </a:srgbClr>
                </a:solidFill>
                <a:effectLst/>
                <a:uLnTx/>
                <a:uFillTx/>
                <a:latin typeface="Aptos Display" panose="02110004020202020204"/>
                <a:ea typeface="+mn-ea"/>
                <a:cs typeface="+mn-cs"/>
              </a:rPr>
              <a:t>144 053</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156082">
                    <a:lumMod val="60000"/>
                    <a:lumOff val="40000"/>
                  </a:srgbClr>
                </a:solidFill>
                <a:effectLst/>
                <a:uLnTx/>
                <a:uFillTx/>
                <a:latin typeface="Aptos Display" panose="02110004020202020204"/>
                <a:ea typeface="+mn-ea"/>
                <a:cs typeface="+mn-cs"/>
              </a:rPr>
              <a:t>pages consultées</a:t>
            </a:r>
          </a:p>
        </p:txBody>
      </p:sp>
      <p:pic>
        <p:nvPicPr>
          <p:cNvPr id="9" name="Image 8">
            <a:extLst>
              <a:ext uri="{FF2B5EF4-FFF2-40B4-BE49-F238E27FC236}">
                <a16:creationId xmlns:a16="http://schemas.microsoft.com/office/drawing/2014/main" id="{5A9ABFE2-7066-1EC6-0D1D-CD134D97CAA0}"/>
              </a:ext>
            </a:extLst>
          </p:cNvPr>
          <p:cNvPicPr>
            <a:picLocks noChangeAspect="1"/>
          </p:cNvPicPr>
          <p:nvPr/>
        </p:nvPicPr>
        <p:blipFill>
          <a:blip r:embed="rId2"/>
          <a:stretch>
            <a:fillRect/>
          </a:stretch>
        </p:blipFill>
        <p:spPr>
          <a:xfrm>
            <a:off x="4802704" y="1359468"/>
            <a:ext cx="2985949" cy="40388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age 10">
            <a:extLst>
              <a:ext uri="{FF2B5EF4-FFF2-40B4-BE49-F238E27FC236}">
                <a16:creationId xmlns:a16="http://schemas.microsoft.com/office/drawing/2014/main" id="{7325FE3C-6E23-519F-F6C5-64EF9005A9E9}"/>
              </a:ext>
            </a:extLst>
          </p:cNvPr>
          <p:cNvPicPr>
            <a:picLocks noChangeAspect="1"/>
          </p:cNvPicPr>
          <p:nvPr/>
        </p:nvPicPr>
        <p:blipFill>
          <a:blip r:embed="rId3"/>
          <a:stretch>
            <a:fillRect/>
          </a:stretch>
        </p:blipFill>
        <p:spPr>
          <a:xfrm>
            <a:off x="5878894" y="1788872"/>
            <a:ext cx="3283119" cy="39689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 5">
            <a:extLst>
              <a:ext uri="{FF2B5EF4-FFF2-40B4-BE49-F238E27FC236}">
                <a16:creationId xmlns:a16="http://schemas.microsoft.com/office/drawing/2014/main" id="{000E92CB-C6EF-1B7C-4FEE-649F4C64D62F}"/>
              </a:ext>
            </a:extLst>
          </p:cNvPr>
          <p:cNvPicPr>
            <a:picLocks noChangeAspect="1"/>
          </p:cNvPicPr>
          <p:nvPr/>
        </p:nvPicPr>
        <p:blipFill>
          <a:blip r:embed="rId4"/>
          <a:stretch>
            <a:fillRect/>
          </a:stretch>
        </p:blipFill>
        <p:spPr>
          <a:xfrm>
            <a:off x="6771626" y="2957813"/>
            <a:ext cx="4481654" cy="3037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5742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F17A-E903-0E91-E14E-EC956FA1B02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30250F3-721F-FC6F-0D74-C06ED57228C6}"/>
              </a:ext>
            </a:extLst>
          </p:cNvPr>
          <p:cNvSpPr>
            <a:spLocks noGrp="1"/>
          </p:cNvSpPr>
          <p:nvPr>
            <p:ph type="body" sz="quarter" idx="13"/>
          </p:nvPr>
        </p:nvSpPr>
        <p:spPr/>
        <p:txBody>
          <a:bodyPr/>
          <a:lstStyle/>
          <a:p>
            <a:r>
              <a:rPr lang="fr-FR" dirty="0"/>
              <a:t>Vincent Jimenez, pour la DGT</a:t>
            </a:r>
          </a:p>
        </p:txBody>
      </p:sp>
      <p:sp>
        <p:nvSpPr>
          <p:cNvPr id="3" name="Espace réservé du texte 2">
            <a:extLst>
              <a:ext uri="{FF2B5EF4-FFF2-40B4-BE49-F238E27FC236}">
                <a16:creationId xmlns:a16="http://schemas.microsoft.com/office/drawing/2014/main" id="{741D4F43-8E47-51ED-3D71-FDAA860E0E28}"/>
              </a:ext>
            </a:extLst>
          </p:cNvPr>
          <p:cNvSpPr>
            <a:spLocks noGrp="1"/>
          </p:cNvSpPr>
          <p:nvPr>
            <p:ph type="body" sz="quarter" idx="14"/>
          </p:nvPr>
        </p:nvSpPr>
        <p:spPr/>
        <p:txBody>
          <a:bodyPr>
            <a:normAutofit fontScale="70000" lnSpcReduction="20000"/>
          </a:bodyPr>
          <a:lstStyle/>
          <a:p>
            <a:r>
              <a:rPr lang="fr-FR" dirty="0"/>
              <a:t>Préoccupation de l’état au regard de la démographie médicale dans les SPST</a:t>
            </a:r>
          </a:p>
        </p:txBody>
      </p:sp>
      <p:sp>
        <p:nvSpPr>
          <p:cNvPr id="4" name="Espace réservé du texte 3">
            <a:extLst>
              <a:ext uri="{FF2B5EF4-FFF2-40B4-BE49-F238E27FC236}">
                <a16:creationId xmlns:a16="http://schemas.microsoft.com/office/drawing/2014/main" id="{C0747CF9-77BA-D5DE-ACB1-971361783593}"/>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766663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5C8A3-6CDE-96CF-DB60-D8CA35748E09}"/>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B1592561-F44A-2C24-A0F6-5C7DADE14F92}"/>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Un engagement significatif sur les pages du site</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 coins arrondis 4">
            <a:extLst>
              <a:ext uri="{FF2B5EF4-FFF2-40B4-BE49-F238E27FC236}">
                <a16:creationId xmlns:a16="http://schemas.microsoft.com/office/drawing/2014/main" id="{82D0845C-B0A3-3AD0-9C47-9B6CD9957117}"/>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ZoneTexte 5">
            <a:extLst>
              <a:ext uri="{FF2B5EF4-FFF2-40B4-BE49-F238E27FC236}">
                <a16:creationId xmlns:a16="http://schemas.microsoft.com/office/drawing/2014/main" id="{BE2A08EA-D0B9-A9E4-765A-86E8DE50CAA4}"/>
              </a:ext>
            </a:extLst>
          </p:cNvPr>
          <p:cNvSpPr txBox="1"/>
          <p:nvPr/>
        </p:nvSpPr>
        <p:spPr>
          <a:xfrm>
            <a:off x="8432800" y="1130047"/>
            <a:ext cx="34462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1" u="sng"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Période du 1</a:t>
            </a:r>
            <a:r>
              <a:rPr kumimoji="0" lang="fr-FR" sz="1800" b="1" i="1" u="sng" strike="noStrike" kern="1200" cap="none" spc="0" normalizeH="0" baseline="30000" noProof="0" dirty="0">
                <a:ln>
                  <a:noFill/>
                </a:ln>
                <a:solidFill>
                  <a:prstClr val="white"/>
                </a:solidFill>
                <a:effectLst/>
                <a:uLnTx/>
                <a:uFillTx/>
                <a:latin typeface="Calibri" panose="020F0502020204030204" pitchFamily="34" charset="0"/>
                <a:ea typeface="Aptos" panose="020B0004020202020204" pitchFamily="34" charset="0"/>
                <a:cs typeface="+mn-cs"/>
              </a:rPr>
              <a:t>er</a:t>
            </a:r>
            <a:r>
              <a:rPr kumimoji="0" lang="fr-FR" sz="1800" b="1" i="1" u="sng"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 juillet au 18 novembre 2024 </a:t>
            </a:r>
            <a:endParaRPr kumimoji="0" lang="fr-FR" sz="1800" b="1" i="1" u="sng"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050" name="Picture 2">
            <a:extLst>
              <a:ext uri="{FF2B5EF4-FFF2-40B4-BE49-F238E27FC236}">
                <a16:creationId xmlns:a16="http://schemas.microsoft.com/office/drawing/2014/main" id="{95E24F52-6AE1-3854-500E-799C8B695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55" y="1707569"/>
            <a:ext cx="9427490" cy="507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40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DEF8-F1FB-2E41-A559-74DA7B17D88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14547BD6-CBB8-01EA-5B22-77CDF917F61D}"/>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00B0F0"/>
                </a:solidFill>
                <a:latin typeface="Arial" panose="020B0604020202020204" pitchFamily="34" charset="0"/>
                <a:cs typeface="Arial" panose="020B0604020202020204" pitchFamily="34" charset="0"/>
              </a:rPr>
              <a:t>Des supports téléchargés en nombre</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Image 2">
            <a:extLst>
              <a:ext uri="{FF2B5EF4-FFF2-40B4-BE49-F238E27FC236}">
                <a16:creationId xmlns:a16="http://schemas.microsoft.com/office/drawing/2014/main" id="{B662B576-D275-7387-1BB2-066FF61C40F3}"/>
              </a:ext>
            </a:extLst>
          </p:cNvPr>
          <p:cNvPicPr>
            <a:picLocks noChangeAspect="1"/>
          </p:cNvPicPr>
          <p:nvPr/>
        </p:nvPicPr>
        <p:blipFill>
          <a:blip r:embed="rId2"/>
          <a:stretch>
            <a:fillRect/>
          </a:stretch>
        </p:blipFill>
        <p:spPr>
          <a:xfrm>
            <a:off x="1149714" y="1448681"/>
            <a:ext cx="8042437" cy="4950441"/>
          </a:xfrm>
          <a:prstGeom prst="rect">
            <a:avLst/>
          </a:prstGeom>
        </p:spPr>
      </p:pic>
      <p:sp>
        <p:nvSpPr>
          <p:cNvPr id="5" name="ZoneTexte 4">
            <a:extLst>
              <a:ext uri="{FF2B5EF4-FFF2-40B4-BE49-F238E27FC236}">
                <a16:creationId xmlns:a16="http://schemas.microsoft.com/office/drawing/2014/main" id="{4DA8D4FC-90A7-47B2-BDD7-6A7DB7DEE241}"/>
              </a:ext>
            </a:extLst>
          </p:cNvPr>
          <p:cNvSpPr txBox="1"/>
          <p:nvPr/>
        </p:nvSpPr>
        <p:spPr>
          <a:xfrm>
            <a:off x="8422639" y="2878118"/>
            <a:ext cx="3447288" cy="1323439"/>
          </a:xfrm>
          <a:prstGeom prst="rect">
            <a:avLst/>
          </a:prstGeom>
          <a:noFill/>
        </p:spPr>
        <p:txBody>
          <a:bodyPr wrap="square">
            <a:spAutoFit/>
          </a:bodyPr>
          <a:lstStyle/>
          <a:p>
            <a:pPr algn="ctr"/>
            <a:r>
              <a:rPr lang="fr-FR" sz="3000" dirty="0">
                <a:solidFill>
                  <a:srgbClr val="00B0F0"/>
                </a:solidFill>
                <a:effectLst/>
                <a:latin typeface="Calibri" panose="020F0502020204030204" pitchFamily="34" charset="0"/>
                <a:ea typeface="Times New Roman" panose="02020603050405020304" pitchFamily="18" charset="0"/>
              </a:rPr>
              <a:t>Total :</a:t>
            </a:r>
            <a:endParaRPr lang="fr-FR" sz="3000" dirty="0">
              <a:solidFill>
                <a:srgbClr val="00B0F0"/>
              </a:solidFill>
              <a:latin typeface="Calibri" panose="020F0502020204030204" pitchFamily="34" charset="0"/>
              <a:ea typeface="Times New Roman" panose="02020603050405020304" pitchFamily="18" charset="0"/>
            </a:endParaRPr>
          </a:p>
          <a:p>
            <a:pPr algn="ctr"/>
            <a:r>
              <a:rPr lang="fr-FR" sz="5000" b="1" dirty="0">
                <a:solidFill>
                  <a:srgbClr val="00B0F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3 549</a:t>
            </a:r>
            <a:endParaRPr lang="fr-FR" sz="5000" dirty="0">
              <a:solidFill>
                <a:srgbClr val="00B0F0"/>
              </a:solidFill>
              <a:effectLst>
                <a:outerShdw blurRad="38100" dist="38100" dir="2700000" algn="tl">
                  <a:srgbClr val="000000">
                    <a:alpha val="43137"/>
                  </a:srgbClr>
                </a:outerShdw>
              </a:effectLst>
            </a:endParaRPr>
          </a:p>
        </p:txBody>
      </p:sp>
      <p:sp>
        <p:nvSpPr>
          <p:cNvPr id="8" name="Rectangle : coins arrondis 7">
            <a:extLst>
              <a:ext uri="{FF2B5EF4-FFF2-40B4-BE49-F238E27FC236}">
                <a16:creationId xmlns:a16="http://schemas.microsoft.com/office/drawing/2014/main" id="{26299600-95B2-B0A0-DE62-240CF7852A5D}"/>
              </a:ext>
            </a:extLst>
          </p:cNvPr>
          <p:cNvSpPr/>
          <p:nvPr/>
        </p:nvSpPr>
        <p:spPr>
          <a:xfrm>
            <a:off x="8422639" y="1120068"/>
            <a:ext cx="3447288" cy="65722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D0B70987-2296-1026-95D4-FE53C1D838FC}"/>
              </a:ext>
            </a:extLst>
          </p:cNvPr>
          <p:cNvSpPr txBox="1"/>
          <p:nvPr/>
        </p:nvSpPr>
        <p:spPr>
          <a:xfrm>
            <a:off x="8432800" y="1130047"/>
            <a:ext cx="3446271" cy="646331"/>
          </a:xfrm>
          <a:prstGeom prst="rect">
            <a:avLst/>
          </a:prstGeom>
          <a:noFill/>
        </p:spPr>
        <p:txBody>
          <a:bodyPr wrap="square">
            <a:spAutoFit/>
          </a:bodyPr>
          <a:lstStyle/>
          <a:p>
            <a:pPr algn="ctr"/>
            <a:r>
              <a:rPr lang="fr-FR" b="1" i="1" u="sng" dirty="0">
                <a:solidFill>
                  <a:schemeClr val="bg1"/>
                </a:solidFill>
                <a:latin typeface="Calibri" panose="020F0502020204030204" pitchFamily="34" charset="0"/>
                <a:ea typeface="Aptos" panose="020B0004020202020204" pitchFamily="34" charset="0"/>
              </a:rPr>
              <a:t>Période du </a:t>
            </a:r>
            <a:r>
              <a:rPr lang="fr-FR" b="1" i="1" u="sng" dirty="0">
                <a:solidFill>
                  <a:schemeClr val="bg1"/>
                </a:solidFill>
                <a:effectLst/>
                <a:latin typeface="Calibri" panose="020F0502020204030204" pitchFamily="34" charset="0"/>
                <a:ea typeface="Aptos" panose="020B0004020202020204" pitchFamily="34" charset="0"/>
              </a:rPr>
              <a:t>1</a:t>
            </a:r>
            <a:r>
              <a:rPr lang="fr-FR" b="1" i="1" u="sng" baseline="30000" dirty="0">
                <a:solidFill>
                  <a:schemeClr val="bg1"/>
                </a:solidFill>
                <a:effectLst/>
                <a:latin typeface="Calibri" panose="020F0502020204030204" pitchFamily="34" charset="0"/>
                <a:ea typeface="Aptos" panose="020B0004020202020204" pitchFamily="34" charset="0"/>
              </a:rPr>
              <a:t>er</a:t>
            </a:r>
            <a:r>
              <a:rPr lang="fr-FR" b="1" i="1" u="sng" dirty="0">
                <a:solidFill>
                  <a:schemeClr val="bg1"/>
                </a:solidFill>
                <a:effectLst/>
                <a:latin typeface="Calibri" panose="020F0502020204030204" pitchFamily="34" charset="0"/>
                <a:ea typeface="Aptos" panose="020B0004020202020204" pitchFamily="34" charset="0"/>
              </a:rPr>
              <a:t> juillet au 18 novembre 2024 </a:t>
            </a:r>
            <a:endParaRPr lang="fr-FR" b="1" i="1" u="sng" dirty="0">
              <a:solidFill>
                <a:schemeClr val="bg1"/>
              </a:solidFill>
            </a:endParaRPr>
          </a:p>
        </p:txBody>
      </p:sp>
    </p:spTree>
    <p:extLst>
      <p:ext uri="{BB962C8B-B14F-4D97-AF65-F5344CB8AC3E}">
        <p14:creationId xmlns:p14="http://schemas.microsoft.com/office/powerpoint/2010/main" val="46687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AFE6-180D-7639-E940-97F2C6961A02}"/>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AB7694D-B68B-6327-C46C-14858CAE2202}"/>
              </a:ext>
            </a:extLst>
          </p:cNvPr>
          <p:cNvSpPr txBox="1"/>
          <p:nvPr/>
        </p:nvSpPr>
        <p:spPr>
          <a:xfrm>
            <a:off x="711200" y="421307"/>
            <a:ext cx="104521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Les FMP – </a:t>
            </a:r>
            <a:r>
              <a:rPr kumimoji="0" lang="fr-FR" sz="240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Synthèse</a:t>
            </a:r>
            <a:endParaRPr kumimoji="0" lang="fr-FR"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Image 10">
            <a:extLst>
              <a:ext uri="{FF2B5EF4-FFF2-40B4-BE49-F238E27FC236}">
                <a16:creationId xmlns:a16="http://schemas.microsoft.com/office/drawing/2014/main" id="{6CBABA41-D5D9-916D-B74B-3DC7074E5614}"/>
              </a:ext>
            </a:extLst>
          </p:cNvPr>
          <p:cNvPicPr>
            <a:picLocks noChangeAspect="1"/>
          </p:cNvPicPr>
          <p:nvPr/>
        </p:nvPicPr>
        <p:blipFill>
          <a:blip r:embed="rId2"/>
          <a:stretch>
            <a:fillRect/>
          </a:stretch>
        </p:blipFill>
        <p:spPr>
          <a:xfrm>
            <a:off x="2654134" y="1130351"/>
            <a:ext cx="8005845" cy="5577194"/>
          </a:xfrm>
          <a:prstGeom prst="rect">
            <a:avLst/>
          </a:prstGeom>
        </p:spPr>
      </p:pic>
    </p:spTree>
    <p:extLst>
      <p:ext uri="{BB962C8B-B14F-4D97-AF65-F5344CB8AC3E}">
        <p14:creationId xmlns:p14="http://schemas.microsoft.com/office/powerpoint/2010/main" val="2796904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CDFA-0E1E-15EA-EFB0-EF5C73EE55A5}"/>
            </a:ext>
          </a:extLst>
        </p:cNvPr>
        <p:cNvGrpSpPr/>
        <p:nvPr/>
      </p:nvGrpSpPr>
      <p:grpSpPr>
        <a:xfrm>
          <a:off x="0" y="0"/>
          <a:ext cx="0" cy="0"/>
          <a:chOff x="0" y="0"/>
          <a:chExt cx="0" cy="0"/>
        </a:xfrm>
      </p:grpSpPr>
      <p:pic>
        <p:nvPicPr>
          <p:cNvPr id="2" name="Picture 2" descr="Une image contenant intérieur, mur, ordinateur, texte&#10;&#10;Description générée automatiquement">
            <a:extLst>
              <a:ext uri="{FF2B5EF4-FFF2-40B4-BE49-F238E27FC236}">
                <a16:creationId xmlns:a16="http://schemas.microsoft.com/office/drawing/2014/main" id="{672109D1-C04D-98F2-2169-63BC85DAF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479" b="2276"/>
          <a:stretch/>
        </p:blipFill>
        <p:spPr bwMode="auto">
          <a:xfrm>
            <a:off x="909991" y="1181197"/>
            <a:ext cx="10165281" cy="52029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9C561FAA-5E24-B928-8BAF-58BD5A32507F}"/>
              </a:ext>
            </a:extLst>
          </p:cNvPr>
          <p:cNvSpPr txBox="1"/>
          <p:nvPr/>
        </p:nvSpPr>
        <p:spPr>
          <a:xfrm>
            <a:off x="344832" y="58330"/>
            <a:ext cx="10452100" cy="830997"/>
          </a:xfrm>
          <a:prstGeom prst="rect">
            <a:avLst/>
          </a:prstGeom>
          <a:noFill/>
        </p:spPr>
        <p:txBody>
          <a:bodyPr wrap="square">
            <a:spAutoFit/>
          </a:bodyPr>
          <a:lstStyle/>
          <a:p>
            <a:r>
              <a:rPr lang="fr-FR" sz="2400" b="1" dirty="0">
                <a:solidFill>
                  <a:srgbClr val="00B0F0"/>
                </a:solidFill>
                <a:latin typeface="Arial" panose="020B0604020202020204" pitchFamily="34" charset="0"/>
                <a:cs typeface="Arial" panose="020B0604020202020204" pitchFamily="34" charset="0"/>
              </a:rPr>
              <a:t>FMP </a:t>
            </a:r>
            <a:r>
              <a:rPr lang="fr-FR" sz="2400" dirty="0">
                <a:solidFill>
                  <a:srgbClr val="00B0F0"/>
                </a:solidFill>
                <a:latin typeface="Arial" panose="020B0604020202020204" pitchFamily="34" charset="0"/>
                <a:cs typeface="Arial" panose="020B0604020202020204" pitchFamily="34" charset="0"/>
              </a:rPr>
              <a:t>– Un groupe de travail indispensable </a:t>
            </a:r>
          </a:p>
          <a:p>
            <a:r>
              <a:rPr lang="fr-FR" sz="2400" dirty="0">
                <a:solidFill>
                  <a:srgbClr val="00B0F0"/>
                </a:solidFill>
                <a:latin typeface="Arial" panose="020B0604020202020204" pitchFamily="34" charset="0"/>
                <a:cs typeface="Arial" panose="020B0604020202020204" pitchFamily="34" charset="0"/>
              </a:rPr>
              <a:t>au maintien de ce capital de connaissances métier constitué par les SPSTI</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5794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texte 1">
            <a:extLst>
              <a:ext uri="{FF2B5EF4-FFF2-40B4-BE49-F238E27FC236}">
                <a16:creationId xmlns:a16="http://schemas.microsoft.com/office/drawing/2014/main" id="{99845BD1-05B2-1E32-CA66-486D55743D15}"/>
              </a:ext>
            </a:extLst>
          </p:cNvPr>
          <p:cNvSpPr>
            <a:spLocks noGrp="1"/>
          </p:cNvSpPr>
          <p:nvPr>
            <p:ph type="body" sz="quarter" idx="13"/>
          </p:nvPr>
        </p:nvSpPr>
        <p:spPr bwMode="auto">
          <a:xfrm>
            <a:off x="1420812" y="5099311"/>
            <a:ext cx="9350375" cy="1865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fr-FR" altLang="fr-FR" b="1" dirty="0"/>
              <a:t>Anne-Sophie Loicq</a:t>
            </a:r>
          </a:p>
        </p:txBody>
      </p:sp>
      <p:sp>
        <p:nvSpPr>
          <p:cNvPr id="34819" name="Espace réservé du texte 2">
            <a:extLst>
              <a:ext uri="{FF2B5EF4-FFF2-40B4-BE49-F238E27FC236}">
                <a16:creationId xmlns:a16="http://schemas.microsoft.com/office/drawing/2014/main" id="{8ED5DD48-7AEB-5026-1DB6-035E8904729A}"/>
              </a:ext>
            </a:extLst>
          </p:cNvPr>
          <p:cNvSpPr>
            <a:spLocks noGrp="1"/>
          </p:cNvSpPr>
          <p:nvPr>
            <p:ph type="body" sz="quarter" idx="14"/>
          </p:nvPr>
        </p:nvSpPr>
        <p:spPr bwMode="auto">
          <a:xfrm>
            <a:off x="2111832" y="2487026"/>
            <a:ext cx="8204548" cy="235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altLang="fr-FR" dirty="0">
                <a:latin typeface="Montserrat" panose="00000500000000000000" pitchFamily="50" charset="0"/>
                <a:ea typeface="ＭＳ Ｐゴシック" panose="020B0600070205080204" pitchFamily="34" charset="-128"/>
              </a:rPr>
              <a:t>Négociation collective de branche </a:t>
            </a:r>
          </a:p>
          <a:p>
            <a:pPr eaLnBrk="1" hangingPunct="1"/>
            <a:r>
              <a:rPr lang="fr-FR" altLang="fr-FR" dirty="0">
                <a:latin typeface="Montserrat" panose="00000500000000000000" pitchFamily="50" charset="0"/>
                <a:ea typeface="ＭＳ Ｐゴシック" panose="020B0600070205080204" pitchFamily="34" charset="-128"/>
              </a:rPr>
              <a:t>&amp;</a:t>
            </a:r>
          </a:p>
          <a:p>
            <a:pPr eaLnBrk="1" hangingPunct="1"/>
            <a:r>
              <a:rPr lang="fr-FR" altLang="fr-FR" dirty="0">
                <a:latin typeface="Montserrat" panose="00000500000000000000" pitchFamily="50" charset="0"/>
                <a:ea typeface="ＭＳ Ｐゴシック" panose="020B0600070205080204" pitchFamily="34" charset="-128"/>
              </a:rPr>
              <a:t> Actualités juridiques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texte 1">
            <a:extLst>
              <a:ext uri="{FF2B5EF4-FFF2-40B4-BE49-F238E27FC236}">
                <a16:creationId xmlns:a16="http://schemas.microsoft.com/office/drawing/2014/main" id="{81143651-85C3-9E56-F008-3A4786E7B825}"/>
              </a:ext>
            </a:extLst>
          </p:cNvPr>
          <p:cNvSpPr>
            <a:spLocks noGrp="1" noChangeArrowheads="1"/>
          </p:cNvSpPr>
          <p:nvPr>
            <p:ph type="body" sz="quarter" idx="10"/>
          </p:nvPr>
        </p:nvSpPr>
        <p:spPr>
          <a:xfrm>
            <a:off x="1809750" y="1254125"/>
            <a:ext cx="9475788" cy="4416425"/>
          </a:xfrm>
        </p:spPr>
        <p:txBody>
          <a:bodyPr/>
          <a:lstStyle/>
          <a:p>
            <a:pPr eaLnBrk="1" hangingPunct="1"/>
            <a:endParaRPr lang="fr-FR" altLang="fr-FR" sz="11200"/>
          </a:p>
          <a:p>
            <a:pPr eaLnBrk="1" hangingPunct="1"/>
            <a:r>
              <a:rPr lang="fr-FR" altLang="fr-FR" sz="4400"/>
              <a:t>NEGOCIATION COLLECTIVE DE BRANCHE </a:t>
            </a:r>
          </a:p>
          <a:p>
            <a:pPr eaLnBrk="1" hangingPunct="1"/>
            <a:endParaRPr lang="fr-FR" altLang="fr-FR" sz="11200"/>
          </a:p>
          <a:p>
            <a:pPr eaLnBrk="1" hangingPunct="1"/>
            <a:endParaRPr lang="fr-FR" altLang="fr-F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1">
            <a:extLst>
              <a:ext uri="{FF2B5EF4-FFF2-40B4-BE49-F238E27FC236}">
                <a16:creationId xmlns:a16="http://schemas.microsoft.com/office/drawing/2014/main" id="{05237BCF-FF35-6EA9-74EA-23D0BDFAC8DE}"/>
              </a:ext>
            </a:extLst>
          </p:cNvPr>
          <p:cNvSpPr>
            <a:spLocks noGrp="1" noChangeArrowheads="1"/>
          </p:cNvSpPr>
          <p:nvPr>
            <p:ph type="sldNum" sz="quarter" idx="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3AE503EB-6B3E-4071-BE3B-71F3E33F6A5D}" type="slidenum">
              <a:rPr lang="fr-FR" altLang="fr-FR" sz="1200" smtClean="0">
                <a:solidFill>
                  <a:srgbClr val="898989"/>
                </a:solidFill>
                <a:latin typeface="Helvetica" panose="020B0604020202020204" pitchFamily="34" charset="0"/>
                <a:ea typeface="ＭＳ Ｐゴシック" panose="020B0600070205080204" pitchFamily="34" charset="-128"/>
                <a:cs typeface="Helvetica" panose="020B0604020202020204" pitchFamily="34" charset="0"/>
              </a:rPr>
              <a:pPr eaLnBrk="1" hangingPunct="1">
                <a:lnSpc>
                  <a:spcPct val="100000"/>
                </a:lnSpc>
                <a:spcBef>
                  <a:spcPct val="0"/>
                </a:spcBef>
                <a:buFontTx/>
                <a:buNone/>
              </a:pPr>
              <a:t>76</a:t>
            </a:fld>
            <a:endParaRPr lang="fr-FR" altLang="fr-FR" sz="1200">
              <a:solidFill>
                <a:srgbClr val="898989"/>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3" name="Espace réservé du texte 2">
            <a:extLst>
              <a:ext uri="{FF2B5EF4-FFF2-40B4-BE49-F238E27FC236}">
                <a16:creationId xmlns:a16="http://schemas.microsoft.com/office/drawing/2014/main" id="{A9C58AF5-D9CD-620A-992E-6BE0BFAC1565}"/>
              </a:ext>
            </a:extLst>
          </p:cNvPr>
          <p:cNvSpPr>
            <a:spLocks noGrp="1"/>
          </p:cNvSpPr>
          <p:nvPr>
            <p:ph type="body" sz="quarter" idx="10"/>
          </p:nvPr>
        </p:nvSpPr>
        <p:spPr>
          <a:xfrm>
            <a:off x="828675" y="395288"/>
            <a:ext cx="10536238" cy="563562"/>
          </a:xfrm>
        </p:spPr>
        <p:txBody>
          <a:bodyPr rtlCol="0">
            <a:normAutofit lnSpcReduction="10000"/>
          </a:bodyPr>
          <a:lstStyle/>
          <a:p>
            <a:pPr eaLnBrk="1" fontAlgn="auto" hangingPunct="1">
              <a:defRPr/>
            </a:pPr>
            <a:r>
              <a:rPr lang="fr-FR" b="1" dirty="0">
                <a:latin typeface="+mn-lt"/>
              </a:rPr>
              <a:t>Suivi de l’accord « classification des emplois conventionnels » </a:t>
            </a:r>
          </a:p>
        </p:txBody>
      </p:sp>
      <p:sp>
        <p:nvSpPr>
          <p:cNvPr id="4" name="Espace réservé du texte 3">
            <a:extLst>
              <a:ext uri="{FF2B5EF4-FFF2-40B4-BE49-F238E27FC236}">
                <a16:creationId xmlns:a16="http://schemas.microsoft.com/office/drawing/2014/main" id="{3AC5346E-758F-D237-DDCE-85E0B7F546A0}"/>
              </a:ext>
            </a:extLst>
          </p:cNvPr>
          <p:cNvSpPr>
            <a:spLocks noGrp="1"/>
          </p:cNvSpPr>
          <p:nvPr>
            <p:ph type="body" sz="quarter" idx="11"/>
          </p:nvPr>
        </p:nvSpPr>
        <p:spPr>
          <a:xfrm>
            <a:off x="903288" y="1101725"/>
            <a:ext cx="10963275" cy="5360988"/>
          </a:xfrm>
        </p:spPr>
        <p:txBody>
          <a:bodyPr rtlCol="0">
            <a:normAutofit lnSpcReduction="10000"/>
          </a:bodyPr>
          <a:lstStyle/>
          <a:p>
            <a:pPr marL="0" indent="0" algn="just" eaLnBrk="1" fontAlgn="auto" hangingPunct="1">
              <a:lnSpc>
                <a:spcPct val="100000"/>
              </a:lnSpc>
              <a:spcBef>
                <a:spcPts val="0"/>
              </a:spcBef>
              <a:spcAft>
                <a:spcPts val="0"/>
              </a:spcAft>
              <a:buFont typeface="Wingdings" charset="2"/>
              <a:buNone/>
              <a:defRPr/>
            </a:pPr>
            <a:endParaRPr lang="fr-FR" sz="2800" b="1" dirty="0">
              <a:solidFill>
                <a:srgbClr val="019DE2">
                  <a:lumMod val="50000"/>
                </a:srgbClr>
              </a:solidFill>
            </a:endParaRPr>
          </a:p>
          <a:p>
            <a:pPr algn="just" eaLnBrk="1" fontAlgn="auto" hangingPunct="1">
              <a:lnSpc>
                <a:spcPct val="100000"/>
              </a:lnSpc>
              <a:spcBef>
                <a:spcPts val="0"/>
              </a:spcBef>
              <a:spcAft>
                <a:spcPts val="0"/>
              </a:spcAft>
              <a:buFont typeface="Wingdings" panose="05000000000000000000" pitchFamily="2" charset="2"/>
              <a:buChar char="q"/>
              <a:defRPr/>
            </a:pPr>
            <a:r>
              <a:rPr lang="fr-FR" sz="2800" b="1" dirty="0">
                <a:solidFill>
                  <a:schemeClr val="accent1">
                    <a:lumMod val="50000"/>
                  </a:schemeClr>
                </a:solidFill>
              </a:rPr>
              <a:t>RAPPEL</a:t>
            </a:r>
            <a:r>
              <a:rPr lang="fr-FR" sz="2800" dirty="0">
                <a:solidFill>
                  <a:schemeClr val="accent1">
                    <a:lumMod val="50000"/>
                  </a:schemeClr>
                </a:solidFill>
              </a:rPr>
              <a:t>: Mise à disposition d’un </a:t>
            </a:r>
            <a:r>
              <a:rPr lang="fr-FR" sz="2800" b="1" dirty="0">
                <a:solidFill>
                  <a:schemeClr val="accent1">
                    <a:lumMod val="50000"/>
                  </a:schemeClr>
                </a:solidFill>
              </a:rPr>
              <a:t>guide d’accompagnement à la mise en œuvre de l’accord portant révision partielle de la CCN </a:t>
            </a:r>
            <a:r>
              <a:rPr lang="fr-FR" sz="2800" dirty="0">
                <a:solidFill>
                  <a:schemeClr val="accent1">
                    <a:lumMod val="50000"/>
                  </a:schemeClr>
                </a:solidFill>
              </a:rPr>
              <a:t>élaboré par </a:t>
            </a:r>
            <a:r>
              <a:rPr lang="fr-FR" sz="2800" dirty="0" err="1">
                <a:solidFill>
                  <a:schemeClr val="accent1">
                    <a:lumMod val="50000"/>
                  </a:schemeClr>
                </a:solidFill>
              </a:rPr>
              <a:t>Présanse</a:t>
            </a:r>
            <a:r>
              <a:rPr lang="fr-FR" sz="2800" dirty="0">
                <a:solidFill>
                  <a:schemeClr val="accent1">
                    <a:lumMod val="50000"/>
                  </a:schemeClr>
                </a:solidFill>
              </a:rPr>
              <a:t> (téléchargeable sur le site internet de </a:t>
            </a:r>
            <a:r>
              <a:rPr lang="fr-FR" sz="2800" dirty="0" err="1">
                <a:solidFill>
                  <a:schemeClr val="accent1">
                    <a:lumMod val="50000"/>
                  </a:schemeClr>
                </a:solidFill>
              </a:rPr>
              <a:t>Présanse</a:t>
            </a:r>
            <a:r>
              <a:rPr lang="fr-FR" sz="2800" dirty="0">
                <a:solidFill>
                  <a:schemeClr val="accent1">
                    <a:lumMod val="50000"/>
                  </a:schemeClr>
                </a:solidFill>
              </a:rPr>
              <a:t>, </a:t>
            </a:r>
            <a:r>
              <a:rPr lang="fr-FR" sz="2800" dirty="0">
                <a:solidFill>
                  <a:schemeClr val="accent1">
                    <a:lumMod val="50000"/>
                  </a:schemeClr>
                </a:solidFill>
                <a:hlinkClick r:id="rId2"/>
              </a:rPr>
              <a:t>www.presanse.fr</a:t>
            </a:r>
            <a:r>
              <a:rPr lang="fr-FR" sz="2800" dirty="0">
                <a:solidFill>
                  <a:schemeClr val="accent1">
                    <a:lumMod val="50000"/>
                  </a:schemeClr>
                </a:solidFill>
              </a:rPr>
              <a:t>, espace adhérent)</a:t>
            </a:r>
          </a:p>
          <a:p>
            <a:pPr marL="0" indent="0" algn="just" eaLnBrk="1" fontAlgn="auto" hangingPunct="1">
              <a:lnSpc>
                <a:spcPct val="100000"/>
              </a:lnSpc>
              <a:spcBef>
                <a:spcPts val="0"/>
              </a:spcBef>
              <a:spcAft>
                <a:spcPts val="0"/>
              </a:spcAft>
              <a:buFont typeface="Wingdings" charset="2"/>
              <a:buNone/>
              <a:defRPr/>
            </a:pPr>
            <a:endParaRPr lang="fr-FR" sz="28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r>
              <a:rPr lang="fr-FR" sz="2400" dirty="0">
                <a:solidFill>
                  <a:srgbClr val="019EE3"/>
                </a:solidFill>
                <a:latin typeface="Aptos" panose="020B0004020202020204" pitchFamily="34" charset="0"/>
              </a:rPr>
              <a:t>→ </a:t>
            </a:r>
            <a:r>
              <a:rPr lang="fr-FR" sz="2400" dirty="0">
                <a:solidFill>
                  <a:srgbClr val="019EE3"/>
                </a:solidFill>
                <a:hlinkClick r:id="rId3"/>
              </a:rPr>
              <a:t>https://www.presanse.fr/wp-content/uploads/2024/11/GuideMiseEnOeuvre_Classif_MAJnov2024_CPPNI.pdf</a:t>
            </a: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eaLnBrk="1" fontAlgn="auto" hangingPunct="1">
              <a:lnSpc>
                <a:spcPct val="100000"/>
              </a:lnSpc>
              <a:spcBef>
                <a:spcPts val="0"/>
              </a:spcBef>
              <a:spcAft>
                <a:spcPts val="0"/>
              </a:spcAft>
              <a:buFont typeface="Wingdings" panose="05000000000000000000" pitchFamily="2" charset="2"/>
              <a:buChar char="q"/>
              <a:defRPr/>
            </a:pPr>
            <a:r>
              <a:rPr lang="fr-FR" sz="2800" b="1" dirty="0">
                <a:solidFill>
                  <a:srgbClr val="4472C4">
                    <a:lumMod val="50000"/>
                  </a:srgbClr>
                </a:solidFill>
              </a:rPr>
              <a:t>Extension de l’accord du 23 mai 2024 par arrêté du 8 novembre 2024 </a:t>
            </a:r>
            <a:endParaRPr lang="fr-FR" sz="2800" dirty="0">
              <a:solidFill>
                <a:srgbClr val="4472C4">
                  <a:lumMod val="50000"/>
                </a:srgbClr>
              </a:solidFill>
            </a:endParaRP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eaLnBrk="1" fontAlgn="auto" hangingPunct="1">
              <a:lnSpc>
                <a:spcPct val="100000"/>
              </a:lnSpc>
              <a:spcBef>
                <a:spcPts val="0"/>
              </a:spcBef>
              <a:spcAft>
                <a:spcPts val="0"/>
              </a:spcAft>
              <a:buFont typeface="Wingdings" panose="05000000000000000000" pitchFamily="2" charset="2"/>
              <a:buChar char="q"/>
              <a:defRPr/>
            </a:pPr>
            <a:r>
              <a:rPr lang="fr-FR" sz="2800" b="1" dirty="0">
                <a:solidFill>
                  <a:srgbClr val="4472C4">
                    <a:lumMod val="50000"/>
                  </a:srgbClr>
                </a:solidFill>
              </a:rPr>
              <a:t>Statut des assimilés cadres</a:t>
            </a:r>
            <a:r>
              <a:rPr lang="fr-FR" sz="2800" dirty="0">
                <a:solidFill>
                  <a:srgbClr val="4472C4">
                    <a:lumMod val="50000"/>
                  </a:srgbClr>
                </a:solidFill>
              </a:rPr>
              <a:t>: Notification d’agrément par la Commission paritaire de l’Apec (courrier du 19 décembre 2024)</a:t>
            </a:r>
          </a:p>
          <a:p>
            <a:pPr marL="0" indent="0" eaLnBrk="1" fontAlgn="auto" hangingPunct="1">
              <a:lnSpc>
                <a:spcPct val="100000"/>
              </a:lnSpc>
              <a:spcBef>
                <a:spcPts val="0"/>
              </a:spcBef>
              <a:spcAft>
                <a:spcPts val="0"/>
              </a:spcAft>
              <a:buFont typeface="Wingdings" charset="2"/>
              <a:buNone/>
              <a:defRPr/>
            </a:pP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1800" kern="100" dirty="0">
              <a:latin typeface="Aptos" panose="020B0004020202020204" pitchFamily="34" charset="0"/>
              <a:ea typeface="Aptos" panose="020B0004020202020204" pitchFamily="34" charset="0"/>
              <a:cs typeface="Times New Roman" panose="02020603050405020304" pitchFamily="18" charset="0"/>
            </a:endParaRPr>
          </a:p>
          <a:p>
            <a:pPr eaLnBrk="1" fontAlgn="auto" hangingPunct="1">
              <a:lnSpc>
                <a:spcPct val="100000"/>
              </a:lnSpc>
              <a:spcBef>
                <a:spcPts val="0"/>
              </a:spcBef>
              <a:spcAft>
                <a:spcPts val="0"/>
              </a:spcAft>
              <a:buFont typeface="Wingdings" panose="05000000000000000000" pitchFamily="2" charset="2"/>
              <a:buChar char="q"/>
              <a:defRPr/>
            </a:pPr>
            <a:endParaRPr lang="fr-FR" sz="2400" dirty="0">
              <a:solidFill>
                <a:srgbClr val="019EE3"/>
              </a:solidFill>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400" dirty="0">
              <a:solidFill>
                <a:schemeClr val="accent1">
                  <a:lumMod val="50000"/>
                </a:schemeClr>
              </a:solidFill>
            </a:endParaRPr>
          </a:p>
        </p:txBody>
      </p:sp>
      <p:sp>
        <p:nvSpPr>
          <p:cNvPr id="37893" name="Espace réservé du texte 4">
            <a:extLst>
              <a:ext uri="{FF2B5EF4-FFF2-40B4-BE49-F238E27FC236}">
                <a16:creationId xmlns:a16="http://schemas.microsoft.com/office/drawing/2014/main" id="{8EE359F9-4E06-6F3F-2794-2AF01B7116AE}"/>
              </a:ext>
            </a:extLst>
          </p:cNvPr>
          <p:cNvSpPr>
            <a:spLocks noGrp="1" noChangeArrowheads="1"/>
          </p:cNvSpPr>
          <p:nvPr>
            <p:ph type="body" sz="quarter" idx="23"/>
          </p:nvPr>
        </p:nvSpPr>
        <p:spPr>
          <a:xfrm>
            <a:off x="7212013" y="6497638"/>
            <a:ext cx="3322637" cy="190500"/>
          </a:xfrm>
        </p:spPr>
        <p:txBody>
          <a:bodyPr>
            <a:normAutofit fontScale="70000" lnSpcReduction="20000"/>
          </a:bodyPr>
          <a:lstStyle/>
          <a:p>
            <a:pPr eaLnBrk="1" hangingPunct="1"/>
            <a:endParaRPr lang="fr-FR" altLang="fr-FR" sz="1100"/>
          </a:p>
        </p:txBody>
      </p:sp>
      <p:sp>
        <p:nvSpPr>
          <p:cNvPr id="6" name="Espace réservé du texte 5">
            <a:extLst>
              <a:ext uri="{FF2B5EF4-FFF2-40B4-BE49-F238E27FC236}">
                <a16:creationId xmlns:a16="http://schemas.microsoft.com/office/drawing/2014/main" id="{5C2D1AEF-C21D-A76F-FFB4-A47C5640B7BB}"/>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texte 1">
            <a:extLst>
              <a:ext uri="{FF2B5EF4-FFF2-40B4-BE49-F238E27FC236}">
                <a16:creationId xmlns:a16="http://schemas.microsoft.com/office/drawing/2014/main" id="{D6FFB4FA-FDB3-1C3C-80FF-73AD3F913143}"/>
              </a:ext>
            </a:extLst>
          </p:cNvPr>
          <p:cNvSpPr>
            <a:spLocks noGrp="1" noChangeArrowheads="1"/>
          </p:cNvSpPr>
          <p:nvPr>
            <p:ph type="body" sz="quarter" idx="10"/>
          </p:nvPr>
        </p:nvSpPr>
        <p:spPr>
          <a:xfrm>
            <a:off x="546100" y="82550"/>
            <a:ext cx="11245850" cy="876300"/>
          </a:xfrm>
        </p:spPr>
        <p:txBody>
          <a:bodyPr/>
          <a:lstStyle/>
          <a:p>
            <a:pPr defTabSz="554038" eaLnBrk="1" hangingPunct="1">
              <a:spcBef>
                <a:spcPct val="0"/>
              </a:spcBef>
              <a:spcAft>
                <a:spcPct val="0"/>
              </a:spcAft>
            </a:pPr>
            <a:r>
              <a:rPr lang="fr-FR" altLang="fr-FR" sz="3000" b="1">
                <a:latin typeface="Calibri" panose="020F0502020204030204" pitchFamily="34" charset="0"/>
                <a:ea typeface="Montserrat" panose="00000500000000000000" pitchFamily="50" charset="0"/>
                <a:cs typeface="Montserrat" panose="00000500000000000000" pitchFamily="50" charset="0"/>
              </a:rPr>
              <a:t>NEGOCIATION COLLECTIVE DE BRANCHE   </a:t>
            </a:r>
          </a:p>
          <a:p>
            <a:pPr defTabSz="554038" eaLnBrk="1" hangingPunct="1">
              <a:spcBef>
                <a:spcPct val="0"/>
              </a:spcBef>
              <a:spcAft>
                <a:spcPct val="0"/>
              </a:spcAft>
            </a:pPr>
            <a:endParaRPr lang="fr-FR" altLang="fr-FR" sz="3000" b="1">
              <a:latin typeface="Calibri" panose="020F0502020204030204" pitchFamily="34" charset="0"/>
              <a:ea typeface="Montserrat" panose="00000500000000000000" pitchFamily="50" charset="0"/>
              <a:cs typeface="Montserrat" panose="00000500000000000000" pitchFamily="50" charset="0"/>
            </a:endParaRPr>
          </a:p>
          <a:p>
            <a:pPr defTabSz="554038" eaLnBrk="1" hangingPunct="1">
              <a:spcBef>
                <a:spcPct val="0"/>
              </a:spcBef>
              <a:spcAft>
                <a:spcPct val="0"/>
              </a:spcAft>
            </a:pPr>
            <a:endParaRPr lang="fr-FR" altLang="fr-FR">
              <a:latin typeface="Montserrat" panose="00000500000000000000" pitchFamily="50" charset="0"/>
              <a:ea typeface="Montserrat" panose="00000500000000000000" pitchFamily="50" charset="0"/>
              <a:cs typeface="Montserrat" panose="00000500000000000000" pitchFamily="50" charset="0"/>
            </a:endParaRPr>
          </a:p>
        </p:txBody>
      </p:sp>
      <p:sp>
        <p:nvSpPr>
          <p:cNvPr id="3" name="Espace réservé du texte 2">
            <a:extLst>
              <a:ext uri="{FF2B5EF4-FFF2-40B4-BE49-F238E27FC236}">
                <a16:creationId xmlns:a16="http://schemas.microsoft.com/office/drawing/2014/main" id="{CAEBADD7-573F-A6A2-C142-B2C2BE095EEC}"/>
              </a:ext>
            </a:extLst>
          </p:cNvPr>
          <p:cNvSpPr>
            <a:spLocks noGrp="1"/>
          </p:cNvSpPr>
          <p:nvPr>
            <p:ph type="body" sz="quarter" idx="11"/>
          </p:nvPr>
        </p:nvSpPr>
        <p:spPr>
          <a:xfrm>
            <a:off x="914400" y="1489075"/>
            <a:ext cx="10963275" cy="4824413"/>
          </a:xfrm>
        </p:spPr>
        <p:txBody>
          <a:bodyPr rtlCol="0">
            <a:normAutofit/>
          </a:bodyPr>
          <a:lstStyle/>
          <a:p>
            <a:pPr marL="457200" lvl="2" indent="-457200" eaLnBrk="1" fontAlgn="auto" hangingPunct="1">
              <a:spcAft>
                <a:spcPts val="0"/>
              </a:spcAft>
              <a:buFont typeface="Wingdings" panose="05000000000000000000" pitchFamily="2" charset="2"/>
              <a:buChar char="§"/>
              <a:defRPr/>
            </a:pPr>
            <a:endParaRPr lang="fr-FR" sz="2800" b="1" dirty="0">
              <a:solidFill>
                <a:srgbClr val="002060"/>
              </a:solidFill>
            </a:endParaRPr>
          </a:p>
          <a:p>
            <a:pPr eaLnBrk="1" fontAlgn="auto" hangingPunct="1">
              <a:lnSpc>
                <a:spcPct val="100000"/>
              </a:lnSpc>
              <a:spcBef>
                <a:spcPts val="0"/>
              </a:spcBef>
              <a:spcAft>
                <a:spcPts val="0"/>
              </a:spcAft>
              <a:buFont typeface="Wingdings" panose="05000000000000000000" pitchFamily="2" charset="2"/>
              <a:buChar char="q"/>
              <a:defRPr/>
            </a:pPr>
            <a:r>
              <a:rPr lang="fr-FR" sz="2800" dirty="0">
                <a:solidFill>
                  <a:schemeClr val="accent1">
                    <a:lumMod val="50000"/>
                  </a:schemeClr>
                </a:solidFill>
              </a:rPr>
              <a:t> </a:t>
            </a:r>
            <a:r>
              <a:rPr lang="fr-FR" sz="2800" b="1" dirty="0">
                <a:solidFill>
                  <a:schemeClr val="accent1">
                    <a:lumMod val="50000"/>
                  </a:schemeClr>
                </a:solidFill>
              </a:rPr>
              <a:t>Négociation en cours</a:t>
            </a:r>
            <a:r>
              <a:rPr lang="fr-FR" sz="2800" dirty="0">
                <a:solidFill>
                  <a:schemeClr val="accent1">
                    <a:lumMod val="50000"/>
                  </a:schemeClr>
                </a:solidFill>
              </a:rPr>
              <a:t>: </a:t>
            </a:r>
          </a:p>
          <a:p>
            <a:pPr eaLnBrk="1" fontAlgn="auto" hangingPunct="1">
              <a:lnSpc>
                <a:spcPct val="100000"/>
              </a:lnSpc>
              <a:spcBef>
                <a:spcPts val="0"/>
              </a:spcBef>
              <a:spcAft>
                <a:spcPts val="0"/>
              </a:spcAft>
              <a:buFont typeface="Wingdings" panose="05000000000000000000" pitchFamily="2" charset="2"/>
              <a:buChar char="q"/>
              <a:defRPr/>
            </a:pPr>
            <a:endParaRPr lang="fr-FR" sz="2800" dirty="0">
              <a:solidFill>
                <a:schemeClr val="accent1">
                  <a:lumMod val="50000"/>
                </a:schemeClr>
              </a:solidFill>
            </a:endParaRPr>
          </a:p>
          <a:p>
            <a:pPr eaLnBrk="1" fontAlgn="auto" hangingPunct="1">
              <a:lnSpc>
                <a:spcPct val="100000"/>
              </a:lnSpc>
              <a:spcBef>
                <a:spcPts val="0"/>
              </a:spcBef>
              <a:spcAft>
                <a:spcPts val="0"/>
              </a:spcAft>
              <a:buFontTx/>
              <a:buChar char="-"/>
              <a:defRPr/>
            </a:pPr>
            <a:r>
              <a:rPr lang="fr-FR" sz="2800" b="1" dirty="0">
                <a:solidFill>
                  <a:schemeClr val="accent1">
                    <a:lumMod val="50000"/>
                  </a:schemeClr>
                </a:solidFill>
              </a:rPr>
              <a:t>Egalité professionnelle entre les femmes et les hommes </a:t>
            </a:r>
            <a:r>
              <a:rPr lang="fr-FR" sz="2800" dirty="0">
                <a:solidFill>
                  <a:schemeClr val="accent1">
                    <a:lumMod val="50000"/>
                  </a:schemeClr>
                </a:solidFill>
              </a:rPr>
              <a:t>: accord de méthode conclu à l’unanimité.  </a:t>
            </a:r>
          </a:p>
          <a:p>
            <a:pPr marL="0" indent="0" eaLnBrk="1" fontAlgn="auto" hangingPunct="1">
              <a:lnSpc>
                <a:spcPct val="100000"/>
              </a:lnSpc>
              <a:spcBef>
                <a:spcPts val="0"/>
              </a:spcBef>
              <a:spcAft>
                <a:spcPts val="0"/>
              </a:spcAft>
              <a:buFont typeface="Wingdings" charset="2"/>
              <a:buNone/>
              <a:defRPr/>
            </a:pPr>
            <a:endParaRPr lang="fr-FR" sz="2800"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r>
              <a:rPr lang="fr-FR" sz="2800" dirty="0">
                <a:solidFill>
                  <a:schemeClr val="accent1">
                    <a:lumMod val="50000"/>
                  </a:schemeClr>
                </a:solidFill>
              </a:rPr>
              <a:t> - </a:t>
            </a:r>
            <a:r>
              <a:rPr lang="fr-FR" sz="2800" b="1" dirty="0">
                <a:solidFill>
                  <a:schemeClr val="accent1">
                    <a:lumMod val="50000"/>
                  </a:schemeClr>
                </a:solidFill>
              </a:rPr>
              <a:t>RMAG 2025</a:t>
            </a:r>
          </a:p>
          <a:p>
            <a:pPr marL="0" indent="0" eaLnBrk="1" fontAlgn="auto" hangingPunct="1">
              <a:lnSpc>
                <a:spcPct val="100000"/>
              </a:lnSpc>
              <a:spcBef>
                <a:spcPts val="0"/>
              </a:spcBef>
              <a:spcAft>
                <a:spcPts val="0"/>
              </a:spcAft>
              <a:buFont typeface="Wingdings" charset="2"/>
              <a:buNone/>
              <a:defRPr/>
            </a:pPr>
            <a:endParaRPr lang="fr-FR" sz="2800" b="1"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800" b="1" dirty="0">
              <a:solidFill>
                <a:schemeClr val="accent1">
                  <a:lumMod val="50000"/>
                </a:schemeClr>
              </a:solidFill>
            </a:endParaRPr>
          </a:p>
          <a:p>
            <a:pPr marL="0" indent="0" eaLnBrk="1" fontAlgn="auto" hangingPunct="1">
              <a:lnSpc>
                <a:spcPct val="100000"/>
              </a:lnSpc>
              <a:spcBef>
                <a:spcPts val="0"/>
              </a:spcBef>
              <a:spcAft>
                <a:spcPts val="0"/>
              </a:spcAft>
              <a:buFont typeface="Wingdings" charset="2"/>
              <a:buNone/>
              <a:defRPr/>
            </a:pPr>
            <a:endParaRPr lang="fr-FR" sz="2800" dirty="0">
              <a:solidFill>
                <a:schemeClr val="accent1">
                  <a:lumMod val="50000"/>
                </a:schemeClr>
              </a:solidFill>
            </a:endParaRPr>
          </a:p>
        </p:txBody>
      </p:sp>
      <p:sp>
        <p:nvSpPr>
          <p:cNvPr id="4" name="Espace réservé du texte 3">
            <a:extLst>
              <a:ext uri="{FF2B5EF4-FFF2-40B4-BE49-F238E27FC236}">
                <a16:creationId xmlns:a16="http://schemas.microsoft.com/office/drawing/2014/main" id="{E13E66C9-5B67-7DFE-0E7D-7949AFE9D969}"/>
              </a:ext>
            </a:extLst>
          </p:cNvPr>
          <p:cNvSpPr>
            <a:spLocks noGrp="1"/>
          </p:cNvSpPr>
          <p:nvPr>
            <p:ph type="body" sz="quarter" idx="23"/>
          </p:nvPr>
        </p:nvSpPr>
        <p:spPr>
          <a:xfrm>
            <a:off x="7212013" y="6497638"/>
            <a:ext cx="3322637" cy="190500"/>
          </a:xfrm>
        </p:spPr>
        <p:txBody>
          <a:bodyPr rtlCol="0">
            <a:normAutofit fontScale="70000" lnSpcReduction="20000"/>
          </a:bodyPr>
          <a:lstStyle/>
          <a:p>
            <a:pPr eaLnBrk="1" fontAlgn="auto" hangingPunct="1">
              <a:spcAft>
                <a:spcPts val="0"/>
              </a:spcAft>
              <a:defRPr/>
            </a:pPr>
            <a:endParaRPr lang="fr-FR" dirty="0"/>
          </a:p>
        </p:txBody>
      </p:sp>
      <p:sp>
        <p:nvSpPr>
          <p:cNvPr id="5" name="Espace réservé du texte 4">
            <a:extLst>
              <a:ext uri="{FF2B5EF4-FFF2-40B4-BE49-F238E27FC236}">
                <a16:creationId xmlns:a16="http://schemas.microsoft.com/office/drawing/2014/main" id="{03183FDF-49D4-DD57-A213-0CC0F129C8CE}"/>
              </a:ext>
            </a:extLst>
          </p:cNvPr>
          <p:cNvSpPr>
            <a:spLocks noGrp="1"/>
          </p:cNvSpPr>
          <p:nvPr>
            <p:ph type="body" sz="quarter" idx="24"/>
          </p:nvPr>
        </p:nvSpPr>
        <p:spPr>
          <a:xfrm>
            <a:off x="546100" y="6497638"/>
            <a:ext cx="3321050" cy="190500"/>
          </a:xfrm>
        </p:spPr>
        <p:txBody>
          <a:bodyPr rtlCol="0">
            <a:normAutofit fontScale="55000" lnSpcReduction="20000"/>
          </a:bodyPr>
          <a:lstStyle/>
          <a:p>
            <a:pPr eaLnBrk="1" fontAlgn="auto" hangingPunct="1">
              <a:spcAft>
                <a:spcPts val="0"/>
              </a:spcAft>
              <a:defRPr/>
            </a:pPr>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1">
            <a:extLst>
              <a:ext uri="{FF2B5EF4-FFF2-40B4-BE49-F238E27FC236}">
                <a16:creationId xmlns:a16="http://schemas.microsoft.com/office/drawing/2014/main" id="{75D722B5-EB5A-A538-AF69-7FB8FFDAB852}"/>
              </a:ext>
            </a:extLst>
          </p:cNvPr>
          <p:cNvSpPr>
            <a:spLocks noGrp="1" noChangeArrowheads="1"/>
          </p:cNvSpPr>
          <p:nvPr>
            <p:ph type="body" sz="quarter" idx="10"/>
          </p:nvPr>
        </p:nvSpPr>
        <p:spPr>
          <a:xfrm>
            <a:off x="1809750" y="1527175"/>
            <a:ext cx="9475788" cy="3697288"/>
          </a:xfrm>
        </p:spPr>
        <p:txBody>
          <a:bodyPr/>
          <a:lstStyle/>
          <a:p>
            <a:pPr eaLnBrk="1" hangingPunct="1"/>
            <a:endParaRPr lang="fr-FR" altLang="fr-FR" sz="11200"/>
          </a:p>
          <a:p>
            <a:pPr eaLnBrk="1" hangingPunct="1"/>
            <a:r>
              <a:rPr lang="fr-FR" altLang="fr-FR" sz="4400"/>
              <a:t>ACTUALITES JURIDIQUES  </a:t>
            </a:r>
          </a:p>
          <a:p>
            <a:pPr eaLnBrk="1" hangingPunct="1"/>
            <a:endParaRPr lang="fr-FR" altLang="fr-FR" sz="11200"/>
          </a:p>
          <a:p>
            <a:pPr eaLnBrk="1" hangingPunct="1"/>
            <a:endParaRPr lang="fr-FR" altLang="fr-F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texte 1">
            <a:extLst>
              <a:ext uri="{FF2B5EF4-FFF2-40B4-BE49-F238E27FC236}">
                <a16:creationId xmlns:a16="http://schemas.microsoft.com/office/drawing/2014/main" id="{31197161-742E-A515-ACD4-36CE628AD159}"/>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eaLnBrk="1" hangingPunct="1">
              <a:spcBef>
                <a:spcPct val="0"/>
              </a:spcBef>
              <a:spcAft>
                <a:spcPct val="0"/>
              </a:spcAft>
            </a:pPr>
            <a:r>
              <a:rPr lang="fr-FR" altLang="fr-FR">
                <a:latin typeface="Montserrat" panose="00000500000000000000" pitchFamily="50" charset="0"/>
                <a:ea typeface="ＭＳ Ｐゴシック" panose="020B0600070205080204" pitchFamily="34" charset="-128"/>
              </a:rPr>
              <a:t>Jurisprudence </a:t>
            </a:r>
          </a:p>
        </p:txBody>
      </p:sp>
      <p:sp>
        <p:nvSpPr>
          <p:cNvPr id="40963" name="Espace réservé du texte 2">
            <a:extLst>
              <a:ext uri="{FF2B5EF4-FFF2-40B4-BE49-F238E27FC236}">
                <a16:creationId xmlns:a16="http://schemas.microsoft.com/office/drawing/2014/main" id="{72314C02-6FA9-2687-236F-A669A91753B2}"/>
              </a:ext>
            </a:extLst>
          </p:cNvPr>
          <p:cNvSpPr>
            <a:spLocks noGrp="1" noChangeArrowheads="1"/>
          </p:cNvSpPr>
          <p:nvPr>
            <p:ph type="body" sz="quarter" idx="11"/>
          </p:nvPr>
        </p:nvSpPr>
        <p:spPr bwMode="auto">
          <a:xfrm>
            <a:off x="914400" y="1149350"/>
            <a:ext cx="10939463" cy="516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100000"/>
              </a:lnSpc>
              <a:spcBef>
                <a:spcPct val="0"/>
              </a:spcBef>
              <a:buFont typeface="Wingdings" panose="05000000000000000000" pitchFamily="2" charset="2"/>
              <a:buChar char="§"/>
            </a:pPr>
            <a:r>
              <a:rPr lang="fr-FR" altLang="fr-FR" sz="2400"/>
              <a:t> </a:t>
            </a:r>
            <a:r>
              <a:rPr lang="fr-FR" altLang="fr-FR" sz="2800" b="1">
                <a:solidFill>
                  <a:srgbClr val="002060"/>
                </a:solidFill>
                <a:ea typeface="Calibri" panose="020F0502020204030204" pitchFamily="34" charset="0"/>
                <a:cs typeface="Times New Roman" panose="02020603050405020304" pitchFamily="18" charset="0"/>
              </a:rPr>
              <a:t>Point de départ du délai de contestation d’un avis médical émis par le médecin du travail : signature du salarié </a:t>
            </a:r>
            <a:endParaRPr lang="fr-FR" altLang="fr-FR" sz="2800">
              <a:solidFill>
                <a:srgbClr val="002060"/>
              </a:solidFill>
              <a:ea typeface="Aptos" panose="020B0004020202020204" pitchFamily="34" charset="0"/>
              <a:cs typeface="Times New Roman" panose="02020603050405020304" pitchFamily="18" charset="0"/>
            </a:endParaRPr>
          </a:p>
          <a:p>
            <a:pPr>
              <a:lnSpc>
                <a:spcPct val="100000"/>
              </a:lnSpc>
              <a:spcBef>
                <a:spcPct val="0"/>
              </a:spcBef>
              <a:buFont typeface="Wingdings" panose="05000000000000000000" pitchFamily="2" charset="2"/>
              <a:buNone/>
            </a:pPr>
            <a:r>
              <a:rPr lang="fr-FR" altLang="fr-FR" sz="2400" i="1">
                <a:solidFill>
                  <a:srgbClr val="002060"/>
                </a:solidFill>
              </a:rPr>
              <a:t>Cass. Soc., </a:t>
            </a:r>
            <a:r>
              <a:rPr lang="fr-FR" altLang="fr-FR" sz="2400" i="1">
                <a:solidFill>
                  <a:srgbClr val="002060"/>
                </a:solidFill>
                <a:cs typeface="Calibri" panose="020F0502020204030204" pitchFamily="34" charset="0"/>
              </a:rPr>
              <a:t>4 décembre 2024, n°23-18128</a:t>
            </a:r>
          </a:p>
          <a:p>
            <a:pPr>
              <a:lnSpc>
                <a:spcPct val="100000"/>
              </a:lnSpc>
              <a:spcBef>
                <a:spcPct val="0"/>
              </a:spcBef>
              <a:buFont typeface="Wingdings" panose="05000000000000000000" pitchFamily="2" charset="2"/>
              <a:buNone/>
            </a:pPr>
            <a:endParaRPr lang="fr-FR" altLang="fr-FR" sz="2800" i="1">
              <a:solidFill>
                <a:srgbClr val="002060"/>
              </a:solidFill>
            </a:endParaRPr>
          </a:p>
          <a:p>
            <a:pPr>
              <a:lnSpc>
                <a:spcPct val="100000"/>
              </a:lnSpc>
              <a:spcBef>
                <a:spcPct val="0"/>
              </a:spcBef>
              <a:buFont typeface="Wingdings" panose="05000000000000000000" pitchFamily="2" charset="2"/>
              <a:buNone/>
            </a:pPr>
            <a:r>
              <a:rPr lang="fr-FR" altLang="fr-FR" sz="2400" b="1">
                <a:solidFill>
                  <a:srgbClr val="002060"/>
                </a:solidFill>
              </a:rPr>
              <a:t>Article R. 4624-45 du Code du travail </a:t>
            </a:r>
            <a:r>
              <a:rPr lang="fr-FR" altLang="fr-FR" sz="2400">
                <a:solidFill>
                  <a:srgbClr val="002060"/>
                </a:solidFill>
              </a:rPr>
              <a:t>:</a:t>
            </a:r>
          </a:p>
          <a:p>
            <a:pPr>
              <a:lnSpc>
                <a:spcPct val="100000"/>
              </a:lnSpc>
              <a:spcBef>
                <a:spcPct val="0"/>
              </a:spcBef>
              <a:buFont typeface="Wingdings" panose="05000000000000000000" pitchFamily="2" charset="2"/>
              <a:buNone/>
            </a:pPr>
            <a:r>
              <a:rPr lang="fr-FR" altLang="fr-FR" i="1">
                <a:solidFill>
                  <a:srgbClr val="002060"/>
                </a:solidFill>
              </a:rPr>
              <a:t>« En cas de contestation portant sur les avis, propositions, conclusions écrites ou indications reposant sur des éléments de nature médicale émis par le médecin du travail mentionnés à l'article L. 4624-7, le conseil de prud'hommes statuant selon la procédure accélérée au fond est saisi dans un </a:t>
            </a:r>
            <a:r>
              <a:rPr lang="fr-FR" altLang="fr-FR" b="1" i="1">
                <a:solidFill>
                  <a:srgbClr val="002060"/>
                </a:solidFill>
              </a:rPr>
              <a:t>délai de quinze jours à compter de leur notification.</a:t>
            </a:r>
            <a:r>
              <a:rPr lang="fr-FR" altLang="fr-FR" i="1">
                <a:solidFill>
                  <a:srgbClr val="002060"/>
                </a:solidFill>
              </a:rPr>
              <a:t> Les modalités de recours ainsi que ce délai sont mentionnés sur les avis et mesures émis par le médecin du travail.</a:t>
            </a:r>
            <a:br>
              <a:rPr lang="fr-FR" altLang="fr-FR" i="1">
                <a:solidFill>
                  <a:srgbClr val="002060"/>
                </a:solidFill>
              </a:rPr>
            </a:br>
            <a:r>
              <a:rPr lang="fr-FR" altLang="fr-FR" i="1">
                <a:solidFill>
                  <a:srgbClr val="002060"/>
                </a:solidFill>
              </a:rPr>
              <a:t>Le conseil de prud'hommes statue selon la procédure accélérée au fond dans les conditions prévues à l'article R. 1455-12. </a:t>
            </a:r>
            <a:br>
              <a:rPr lang="fr-FR" altLang="fr-FR" i="1">
                <a:solidFill>
                  <a:srgbClr val="002060"/>
                </a:solidFill>
              </a:rPr>
            </a:br>
            <a:r>
              <a:rPr lang="fr-FR" altLang="fr-FR" i="1">
                <a:solidFill>
                  <a:srgbClr val="002060"/>
                </a:solidFill>
              </a:rPr>
              <a:t>Le médecin du travail informé de la contestation peut être entendu par le médecin-inspecteur du travail ».</a:t>
            </a:r>
            <a:br>
              <a:rPr lang="fr-FR" altLang="fr-FR" sz="2800">
                <a:solidFill>
                  <a:srgbClr val="002060"/>
                </a:solidFill>
                <a:cs typeface="Times New Roman" panose="02020603050405020304" pitchFamily="18" charset="0"/>
              </a:rPr>
            </a:br>
            <a:endParaRPr lang="fr-FR" altLang="fr-FR" sz="2800">
              <a:solidFill>
                <a:srgbClr val="002060"/>
              </a:solidFill>
              <a:cs typeface="Times New Roman" panose="02020603050405020304" pitchFamily="18" charset="0"/>
            </a:endParaRPr>
          </a:p>
          <a:p>
            <a:pPr>
              <a:lnSpc>
                <a:spcPct val="100000"/>
              </a:lnSpc>
              <a:spcBef>
                <a:spcPct val="0"/>
              </a:spcBef>
              <a:buFont typeface="Wingdings" panose="05000000000000000000" pitchFamily="2" charset="2"/>
              <a:buNone/>
            </a:pPr>
            <a:endParaRPr lang="fr-FR" altLang="fr-FR" sz="2800" b="1">
              <a:solidFill>
                <a:srgbClr val="002060"/>
              </a:solidFill>
            </a:endParaRPr>
          </a:p>
        </p:txBody>
      </p:sp>
      <p:sp>
        <p:nvSpPr>
          <p:cNvPr id="40964" name="Espace réservé du texte 3">
            <a:extLst>
              <a:ext uri="{FF2B5EF4-FFF2-40B4-BE49-F238E27FC236}">
                <a16:creationId xmlns:a16="http://schemas.microsoft.com/office/drawing/2014/main" id="{283DD1BF-C2B3-C4A3-3F7C-57EDF90E3DFF}"/>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endParaRPr lang="fr-FR" altLang="fr-FR"/>
          </a:p>
        </p:txBody>
      </p:sp>
      <p:sp>
        <p:nvSpPr>
          <p:cNvPr id="40965" name="Espace réservé du texte 4">
            <a:extLst>
              <a:ext uri="{FF2B5EF4-FFF2-40B4-BE49-F238E27FC236}">
                <a16:creationId xmlns:a16="http://schemas.microsoft.com/office/drawing/2014/main" id="{0FDC7376-6926-B96B-694C-14166354962E}"/>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eaLnBrk="1" hangingPunct="1"/>
            <a:endParaRPr lang="fr-FR" alt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D8E53-8752-9D8B-7B45-9020ED09E93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A2D768-C576-91D9-C108-42917C916D2E}"/>
              </a:ext>
            </a:extLst>
          </p:cNvPr>
          <p:cNvSpPr>
            <a:spLocks noGrp="1"/>
          </p:cNvSpPr>
          <p:nvPr>
            <p:ph type="body" sz="quarter" idx="13"/>
          </p:nvPr>
        </p:nvSpPr>
        <p:spPr/>
        <p:txBody>
          <a:bodyPr/>
          <a:lstStyle/>
          <a:p>
            <a:r>
              <a:rPr lang="fr-FR" dirty="0"/>
              <a:t>Pr Sophie </a:t>
            </a:r>
            <a:r>
              <a:rPr lang="fr-FR" dirty="0" err="1"/>
              <a:t>Fantoni</a:t>
            </a:r>
            <a:r>
              <a:rPr lang="fr-FR" dirty="0"/>
              <a:t>-Quinton</a:t>
            </a:r>
          </a:p>
        </p:txBody>
      </p:sp>
      <p:sp>
        <p:nvSpPr>
          <p:cNvPr id="3" name="Espace réservé du texte 2">
            <a:extLst>
              <a:ext uri="{FF2B5EF4-FFF2-40B4-BE49-F238E27FC236}">
                <a16:creationId xmlns:a16="http://schemas.microsoft.com/office/drawing/2014/main" id="{473FFC87-12A1-CACD-AE5C-162CC41D8C43}"/>
              </a:ext>
            </a:extLst>
          </p:cNvPr>
          <p:cNvSpPr>
            <a:spLocks noGrp="1"/>
          </p:cNvSpPr>
          <p:nvPr>
            <p:ph type="body" sz="quarter" idx="14"/>
          </p:nvPr>
        </p:nvSpPr>
        <p:spPr/>
        <p:txBody>
          <a:bodyPr>
            <a:normAutofit fontScale="77500" lnSpcReduction="20000"/>
          </a:bodyPr>
          <a:lstStyle/>
          <a:p>
            <a:r>
              <a:rPr lang="fr-FR" dirty="0"/>
              <a:t>Perspectives pour utiliser au mieux le temps médical disponible</a:t>
            </a:r>
          </a:p>
        </p:txBody>
      </p:sp>
      <p:sp>
        <p:nvSpPr>
          <p:cNvPr id="4" name="Espace réservé du texte 3">
            <a:extLst>
              <a:ext uri="{FF2B5EF4-FFF2-40B4-BE49-F238E27FC236}">
                <a16:creationId xmlns:a16="http://schemas.microsoft.com/office/drawing/2014/main" id="{622D3CE7-BF9C-A17B-58DF-845FB61512C3}"/>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20072288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texte 1">
            <a:extLst>
              <a:ext uri="{FF2B5EF4-FFF2-40B4-BE49-F238E27FC236}">
                <a16:creationId xmlns:a16="http://schemas.microsoft.com/office/drawing/2014/main" id="{1E4B677E-8021-FECE-3DBC-56D6319B1F40}"/>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endParaRPr lang="fr-FR" altLang="fr-FR">
              <a:latin typeface="Montserrat" panose="00000500000000000000" pitchFamily="50" charset="0"/>
              <a:ea typeface="ＭＳ Ｐゴシック" panose="020B0600070205080204" pitchFamily="34" charset="-128"/>
            </a:endParaRPr>
          </a:p>
        </p:txBody>
      </p:sp>
      <p:sp>
        <p:nvSpPr>
          <p:cNvPr id="43011" name="Espace réservé du texte 2">
            <a:extLst>
              <a:ext uri="{FF2B5EF4-FFF2-40B4-BE49-F238E27FC236}">
                <a16:creationId xmlns:a16="http://schemas.microsoft.com/office/drawing/2014/main" id="{1ABE781E-B4B4-DDFA-3AC9-D0E9DD520ED5}"/>
              </a:ext>
            </a:extLst>
          </p:cNvPr>
          <p:cNvSpPr>
            <a:spLocks noGrp="1" noChangeArrowheads="1"/>
          </p:cNvSpPr>
          <p:nvPr>
            <p:ph type="body" sz="quarter" idx="11"/>
          </p:nvPr>
        </p:nvSpPr>
        <p:spPr bwMode="auto">
          <a:xfrm>
            <a:off x="925513" y="1254125"/>
            <a:ext cx="10777537" cy="511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just">
              <a:lnSpc>
                <a:spcPct val="107000"/>
              </a:lnSpc>
              <a:spcBef>
                <a:spcPct val="0"/>
              </a:spcBef>
              <a:buFont typeface="Wingdings" panose="05000000000000000000" pitchFamily="2" charset="2"/>
              <a:buNone/>
            </a:pPr>
            <a:r>
              <a:rPr lang="fr-FR" altLang="fr-FR" sz="2800">
                <a:solidFill>
                  <a:srgbClr val="002060"/>
                </a:solidFill>
              </a:rPr>
              <a:t>→ Dans le cadre de la contestation d’un avis médical émis par le médecin du travail, le point de départ du délai de 15 jours pour la saisine du Conseil de prud’hommes court à compter de la notification de l’avis médical.</a:t>
            </a:r>
          </a:p>
          <a:p>
            <a:pPr algn="just">
              <a:lnSpc>
                <a:spcPct val="107000"/>
              </a:lnSpc>
              <a:spcBef>
                <a:spcPct val="0"/>
              </a:spcBef>
              <a:buFont typeface="Wingdings" panose="05000000000000000000" pitchFamily="2" charset="2"/>
              <a:buNone/>
            </a:pPr>
            <a:endParaRPr lang="fr-FR" altLang="fr-FR" sz="2800">
              <a:solidFill>
                <a:srgbClr val="002060"/>
              </a:solidFill>
            </a:endParaRPr>
          </a:p>
          <a:p>
            <a:pPr algn="just">
              <a:lnSpc>
                <a:spcPct val="107000"/>
              </a:lnSpc>
              <a:spcBef>
                <a:spcPct val="0"/>
              </a:spcBef>
              <a:buFont typeface="Wingdings" panose="05000000000000000000" pitchFamily="2" charset="2"/>
              <a:buNone/>
            </a:pPr>
            <a:r>
              <a:rPr lang="fr-FR" altLang="fr-FR" sz="2800">
                <a:solidFill>
                  <a:srgbClr val="002060"/>
                </a:solidFill>
              </a:rPr>
              <a:t>	Et, la Cour de cassation est venue </a:t>
            </a:r>
            <a:r>
              <a:rPr lang="fr-FR" altLang="fr-FR" sz="2800" b="1">
                <a:solidFill>
                  <a:srgbClr val="002060"/>
                </a:solidFill>
              </a:rPr>
              <a:t>rappeler</a:t>
            </a:r>
            <a:r>
              <a:rPr lang="fr-FR" altLang="fr-FR" sz="2800">
                <a:solidFill>
                  <a:srgbClr val="002060"/>
                </a:solidFill>
              </a:rPr>
              <a:t>, dans l’arrêt du 4 décembre dernier, que </a:t>
            </a:r>
            <a:r>
              <a:rPr lang="fr-FR" altLang="fr-FR" sz="2800" b="1">
                <a:solidFill>
                  <a:srgbClr val="002060"/>
                </a:solidFill>
              </a:rPr>
              <a:t>pour constituer la notification faisant courir ce délai de recours de 15 jours</a:t>
            </a:r>
            <a:r>
              <a:rPr lang="fr-FR" altLang="fr-FR" sz="2800">
                <a:solidFill>
                  <a:srgbClr val="002060"/>
                </a:solidFill>
              </a:rPr>
              <a:t> à l’encontre d’un avis d’aptitude ou d’inaptitude, </a:t>
            </a:r>
            <a:r>
              <a:rPr lang="fr-FR" altLang="fr-FR" sz="2800" b="1">
                <a:solidFill>
                  <a:srgbClr val="002060"/>
                </a:solidFill>
              </a:rPr>
              <a:t>la remise en main propre de cet avis doit être faite contre émargement ou récépissé.</a:t>
            </a:r>
          </a:p>
          <a:p>
            <a:pPr algn="just">
              <a:lnSpc>
                <a:spcPct val="107000"/>
              </a:lnSpc>
              <a:spcBef>
                <a:spcPct val="0"/>
              </a:spcBef>
              <a:buFont typeface="Wingdings" panose="05000000000000000000" pitchFamily="2" charset="2"/>
              <a:buNone/>
            </a:pPr>
            <a:r>
              <a:rPr lang="fr-FR" altLang="fr-FR" sz="2800">
                <a:solidFill>
                  <a:srgbClr val="002060"/>
                </a:solidFill>
              </a:rPr>
              <a:t>	En l’absence de notification régulière, le délai ne court pas.   </a:t>
            </a:r>
          </a:p>
          <a:p>
            <a:pPr algn="just">
              <a:lnSpc>
                <a:spcPct val="107000"/>
              </a:lnSpc>
              <a:spcBef>
                <a:spcPct val="0"/>
              </a:spcBef>
              <a:buFont typeface="Wingdings" panose="05000000000000000000" pitchFamily="2" charset="2"/>
              <a:buNone/>
            </a:pPr>
            <a:r>
              <a:rPr lang="fr-FR" altLang="fr-FR" sz="2400" i="1">
                <a:solidFill>
                  <a:srgbClr val="002060"/>
                </a:solidFill>
              </a:rPr>
              <a:t>	</a:t>
            </a:r>
            <a:endParaRPr lang="fr-FR" altLang="fr-FR"/>
          </a:p>
        </p:txBody>
      </p:sp>
      <p:sp>
        <p:nvSpPr>
          <p:cNvPr id="43012" name="Espace réservé du texte 3">
            <a:extLst>
              <a:ext uri="{FF2B5EF4-FFF2-40B4-BE49-F238E27FC236}">
                <a16:creationId xmlns:a16="http://schemas.microsoft.com/office/drawing/2014/main" id="{60220B2D-5571-3114-9ED9-C6AFCE4B7667}"/>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3013" name="Espace réservé du texte 4">
            <a:extLst>
              <a:ext uri="{FF2B5EF4-FFF2-40B4-BE49-F238E27FC236}">
                <a16:creationId xmlns:a16="http://schemas.microsoft.com/office/drawing/2014/main" id="{476DC988-6C10-3880-BA50-FDA4EAC015FE}"/>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texte 1">
            <a:extLst>
              <a:ext uri="{FF2B5EF4-FFF2-40B4-BE49-F238E27FC236}">
                <a16:creationId xmlns:a16="http://schemas.microsoft.com/office/drawing/2014/main" id="{C60A3CD4-6FA2-AC91-A2B0-F537F18C35EA}"/>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endParaRPr lang="fr-FR" altLang="fr-FR">
              <a:latin typeface="Montserrat" panose="00000500000000000000" pitchFamily="50" charset="0"/>
              <a:ea typeface="ＭＳ Ｐゴシック" panose="020B0600070205080204" pitchFamily="34" charset="-128"/>
            </a:endParaRPr>
          </a:p>
        </p:txBody>
      </p:sp>
      <p:sp>
        <p:nvSpPr>
          <p:cNvPr id="3" name="Espace réservé du texte 2">
            <a:extLst>
              <a:ext uri="{FF2B5EF4-FFF2-40B4-BE49-F238E27FC236}">
                <a16:creationId xmlns:a16="http://schemas.microsoft.com/office/drawing/2014/main" id="{9976985C-ECD6-ACEF-1747-FD42EDBB7612}"/>
              </a:ext>
            </a:extLst>
          </p:cNvPr>
          <p:cNvSpPr>
            <a:spLocks noGrp="1"/>
          </p:cNvSpPr>
          <p:nvPr>
            <p:ph type="body" sz="quarter" idx="11"/>
          </p:nvPr>
        </p:nvSpPr>
        <p:spPr>
          <a:xfrm>
            <a:off x="904875" y="1128713"/>
            <a:ext cx="11137900" cy="5262562"/>
          </a:xfrm>
        </p:spPr>
        <p:txBody>
          <a:bodyPr>
            <a:normAutofit lnSpcReduction="10000"/>
          </a:bodyPr>
          <a:lstStyle/>
          <a:p>
            <a:pPr algn="just">
              <a:lnSpc>
                <a:spcPct val="107000"/>
              </a:lnSpc>
              <a:spcBef>
                <a:spcPct val="0"/>
              </a:spcBef>
              <a:buFont typeface="Wingdings" panose="05000000000000000000" pitchFamily="2" charset="2"/>
              <a:buNone/>
              <a:defRPr/>
            </a:pPr>
            <a:r>
              <a:rPr lang="fr-FR" altLang="fr-FR" sz="2400" i="1" dirty="0">
                <a:solidFill>
                  <a:srgbClr val="002060"/>
                </a:solidFill>
                <a:cs typeface="Aptos" panose="020B0004020202020204" pitchFamily="34" charset="0"/>
              </a:rPr>
              <a:t>	Dans cet arrêt la Cour de cassation a censuré l'arrêt d'appel en rappelant qu'en l'absence de notification régulière (avis remis en main propre contre émargement ou récépissé) le délai de contestation de 15 jours n'avait pas commencé à courir et l'action du salarié était donc recevable.</a:t>
            </a:r>
          </a:p>
          <a:p>
            <a:pPr algn="just">
              <a:lnSpc>
                <a:spcPct val="107000"/>
              </a:lnSpc>
              <a:spcBef>
                <a:spcPct val="0"/>
              </a:spcBef>
              <a:buFont typeface="Wingdings" panose="05000000000000000000" pitchFamily="2" charset="2"/>
              <a:buNone/>
              <a:defRPr/>
            </a:pPr>
            <a:endParaRPr lang="fr-FR" altLang="fr-FR" sz="2400" i="1" dirty="0">
              <a:solidFill>
                <a:srgbClr val="002060"/>
              </a:solidFill>
              <a:cs typeface="Aptos" panose="020B0004020202020204" pitchFamily="34" charset="0"/>
            </a:endParaRP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In fine, à retenir: </a:t>
            </a:r>
          </a:p>
          <a:p>
            <a:pPr algn="just">
              <a:lnSpc>
                <a:spcPct val="100000"/>
              </a:lnSpc>
              <a:spcBef>
                <a:spcPct val="0"/>
              </a:spcBef>
              <a:buFont typeface="Wingdings" panose="05000000000000000000" pitchFamily="2" charset="2"/>
              <a:buNone/>
              <a:defRPr/>
            </a:pPr>
            <a:endParaRPr lang="fr-FR" altLang="fr-FR" sz="2400" dirty="0">
              <a:solidFill>
                <a:srgbClr val="002060"/>
              </a:solidFill>
              <a:cs typeface="Aptos" panose="020B0004020202020204" pitchFamily="34" charset="0"/>
            </a:endParaRP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Pour que la notification soit régulière, l’avis médical émis par le MT doit être remis en main propre contre émargement ou récépissé.</a:t>
            </a: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a:t>
            </a:r>
            <a:r>
              <a:rPr lang="fr-FR" altLang="fr-FR" sz="2400" b="1" dirty="0">
                <a:solidFill>
                  <a:srgbClr val="002060"/>
                </a:solidFill>
                <a:cs typeface="Aptos" panose="020B0004020202020204" pitchFamily="34" charset="0"/>
              </a:rPr>
              <a:t>La si</a:t>
            </a:r>
            <a:r>
              <a:rPr lang="fr-FR" altLang="fr-FR" sz="2400" b="1" dirty="0" err="1">
                <a:solidFill>
                  <a:srgbClr val="002060"/>
                </a:solidFill>
                <a:cs typeface="Aptos" panose="020B0004020202020204" pitchFamily="34" charset="0"/>
              </a:rPr>
              <a:t>gnature</a:t>
            </a:r>
            <a:r>
              <a:rPr lang="fr-FR" altLang="fr-FR" sz="2400" b="1" dirty="0">
                <a:solidFill>
                  <a:srgbClr val="002060"/>
                </a:solidFill>
                <a:cs typeface="Aptos" panose="020B0004020202020204" pitchFamily="34" charset="0"/>
              </a:rPr>
              <a:t> est donc bien nécessaire pour considérer que le délai de contestation a débuté.</a:t>
            </a: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a:t>
            </a:r>
          </a:p>
          <a:p>
            <a:pPr algn="just">
              <a:lnSpc>
                <a:spcPct val="100000"/>
              </a:lnSpc>
              <a:spcBef>
                <a:spcPct val="0"/>
              </a:spcBef>
              <a:buFont typeface="Wingdings" panose="05000000000000000000" pitchFamily="2" charset="2"/>
              <a:buNone/>
              <a:defRPr/>
            </a:pPr>
            <a:r>
              <a:rPr lang="fr-FR" altLang="fr-FR" sz="2400" dirty="0">
                <a:solidFill>
                  <a:srgbClr val="002060"/>
                </a:solidFill>
                <a:cs typeface="Aptos" panose="020B0004020202020204" pitchFamily="34" charset="0"/>
              </a:rPr>
              <a:t>	Ill</a:t>
            </a:r>
            <a:r>
              <a:rPr lang="fr-FR" altLang="fr-FR" sz="2400" dirty="0" err="1">
                <a:solidFill>
                  <a:srgbClr val="002060"/>
                </a:solidFill>
                <a:cs typeface="Aptos" panose="020B0004020202020204" pitchFamily="34" charset="0"/>
              </a:rPr>
              <a:t>ustration</a:t>
            </a:r>
            <a:r>
              <a:rPr lang="fr-FR" altLang="fr-FR" sz="2400" dirty="0">
                <a:solidFill>
                  <a:srgbClr val="002060"/>
                </a:solidFill>
                <a:cs typeface="Aptos" panose="020B0004020202020204" pitchFamily="34" charset="0"/>
              </a:rPr>
              <a:t> jurisprudentielle qui fait écho à l’actualité réglementaire </a:t>
            </a:r>
            <a:r>
              <a:rPr lang="fr-FR" altLang="fr-FR" sz="2400" i="1" dirty="0">
                <a:solidFill>
                  <a:srgbClr val="002060"/>
                </a:solidFill>
                <a:cs typeface="Aptos" panose="020B0004020202020204" pitchFamily="34" charset="0"/>
              </a:rPr>
              <a:t>(arrêté à paraître sur les modèles d’avis médicaux).</a:t>
            </a:r>
          </a:p>
          <a:p>
            <a:pPr marL="0" indent="0">
              <a:buFont typeface="Wingdings" charset="2"/>
              <a:buNone/>
              <a:defRPr/>
            </a:pPr>
            <a:endParaRPr lang="fr-FR" dirty="0"/>
          </a:p>
          <a:p>
            <a:pPr marL="0" indent="0">
              <a:buFont typeface="Wingdings" charset="2"/>
              <a:buNone/>
              <a:defRPr/>
            </a:pPr>
            <a:endParaRPr lang="fr-FR" dirty="0"/>
          </a:p>
        </p:txBody>
      </p:sp>
      <p:sp>
        <p:nvSpPr>
          <p:cNvPr id="44036" name="Espace réservé du texte 3">
            <a:extLst>
              <a:ext uri="{FF2B5EF4-FFF2-40B4-BE49-F238E27FC236}">
                <a16:creationId xmlns:a16="http://schemas.microsoft.com/office/drawing/2014/main" id="{EB306897-6696-76CF-08E3-F768FFB8E0C5}"/>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4037" name="Espace réservé du texte 4">
            <a:extLst>
              <a:ext uri="{FF2B5EF4-FFF2-40B4-BE49-F238E27FC236}">
                <a16:creationId xmlns:a16="http://schemas.microsoft.com/office/drawing/2014/main" id="{6B4DF95C-0C3E-D2B4-6288-E66DB270AC2A}"/>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texte 1">
            <a:extLst>
              <a:ext uri="{FF2B5EF4-FFF2-40B4-BE49-F238E27FC236}">
                <a16:creationId xmlns:a16="http://schemas.microsoft.com/office/drawing/2014/main" id="{D5A78CBC-FFCA-9525-A19D-1521B26F12A2}"/>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r>
              <a:rPr lang="fr-FR" altLang="fr-FR">
                <a:latin typeface="Montserrat" panose="00000500000000000000" pitchFamily="50" charset="0"/>
                <a:ea typeface="ＭＳ Ｐゴシック" panose="020B0600070205080204" pitchFamily="34" charset="-128"/>
              </a:rPr>
              <a:t>Cotisation ADSPL</a:t>
            </a:r>
          </a:p>
        </p:txBody>
      </p:sp>
      <p:sp>
        <p:nvSpPr>
          <p:cNvPr id="45059" name="Espace réservé du texte 2">
            <a:extLst>
              <a:ext uri="{FF2B5EF4-FFF2-40B4-BE49-F238E27FC236}">
                <a16:creationId xmlns:a16="http://schemas.microsoft.com/office/drawing/2014/main" id="{9616AD0F-0E1A-7E9B-CB34-61175E8D0ABE}"/>
              </a:ext>
            </a:extLst>
          </p:cNvPr>
          <p:cNvSpPr>
            <a:spLocks noGrp="1" noChangeArrowheads="1"/>
          </p:cNvSpPr>
          <p:nvPr>
            <p:ph type="body" sz="quarter" idx="11"/>
          </p:nvPr>
        </p:nvSpPr>
        <p:spPr bwMode="auto">
          <a:xfrm>
            <a:off x="828675" y="1166813"/>
            <a:ext cx="11107738" cy="5214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q"/>
            </a:pPr>
            <a:r>
              <a:rPr lang="fr-FR" altLang="fr-FR"/>
              <a:t> </a:t>
            </a:r>
            <a:r>
              <a:rPr lang="fr-FR" altLang="fr-FR" sz="2800" b="1">
                <a:solidFill>
                  <a:srgbClr val="002060"/>
                </a:solidFill>
              </a:rPr>
              <a:t>Cotisation ADSPL pour le financement du dialogue social dans le secteur des professions libérales</a:t>
            </a:r>
          </a:p>
          <a:p>
            <a:pPr>
              <a:buFont typeface="Wingdings" panose="05000000000000000000" pitchFamily="2" charset="2"/>
              <a:buNone/>
            </a:pPr>
            <a:r>
              <a:rPr lang="fr-FR" altLang="fr-FR" sz="2800" b="1">
                <a:solidFill>
                  <a:srgbClr val="002060"/>
                </a:solidFill>
              </a:rPr>
              <a:t>  Rappel du contexte</a:t>
            </a:r>
            <a:r>
              <a:rPr lang="fr-FR" altLang="fr-FR" sz="2800">
                <a:solidFill>
                  <a:srgbClr val="002060"/>
                </a:solidFill>
              </a:rPr>
              <a:t>: </a:t>
            </a:r>
          </a:p>
          <a:p>
            <a:pPr>
              <a:lnSpc>
                <a:spcPct val="100000"/>
              </a:lnSpc>
              <a:spcBef>
                <a:spcPct val="0"/>
              </a:spcBef>
              <a:buFont typeface="Wingdings" panose="05000000000000000000" pitchFamily="2" charset="2"/>
              <a:buNone/>
            </a:pPr>
            <a:r>
              <a:rPr lang="fr-FR" altLang="fr-FR" sz="2400">
                <a:solidFill>
                  <a:srgbClr val="002060"/>
                </a:solidFill>
              </a:rPr>
              <a:t>	Après avoir pris connaissance d’un communiqué de presse de l’UNAPL en date 	du 15 juillet 2024, annonçant la collecte de la cotisation conventionnelle pour 	financer le dialogue social dans le secteur des professions libérales, nous avons 	appris que les SPSTI avaient été sollicités pour le paiement d’une cotisation ADSPL. </a:t>
            </a:r>
            <a:br>
              <a:rPr lang="fr-FR" altLang="fr-FR" sz="2400">
                <a:solidFill>
                  <a:srgbClr val="555555"/>
                </a:solidFill>
              </a:rPr>
            </a:br>
            <a:r>
              <a:rPr lang="fr-FR" altLang="fr-FR" sz="2400">
                <a:solidFill>
                  <a:srgbClr val="071F4A"/>
                </a:solidFill>
              </a:rPr>
              <a:t>A priori, la collecte de cette cotisation par l’association ADSPL, faisait suite à l’extension, par deux arrêtés respectifs du 8 décembre 2023 et du 26 décembre 2023, de l’avenant n°2 du 17 juillet 2023 portant révision de l’accord national interprofessionnel pour le développement du dialogue social et du paritarisme 	au niveau multi-professionnel des professions libérales du 28 septembre 2012. </a:t>
            </a:r>
          </a:p>
        </p:txBody>
      </p:sp>
      <p:sp>
        <p:nvSpPr>
          <p:cNvPr id="45060" name="Espace réservé du texte 3">
            <a:extLst>
              <a:ext uri="{FF2B5EF4-FFF2-40B4-BE49-F238E27FC236}">
                <a16:creationId xmlns:a16="http://schemas.microsoft.com/office/drawing/2014/main" id="{7E5161FC-08D0-6CA0-05FE-1C7237AD10F1}"/>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5061" name="Espace réservé du texte 4">
            <a:extLst>
              <a:ext uri="{FF2B5EF4-FFF2-40B4-BE49-F238E27FC236}">
                <a16:creationId xmlns:a16="http://schemas.microsoft.com/office/drawing/2014/main" id="{07FA66FE-56BB-5D4C-AFB3-A13C73033ECD}"/>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texte 1">
            <a:extLst>
              <a:ext uri="{FF2B5EF4-FFF2-40B4-BE49-F238E27FC236}">
                <a16:creationId xmlns:a16="http://schemas.microsoft.com/office/drawing/2014/main" id="{AC0C67AA-8F48-C118-C762-F5B7E14C0325}"/>
              </a:ext>
            </a:extLst>
          </p:cNvPr>
          <p:cNvSpPr>
            <a:spLocks noGrp="1" noChangeArrowheads="1"/>
          </p:cNvSpPr>
          <p:nvPr>
            <p:ph type="body" sz="quarter" idx="10"/>
          </p:nvPr>
        </p:nvSpPr>
        <p:spPr bwMode="auto">
          <a:xfrm>
            <a:off x="828675" y="395288"/>
            <a:ext cx="10536238"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defTabSz="554038">
              <a:spcBef>
                <a:spcPct val="0"/>
              </a:spcBef>
              <a:spcAft>
                <a:spcPct val="0"/>
              </a:spcAft>
            </a:pPr>
            <a:endParaRPr lang="fr-FR" altLang="fr-FR">
              <a:latin typeface="Montserrat" panose="00000500000000000000" pitchFamily="50" charset="0"/>
              <a:ea typeface="ＭＳ Ｐゴシック" panose="020B0600070205080204" pitchFamily="34" charset="-128"/>
            </a:endParaRPr>
          </a:p>
        </p:txBody>
      </p:sp>
      <p:sp>
        <p:nvSpPr>
          <p:cNvPr id="46083" name="Espace réservé du texte 2">
            <a:extLst>
              <a:ext uri="{FF2B5EF4-FFF2-40B4-BE49-F238E27FC236}">
                <a16:creationId xmlns:a16="http://schemas.microsoft.com/office/drawing/2014/main" id="{398FD347-88B8-55FB-9E89-5321D6180962}"/>
              </a:ext>
            </a:extLst>
          </p:cNvPr>
          <p:cNvSpPr>
            <a:spLocks noGrp="1" noChangeArrowheads="1"/>
          </p:cNvSpPr>
          <p:nvPr>
            <p:ph type="body" sz="quarter" idx="11"/>
          </p:nvPr>
        </p:nvSpPr>
        <p:spPr bwMode="auto">
          <a:xfrm>
            <a:off x="933450" y="1595438"/>
            <a:ext cx="1081722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buFont typeface="Wingdings" panose="05000000000000000000" pitchFamily="2" charset="2"/>
              <a:buNone/>
            </a:pPr>
            <a:r>
              <a:rPr lang="fr-FR" altLang="fr-FR" sz="2400">
                <a:solidFill>
                  <a:srgbClr val="002060"/>
                </a:solidFill>
              </a:rPr>
              <a:t>Le champ d’application de l’accord collectif qui met en place cette cotisation vise expressément l’ensemble des champs relevant du secteur des professions libérales</a:t>
            </a:r>
          </a:p>
          <a:p>
            <a:pPr marL="0" indent="0">
              <a:buFont typeface="Wingdings" panose="05000000000000000000" pitchFamily="2" charset="2"/>
              <a:buNone/>
            </a:pPr>
            <a:r>
              <a:rPr lang="fr-FR" altLang="fr-FR" sz="2400">
                <a:solidFill>
                  <a:srgbClr val="002060"/>
                </a:solidFill>
              </a:rPr>
              <a:t>Présanse avait donc confirmé à ses adhérents qu’ils ne relèvent pas de ce secteur et ne sauraient être concernés et avait demandé, par courrier du 08 octobre 2024, à l’ADSPL de bien vouloir en prendre acte. </a:t>
            </a:r>
            <a:br>
              <a:rPr lang="fr-FR" altLang="fr-FR" sz="2400">
                <a:solidFill>
                  <a:srgbClr val="002060"/>
                </a:solidFill>
              </a:rPr>
            </a:br>
            <a:endParaRPr lang="fr-FR" altLang="fr-FR" sz="2400">
              <a:solidFill>
                <a:srgbClr val="002060"/>
              </a:solidFill>
            </a:endParaRPr>
          </a:p>
          <a:p>
            <a:pPr marL="0" indent="0">
              <a:lnSpc>
                <a:spcPct val="100000"/>
              </a:lnSpc>
              <a:spcBef>
                <a:spcPct val="0"/>
              </a:spcBef>
              <a:buFont typeface="Wingdings" panose="05000000000000000000" pitchFamily="2" charset="2"/>
              <a:buNone/>
            </a:pPr>
            <a:r>
              <a:rPr lang="fr-FR" altLang="fr-FR" sz="2400" b="1">
                <a:solidFill>
                  <a:srgbClr val="002060"/>
                </a:solidFill>
              </a:rPr>
              <a:t>L’ADSPL a répondu par courrier du 9 janvier 2025 en confirmant que les SPSTI ne relève pas du champ de l’accord. </a:t>
            </a:r>
          </a:p>
          <a:p>
            <a:pPr marL="0" indent="0">
              <a:lnSpc>
                <a:spcPct val="100000"/>
              </a:lnSpc>
              <a:spcBef>
                <a:spcPct val="0"/>
              </a:spcBef>
              <a:buFont typeface="Wingdings" panose="05000000000000000000" pitchFamily="2" charset="2"/>
              <a:buNone/>
            </a:pPr>
            <a:r>
              <a:rPr lang="fr-FR" altLang="fr-FR" sz="2400">
                <a:solidFill>
                  <a:srgbClr val="002060"/>
                </a:solidFill>
              </a:rPr>
              <a:t>Le courrier ajoute que les SPSTI concernés par un appel de cotisation à tort doivent adresser à l’ADSPL une demande d’exercice du droit à l’effacement de leurs données dans leur fichier de collecte.</a:t>
            </a:r>
          </a:p>
          <a:p>
            <a:pPr marL="0" indent="0">
              <a:buFont typeface="Wingdings" panose="05000000000000000000" pitchFamily="2" charset="2"/>
              <a:buNone/>
            </a:pPr>
            <a:endParaRPr lang="fr-FR" altLang="fr-FR" sz="2400">
              <a:solidFill>
                <a:srgbClr val="002060"/>
              </a:solidFill>
            </a:endParaRPr>
          </a:p>
          <a:p>
            <a:pPr marL="0" indent="0">
              <a:buFont typeface="Wingdings" panose="05000000000000000000" pitchFamily="2" charset="2"/>
              <a:buNone/>
            </a:pPr>
            <a:br>
              <a:rPr lang="fr-FR" altLang="fr-FR" sz="2400">
                <a:solidFill>
                  <a:srgbClr val="002060"/>
                </a:solidFill>
              </a:rPr>
            </a:br>
            <a:endParaRPr lang="fr-FR" altLang="fr-FR" sz="2400">
              <a:solidFill>
                <a:srgbClr val="002060"/>
              </a:solidFill>
            </a:endParaRPr>
          </a:p>
        </p:txBody>
      </p:sp>
      <p:sp>
        <p:nvSpPr>
          <p:cNvPr id="46084" name="Espace réservé du texte 3">
            <a:extLst>
              <a:ext uri="{FF2B5EF4-FFF2-40B4-BE49-F238E27FC236}">
                <a16:creationId xmlns:a16="http://schemas.microsoft.com/office/drawing/2014/main" id="{0003CBC2-F02D-B75C-69CD-DC0F0197047F}"/>
              </a:ext>
            </a:extLst>
          </p:cNvPr>
          <p:cNvSpPr>
            <a:spLocks noGrp="1" noChangeArrowheads="1"/>
          </p:cNvSpPr>
          <p:nvPr>
            <p:ph type="body" sz="quarter" idx="23"/>
          </p:nvPr>
        </p:nvSpPr>
        <p:spPr bwMode="auto">
          <a:xfrm>
            <a:off x="7212013" y="6497638"/>
            <a:ext cx="3322637"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endParaRPr lang="fr-FR" altLang="fr-FR"/>
          </a:p>
        </p:txBody>
      </p:sp>
      <p:sp>
        <p:nvSpPr>
          <p:cNvPr id="46085" name="Espace réservé du texte 4">
            <a:extLst>
              <a:ext uri="{FF2B5EF4-FFF2-40B4-BE49-F238E27FC236}">
                <a16:creationId xmlns:a16="http://schemas.microsoft.com/office/drawing/2014/main" id="{F96CD130-2ACE-3BE8-D1DD-D72BC8D31FE8}"/>
              </a:ext>
            </a:extLst>
          </p:cNvPr>
          <p:cNvSpPr>
            <a:spLocks noGrp="1" noChangeArrowheads="1"/>
          </p:cNvSpPr>
          <p:nvPr>
            <p:ph type="body" sz="quarter" idx="24"/>
          </p:nvPr>
        </p:nvSpPr>
        <p:spPr bwMode="auto">
          <a:xfrm>
            <a:off x="546100" y="6497638"/>
            <a:ext cx="33210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fr-FR" altLang="fr-F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CF77B-498F-1A7E-F6DD-455CE810DA6E}"/>
            </a:ext>
          </a:extLst>
        </p:cNvPr>
        <p:cNvGrpSpPr/>
        <p:nvPr/>
      </p:nvGrpSpPr>
      <p:grpSpPr>
        <a:xfrm>
          <a:off x="0" y="0"/>
          <a:ext cx="0" cy="0"/>
          <a:chOff x="0" y="0"/>
          <a:chExt cx="0" cy="0"/>
        </a:xfrm>
      </p:grpSpPr>
    </p:spTree>
    <p:extLst>
      <p:ext uri="{BB962C8B-B14F-4D97-AF65-F5344CB8AC3E}">
        <p14:creationId xmlns:p14="http://schemas.microsoft.com/office/powerpoint/2010/main" val="81771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61D8-8DAB-E55D-9E19-6E8D5023147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176671-AE3B-FB9F-E825-49D04AAE1DD5}"/>
              </a:ext>
            </a:extLst>
          </p:cNvPr>
          <p:cNvSpPr>
            <a:spLocks noGrp="1"/>
          </p:cNvSpPr>
          <p:nvPr>
            <p:ph type="body" sz="quarter" idx="13"/>
          </p:nvPr>
        </p:nvSpPr>
        <p:spPr>
          <a:xfrm>
            <a:off x="2841444" y="4909724"/>
            <a:ext cx="6505575" cy="425450"/>
          </a:xfrm>
        </p:spPr>
        <p:txBody>
          <a:bodyPr/>
          <a:lstStyle/>
          <a:p>
            <a:r>
              <a:rPr lang="fr-FR" dirty="0"/>
              <a:t>Pr Jean-François </a:t>
            </a:r>
            <a:r>
              <a:rPr lang="fr-FR" dirty="0" err="1"/>
              <a:t>Gehanno</a:t>
            </a:r>
            <a:endParaRPr lang="fr-FR" dirty="0"/>
          </a:p>
        </p:txBody>
      </p:sp>
      <p:sp>
        <p:nvSpPr>
          <p:cNvPr id="3" name="Espace réservé du texte 2">
            <a:extLst>
              <a:ext uri="{FF2B5EF4-FFF2-40B4-BE49-F238E27FC236}">
                <a16:creationId xmlns:a16="http://schemas.microsoft.com/office/drawing/2014/main" id="{453964C9-9816-4363-E361-BBBD474D62A3}"/>
              </a:ext>
            </a:extLst>
          </p:cNvPr>
          <p:cNvSpPr>
            <a:spLocks noGrp="1"/>
          </p:cNvSpPr>
          <p:nvPr>
            <p:ph type="body" sz="quarter" idx="14"/>
          </p:nvPr>
        </p:nvSpPr>
        <p:spPr>
          <a:xfrm>
            <a:off x="1841647" y="2405215"/>
            <a:ext cx="8505171" cy="2177601"/>
          </a:xfrm>
        </p:spPr>
        <p:txBody>
          <a:bodyPr>
            <a:normAutofit lnSpcReduction="10000"/>
          </a:bodyPr>
          <a:lstStyle/>
          <a:p>
            <a:r>
              <a:rPr lang="fr-FR" dirty="0"/>
              <a:t>Rappel des voies d’accès à la spécialité, des problématiques d’enseignement et de qualification par les représentants du collège des enseignants</a:t>
            </a:r>
          </a:p>
        </p:txBody>
      </p:sp>
      <p:sp>
        <p:nvSpPr>
          <p:cNvPr id="4" name="Espace réservé du texte 3">
            <a:extLst>
              <a:ext uri="{FF2B5EF4-FFF2-40B4-BE49-F238E27FC236}">
                <a16:creationId xmlns:a16="http://schemas.microsoft.com/office/drawing/2014/main" id="{5DA266A3-A1B8-505A-23C6-778D456ED68F}"/>
              </a:ext>
            </a:extLst>
          </p:cNvPr>
          <p:cNvSpPr>
            <a:spLocks noGrp="1"/>
          </p:cNvSpPr>
          <p:nvPr>
            <p:ph type="body" sz="quarter" idx="15"/>
          </p:nvPr>
        </p:nvSpPr>
        <p:spPr/>
        <p:txBody>
          <a:bodyPr/>
          <a:lstStyle/>
          <a:p>
            <a:endParaRPr lang="fr-FR" dirty="0">
              <a:latin typeface="Montserrat" charset="0"/>
              <a:ea typeface="Montserrat" charset="0"/>
              <a:cs typeface="Montserrat" charset="0"/>
            </a:endParaRPr>
          </a:p>
        </p:txBody>
      </p:sp>
    </p:spTree>
    <p:extLst>
      <p:ext uri="{BB962C8B-B14F-4D97-AF65-F5344CB8AC3E}">
        <p14:creationId xmlns:p14="http://schemas.microsoft.com/office/powerpoint/2010/main" val="33614741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ebe4878855573519505fc6f296d37b0">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f771a3b3087fd7745d74b6bf0af3d22"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C8525-2CB4-42EB-9577-64F24E49FF51}">
  <ds:schemaRefs>
    <ds:schemaRef ds:uri="8d0b0ac5-0d1c-41d9-94b4-e86f374842b7"/>
    <ds:schemaRef ds:uri="ce685436-327e-415b-b06d-9a0f2bb565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27F5DB-6864-45F4-A43A-A1EE081711C2}">
  <ds:schemaRefs>
    <ds:schemaRef ds:uri="8d0b0ac5-0d1c-41d9-94b4-e86f374842b7"/>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ce685436-327e-415b-b06d-9a0f2bb5655f"/>
    <ds:schemaRef ds:uri="http://purl.org/dc/dcmitype/"/>
  </ds:schemaRefs>
</ds:datastoreItem>
</file>

<file path=customXml/itemProps3.xml><?xml version="1.0" encoding="utf-8"?>
<ds:datastoreItem xmlns:ds="http://schemas.openxmlformats.org/officeDocument/2006/customXml" ds:itemID="{7AB28329-46A7-419E-804F-8D19ECFD8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TotalTime>
  <Words>6006</Words>
  <Application>Microsoft Office PowerPoint</Application>
  <PresentationFormat>Grand écran</PresentationFormat>
  <Paragraphs>922</Paragraphs>
  <Slides>84</Slides>
  <Notes>26</Notes>
  <HiddenSlides>1</HiddenSlides>
  <MMClips>0</MMClips>
  <ScaleCrop>false</ScaleCrop>
  <HeadingPairs>
    <vt:vector size="6" baseType="variant">
      <vt:variant>
        <vt:lpstr>Polices utilisées</vt:lpstr>
      </vt:variant>
      <vt:variant>
        <vt:i4>21</vt:i4>
      </vt:variant>
      <vt:variant>
        <vt:lpstr>Thème</vt:lpstr>
      </vt:variant>
      <vt:variant>
        <vt:i4>5</vt:i4>
      </vt:variant>
      <vt:variant>
        <vt:lpstr>Titres des diapositives</vt:lpstr>
      </vt:variant>
      <vt:variant>
        <vt:i4>84</vt:i4>
      </vt:variant>
    </vt:vector>
  </HeadingPairs>
  <TitlesOfParts>
    <vt:vector size="110" baseType="lpstr">
      <vt:lpstr>Aptos</vt:lpstr>
      <vt:lpstr>Aptos Display</vt:lpstr>
      <vt:lpstr>Arial</vt:lpstr>
      <vt:lpstr>Arial  </vt:lpstr>
      <vt:lpstr>Arial Narrow</vt:lpstr>
      <vt:lpstr>Calibri</vt:lpstr>
      <vt:lpstr>Calibri Light</vt:lpstr>
      <vt:lpstr>Helvetica</vt:lpstr>
      <vt:lpstr>Lato</vt:lpstr>
      <vt:lpstr>Lato Bold</vt:lpstr>
      <vt:lpstr>Lucida Sans Unicode</vt:lpstr>
      <vt:lpstr>Montserrat</vt:lpstr>
      <vt:lpstr>Open Sans</vt:lpstr>
      <vt:lpstr>Poppins</vt:lpstr>
      <vt:lpstr>Poppins Bold</vt:lpstr>
      <vt:lpstr>Roboto Bold</vt:lpstr>
      <vt:lpstr>Symbol</vt:lpstr>
      <vt:lpstr>Times New Roman</vt:lpstr>
      <vt:lpstr>Univers</vt:lpstr>
      <vt:lpstr>Wingdings</vt:lpstr>
      <vt:lpstr>Wingdings 2</vt:lpstr>
      <vt:lpstr>Thème Office</vt:lpstr>
      <vt:lpstr>8_Conception personnalisée</vt:lpstr>
      <vt:lpstr>1_Thème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Decottignies</dc:creator>
  <cp:lastModifiedBy>Julie Decottignies</cp:lastModifiedBy>
  <cp:revision>3</cp:revision>
  <cp:lastPrinted>2023-03-07T15:41:26Z</cp:lastPrinted>
  <dcterms:created xsi:type="dcterms:W3CDTF">2021-05-24T08:02:14Z</dcterms:created>
  <dcterms:modified xsi:type="dcterms:W3CDTF">2025-01-16T06:32:08Z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0x01010040A735923CCB544A8FC22400479B6F60</vt:lpwstr>
  </property>
  <property fmtid="{D5CDD505-2E9C-101B-9397-08002B2CF9AE}" pid="3" name="MediaServiceImageTags">
    <vt:lpwstr/>
  </property>
</Properties>
</file>