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3" r:id="rId5"/>
    <p:sldMasterId id="2147483711" r:id="rId6"/>
    <p:sldMasterId id="2147483723" r:id="rId7"/>
  </p:sldMasterIdLst>
  <p:notesMasterIdLst>
    <p:notesMasterId r:id="rId38"/>
  </p:notesMasterIdLst>
  <p:handoutMasterIdLst>
    <p:handoutMasterId r:id="rId39"/>
  </p:handoutMasterIdLst>
  <p:sldIdLst>
    <p:sldId id="257" r:id="rId8"/>
    <p:sldId id="341" r:id="rId9"/>
    <p:sldId id="2145707632" r:id="rId10"/>
    <p:sldId id="2145707633" r:id="rId11"/>
    <p:sldId id="2145707634" r:id="rId12"/>
    <p:sldId id="276" r:id="rId13"/>
    <p:sldId id="2145707636" r:id="rId14"/>
    <p:sldId id="2145707637" r:id="rId15"/>
    <p:sldId id="2145707638" r:id="rId16"/>
    <p:sldId id="2145707615" r:id="rId17"/>
    <p:sldId id="2145707639" r:id="rId18"/>
    <p:sldId id="2145707647" r:id="rId19"/>
    <p:sldId id="2145707621" r:id="rId20"/>
    <p:sldId id="3194" r:id="rId21"/>
    <p:sldId id="2145707629" r:id="rId22"/>
    <p:sldId id="2145707640" r:id="rId23"/>
    <p:sldId id="256" r:id="rId24"/>
    <p:sldId id="2145707648" r:id="rId25"/>
    <p:sldId id="258" r:id="rId26"/>
    <p:sldId id="259" r:id="rId27"/>
    <p:sldId id="260" r:id="rId28"/>
    <p:sldId id="261" r:id="rId29"/>
    <p:sldId id="262" r:id="rId30"/>
    <p:sldId id="2145707649" r:id="rId31"/>
    <p:sldId id="264" r:id="rId32"/>
    <p:sldId id="2145707650" r:id="rId33"/>
    <p:sldId id="2145707642" r:id="rId34"/>
    <p:sldId id="2145707635" r:id="rId35"/>
    <p:sldId id="280" r:id="rId36"/>
    <p:sldId id="2145707643" r:id="rId3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DDEBE0-344B-105D-0322-A3A287CC1F3E}" name="Patricia Marenco" initials="PM" userId="S::002167@AGEFIPH.ASSO.FR::0aa7f4dc-1e1a-480b-83af-4ac4782ae5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Decottignies" initials="JD" lastIdx="5" clrIdx="0"/>
  <p:cmAuthor id="2" name="Sandra VASSY" initials="SV" lastIdx="1" clrIdx="1">
    <p:extLst>
      <p:ext uri="{19B8F6BF-5375-455C-9EA6-DF929625EA0E}">
        <p15:presenceInfo xmlns:p15="http://schemas.microsoft.com/office/powerpoint/2012/main" userId="S::s.vassy@presanse.fr::f2161d44-5308-45f9-a63d-b02b2cd56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38F97-72CC-4709-B9B0-7E609E23918A}" v="24" dt="2025-01-16T06:32:07.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4C53E40-DE1E-C3B2-66DE-6C9FAE1E50D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1176D87-BF0A-081D-177C-A8CD916C4E6F}"/>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A34A30E-51C4-4F98-845B-24D1856D5DFB}" type="datetimeFigureOut">
              <a:rPr lang="fr-FR" smtClean="0"/>
              <a:t>17/01/2025</a:t>
            </a:fld>
            <a:endParaRPr lang="fr-FR"/>
          </a:p>
        </p:txBody>
      </p:sp>
      <p:sp>
        <p:nvSpPr>
          <p:cNvPr id="4" name="Espace réservé du pied de page 3">
            <a:extLst>
              <a:ext uri="{FF2B5EF4-FFF2-40B4-BE49-F238E27FC236}">
                <a16:creationId xmlns:a16="http://schemas.microsoft.com/office/drawing/2014/main" id="{83ADB385-B668-1013-44C4-108928CA6FE0}"/>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80BB7A5-223C-EC24-E464-72D0FF26BE47}"/>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7D7DA166-CCFC-4322-B57A-3523D861C4D3}" type="slidenum">
              <a:rPr lang="fr-FR" smtClean="0"/>
              <a:t>‹N°›</a:t>
            </a:fld>
            <a:endParaRPr lang="fr-FR"/>
          </a:p>
        </p:txBody>
      </p:sp>
    </p:spTree>
    <p:extLst>
      <p:ext uri="{BB962C8B-B14F-4D97-AF65-F5344CB8AC3E}">
        <p14:creationId xmlns:p14="http://schemas.microsoft.com/office/powerpoint/2010/main" val="164097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C617D40-81F6-42B9-BAF8-7BEE8850C022}" type="datetimeFigureOut">
              <a:rPr lang="fr-FR" smtClean="0"/>
              <a:t>17/01/2025</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784BC8A-0294-412D-B8F0-7CFC2D80FB4F}" type="slidenum">
              <a:rPr lang="fr-FR" smtClean="0"/>
              <a:t>‹N°›</a:t>
            </a:fld>
            <a:endParaRPr lang="fr-FR"/>
          </a:p>
        </p:txBody>
      </p:sp>
    </p:spTree>
    <p:extLst>
      <p:ext uri="{BB962C8B-B14F-4D97-AF65-F5344CB8AC3E}">
        <p14:creationId xmlns:p14="http://schemas.microsoft.com/office/powerpoint/2010/main" val="230295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32E84-5CF5-254F-B970-B456EC3E0BBC}" type="slidenum">
              <a:rPr lang="fr-FR" smtClean="0"/>
              <a:t>5</a:t>
            </a:fld>
            <a:endParaRPr lang="fr-FR"/>
          </a:p>
        </p:txBody>
      </p:sp>
    </p:spTree>
    <p:extLst>
      <p:ext uri="{BB962C8B-B14F-4D97-AF65-F5344CB8AC3E}">
        <p14:creationId xmlns:p14="http://schemas.microsoft.com/office/powerpoint/2010/main" val="239255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Témoignages de professionnels et de travailleurs, cas cliniques </a:t>
            </a:r>
          </a:p>
          <a:p>
            <a:r>
              <a:rPr lang="en-US"/>
              <a:t>Etudes de postes, visites d’entreprise : vidéos, images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32E84-5CF5-254F-B970-B456EC3E0BBC}" type="slidenum">
              <a:rPr lang="fr-FR" smtClean="0"/>
              <a:t>29</a:t>
            </a:fld>
            <a:endParaRPr lang="fr-FR"/>
          </a:p>
        </p:txBody>
      </p:sp>
    </p:spTree>
    <p:extLst>
      <p:ext uri="{BB962C8B-B14F-4D97-AF65-F5344CB8AC3E}">
        <p14:creationId xmlns:p14="http://schemas.microsoft.com/office/powerpoint/2010/main" val="3682696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125" y="-11113"/>
            <a:ext cx="12411075" cy="2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813" y="549275"/>
            <a:ext cx="324961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pPr lvl="0"/>
            <a:r>
              <a:rPr lang="fr-FR"/>
              <a:t>Modifiez les styles du texte du masque</a:t>
            </a:r>
          </a:p>
        </p:txBody>
      </p:sp>
      <p:sp>
        <p:nvSpPr>
          <p:cNvPr id="21" name="Espace réservé du texte 20"/>
          <p:cNvSpPr>
            <a:spLocks noGrp="1"/>
          </p:cNvSpPr>
          <p:nvPr>
            <p:ph type="body" sz="quarter" idx="14"/>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Modifiez les styles du texte du masque</a:t>
            </a:r>
          </a:p>
        </p:txBody>
      </p:sp>
      <p:sp>
        <p:nvSpPr>
          <p:cNvPr id="23" name="Espace réservé du texte 22"/>
          <p:cNvSpPr>
            <a:spLocks noGrp="1"/>
          </p:cNvSpPr>
          <p:nvPr>
            <p:ph type="body" sz="quarter" idx="15"/>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pPr lvl="0"/>
            <a:r>
              <a:rPr lang="fr-FR"/>
              <a:t>Modifiez les styles du texte du masque</a:t>
            </a:r>
          </a:p>
          <a:p>
            <a:pPr lvl="1"/>
            <a:r>
              <a:rPr lang="fr-FR"/>
              <a:t>Deuxième niveau</a:t>
            </a:r>
          </a:p>
        </p:txBody>
      </p:sp>
      <p:sp>
        <p:nvSpPr>
          <p:cNvPr id="8" name="Espace réservé du pied de page 2"/>
          <p:cNvSpPr>
            <a:spLocks noGrp="1"/>
          </p:cNvSpPr>
          <p:nvPr>
            <p:ph type="ftr" sz="quarter" idx="16"/>
          </p:nvPr>
        </p:nvSpPr>
        <p:spPr>
          <a:xfrm>
            <a:off x="6419850" y="6356350"/>
            <a:ext cx="41148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endParaRPr lang="fr-FR"/>
          </a:p>
        </p:txBody>
      </p:sp>
      <p:sp>
        <p:nvSpPr>
          <p:cNvPr id="9" name="Espace réservé du numéro de diapositive 3"/>
          <p:cNvSpPr>
            <a:spLocks noGrp="1"/>
          </p:cNvSpPr>
          <p:nvPr>
            <p:ph type="sldNum" sz="quarter" idx="17"/>
          </p:nvPr>
        </p:nvSpPr>
        <p:spPr>
          <a:xfrm>
            <a:off x="260350" y="6356350"/>
            <a:ext cx="27432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fld id="{71F4F1C6-A07D-4DAF-AB3A-FE4E1083F402}" type="slidenum">
              <a:rPr lang="fr-FR"/>
              <a:pPr>
                <a:defRPr/>
              </a:pPr>
              <a:t>‹N°›</a:t>
            </a:fld>
            <a:endParaRPr lang="fr-FR"/>
          </a:p>
        </p:txBody>
      </p:sp>
    </p:spTree>
    <p:extLst>
      <p:ext uri="{BB962C8B-B14F-4D97-AF65-F5344CB8AC3E}">
        <p14:creationId xmlns:p14="http://schemas.microsoft.com/office/powerpoint/2010/main" val="426570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A82F6-C80D-4318-B3B6-CA363E74C5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53D618-6FFC-406A-A81C-AE30F02C6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ED877E-9197-45E7-B596-AB41408A30B2}"/>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FB4349AF-D3D9-48A0-8293-E2405689E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20240-DBAE-4E6E-B8D8-3E456275493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5091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9690B-120F-4FCE-8EDB-2CA182273A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C2F912-EFA0-4386-A0B6-AF902C6E5F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6E555E-7B49-406F-BD9E-BE168D28CF6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8C0D953C-B9E8-4799-9789-87098BFC7E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71AEC9-AF2C-4337-9EA9-1CC6A2803714}"/>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99937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41189-85E0-4599-930E-C15CF4ED60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7860B4-118E-4786-854A-ADF2F122B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1BAA0F-3CD3-4ACC-B3E0-296F6F6277CB}"/>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5C2E0F37-B439-4F95-99C1-9335386F00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040713-C20F-4654-A7C4-230A145BF74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95139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6A111-BA71-48CF-9101-B7E4E7DA06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BB7BB5-C099-41B4-927A-4B4D651ADD6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395C01-5C6E-4FC9-9912-158F4AF4A3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EF26A4-0245-436C-B3A8-8C63ED648E3A}"/>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89AB672D-8275-480D-A916-BA9275240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6045AD-45A4-419F-877D-2C2A8563B806}"/>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2281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FD1C2-18C0-4E74-92EA-C69FF99832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F727C1-475A-4EFF-9888-1EDFEE8C3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B8B13F-8EB0-4698-B2CD-B5A4512E9B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573915-716F-4704-83CC-7DEE15AE4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BFA846-2836-4DE6-9B45-09311E8E00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52647F-D881-437D-B18D-9FB0A269877D}"/>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8" name="Espace réservé du pied de page 7">
            <a:extLst>
              <a:ext uri="{FF2B5EF4-FFF2-40B4-BE49-F238E27FC236}">
                <a16:creationId xmlns:a16="http://schemas.microsoft.com/office/drawing/2014/main" id="{9DFFF228-FA69-498A-9FE6-B986B2BC4B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950F93-E238-469D-97A0-CCB2711AE76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8253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B54C5-30AA-4720-BFF9-74C2DB4E84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09015A-6054-45AF-92C5-B599F1F5B287}"/>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4" name="Espace réservé du pied de page 3">
            <a:extLst>
              <a:ext uri="{FF2B5EF4-FFF2-40B4-BE49-F238E27FC236}">
                <a16:creationId xmlns:a16="http://schemas.microsoft.com/office/drawing/2014/main" id="{EAA24595-C46C-4974-B7F7-CB14557AF1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2F1928-3C49-4A7D-8A39-0C51AE74FB1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54190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21D8291-8AE9-4A6E-8892-2C554B4A9D3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3" name="Espace réservé du pied de page 2">
            <a:extLst>
              <a:ext uri="{FF2B5EF4-FFF2-40B4-BE49-F238E27FC236}">
                <a16:creationId xmlns:a16="http://schemas.microsoft.com/office/drawing/2014/main" id="{87A7BFE6-38DC-4657-A267-A3F32EB3B8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0D67F3-D2D4-4C8B-B03E-66043337309B}"/>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8148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EDB24-F558-4DE5-91EE-1FB914E033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D477A9-14A4-4C4C-8DEC-EC5F949DA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48EF9C-8E60-4C56-9699-9060CE31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4808E-95BC-4E30-B173-E57F41A82597}"/>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7E0FD706-1D37-4343-9A9E-BA2D799D9C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1E1EF5-D7BF-4886-A990-BD17B556E747}"/>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811982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0951E-ED0E-4F71-96D0-5F6E7C8049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078B1F-B38F-409A-BAE7-2FFA427F3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9A9D05-5676-4AF4-BA2F-68F76F065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728458-F530-44C2-965C-72F286CA3B3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6" name="Espace réservé du pied de page 5">
            <a:extLst>
              <a:ext uri="{FF2B5EF4-FFF2-40B4-BE49-F238E27FC236}">
                <a16:creationId xmlns:a16="http://schemas.microsoft.com/office/drawing/2014/main" id="{7A7E0A82-AC83-4943-98F9-4FD10A8C1B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B7825-D751-45BE-B88B-B838967F1A7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47035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6E7F1-D266-4190-B4F3-48ED4983F9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9D7EA6-3B52-4A54-98F6-4F64EF9087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C39D4B-4BDA-4792-BFEE-A95F8CE24ED3}"/>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DB1CE5BD-D87D-4D48-A14F-80D0382513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9D9D77-8567-4102-AD95-2C2FA2F39C6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137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17" name="Grouper 8"/>
          <p:cNvGrpSpPr>
            <a:grpSpLocks/>
          </p:cNvGrpSpPr>
          <p:nvPr userDrawn="1"/>
        </p:nvGrpSpPr>
        <p:grpSpPr bwMode="auto">
          <a:xfrm>
            <a:off x="1636713" y="1450975"/>
            <a:ext cx="569912" cy="584200"/>
            <a:chOff x="2812746" y="1902748"/>
            <a:chExt cx="570016" cy="584775"/>
          </a:xfrm>
        </p:grpSpPr>
        <p:sp>
          <p:nvSpPr>
            <p:cNvPr id="18" name="Ellipse 17"/>
            <p:cNvSpPr/>
            <p:nvPr/>
          </p:nvSpPr>
          <p:spPr>
            <a:xfrm>
              <a:off x="2812746" y="1912282"/>
              <a:ext cx="570016" cy="568884"/>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9" name="ZoneTexte 18"/>
            <p:cNvSpPr txBox="1">
              <a:spLocks noChangeArrowheads="1"/>
            </p:cNvSpPr>
            <p:nvPr/>
          </p:nvSpPr>
          <p:spPr bwMode="auto">
            <a:xfrm>
              <a:off x="2941356" y="1902748"/>
              <a:ext cx="342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3200">
                  <a:solidFill>
                    <a:srgbClr val="FFFFFF"/>
                  </a:solidFill>
                  <a:latin typeface="Montserrat" panose="00000500000000000000" pitchFamily="2" charset="0"/>
                  <a:ea typeface="Montserrat" panose="00000500000000000000" pitchFamily="2" charset="0"/>
                  <a:cs typeface="Montserrat" panose="00000500000000000000" pitchFamily="2" charset="0"/>
                </a:rPr>
                <a:t>1</a:t>
              </a:r>
            </a:p>
          </p:txBody>
        </p:sp>
      </p:grpSp>
      <p:sp>
        <p:nvSpPr>
          <p:cNvPr id="20" name="Arc 19"/>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21" name="Rectangle 20"/>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47"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0" name="Espace réservé du texte 49"/>
          <p:cNvSpPr>
            <a:spLocks noGrp="1"/>
          </p:cNvSpPr>
          <p:nvPr>
            <p:ph type="body" sz="quarter" idx="11"/>
          </p:nvPr>
        </p:nvSpPr>
        <p:spPr>
          <a:xfrm>
            <a:off x="2414899" y="1902910"/>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2" name="Espace réservé du texte 51"/>
          <p:cNvSpPr>
            <a:spLocks noGrp="1"/>
          </p:cNvSpPr>
          <p:nvPr>
            <p:ph type="body" sz="quarter" idx="12"/>
          </p:nvPr>
        </p:nvSpPr>
        <p:spPr>
          <a:xfrm>
            <a:off x="2414899" y="1460174"/>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3" name="Espace réservé du texte 49"/>
          <p:cNvSpPr>
            <a:spLocks noGrp="1"/>
          </p:cNvSpPr>
          <p:nvPr>
            <p:ph type="body" sz="quarter" idx="13"/>
          </p:nvPr>
        </p:nvSpPr>
        <p:spPr>
          <a:xfrm>
            <a:off x="2414899" y="3641320"/>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4" name="Espace réservé du texte 51"/>
          <p:cNvSpPr>
            <a:spLocks noGrp="1"/>
          </p:cNvSpPr>
          <p:nvPr>
            <p:ph type="body" sz="quarter" idx="14"/>
          </p:nvPr>
        </p:nvSpPr>
        <p:spPr>
          <a:xfrm>
            <a:off x="2414899" y="324355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5" name="Espace réservé du texte 49"/>
          <p:cNvSpPr>
            <a:spLocks noGrp="1"/>
          </p:cNvSpPr>
          <p:nvPr>
            <p:ph type="body" sz="quarter" idx="15"/>
          </p:nvPr>
        </p:nvSpPr>
        <p:spPr>
          <a:xfrm>
            <a:off x="2414899" y="5193648"/>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6" name="Espace réservé du texte 51"/>
          <p:cNvSpPr>
            <a:spLocks noGrp="1"/>
          </p:cNvSpPr>
          <p:nvPr>
            <p:ph type="body" sz="quarter" idx="16"/>
          </p:nvPr>
        </p:nvSpPr>
        <p:spPr>
          <a:xfrm>
            <a:off x="2414899" y="4803337"/>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7" name="Espace réservé du texte 49"/>
          <p:cNvSpPr>
            <a:spLocks noGrp="1"/>
          </p:cNvSpPr>
          <p:nvPr>
            <p:ph type="body" sz="quarter" idx="17"/>
          </p:nvPr>
        </p:nvSpPr>
        <p:spPr>
          <a:xfrm>
            <a:off x="7505563" y="1922857"/>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8" name="Espace réservé du texte 51"/>
          <p:cNvSpPr>
            <a:spLocks noGrp="1"/>
          </p:cNvSpPr>
          <p:nvPr>
            <p:ph type="body" sz="quarter" idx="18"/>
          </p:nvPr>
        </p:nvSpPr>
        <p:spPr>
          <a:xfrm>
            <a:off x="7505563" y="148012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9" name="Espace réservé du texte 49"/>
          <p:cNvSpPr>
            <a:spLocks noGrp="1"/>
          </p:cNvSpPr>
          <p:nvPr>
            <p:ph type="body" sz="quarter" idx="19"/>
          </p:nvPr>
        </p:nvSpPr>
        <p:spPr>
          <a:xfrm>
            <a:off x="7505563" y="3661267"/>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0" name="Espace réservé du texte 51"/>
          <p:cNvSpPr>
            <a:spLocks noGrp="1"/>
          </p:cNvSpPr>
          <p:nvPr>
            <p:ph type="body" sz="quarter" idx="20"/>
          </p:nvPr>
        </p:nvSpPr>
        <p:spPr>
          <a:xfrm>
            <a:off x="7505563" y="326350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1" name="Espace réservé du texte 49"/>
          <p:cNvSpPr>
            <a:spLocks noGrp="1"/>
          </p:cNvSpPr>
          <p:nvPr>
            <p:ph type="body" sz="quarter" idx="21"/>
          </p:nvPr>
        </p:nvSpPr>
        <p:spPr>
          <a:xfrm>
            <a:off x="7505563" y="5213595"/>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2" name="Espace réservé du texte 51"/>
          <p:cNvSpPr>
            <a:spLocks noGrp="1"/>
          </p:cNvSpPr>
          <p:nvPr>
            <p:ph type="body" sz="quarter" idx="22"/>
          </p:nvPr>
        </p:nvSpPr>
        <p:spPr>
          <a:xfrm>
            <a:off x="7505563" y="482328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43"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44"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397147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2651CB-EE20-4D00-9635-71543CB358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87AC6D-E778-4EB4-BECE-90095C3172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166DD8-326B-44B3-9EF5-DA7ECC9D0AE2}"/>
              </a:ext>
            </a:extLst>
          </p:cNvPr>
          <p:cNvSpPr>
            <a:spLocks noGrp="1"/>
          </p:cNvSpPr>
          <p:nvPr>
            <p:ph type="dt" sz="half" idx="10"/>
          </p:nvPr>
        </p:nvSpPr>
        <p:spPr/>
        <p:txBody>
          <a:body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3507A3F2-AF32-4BF2-91F2-4C7B9A29B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68D8D7-FD3F-4310-A6C2-CBD9172E0B31}"/>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194832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39783" y="6366077"/>
            <a:ext cx="2743200" cy="365125"/>
          </a:xfrm>
          <a:prstGeom prst="rect">
            <a:avLst/>
          </a:prstGeom>
        </p:spPr>
        <p:txBody>
          <a:bodyPr/>
          <a:lstStyle/>
          <a:p>
            <a:fld id="{FBC1329C-22F7-4047-B7F9-BADF62E19A2A}" type="slidenum">
              <a:rPr lang="fr-FR" smtClean="0"/>
              <a:t>‹N°›</a:t>
            </a:fld>
            <a:endParaRPr lang="fr-FR"/>
          </a:p>
        </p:txBody>
      </p:sp>
      <p:sp>
        <p:nvSpPr>
          <p:cNvPr id="12" name="Line 14"/>
          <p:cNvSpPr>
            <a:spLocks noChangeShapeType="1"/>
          </p:cNvSpPr>
          <p:nvPr userDrawn="1"/>
        </p:nvSpPr>
        <p:spPr bwMode="auto">
          <a:xfrm flipV="1">
            <a:off x="990600"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0"/>
          <p:cNvSpPr>
            <a:spLocks noChangeShapeType="1"/>
          </p:cNvSpPr>
          <p:nvPr userDrawn="1"/>
        </p:nvSpPr>
        <p:spPr bwMode="auto">
          <a:xfrm flipV="1">
            <a:off x="1862045"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sz="2400">
              <a:solidFill>
                <a:srgbClr val="000000"/>
              </a:solidFill>
              <a:latin typeface="Arial" panose="020B0604020202020204" pitchFamily="34" charset="0"/>
            </a:endParaRPr>
          </a:p>
        </p:txBody>
      </p:sp>
      <p:sp>
        <p:nvSpPr>
          <p:cNvPr id="14" name="Espace réservé du numéro de diapositive 3"/>
          <p:cNvSpPr txBox="1">
            <a:spLocks/>
          </p:cNvSpPr>
          <p:nvPr userDrawn="1"/>
        </p:nvSpPr>
        <p:spPr>
          <a:xfrm>
            <a:off x="261049" y="635634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3935BB-9C05-C34E-BF02-B47196A5F45A}" type="slidenum">
              <a:rPr lang="fr-FR" smtClean="0"/>
              <a:pPr/>
              <a:t>‹N°›</a:t>
            </a:fld>
            <a:endParaRPr lang="fr-FR"/>
          </a:p>
        </p:txBody>
      </p:sp>
      <p:sp>
        <p:nvSpPr>
          <p:cNvPr id="15" name="Rectangle 14"/>
          <p:cNvSpPr/>
          <p:nvPr userDrawn="1"/>
        </p:nvSpPr>
        <p:spPr bwMode="auto">
          <a:xfrm>
            <a:off x="-3524" y="18079"/>
            <a:ext cx="12195524" cy="711358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9525" cap="flat" cmpd="sng" algn="ctr">
            <a:noFill/>
            <a:prstDash val="solid"/>
            <a:round/>
            <a:headEnd type="none" w="med" len="med"/>
            <a:tailEnd type="none" w="med" len="med"/>
          </a:ln>
          <a:effec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19" name="Image 18"/>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5"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6"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37546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endParaRPr lang="fr-F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558207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572796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1124744"/>
            <a:ext cx="11041227" cy="294302"/>
          </a:xfrm>
          <a:prstGeom prst="rect">
            <a:avLst/>
          </a:prstGeom>
        </p:spPr>
        <p:txBody>
          <a:bodyPr vert="horz" lIns="36000" tIns="36000" rIns="36000" bIns="36000" rtlCol="0" anchor="t">
            <a:spAutoFit/>
          </a:bodyPr>
          <a:lstStyle>
            <a:lvl1pPr>
              <a:defRPr lang="fr-FR" sz="1600" b="0" dirty="0">
                <a:solidFill>
                  <a:schemeClr val="tx1"/>
                </a:solidFill>
                <a:latin typeface="Calibri" panose="020F0502020204030204" pitchFamily="34" charset="0"/>
                <a:ea typeface="+mj-ea"/>
                <a:cs typeface="Calibri" panose="020F0502020204030204" pitchFamily="34" charset="0"/>
              </a:defRPr>
            </a:lvl1pPr>
          </a:lstStyle>
          <a:p>
            <a:pPr lvl="0" algn="l">
              <a:lnSpc>
                <a:spcPct val="90000"/>
              </a:lnSpc>
              <a:spcBef>
                <a:spcPct val="0"/>
              </a:spcBef>
            </a:pPr>
            <a:r>
              <a:rPr lang="fr-FR"/>
              <a:t>Cliquez pour modifier les styles du texte du masque</a:t>
            </a:r>
          </a:p>
        </p:txBody>
      </p:sp>
      <p:sp>
        <p:nvSpPr>
          <p:cNvPr id="4" name="Contenu">
            <a:extLst>
              <a:ext uri="{FF2B5EF4-FFF2-40B4-BE49-F238E27FC236}">
                <a16:creationId xmlns:a16="http://schemas.microsoft.com/office/drawing/2014/main" id="{A7270A2A-E07A-4EC9-BB5C-32C34B9C82C9}"/>
              </a:ext>
            </a:extLst>
          </p:cNvPr>
          <p:cNvSpPr>
            <a:spLocks noGrp="1"/>
          </p:cNvSpPr>
          <p:nvPr>
            <p:ph type="body" sz="quarter" idx="19"/>
          </p:nvPr>
        </p:nvSpPr>
        <p:spPr>
          <a:xfrm>
            <a:off x="624417" y="1778472"/>
            <a:ext cx="11040201" cy="4602856"/>
          </a:xfrm>
        </p:spPr>
        <p:txBody>
          <a:bodyPr lIns="3600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a:extLst>
              <a:ext uri="{FF2B5EF4-FFF2-40B4-BE49-F238E27FC236}">
                <a16:creationId xmlns:a16="http://schemas.microsoft.com/office/drawing/2014/main" id="{14544693-5061-4AFA-B84C-A0FC611931AE}"/>
              </a:ext>
            </a:extLst>
          </p:cNvPr>
          <p:cNvSpPr>
            <a:spLocks noGrp="1"/>
          </p:cNvSpPr>
          <p:nvPr>
            <p:ph type="title"/>
          </p:nvPr>
        </p:nvSpPr>
        <p:spPr/>
        <p:txBody>
          <a:bodyPr lIns="36000" rIns="36000"/>
          <a:lstStyle/>
          <a:p>
            <a:r>
              <a:rPr lang="fr-FR"/>
              <a:t>Modifiez le style du titre</a:t>
            </a:r>
          </a:p>
        </p:txBody>
      </p:sp>
    </p:spTree>
    <p:extLst>
      <p:ext uri="{BB962C8B-B14F-4D97-AF65-F5344CB8AC3E}">
        <p14:creationId xmlns:p14="http://schemas.microsoft.com/office/powerpoint/2010/main" val="2551124924"/>
      </p:ext>
    </p:extLst>
  </p:cSld>
  <p:clrMapOvr>
    <a:masterClrMapping/>
  </p:clrMapOvr>
  <p:extLst>
    <p:ext uri="{DCECCB84-F9BA-43D5-87BE-67443E8EF086}">
      <p15:sldGuideLst xmlns:p15="http://schemas.microsoft.com/office/powerpoint/2012/main">
        <p15:guide id="2" pos="29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et schéma">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764705"/>
            <a:ext cx="11041128" cy="304117"/>
          </a:xfrm>
          <a:prstGeom prst="rect">
            <a:avLst/>
          </a:prstGeom>
        </p:spPr>
        <p:txBody>
          <a:bodyPr vert="horz" lIns="36000" tIns="36000" rIns="36000" bIns="36000" rtlCol="0" anchor="t">
            <a:spAutoFit/>
          </a:bodyPr>
          <a:lstStyle>
            <a:lvl1pPr>
              <a:defRPr lang="fr-FR" sz="1600" b="0" dirty="0">
                <a:solidFill>
                  <a:schemeClr val="tx1"/>
                </a:solidFill>
                <a:ea typeface="+mj-ea"/>
              </a:defRPr>
            </a:lvl1pPr>
          </a:lstStyle>
          <a:p>
            <a:pPr lvl="0" algn="l">
              <a:lnSpc>
                <a:spcPct val="90000"/>
              </a:lnSpc>
              <a:spcBef>
                <a:spcPct val="0"/>
              </a:spcBef>
            </a:pPr>
            <a:r>
              <a:rPr lang="fr-FR"/>
              <a:t>Cliquez pour modifier les styles du texte du masque</a:t>
            </a:r>
          </a:p>
        </p:txBody>
      </p:sp>
      <p:sp>
        <p:nvSpPr>
          <p:cNvPr id="6" name="Contenu">
            <a:extLst>
              <a:ext uri="{FF2B5EF4-FFF2-40B4-BE49-F238E27FC236}">
                <a16:creationId xmlns:a16="http://schemas.microsoft.com/office/drawing/2014/main" id="{7418C4E3-6D87-49CA-80D0-4DC40CC84B07}"/>
              </a:ext>
            </a:extLst>
          </p:cNvPr>
          <p:cNvSpPr>
            <a:spLocks noGrp="1"/>
          </p:cNvSpPr>
          <p:nvPr>
            <p:ph type="body" sz="quarter" idx="19"/>
          </p:nvPr>
        </p:nvSpPr>
        <p:spPr>
          <a:xfrm>
            <a:off x="623491" y="1412776"/>
            <a:ext cx="11041128" cy="4768204"/>
          </a:xfrm>
          <a:prstGeom prst="rect">
            <a:avLst/>
          </a:prstGeom>
        </p:spPr>
        <p:txBody>
          <a:bodyPr vert="horz" lIns="36000" tIns="36000" rIns="36000" bIns="36000" rtlCol="0">
            <a:noAutofit/>
          </a:bodyPr>
          <a:lstStyle>
            <a:lvl1pPr>
              <a:defRPr lang="fr-FR" dirty="0"/>
            </a:lvl1pPr>
            <a:lvl2pPr>
              <a:defRPr lang="fr-FR" dirty="0"/>
            </a:lvl2pPr>
            <a:lvl3pPr>
              <a:defRPr lang="fr-FR" dirty="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a:extLst>
              <a:ext uri="{FF2B5EF4-FFF2-40B4-BE49-F238E27FC236}">
                <a16:creationId xmlns:a16="http://schemas.microsoft.com/office/drawing/2014/main" id="{A08E10CE-3BB9-4144-867B-8B3A67926053}"/>
              </a:ext>
            </a:extLst>
          </p:cNvPr>
          <p:cNvSpPr>
            <a:spLocks noGrp="1"/>
          </p:cNvSpPr>
          <p:nvPr>
            <p:ph type="title"/>
          </p:nvPr>
        </p:nvSpPr>
        <p:spPr>
          <a:xfrm>
            <a:off x="1871530" y="309514"/>
            <a:ext cx="9793089" cy="363552"/>
          </a:xfrm>
        </p:spPr>
        <p:txBody>
          <a:bodyPr/>
          <a:lstStyle/>
          <a:p>
            <a:r>
              <a:rPr lang="fr-FR"/>
              <a:t>Modifiez le style du titre</a:t>
            </a:r>
          </a:p>
        </p:txBody>
      </p:sp>
    </p:spTree>
    <p:extLst>
      <p:ext uri="{BB962C8B-B14F-4D97-AF65-F5344CB8AC3E}">
        <p14:creationId xmlns:p14="http://schemas.microsoft.com/office/powerpoint/2010/main" val="3318787202"/>
      </p:ext>
    </p:extLst>
  </p:cSld>
  <p:clrMapOvr>
    <a:masterClrMapping/>
  </p:clrMapOvr>
  <p:extLst>
    <p:ext uri="{DCECCB84-F9BA-43D5-87BE-67443E8EF086}">
      <p15:sldGuideLst xmlns:p15="http://schemas.microsoft.com/office/powerpoint/2012/main">
        <p15:guide id="1" orient="horz" pos="11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Vierge avec chevr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8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C8B3F9-F7EA-DC2D-32B9-02E2F6900E6A}"/>
              </a:ext>
            </a:extLst>
          </p:cNvPr>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Arc 2">
            <a:extLst>
              <a:ext uri="{FF2B5EF4-FFF2-40B4-BE49-F238E27FC236}">
                <a16:creationId xmlns:a16="http://schemas.microsoft.com/office/drawing/2014/main" id="{8C1CE271-589F-31A4-DA0D-503FA690FE4D}"/>
              </a:ext>
            </a:extLst>
          </p:cNvPr>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Cliquez pour modifier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Cliquez pour modifier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Cliquez pour modifier les styles du texte du masque</a:t>
            </a:r>
          </a:p>
        </p:txBody>
      </p:sp>
      <p:sp>
        <p:nvSpPr>
          <p:cNvPr id="4" name="Espace réservé du numéro de diapositive 5">
            <a:extLst>
              <a:ext uri="{FF2B5EF4-FFF2-40B4-BE49-F238E27FC236}">
                <a16:creationId xmlns:a16="http://schemas.microsoft.com/office/drawing/2014/main" id="{5ED22892-F66F-3740-C0FB-6CA92AABF860}"/>
              </a:ext>
            </a:extLst>
          </p:cNvPr>
          <p:cNvSpPr>
            <a:spLocks noGrp="1"/>
          </p:cNvSpPr>
          <p:nvPr>
            <p:ph type="sldNum" sz="quarter" idx="25"/>
          </p:nvPr>
        </p:nvSpPr>
        <p:spPr>
          <a:xfrm>
            <a:off x="4589463"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999999"/>
                </a:solidFill>
                <a:latin typeface="Helvetica" pitchFamily="34" charset="0"/>
                <a:cs typeface="Helvetica" pitchFamily="34" charset="0"/>
              </a:defRPr>
            </a:lvl1pPr>
          </a:lstStyle>
          <a:p>
            <a:pPr>
              <a:defRPr/>
            </a:pPr>
            <a:fld id="{3C72D60D-A998-4C2E-985E-3D53189468D2}" type="slidenum">
              <a:rPr lang="fr-FR" altLang="fr-FR"/>
              <a:pPr>
                <a:defRPr/>
              </a:pPr>
              <a:t>‹N°›</a:t>
            </a:fld>
            <a:endParaRPr lang="fr-FR" altLang="fr-FR"/>
          </a:p>
        </p:txBody>
      </p:sp>
    </p:spTree>
    <p:extLst>
      <p:ext uri="{BB962C8B-B14F-4D97-AF65-F5344CB8AC3E}">
        <p14:creationId xmlns:p14="http://schemas.microsoft.com/office/powerpoint/2010/main" val="2435336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dirty="0"/>
          </a:p>
        </p:txBody>
      </p:sp>
    </p:spTree>
    <p:extLst>
      <p:ext uri="{BB962C8B-B14F-4D97-AF65-F5344CB8AC3E}">
        <p14:creationId xmlns:p14="http://schemas.microsoft.com/office/powerpoint/2010/main" val="3410078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2838246" y="2173092"/>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343364" cy="584775"/>
            </a:xfrm>
            <a:prstGeom prst="rect">
              <a:avLst/>
            </a:prstGeom>
            <a:noFill/>
          </p:spPr>
          <p:txBody>
            <a:bodyPr wrap="none" rtlCol="0">
              <a:spAutoFit/>
            </a:bodyPr>
            <a:lstStyle/>
            <a:p>
              <a:r>
                <a:rPr lang="fr-FR" sz="3200" dirty="0">
                  <a:solidFill>
                    <a:schemeClr val="bg1"/>
                  </a:solidFill>
                  <a:latin typeface="Montserrat" charset="0"/>
                  <a:ea typeface="Montserrat" charset="0"/>
                  <a:cs typeface="Montserrat" charset="0"/>
                </a:rPr>
                <a:t>1</a:t>
              </a:r>
            </a:p>
          </p:txBody>
        </p:sp>
      </p:grpSp>
      <p:grpSp>
        <p:nvGrpSpPr>
          <p:cNvPr id="12" name="Grouper 11"/>
          <p:cNvGrpSpPr/>
          <p:nvPr userDrawn="1"/>
        </p:nvGrpSpPr>
        <p:grpSpPr>
          <a:xfrm>
            <a:off x="2842340" y="3944132"/>
            <a:ext cx="570016" cy="593709"/>
            <a:chOff x="3669089" y="1888234"/>
            <a:chExt cx="570016" cy="593709"/>
          </a:xfrm>
        </p:grpSpPr>
        <p:sp>
          <p:nvSpPr>
            <p:cNvPr id="13" name="Ellipse 12"/>
            <p:cNvSpPr/>
            <p:nvPr/>
          </p:nvSpPr>
          <p:spPr>
            <a:xfrm>
              <a:off x="3669089"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755251" y="1888234"/>
              <a:ext cx="426720" cy="584775"/>
            </a:xfrm>
            <a:prstGeom prst="rect">
              <a:avLst/>
            </a:prstGeom>
            <a:noFill/>
          </p:spPr>
          <p:txBody>
            <a:bodyPr wrap="none" rtlCol="0">
              <a:spAutoFit/>
            </a:bodyPr>
            <a:lstStyle/>
            <a:p>
              <a:r>
                <a:rPr lang="fr-FR" sz="3200" dirty="0">
                  <a:solidFill>
                    <a:schemeClr val="bg1"/>
                  </a:solidFill>
                  <a:latin typeface="Montserrat" charset="0"/>
                  <a:ea typeface="Montserrat" charset="0"/>
                  <a:cs typeface="Montserrat" charset="0"/>
                </a:rPr>
                <a:t>2</a:t>
              </a:r>
            </a:p>
          </p:txBody>
        </p:sp>
      </p:grpSp>
      <p:sp>
        <p:nvSpPr>
          <p:cNvPr id="4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4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Sommaire</a:t>
            </a:r>
          </a:p>
        </p:txBody>
      </p:sp>
      <p:sp>
        <p:nvSpPr>
          <p:cNvPr id="50" name="Espace réservé du texte 49"/>
          <p:cNvSpPr>
            <a:spLocks noGrp="1"/>
          </p:cNvSpPr>
          <p:nvPr>
            <p:ph type="body" sz="quarter" idx="11" hasCustomPrompt="1"/>
          </p:nvPr>
        </p:nvSpPr>
        <p:spPr>
          <a:xfrm>
            <a:off x="3616894" y="2625587"/>
            <a:ext cx="3653680" cy="1190498"/>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2" name="Espace réservé du texte 51"/>
          <p:cNvSpPr>
            <a:spLocks noGrp="1"/>
          </p:cNvSpPr>
          <p:nvPr>
            <p:ph type="body" sz="quarter" idx="12" hasCustomPrompt="1"/>
          </p:nvPr>
        </p:nvSpPr>
        <p:spPr>
          <a:xfrm>
            <a:off x="3616894" y="218285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3" name="Espace réservé du texte 49"/>
          <p:cNvSpPr>
            <a:spLocks noGrp="1"/>
          </p:cNvSpPr>
          <p:nvPr>
            <p:ph type="body" sz="quarter" idx="13" hasCustomPrompt="1"/>
          </p:nvPr>
        </p:nvSpPr>
        <p:spPr>
          <a:xfrm>
            <a:off x="3616894" y="4363997"/>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4" name="Espace réservé du texte 51"/>
          <p:cNvSpPr>
            <a:spLocks noGrp="1"/>
          </p:cNvSpPr>
          <p:nvPr>
            <p:ph type="body" sz="quarter" idx="14" hasCustomPrompt="1"/>
          </p:nvPr>
        </p:nvSpPr>
        <p:spPr>
          <a:xfrm>
            <a:off x="3616894" y="396623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Tree>
    <p:extLst>
      <p:ext uri="{BB962C8B-B14F-4D97-AF65-F5344CB8AC3E}">
        <p14:creationId xmlns:p14="http://schemas.microsoft.com/office/powerpoint/2010/main" val="35516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4" name="Rectangle 3"/>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sp>
        <p:nvSpPr>
          <p:cNvPr id="3" name="Espace réservé du texte 2"/>
          <p:cNvSpPr>
            <a:spLocks noGrp="1"/>
          </p:cNvSpPr>
          <p:nvPr>
            <p:ph type="body" sz="quarter" idx="10"/>
          </p:nvPr>
        </p:nvSpPr>
        <p:spPr>
          <a:xfrm>
            <a:off x="2339101" y="2799683"/>
            <a:ext cx="7510271" cy="525463"/>
          </a:xfrm>
          <a:prstGeom prst="rect">
            <a:avLst/>
          </a:prstGeom>
        </p:spPr>
        <p:txBody>
          <a:bodyPr/>
          <a:lstStyle>
            <a:lvl1pPr marL="0" indent="0" algn="ctr">
              <a:buNone/>
              <a:defRPr sz="3600" b="1">
                <a:solidFill>
                  <a:schemeClr val="bg1"/>
                </a:solidFill>
              </a:defRPr>
            </a:lvl1pPr>
          </a:lstStyle>
          <a:p>
            <a:pPr lvl="0"/>
            <a:r>
              <a:rPr lang="fr-FR"/>
              <a:t>Modifiez les styles du texte du masque</a:t>
            </a:r>
          </a:p>
        </p:txBody>
      </p:sp>
      <p:sp>
        <p:nvSpPr>
          <p:cNvPr id="5" name="Espace réservé du texte 4"/>
          <p:cNvSpPr>
            <a:spLocks noGrp="1"/>
          </p:cNvSpPr>
          <p:nvPr>
            <p:ph type="body" sz="quarter" idx="11"/>
          </p:nvPr>
        </p:nvSpPr>
        <p:spPr>
          <a:xfrm>
            <a:off x="3590131" y="3511550"/>
            <a:ext cx="5011738" cy="633413"/>
          </a:xfrm>
          <a:prstGeom prst="rect">
            <a:avLst/>
          </a:prstGeom>
        </p:spPr>
        <p:txBody>
          <a:bodyPr/>
          <a:lstStyle>
            <a:lvl1pPr marL="0" indent="0" algn="ctr">
              <a:buNone/>
              <a:defRPr sz="2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3911950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1533465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624963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16080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3191501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03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06647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12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89332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386989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408234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9" name="Rectangle 8"/>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3F10855-CA05-470F-B76E-90D0A31E7B90}" type="slidenum">
              <a:rPr lang="fr-FR"/>
              <a:pPr>
                <a:defRPr/>
              </a:pPr>
              <a:t>‹N°›</a:t>
            </a:fld>
            <a:endParaRPr lang="fr-FR"/>
          </a:p>
        </p:txBody>
      </p:sp>
    </p:spTree>
    <p:extLst>
      <p:ext uri="{BB962C8B-B14F-4D97-AF65-F5344CB8AC3E}">
        <p14:creationId xmlns:p14="http://schemas.microsoft.com/office/powerpoint/2010/main" val="714332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37070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423808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1896040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1309625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2047045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5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a:t>Présanse </a:t>
            </a:r>
            <a:r>
              <a:rPr lang="mr-IN"/>
              <a:t>–</a:t>
            </a:r>
            <a:r>
              <a:rPr lang="fr-FR"/>
              <a:t> 14.02.2023</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61263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582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2233382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23423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7" name="Rectangle 6"/>
          <p:cNvSpPr/>
          <p:nvPr userDrawn="1"/>
        </p:nvSpPr>
        <p:spPr>
          <a:xfrm>
            <a:off x="942975" y="1516063"/>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4" name="Espace réservé du texte 3"/>
          <p:cNvSpPr>
            <a:spLocks noGrp="1"/>
          </p:cNvSpPr>
          <p:nvPr>
            <p:ph type="body" sz="quarter" idx="10"/>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a:p>
            <a:pPr lvl="1"/>
            <a:r>
              <a:rPr lang="fr-FR"/>
              <a:t>Deuxième niveau</a:t>
            </a:r>
          </a:p>
        </p:txBody>
      </p:sp>
      <p:sp>
        <p:nvSpPr>
          <p:cNvPr id="6" name="Espace réservé du texte 5"/>
          <p:cNvSpPr>
            <a:spLocks noGrp="1"/>
          </p:cNvSpPr>
          <p:nvPr>
            <p:ph type="body" sz="quarter" idx="11"/>
          </p:nvPr>
        </p:nvSpPr>
        <p:spPr>
          <a:xfrm>
            <a:off x="1678897" y="1752341"/>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9A4010E-F2EA-4834-834E-E0B3030A08FD}" type="slidenum">
              <a:rPr lang="fr-FR"/>
              <a:pPr>
                <a:defRPr/>
              </a:pPr>
              <a:t>‹N°›</a:t>
            </a:fld>
            <a:endParaRPr lang="fr-FR"/>
          </a:p>
        </p:txBody>
      </p:sp>
    </p:spTree>
    <p:extLst>
      <p:ext uri="{BB962C8B-B14F-4D97-AF65-F5344CB8AC3E}">
        <p14:creationId xmlns:p14="http://schemas.microsoft.com/office/powerpoint/2010/main" val="4223761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25466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241908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7" name="Arc 6"/>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8" name="Rectangle 7"/>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pPr lvl="0"/>
            <a:endParaRPr lang="fr-FR" noProof="0"/>
          </a:p>
        </p:txBody>
      </p:sp>
      <p:sp>
        <p:nvSpPr>
          <p:cNvPr id="5" name="Espace réservé du texte 4"/>
          <p:cNvSpPr>
            <a:spLocks noGrp="1"/>
          </p:cNvSpPr>
          <p:nvPr>
            <p:ph type="body" sz="quarter" idx="12"/>
          </p:nvPr>
        </p:nvSpPr>
        <p:spPr>
          <a:xfrm>
            <a:off x="942975" y="1274763"/>
            <a:ext cx="9804400" cy="703262"/>
          </a:xfrm>
          <a:prstGeom prst="rect">
            <a:avLst/>
          </a:prstGeom>
        </p:spPr>
        <p:txBody>
          <a:bodyPr/>
          <a:lstStyle>
            <a:lvl1pPr marL="0" indent="0">
              <a:buNone/>
              <a:defRPr sz="1800"/>
            </a:lvl1pPr>
          </a:lstStyle>
          <a:p>
            <a:pPr lvl="0"/>
            <a:r>
              <a:rPr lang="fr-FR"/>
              <a:t>Modifiez les styles du texte du masque</a:t>
            </a:r>
          </a:p>
        </p:txBody>
      </p:sp>
      <p:sp>
        <p:nvSpPr>
          <p:cNvPr id="9"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10"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12075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6" name="Arc 5"/>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7" name="Rectangle 6"/>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5"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pPr lvl="0"/>
            <a:endParaRPr lang="fr-FR" noProof="0"/>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65881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4" name="Rectangle 3"/>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775" y="-14288"/>
            <a:ext cx="12372975" cy="43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8525" y="1765300"/>
            <a:ext cx="50466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a:t>Modifiez les styles du texte du masque</a:t>
            </a:r>
          </a:p>
        </p:txBody>
      </p:sp>
      <p:sp>
        <p:nvSpPr>
          <p:cNvPr id="10" name="Espace réservé du texte 49"/>
          <p:cNvSpPr>
            <a:spLocks noGrp="1"/>
          </p:cNvSpPr>
          <p:nvPr>
            <p:ph type="body" sz="quarter" idx="23"/>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37641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Arc 4"/>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p:cNvSpPr>
            <a:spLocks noGrp="1"/>
          </p:cNvSpPr>
          <p:nvPr>
            <p:ph type="ftr" sz="quarter" idx="12"/>
          </p:nvPr>
        </p:nvSpPr>
        <p:spPr>
          <a:xfrm>
            <a:off x="7885113" y="6356350"/>
            <a:ext cx="4114800" cy="365125"/>
          </a:xfrm>
          <a:prstGeom prst="rect">
            <a:avLst/>
          </a:prstGeom>
        </p:spPr>
        <p:txBody>
          <a:bodyPr vert="horz" lIns="91440" tIns="45720" rIns="91440" bIns="45720" rtlCol="0" anchor="ctr"/>
          <a:lstStyle>
            <a:lvl1pPr algn="r">
              <a:defRPr sz="1200" dirty="0" err="1" smtClean="0">
                <a:solidFill>
                  <a:schemeClr val="tx1">
                    <a:tint val="75000"/>
                  </a:schemeClr>
                </a:solidFill>
                <a:latin typeface="Helvetica" charset="0"/>
                <a:ea typeface="Helvetica" charset="0"/>
                <a:cs typeface="Helvetica" charset="0"/>
              </a:defRPr>
            </a:lvl1pPr>
          </a:lstStyle>
          <a:p>
            <a:pPr>
              <a:defRPr/>
            </a:pPr>
            <a:endParaRPr lang="fr-FR"/>
          </a:p>
        </p:txBody>
      </p:sp>
      <p:sp>
        <p:nvSpPr>
          <p:cNvPr id="8" name="Espace réservé du numéro de diapositive 5"/>
          <p:cNvSpPr>
            <a:spLocks noGrp="1"/>
          </p:cNvSpPr>
          <p:nvPr>
            <p:ph type="sldNum" sz="quarter" idx="13"/>
          </p:nvPr>
        </p:nvSpPr>
        <p:spPr>
          <a:xfrm>
            <a:off x="4589463" y="6356350"/>
            <a:ext cx="2743200" cy="365125"/>
          </a:xfrm>
          <a:prstGeom prst="rect">
            <a:avLst/>
          </a:prstGeom>
        </p:spPr>
        <p:txBody>
          <a:bodyPr vert="horz" lIns="91440" tIns="45720" rIns="91440" bIns="45720" rtlCol="0" anchor="ctr"/>
          <a:lstStyle>
            <a:lvl1pPr algn="ctr">
              <a:defRPr sz="1200" smtClean="0">
                <a:solidFill>
                  <a:schemeClr val="tx1">
                    <a:tint val="75000"/>
                  </a:schemeClr>
                </a:solidFill>
                <a:latin typeface="Helvetica" charset="0"/>
                <a:ea typeface="Helvetica" charset="0"/>
                <a:cs typeface="Helvetica" charset="0"/>
              </a:defRPr>
            </a:lvl1pPr>
          </a:lstStyle>
          <a:p>
            <a:pPr>
              <a:defRPr/>
            </a:pPr>
            <a:fld id="{0B05D6F5-DAE8-48BF-A729-7781D0E347A9}" type="slidenum">
              <a:rPr lang="fr-FR"/>
              <a:pPr>
                <a:defRPr/>
              </a:pPr>
              <a:t>‹N°›</a:t>
            </a:fld>
            <a:endParaRPr lang="fr-FR"/>
          </a:p>
        </p:txBody>
      </p:sp>
    </p:spTree>
    <p:extLst>
      <p:ext uri="{BB962C8B-B14F-4D97-AF65-F5344CB8AC3E}">
        <p14:creationId xmlns:p14="http://schemas.microsoft.com/office/powerpoint/2010/main" val="405051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938" y="6356350"/>
            <a:ext cx="4114800" cy="365125"/>
          </a:xfrm>
          <a:prstGeom prst="rect">
            <a:avLst/>
          </a:prstGeom>
        </p:spPr>
        <p:txBody>
          <a:bodyPr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fr-FR">
              <a:solidFill>
                <a:srgbClr val="555654">
                  <a:tint val="75000"/>
                </a:srgbClr>
              </a:solidFill>
            </a:endParaRPr>
          </a:p>
        </p:txBody>
      </p:sp>
      <p:pic>
        <p:nvPicPr>
          <p:cNvPr id="2051" name="Image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852150" y="6326188"/>
            <a:ext cx="1147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799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5E7AC7-6EC2-4EDE-88B2-DB9E7902A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458159-0248-487A-BA01-1C742BF2B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DB1AD-F82C-42C8-8BA5-D9036693F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4974C-46B0-47E0-966D-B5BDF528F147}" type="datetimeFigureOut">
              <a:rPr lang="fr-FR" smtClean="0"/>
              <a:t>17/01/2025</a:t>
            </a:fld>
            <a:endParaRPr lang="fr-FR"/>
          </a:p>
        </p:txBody>
      </p:sp>
      <p:sp>
        <p:nvSpPr>
          <p:cNvPr id="5" name="Espace réservé du pied de page 4">
            <a:extLst>
              <a:ext uri="{FF2B5EF4-FFF2-40B4-BE49-F238E27FC236}">
                <a16:creationId xmlns:a16="http://schemas.microsoft.com/office/drawing/2014/main" id="{E5843C94-BDDC-40E8-BA7B-103534DBC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28FF8A-5CF4-4FDB-956F-C27A2B824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75A94-29D5-4F4E-B013-E295BD50368E}" type="slidenum">
              <a:rPr lang="fr-FR" smtClean="0"/>
              <a:t>‹N°›</a:t>
            </a:fld>
            <a:endParaRPr lang="fr-FR"/>
          </a:p>
        </p:txBody>
      </p:sp>
    </p:spTree>
    <p:extLst>
      <p:ext uri="{BB962C8B-B14F-4D97-AF65-F5344CB8AC3E}">
        <p14:creationId xmlns:p14="http://schemas.microsoft.com/office/powerpoint/2010/main" val="42609388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89" r:id="rId15"/>
    <p:sldLayoutId id="2147483690" r:id="rId16"/>
    <p:sldLayoutId id="2147483691" r:id="rId17"/>
    <p:sldLayoutId id="2147483735" r:id="rId18"/>
    <p:sldLayoutId id="2147483742" r:id="rId19"/>
    <p:sldLayoutId id="214748374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290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334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gifrance.gouv.fr/jorf/id/JORFTEXT000049040245"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bin"/><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374744" y="4055427"/>
            <a:ext cx="7080203" cy="1290482"/>
          </a:xfrm>
        </p:spPr>
        <p:txBody>
          <a:bodyPr>
            <a:normAutofit/>
          </a:bodyPr>
          <a:lstStyle/>
          <a:p>
            <a:r>
              <a:rPr lang="fr-FR" dirty="0"/>
              <a:t>16 janvier 2025</a:t>
            </a:r>
          </a:p>
        </p:txBody>
      </p:sp>
      <p:sp>
        <p:nvSpPr>
          <p:cNvPr id="3" name="Espace réservé du texte 2"/>
          <p:cNvSpPr>
            <a:spLocks noGrp="1"/>
          </p:cNvSpPr>
          <p:nvPr>
            <p:ph type="body" sz="quarter" idx="14"/>
          </p:nvPr>
        </p:nvSpPr>
        <p:spPr>
          <a:xfrm>
            <a:off x="2841446" y="3171187"/>
            <a:ext cx="6146800" cy="830262"/>
          </a:xfrm>
        </p:spPr>
        <p:txBody>
          <a:bodyPr>
            <a:normAutofit/>
          </a:bodyPr>
          <a:lstStyle/>
          <a:p>
            <a:r>
              <a:rPr lang="fr-FR" dirty="0"/>
              <a:t>Commission d’Etude</a:t>
            </a:r>
          </a:p>
        </p:txBody>
      </p:sp>
    </p:spTree>
    <p:extLst>
      <p:ext uri="{BB962C8B-B14F-4D97-AF65-F5344CB8AC3E}">
        <p14:creationId xmlns:p14="http://schemas.microsoft.com/office/powerpoint/2010/main" val="37005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1938-95E3-76D5-F4CF-A86F6B6CC737}"/>
            </a:ext>
          </a:extLst>
        </p:cNvPr>
        <p:cNvGrpSpPr/>
        <p:nvPr/>
      </p:nvGrpSpPr>
      <p:grpSpPr>
        <a:xfrm>
          <a:off x="0" y="0"/>
          <a:ext cx="0" cy="0"/>
          <a:chOff x="0" y="0"/>
          <a:chExt cx="0" cy="0"/>
        </a:xfrm>
      </p:grpSpPr>
      <p:sp>
        <p:nvSpPr>
          <p:cNvPr id="149506" name="Espace réservé du numéro de diapositive 1">
            <a:extLst>
              <a:ext uri="{FF2B5EF4-FFF2-40B4-BE49-F238E27FC236}">
                <a16:creationId xmlns:a16="http://schemas.microsoft.com/office/drawing/2014/main" id="{2ED28504-3328-EEB4-A5DC-BB5CA47B86A6}"/>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26736E-3E96-4DC0-90AF-9B30FD3037C1}" type="slidenum">
              <a:rPr lang="fr-FR" altLang="fr-FR" smtClean="0">
                <a:solidFill>
                  <a:srgbClr val="898989"/>
                </a:solidFill>
                <a:latin typeface="Helvetica" panose="020B0604020202020204" pitchFamily="34" charset="0"/>
              </a:rPr>
              <a:pPr/>
              <a:t>10</a:t>
            </a:fld>
            <a:endParaRPr lang="fr-FR" altLang="fr-FR">
              <a:solidFill>
                <a:srgbClr val="898989"/>
              </a:solidFill>
              <a:latin typeface="Helvetica" panose="020B0604020202020204" pitchFamily="34" charset="0"/>
            </a:endParaRPr>
          </a:p>
        </p:txBody>
      </p:sp>
      <p:sp>
        <p:nvSpPr>
          <p:cNvPr id="149509" name="Espace réservé du texte 4">
            <a:extLst>
              <a:ext uri="{FF2B5EF4-FFF2-40B4-BE49-F238E27FC236}">
                <a16:creationId xmlns:a16="http://schemas.microsoft.com/office/drawing/2014/main" id="{113AB652-4EC1-B5F9-078B-433E7FB6EA5C}"/>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30AB3D64-2E3B-0DF1-8411-A24BE6BC36A9}"/>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
        <p:nvSpPr>
          <p:cNvPr id="3" name="Espace réservé du texte 2">
            <a:extLst>
              <a:ext uri="{FF2B5EF4-FFF2-40B4-BE49-F238E27FC236}">
                <a16:creationId xmlns:a16="http://schemas.microsoft.com/office/drawing/2014/main" id="{59217F5D-5798-C8B9-1A9C-89CB7B98742F}"/>
              </a:ext>
            </a:extLst>
          </p:cNvPr>
          <p:cNvSpPr>
            <a:spLocks noGrp="1"/>
          </p:cNvSpPr>
          <p:nvPr>
            <p:ph type="body" sz="quarter" idx="11"/>
          </p:nvPr>
        </p:nvSpPr>
        <p:spPr/>
        <p:txBody>
          <a:bodyPr/>
          <a:lstStyle/>
          <a:p>
            <a:endParaRPr lang="fr-FR"/>
          </a:p>
        </p:txBody>
      </p:sp>
      <p:pic>
        <p:nvPicPr>
          <p:cNvPr id="4" name="Image 3">
            <a:extLst>
              <a:ext uri="{FF2B5EF4-FFF2-40B4-BE49-F238E27FC236}">
                <a16:creationId xmlns:a16="http://schemas.microsoft.com/office/drawing/2014/main" id="{8C7B5985-B76C-95A2-85A6-53BA9521D318}"/>
              </a:ext>
            </a:extLst>
          </p:cNvPr>
          <p:cNvPicPr>
            <a:picLocks noChangeAspect="1"/>
          </p:cNvPicPr>
          <p:nvPr/>
        </p:nvPicPr>
        <p:blipFill>
          <a:blip r:embed="rId2"/>
          <a:stretch>
            <a:fillRect/>
          </a:stretch>
        </p:blipFill>
        <p:spPr>
          <a:xfrm>
            <a:off x="952525" y="0"/>
            <a:ext cx="9760857" cy="6858000"/>
          </a:xfrm>
          <a:prstGeom prst="rect">
            <a:avLst/>
          </a:prstGeom>
        </p:spPr>
      </p:pic>
    </p:spTree>
    <p:extLst>
      <p:ext uri="{BB962C8B-B14F-4D97-AF65-F5344CB8AC3E}">
        <p14:creationId xmlns:p14="http://schemas.microsoft.com/office/powerpoint/2010/main" val="370509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0B5F-F88B-666F-5802-F9B2EA354A5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2FD2F3-BFE4-94B9-000C-1F3A22D6024F}"/>
              </a:ext>
            </a:extLst>
          </p:cNvPr>
          <p:cNvSpPr>
            <a:spLocks noGrp="1"/>
          </p:cNvSpPr>
          <p:nvPr>
            <p:ph type="body" sz="quarter" idx="13"/>
          </p:nvPr>
        </p:nvSpPr>
        <p:spPr/>
        <p:txBody>
          <a:bodyPr/>
          <a:lstStyle/>
          <a:p>
            <a:r>
              <a:rPr lang="fr-FR" dirty="0"/>
              <a:t>Jeanne </a:t>
            </a:r>
            <a:r>
              <a:rPr lang="fr-FR" dirty="0" err="1"/>
              <a:t>Maurin</a:t>
            </a:r>
            <a:r>
              <a:rPr lang="fr-FR" dirty="0"/>
              <a:t>, juriste, Présanse</a:t>
            </a:r>
          </a:p>
        </p:txBody>
      </p:sp>
      <p:sp>
        <p:nvSpPr>
          <p:cNvPr id="3" name="Espace réservé du texte 2">
            <a:extLst>
              <a:ext uri="{FF2B5EF4-FFF2-40B4-BE49-F238E27FC236}">
                <a16:creationId xmlns:a16="http://schemas.microsoft.com/office/drawing/2014/main" id="{F6852E26-923C-7963-1D79-15DC0625055A}"/>
              </a:ext>
            </a:extLst>
          </p:cNvPr>
          <p:cNvSpPr>
            <a:spLocks noGrp="1"/>
          </p:cNvSpPr>
          <p:nvPr>
            <p:ph type="body" sz="quarter" idx="14"/>
          </p:nvPr>
        </p:nvSpPr>
        <p:spPr/>
        <p:txBody>
          <a:bodyPr>
            <a:normAutofit/>
          </a:bodyPr>
          <a:lstStyle/>
          <a:p>
            <a:r>
              <a:rPr lang="fr-FR" dirty="0"/>
              <a:t>Recrutement PAE</a:t>
            </a:r>
          </a:p>
        </p:txBody>
      </p:sp>
      <p:sp>
        <p:nvSpPr>
          <p:cNvPr id="4" name="Espace réservé du texte 3">
            <a:extLst>
              <a:ext uri="{FF2B5EF4-FFF2-40B4-BE49-F238E27FC236}">
                <a16:creationId xmlns:a16="http://schemas.microsoft.com/office/drawing/2014/main" id="{F6F59CAA-3FC5-D1E1-AA48-FFD24633A67A}"/>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19512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a:extLst>
              <a:ext uri="{FF2B5EF4-FFF2-40B4-BE49-F238E27FC236}">
                <a16:creationId xmlns:a16="http://schemas.microsoft.com/office/drawing/2014/main" id="{23B80172-3CEF-5AFE-D8DC-1EE85348571F}"/>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EA40BC-662D-4FC0-A088-2B87BF227FD8}" type="slidenum">
              <a:rPr lang="fr-FR" altLang="fr-FR" smtClean="0">
                <a:solidFill>
                  <a:srgbClr val="898989"/>
                </a:solidFill>
                <a:latin typeface="Helvetica" panose="020B0604020202020204" pitchFamily="34" charset="0"/>
              </a:rPr>
              <a:pPr/>
              <a:t>12</a:t>
            </a:fld>
            <a:endParaRPr lang="fr-FR" altLang="fr-FR">
              <a:solidFill>
                <a:srgbClr val="898989"/>
              </a:solidFill>
              <a:latin typeface="Helvetica" panose="020B0604020202020204" pitchFamily="34" charset="0"/>
            </a:endParaRPr>
          </a:p>
        </p:txBody>
      </p:sp>
      <p:sp>
        <p:nvSpPr>
          <p:cNvPr id="34819" name="Espace réservé du texte 2">
            <a:extLst>
              <a:ext uri="{FF2B5EF4-FFF2-40B4-BE49-F238E27FC236}">
                <a16:creationId xmlns:a16="http://schemas.microsoft.com/office/drawing/2014/main" id="{39772D47-F83C-6E3A-79B0-46C635BF6F07}"/>
              </a:ext>
            </a:extLst>
          </p:cNvPr>
          <p:cNvSpPr>
            <a:spLocks noGrp="1" noChangeArrowheads="1"/>
          </p:cNvSpPr>
          <p:nvPr>
            <p:ph type="body" sz="quarter" idx="10"/>
          </p:nvPr>
        </p:nvSpPr>
        <p:spPr bwMode="auto">
          <a:xfrm>
            <a:off x="828675" y="136525"/>
            <a:ext cx="10536238" cy="78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554038" eaLnBrk="1" hangingPunct="1">
              <a:spcBef>
                <a:spcPct val="0"/>
              </a:spcBef>
              <a:spcAft>
                <a:spcPct val="0"/>
              </a:spcAft>
            </a:pPr>
            <a:r>
              <a:rPr lang="fr-FR" altLang="fr-FR" b="1">
                <a:latin typeface="Calibri" panose="020F0502020204030204" pitchFamily="34" charset="0"/>
                <a:ea typeface="ＭＳ Ｐゴシック" panose="020B0600070205080204" pitchFamily="34" charset="-128"/>
              </a:rPr>
              <a:t>  Recrutement des Médecins du travail diplômés hors U.E</a:t>
            </a:r>
          </a:p>
          <a:p>
            <a:pPr defTabSz="554038" eaLnBrk="1" hangingPunct="1">
              <a:spcBef>
                <a:spcPct val="0"/>
              </a:spcBef>
              <a:spcAft>
                <a:spcPct val="0"/>
              </a:spcAft>
            </a:pPr>
            <a:endParaRPr lang="fr-FR" altLang="fr-FR" b="1">
              <a:latin typeface="Calibri" panose="020F0502020204030204" pitchFamily="34" charset="0"/>
              <a:ea typeface="ＭＳ Ｐゴシック" panose="020B0600070205080204" pitchFamily="34" charset="-128"/>
            </a:endParaRPr>
          </a:p>
        </p:txBody>
      </p:sp>
      <p:sp>
        <p:nvSpPr>
          <p:cNvPr id="4" name="Espace réservé du texte 3">
            <a:extLst>
              <a:ext uri="{FF2B5EF4-FFF2-40B4-BE49-F238E27FC236}">
                <a16:creationId xmlns:a16="http://schemas.microsoft.com/office/drawing/2014/main" id="{0339376B-95C9-2B1B-76BC-E8C91D80D433}"/>
              </a:ext>
            </a:extLst>
          </p:cNvPr>
          <p:cNvSpPr>
            <a:spLocks noGrp="1"/>
          </p:cNvSpPr>
          <p:nvPr>
            <p:ph type="body" sz="quarter" idx="11"/>
          </p:nvPr>
        </p:nvSpPr>
        <p:spPr>
          <a:xfrm>
            <a:off x="882650" y="1466850"/>
            <a:ext cx="11229975" cy="3686175"/>
          </a:xfrm>
        </p:spPr>
        <p:txBody>
          <a:bodyPr rtlCol="0">
            <a:normAutofit/>
          </a:bodyPr>
          <a:lstStyle/>
          <a:p>
            <a:pPr marL="0" indent="0" algn="just" eaLnBrk="1" fontAlgn="auto" hangingPunct="1">
              <a:lnSpc>
                <a:spcPct val="100000"/>
              </a:lnSpc>
              <a:spcBef>
                <a:spcPts val="0"/>
              </a:spcBef>
              <a:spcAft>
                <a:spcPts val="0"/>
              </a:spcAft>
              <a:buFont typeface="Wingdings" charset="2"/>
              <a:buNone/>
              <a:defRPr/>
            </a:pPr>
            <a:endParaRPr lang="fr-FR" sz="2400" b="1" dirty="0">
              <a:solidFill>
                <a:srgbClr val="019DE2">
                  <a:lumMod val="50000"/>
                </a:srgbClr>
              </a:solidFill>
            </a:endParaRPr>
          </a:p>
          <a:p>
            <a:pPr marL="0" indent="0" algn="just">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Rappel du contexte </a:t>
            </a:r>
          </a:p>
          <a:p>
            <a:pPr marL="0" indent="0" algn="just">
              <a:lnSpc>
                <a:spcPct val="70000"/>
              </a:lnSpc>
              <a:buFont typeface="Wingdings" panose="05000000000000000000" pitchFamily="2" charset="2"/>
              <a:buNone/>
              <a:defRPr/>
            </a:pPr>
            <a:r>
              <a:rPr lang="fr-FR" altLang="fr-FR" sz="2400" dirty="0">
                <a:solidFill>
                  <a:srgbClr val="002060"/>
                </a:solidFill>
                <a:cs typeface="Calibri" panose="020F0502020204030204" pitchFamily="34" charset="0"/>
              </a:rPr>
              <a:t> </a:t>
            </a:r>
          </a:p>
          <a:p>
            <a:pPr marL="0" indent="0" algn="just">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Conditions générales d’exercice en France des Médecins diplômés hors U.E</a:t>
            </a:r>
          </a:p>
          <a:p>
            <a:pPr marL="0" indent="0">
              <a:lnSpc>
                <a:spcPct val="70000"/>
              </a:lnSpc>
              <a:buFont typeface="Wingdings" panose="05000000000000000000" pitchFamily="2" charset="2"/>
              <a:buNone/>
              <a:defRPr/>
            </a:pPr>
            <a:endParaRPr lang="fr-FR" altLang="fr-FR" sz="2400" dirty="0">
              <a:solidFill>
                <a:srgbClr val="002060"/>
              </a:solidFill>
              <a:cs typeface="Calibri" panose="020F0502020204030204" pitchFamily="34" charset="0"/>
            </a:endParaRPr>
          </a:p>
          <a:p>
            <a:pPr marL="0" indent="0">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Les obligations de l’employeur dans le cadre de l’intégration de ces Médecins en SPSTI</a:t>
            </a:r>
          </a:p>
          <a:p>
            <a:pPr marL="0" indent="0" algn="just" hangingPunct="1">
              <a:lnSpc>
                <a:spcPct val="70000"/>
              </a:lnSpc>
              <a:buFont typeface="Wingdings" panose="05000000000000000000" pitchFamily="2" charset="2"/>
              <a:buNone/>
              <a:defRPr/>
            </a:pPr>
            <a:endParaRPr lang="fr-FR" altLang="fr-FR" sz="2400" dirty="0">
              <a:solidFill>
                <a:srgbClr val="002060"/>
              </a:solidFill>
              <a:cs typeface="Calibri" panose="020F0502020204030204" pitchFamily="34" charset="0"/>
            </a:endParaRPr>
          </a:p>
          <a:p>
            <a:pPr marL="0" indent="0" algn="just" hangingPunct="1">
              <a:buFont typeface="Wingdings" charset="2"/>
              <a:buNone/>
              <a:defRPr/>
            </a:pPr>
            <a:endParaRPr lang="fr-FR" altLang="fr-FR" sz="2800" dirty="0">
              <a:solidFill>
                <a:srgbClr val="002060"/>
              </a:solidFill>
              <a:cs typeface="Times New Roman" panose="02020603050405020304" pitchFamily="18" charset="0"/>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p:txBody>
      </p:sp>
      <p:sp>
        <p:nvSpPr>
          <p:cNvPr id="34821" name="Espace réservé du texte 4">
            <a:extLst>
              <a:ext uri="{FF2B5EF4-FFF2-40B4-BE49-F238E27FC236}">
                <a16:creationId xmlns:a16="http://schemas.microsoft.com/office/drawing/2014/main" id="{B747B064-6FF1-9BBC-8965-8A9FB93C0552}"/>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7D3C48BC-A696-E201-34EC-3AC9E393693F}"/>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1">
            <a:extLst>
              <a:ext uri="{FF2B5EF4-FFF2-40B4-BE49-F238E27FC236}">
                <a16:creationId xmlns:a16="http://schemas.microsoft.com/office/drawing/2014/main" id="{A41D6D34-0E64-4C9F-864B-F002DD444E5A}"/>
              </a:ext>
            </a:extLst>
          </p:cNvPr>
          <p:cNvSpPr>
            <a:spLocks noGrp="1" noChangeArrowheads="1"/>
          </p:cNvSpPr>
          <p:nvPr>
            <p:ph type="body" sz="quarter" idx="10"/>
          </p:nvPr>
        </p:nvSpPr>
        <p:spPr>
          <a:xfrm>
            <a:off x="828675" y="169863"/>
            <a:ext cx="10536238" cy="735012"/>
          </a:xfrm>
        </p:spPr>
        <p:txBody>
          <a:bodyPr/>
          <a:lstStyle/>
          <a:p>
            <a:pPr defTabSz="554038">
              <a:spcBef>
                <a:spcPct val="0"/>
              </a:spcBef>
              <a:spcAft>
                <a:spcPct val="0"/>
              </a:spcAft>
            </a:pPr>
            <a:r>
              <a:rPr lang="fr-FR" altLang="fr-FR" b="1">
                <a:solidFill>
                  <a:srgbClr val="00B0F0"/>
                </a:solidFill>
                <a:latin typeface="Calibri" panose="020F0502020204030204" pitchFamily="34" charset="0"/>
                <a:ea typeface="Montserrat" panose="00000500000000000000" pitchFamily="50" charset="0"/>
                <a:cs typeface="Aptos" panose="020B0004020202020204" pitchFamily="34" charset="0"/>
              </a:rPr>
              <a:t>Rappel du contexte </a:t>
            </a:r>
            <a:endParaRPr lang="fr-FR" altLang="fr-FR">
              <a:solidFill>
                <a:srgbClr val="00B0F0"/>
              </a:solidFill>
              <a:latin typeface="Calibri" panose="020F0502020204030204" pitchFamily="34" charset="0"/>
              <a:ea typeface="Montserrat" panose="00000500000000000000" pitchFamily="50" charset="0"/>
              <a:cs typeface="Aptos" panose="020B0004020202020204" pitchFamily="34" charset="0"/>
            </a:endParaRPr>
          </a:p>
          <a:p>
            <a:pPr defTabSz="554038">
              <a:spcBef>
                <a:spcPct val="0"/>
              </a:spcBef>
              <a:spcAft>
                <a:spcPct val="0"/>
              </a:spcAft>
            </a:pPr>
            <a:endParaRPr lang="fr-FR" altLang="fr-FR">
              <a:latin typeface="Montserrat" panose="00000500000000000000" pitchFamily="50" charset="0"/>
              <a:ea typeface="Montserrat" panose="00000500000000000000" pitchFamily="50" charset="0"/>
              <a:cs typeface="Aptos" panose="020B0004020202020204" pitchFamily="34" charset="0"/>
            </a:endParaRPr>
          </a:p>
        </p:txBody>
      </p:sp>
      <p:sp>
        <p:nvSpPr>
          <p:cNvPr id="35843" name="Espace réservé du texte 2">
            <a:extLst>
              <a:ext uri="{FF2B5EF4-FFF2-40B4-BE49-F238E27FC236}">
                <a16:creationId xmlns:a16="http://schemas.microsoft.com/office/drawing/2014/main" id="{F6356022-7408-6EEE-5EB6-7980DBD6A482}"/>
              </a:ext>
            </a:extLst>
          </p:cNvPr>
          <p:cNvSpPr>
            <a:spLocks noGrp="1" noChangeArrowheads="1"/>
          </p:cNvSpPr>
          <p:nvPr>
            <p:ph type="body" sz="quarter" idx="11"/>
          </p:nvPr>
        </p:nvSpPr>
        <p:spPr>
          <a:xfrm>
            <a:off x="828675" y="1114425"/>
            <a:ext cx="10536238" cy="5321300"/>
          </a:xfrm>
        </p:spPr>
        <p:txBody>
          <a:bodyPr/>
          <a:lstStyle/>
          <a:p>
            <a:pPr marL="0" indent="0" algn="just">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Pour rappel, le décret n° 2014-798 du 11 juil­let 2014 a intégré dans le Code du travail des dispositions visant à encadrer l’exercice en SPSTI des médecins candidats à la procédure d’autorisation d’exercice (PAE), lauréat des épreuves écrites afin d’évaluer leur pratique en vue de la reconnaissance individuelle de leur titre délivré hors UE.</a:t>
            </a:r>
          </a:p>
          <a:p>
            <a:pPr marL="0" indent="0">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Cette procédure in­dividuelle, issue du Code de la Santé publique (article L. 4111-2), permet à un médecin du travail diplômé hors de l’Union Européenne de s’engager à passer des épreuves de vérification de connaissances organisées par le Conseil National de gestion (CNG), puis d’effectuer un parcours de consolidation </a:t>
            </a:r>
            <a:r>
              <a:rPr lang="fr-FR" altLang="fr-FR" sz="2400" u="sng">
                <a:solidFill>
                  <a:srgbClr val="002060"/>
                </a:solidFill>
                <a:latin typeface="Calibri" panose="020F0502020204030204" pitchFamily="34" charset="0"/>
                <a:cs typeface="Calibri" panose="020F0502020204030204" pitchFamily="34" charset="0"/>
              </a:rPr>
              <a:t>de deux ans, au sein d’un SPSTI agréé pour l’accueil des internes</a:t>
            </a:r>
            <a:r>
              <a:rPr lang="fr-FR" altLang="fr-FR" sz="2400">
                <a:solidFill>
                  <a:srgbClr val="002060"/>
                </a:solidFill>
                <a:latin typeface="Calibri" panose="020F0502020204030204" pitchFamily="34" charset="0"/>
                <a:cs typeface="Calibri" panose="020F0502020204030204" pitchFamily="34" charset="0"/>
              </a:rPr>
              <a:t>, pour faire évaluer sa pratique, en vue d’obtenir la reconnaissance de son titre par arrêté ministériel nominatif.  </a:t>
            </a:r>
          </a:p>
          <a:p>
            <a:pPr marL="0" indent="0" algn="just">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C’est dans le cadre du recrutement de ces médecins PAE exerçant durant 2 ans au sein d’un SPSTI que Présanse a élaboré une note qui vient compléter le modèle de contrat de travail mis à disposition des adhérents. </a:t>
            </a:r>
            <a:endParaRPr lang="fr-FR" altLang="fr-FR"/>
          </a:p>
        </p:txBody>
      </p:sp>
      <p:sp>
        <p:nvSpPr>
          <p:cNvPr id="35844" name="Espace réservé du texte 3">
            <a:extLst>
              <a:ext uri="{FF2B5EF4-FFF2-40B4-BE49-F238E27FC236}">
                <a16:creationId xmlns:a16="http://schemas.microsoft.com/office/drawing/2014/main" id="{0BF64A6C-8A33-B067-D914-10AA7CCB5F49}"/>
              </a:ext>
            </a:extLst>
          </p:cNvPr>
          <p:cNvSpPr>
            <a:spLocks noGrp="1" noChangeArrowheads="1"/>
          </p:cNvSpPr>
          <p:nvPr>
            <p:ph type="body" sz="quarter" idx="23"/>
          </p:nvPr>
        </p:nvSpPr>
        <p:spPr>
          <a:xfrm>
            <a:off x="7212013" y="6497638"/>
            <a:ext cx="3322637" cy="190500"/>
          </a:xfrm>
        </p:spPr>
        <p:txBody>
          <a:bodyPr>
            <a:normAutofit fontScale="70000" lnSpcReduction="20000"/>
          </a:bodyPr>
          <a:lstStyle/>
          <a:p>
            <a:endParaRPr lang="fr-FR" altLang="fr-FR"/>
          </a:p>
        </p:txBody>
      </p:sp>
      <p:sp>
        <p:nvSpPr>
          <p:cNvPr id="35845" name="Espace réservé du texte 4">
            <a:extLst>
              <a:ext uri="{FF2B5EF4-FFF2-40B4-BE49-F238E27FC236}">
                <a16:creationId xmlns:a16="http://schemas.microsoft.com/office/drawing/2014/main" id="{B8228A60-891A-2C6B-517F-9258CD0745EE}"/>
              </a:ext>
            </a:extLst>
          </p:cNvPr>
          <p:cNvSpPr>
            <a:spLocks noGrp="1" noChangeArrowheads="1"/>
          </p:cNvSpPr>
          <p:nvPr>
            <p:ph type="body" sz="quarter" idx="24"/>
          </p:nvPr>
        </p:nvSpPr>
        <p:spPr>
          <a:xfrm>
            <a:off x="546100" y="6497638"/>
            <a:ext cx="3321050" cy="190500"/>
          </a:xfrm>
        </p:spPr>
        <p:txBody>
          <a:bodyPr>
            <a:normAutofit fontScale="55000" lnSpcReduction="20000"/>
          </a:bodyPr>
          <a:lstStyle/>
          <a:p>
            <a:endParaRPr lang="fr-FR"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1">
            <a:extLst>
              <a:ext uri="{FF2B5EF4-FFF2-40B4-BE49-F238E27FC236}">
                <a16:creationId xmlns:a16="http://schemas.microsoft.com/office/drawing/2014/main" id="{4B1FF46A-5EEF-4BA8-579D-334A666ACF76}"/>
              </a:ext>
            </a:extLst>
          </p:cNvPr>
          <p:cNvSpPr>
            <a:spLocks noGrp="1" noChangeArrowheads="1"/>
          </p:cNvSpPr>
          <p:nvPr>
            <p:ph type="body" sz="quarter" idx="10"/>
          </p:nvPr>
        </p:nvSpPr>
        <p:spPr>
          <a:xfrm>
            <a:off x="546100" y="169863"/>
            <a:ext cx="11331575" cy="1008062"/>
          </a:xfrm>
        </p:spPr>
        <p:txBody>
          <a:bodyPr/>
          <a:lstStyle/>
          <a:p>
            <a:pPr defTabSz="554038">
              <a:spcBef>
                <a:spcPct val="0"/>
              </a:spcBef>
              <a:spcAft>
                <a:spcPct val="0"/>
              </a:spcAft>
            </a:pPr>
            <a:r>
              <a:rPr lang="fr-FR" altLang="fr-FR" sz="2400" b="1">
                <a:solidFill>
                  <a:srgbClr val="00B0F0"/>
                </a:solidFill>
                <a:latin typeface="Calibri" panose="020F0502020204030204" pitchFamily="34" charset="0"/>
                <a:ea typeface="Montserrat" panose="00000500000000000000" pitchFamily="50" charset="0"/>
                <a:cs typeface="Montserrat" panose="00000500000000000000" pitchFamily="50" charset="0"/>
              </a:rPr>
              <a:t>Le Recrutement des Médecins étrangers est soumis au respect des conditions d’exercice en France </a:t>
            </a:r>
          </a:p>
          <a:p>
            <a:pPr defTabSz="554038" eaLnBrk="1" hangingPunct="1">
              <a:spcBef>
                <a:spcPct val="0"/>
              </a:spcBef>
              <a:spcAft>
                <a:spcPct val="0"/>
              </a:spcAft>
            </a:pPr>
            <a:endParaRPr lang="fr-FR" altLang="fr-FR" sz="28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sz="28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a:latin typeface="Montserrat" panose="00000500000000000000" pitchFamily="50" charset="0"/>
              <a:ea typeface="Montserrat" panose="00000500000000000000" pitchFamily="50" charset="0"/>
              <a:cs typeface="Montserrat" panose="00000500000000000000" pitchFamily="50" charset="0"/>
            </a:endParaRPr>
          </a:p>
        </p:txBody>
      </p:sp>
      <p:sp>
        <p:nvSpPr>
          <p:cNvPr id="3" name="Espace réservé du texte 2">
            <a:extLst>
              <a:ext uri="{FF2B5EF4-FFF2-40B4-BE49-F238E27FC236}">
                <a16:creationId xmlns:a16="http://schemas.microsoft.com/office/drawing/2014/main" id="{F9D5924B-E005-D1CF-4623-9C0AE09F6D50}"/>
              </a:ext>
            </a:extLst>
          </p:cNvPr>
          <p:cNvSpPr>
            <a:spLocks noGrp="1"/>
          </p:cNvSpPr>
          <p:nvPr>
            <p:ph type="body" sz="quarter" idx="11"/>
          </p:nvPr>
        </p:nvSpPr>
        <p:spPr>
          <a:xfrm>
            <a:off x="914400" y="1177925"/>
            <a:ext cx="10963275" cy="5319713"/>
          </a:xfrm>
        </p:spPr>
        <p:txBody>
          <a:bodyPr rtlCol="0">
            <a:normAutofit/>
          </a:bodyPr>
          <a:lstStyle/>
          <a:p>
            <a:pPr marL="0" indent="0" algn="just" eaLnBrk="1" fontAlgn="auto" hangingPunct="1">
              <a:lnSpc>
                <a:spcPct val="100000"/>
              </a:lnSpc>
              <a:spcBef>
                <a:spcPts val="0"/>
              </a:spcBef>
              <a:spcAft>
                <a:spcPts val="0"/>
              </a:spcAft>
              <a:buFont typeface="Wingdings" charset="2"/>
              <a:buNone/>
              <a:defRPr/>
            </a:pPr>
            <a:endParaRPr lang="fr-FR" sz="2800" b="1" dirty="0">
              <a:solidFill>
                <a:srgbClr val="019DE2">
                  <a:lumMod val="50000"/>
                </a:srgbClr>
              </a:solidFill>
              <a:latin typeface="Calibri" panose="020F0502020204030204"/>
            </a:endParaRPr>
          </a:p>
          <a:p>
            <a:pPr algn="just" eaLnBrk="1" fontAlgn="auto" hangingPunct="1">
              <a:lnSpc>
                <a:spcPct val="100000"/>
              </a:lnSpc>
              <a:spcBef>
                <a:spcPts val="0"/>
              </a:spcBef>
              <a:spcAft>
                <a:spcPts val="0"/>
              </a:spcAft>
              <a:buFont typeface="Wingdings" panose="05000000000000000000" pitchFamily="2" charset="2"/>
              <a:buChar char="q"/>
              <a:defRPr/>
            </a:pPr>
            <a:r>
              <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rPr>
              <a:t>Rappel des conditions générales d’exercice </a:t>
            </a:r>
          </a:p>
          <a:p>
            <a:pPr algn="just" eaLnBrk="1" fontAlgn="auto" hangingPunct="1">
              <a:lnSpc>
                <a:spcPct val="100000"/>
              </a:lnSpc>
              <a:spcBef>
                <a:spcPts val="0"/>
              </a:spcBef>
              <a:spcAft>
                <a:spcPts val="0"/>
              </a:spcAft>
              <a:buFont typeface="Wingdings" panose="05000000000000000000" pitchFamily="2" charset="2"/>
              <a:buChar char="q"/>
              <a:defRPr/>
            </a:pPr>
            <a:endPar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a:p>
            <a:pPr lvl="1" algn="just" eaLnBrk="1" fontAlgn="auto" hangingPunct="1">
              <a:lnSpc>
                <a:spcPct val="100000"/>
              </a:lnSpc>
              <a:spcBef>
                <a:spcPts val="0"/>
              </a:spcBef>
              <a:spcAft>
                <a:spcPts val="0"/>
              </a:spcAft>
              <a:buFont typeface="Wingdings" panose="05000000000000000000" pitchFamily="2" charset="2"/>
              <a:buChar char="Ø"/>
              <a:defRPr/>
            </a:pPr>
            <a:r>
              <a:rPr lang="fr-FR" i="1" u="sng" dirty="0">
                <a:solidFill>
                  <a:srgbClr val="4472C4">
                    <a:lumMod val="50000"/>
                  </a:srgbClr>
                </a:solidFill>
                <a:latin typeface="Calibri" panose="020F0502020204030204"/>
                <a:ea typeface="Calibri" panose="020F0502020204030204" pitchFamily="34" charset="0"/>
                <a:cs typeface="Calibri" panose="020F0502020204030204" pitchFamily="34" charset="0"/>
              </a:rPr>
              <a:t>Principe</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 : l’interdiction de recrutement lorsque les conditions d’exercice ne sont pas remplies </a:t>
            </a:r>
          </a:p>
          <a:p>
            <a:pPr marL="0" indent="0" algn="just" eaLnBrk="1" fontAlgn="auto" hangingPunct="1">
              <a:lnSpc>
                <a:spcPct val="100000"/>
              </a:lnSpc>
              <a:spcBef>
                <a:spcPts val="0"/>
              </a:spcBef>
              <a:spcAft>
                <a:spcPts val="0"/>
              </a:spcAft>
              <a:buFont typeface="Wingdings" charset="2"/>
              <a:buNone/>
              <a:defRPr/>
            </a:pPr>
            <a:endParaRPr lang="fr-FR" sz="2400" i="1"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a:p>
            <a:pPr lvl="1" algn="just" eaLnBrk="1" fontAlgn="auto" hangingPunct="1">
              <a:lnSpc>
                <a:spcPct val="100000"/>
              </a:lnSpc>
              <a:spcBef>
                <a:spcPts val="0"/>
              </a:spcBef>
              <a:spcAft>
                <a:spcPts val="0"/>
              </a:spcAft>
              <a:buFont typeface="Wingdings" panose="05000000000000000000" pitchFamily="2" charset="2"/>
              <a:buChar char="Ø"/>
              <a:defRPr/>
            </a:pPr>
            <a:r>
              <a:rPr lang="fr-FR" i="1" u="sng" dirty="0">
                <a:solidFill>
                  <a:srgbClr val="4472C4">
                    <a:lumMod val="50000"/>
                  </a:srgbClr>
                </a:solidFill>
                <a:latin typeface="Calibri" panose="020F0502020204030204"/>
                <a:ea typeface="Calibri" panose="020F0502020204030204" pitchFamily="34" charset="0"/>
                <a:cs typeface="Calibri" panose="020F0502020204030204" pitchFamily="34" charset="0"/>
              </a:rPr>
              <a:t>Exception</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 : </a:t>
            </a:r>
            <a:r>
              <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rPr>
              <a:t>s</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elon l’article L.4111-2 du code de la santé publique, peuvent exercer la profession de médecin les personnes titulaires d’un diplôme étranger hors U.E ne remplissant pas toutes les conditions légales d’exercice de leur profession en France, après obtention d’une autorisation ministérielle d’exercice dans le cadre de la procédure d’autorisation d’exercice (PAE) prévue aux articles L.4111-2 (I et I bis), L.4221-9 et L.4221-12 du code de la santé publique. </a:t>
            </a:r>
          </a:p>
          <a:p>
            <a:pPr marL="0" indent="0" algn="just" eaLnBrk="1" fontAlgn="auto" hangingPunct="1">
              <a:lnSpc>
                <a:spcPct val="100000"/>
              </a:lnSpc>
              <a:spcBef>
                <a:spcPts val="0"/>
              </a:spcBef>
              <a:spcAft>
                <a:spcPts val="0"/>
              </a:spcAft>
              <a:buFont typeface="Wingdings" charset="2"/>
              <a:buNone/>
              <a:defRPr/>
            </a:pPr>
            <a:endPar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402E8A6-59F3-9E18-9476-40329D6D7438}"/>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2C4DED13-DA3B-B7ED-221D-E8FFF5D6AB89}"/>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texte 1">
            <a:extLst>
              <a:ext uri="{FF2B5EF4-FFF2-40B4-BE49-F238E27FC236}">
                <a16:creationId xmlns:a16="http://schemas.microsoft.com/office/drawing/2014/main" id="{12963366-01D1-B195-9518-0C5F3E00A73B}"/>
              </a:ext>
            </a:extLst>
          </p:cNvPr>
          <p:cNvSpPr>
            <a:spLocks noGrp="1" noChangeArrowheads="1"/>
          </p:cNvSpPr>
          <p:nvPr>
            <p:ph type="body" sz="quarter" idx="10"/>
          </p:nvPr>
        </p:nvSpPr>
        <p:spPr>
          <a:xfrm>
            <a:off x="757238" y="169863"/>
            <a:ext cx="10607675" cy="738187"/>
          </a:xfrm>
        </p:spPr>
        <p:txBody>
          <a:bodyPr>
            <a:normAutofit fontScale="92500" lnSpcReduction="10000"/>
          </a:bodyPr>
          <a:lstStyle/>
          <a:p>
            <a:pPr algn="just">
              <a:defRPr/>
            </a:pPr>
            <a:r>
              <a:rPr lang="fr-FR" sz="2400" b="1" spc="-5" dirty="0">
                <a:solidFill>
                  <a:srgbClr val="00A3DA"/>
                </a:solidFill>
                <a:latin typeface="Calibri" panose="020F0502020204030204" pitchFamily="34" charset="0"/>
                <a:ea typeface="Times New Roman" panose="02020603050405020304" pitchFamily="18" charset="0"/>
                <a:cs typeface="Times New Roman" panose="02020603050405020304" pitchFamily="18" charset="0"/>
              </a:rPr>
              <a:t>Obligations des SPSTI en matière de recrutement d’un Médecin diplômé hors U.E dans le cadre de la Procédure d’Autorisation d’Exercice (PAE)</a:t>
            </a:r>
            <a:endParaRPr lang="fr-FR" sz="24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7891" name="Espace réservé du texte 2">
            <a:extLst>
              <a:ext uri="{FF2B5EF4-FFF2-40B4-BE49-F238E27FC236}">
                <a16:creationId xmlns:a16="http://schemas.microsoft.com/office/drawing/2014/main" id="{F0F30BD8-382D-5227-7B01-5FF97C4B94D9}"/>
              </a:ext>
            </a:extLst>
          </p:cNvPr>
          <p:cNvSpPr>
            <a:spLocks noGrp="1" noChangeArrowheads="1"/>
          </p:cNvSpPr>
          <p:nvPr>
            <p:ph type="body" sz="quarter" idx="11"/>
          </p:nvPr>
        </p:nvSpPr>
        <p:spPr>
          <a:xfrm>
            <a:off x="914400" y="1098550"/>
            <a:ext cx="11202988" cy="5399088"/>
          </a:xfrm>
        </p:spPr>
        <p:txBody>
          <a:bodyPr/>
          <a:lstStyle/>
          <a:p>
            <a:pPr eaLnBrk="1" hangingPunct="1">
              <a:buFont typeface="Wingdings" panose="05000000000000000000" pitchFamily="2" charset="2"/>
              <a:buChar char="§"/>
              <a:defRPr/>
            </a:pPr>
            <a:endParaRPr lang="fr-FR" altLang="fr-FR" sz="2400" dirty="0">
              <a:solidFill>
                <a:srgbClr val="1F4E79"/>
              </a:solidFill>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rPr>
              <a:t>Rappel : les articles R. 52221-1 et R.5221-3 du code du travail, un employeur qui souhaite embaucher un salarié étranger (hors Union Européenne) doit : </a:t>
            </a:r>
          </a:p>
          <a:p>
            <a:pPr algn="just" eaLnBrk="1" hangingPunct="1">
              <a:lnSpc>
                <a:spcPct val="100000"/>
              </a:lnSpc>
              <a:spcBef>
                <a:spcPct val="0"/>
              </a:spcBef>
              <a:buFont typeface="Wingdings" panose="05000000000000000000" pitchFamily="2" charset="2"/>
              <a:buChar char="q"/>
              <a:defRPr/>
            </a:pPr>
            <a:endParaRPr lang="fr-FR" altLang="fr-FR" dirty="0">
              <a:solidFill>
                <a:srgbClr val="203864"/>
              </a:solidFill>
              <a:cs typeface="Calibri" panose="020F0502020204030204" pitchFamily="34" charset="0"/>
            </a:endParaRPr>
          </a:p>
          <a:p>
            <a:pPr lvl="1" algn="just" eaLnBrk="1" hangingPunct="1">
              <a:lnSpc>
                <a:spcPct val="100000"/>
              </a:lnSpc>
              <a:spcBef>
                <a:spcPct val="0"/>
              </a:spcBef>
              <a:buFont typeface="Wingdings" panose="05000000000000000000" pitchFamily="2" charset="2"/>
              <a:buChar char="Ø"/>
              <a:defRPr/>
            </a:pPr>
            <a:r>
              <a:rPr lang="fr-FR" altLang="fr-FR" sz="2000" dirty="0">
                <a:solidFill>
                  <a:srgbClr val="203864"/>
                </a:solidFill>
                <a:cs typeface="Calibri" panose="020F0502020204030204" pitchFamily="34" charset="0"/>
              </a:rPr>
              <a:t>vérifier que celui-ci dispose d’un titre de séjour valide,</a:t>
            </a:r>
          </a:p>
          <a:p>
            <a:pPr lvl="1" algn="just" eaLnBrk="1" hangingPunct="1">
              <a:lnSpc>
                <a:spcPct val="100000"/>
              </a:lnSpc>
              <a:spcBef>
                <a:spcPct val="0"/>
              </a:spcBef>
              <a:buFont typeface="Wingdings" panose="05000000000000000000" pitchFamily="2" charset="2"/>
              <a:buNone/>
              <a:defRPr/>
            </a:pPr>
            <a:endParaRPr lang="fr-FR" altLang="fr-FR" sz="2000" dirty="0">
              <a:solidFill>
                <a:srgbClr val="203864"/>
              </a:solidFill>
              <a:cs typeface="Calibri" panose="020F0502020204030204" pitchFamily="34" charset="0"/>
            </a:endParaRPr>
          </a:p>
          <a:p>
            <a:pPr lvl="1" algn="just" eaLnBrk="1" hangingPunct="1">
              <a:lnSpc>
                <a:spcPct val="100000"/>
              </a:lnSpc>
              <a:spcBef>
                <a:spcPct val="0"/>
              </a:spcBef>
              <a:buFont typeface="Wingdings" panose="05000000000000000000" pitchFamily="2" charset="2"/>
              <a:buChar char="Ø"/>
              <a:defRPr/>
            </a:pPr>
            <a:r>
              <a:rPr lang="fr-FR" altLang="fr-FR" sz="2000" dirty="0">
                <a:solidFill>
                  <a:srgbClr val="203864"/>
                </a:solidFill>
                <a:cs typeface="Calibri" panose="020F0502020204030204" pitchFamily="34" charset="0"/>
              </a:rPr>
              <a:t>et d’une autorisation de travail.</a:t>
            </a:r>
          </a:p>
          <a:p>
            <a:pPr lvl="1" algn="just" eaLnBrk="1" hangingPunct="1">
              <a:lnSpc>
                <a:spcPct val="100000"/>
              </a:lnSpc>
              <a:spcBef>
                <a:spcPct val="0"/>
              </a:spcBef>
              <a:buFont typeface="Wingdings" panose="05000000000000000000" pitchFamily="2" charset="2"/>
              <a:buChar char="Ø"/>
              <a:defRPr/>
            </a:pPr>
            <a:endParaRPr lang="fr-FR" altLang="fr-FR" sz="2000" dirty="0">
              <a:solidFill>
                <a:srgbClr val="1F4E79"/>
              </a:solidFill>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hlinkClick r:id="rId2"/>
              </a:rPr>
              <a:t>la loi n° 2016-274 du 7 mars 2016  </a:t>
            </a:r>
            <a:r>
              <a:rPr lang="fr-FR" altLang="fr-FR" dirty="0">
                <a:solidFill>
                  <a:srgbClr val="203864"/>
                </a:solidFill>
                <a:cs typeface="Calibri" panose="020F0502020204030204" pitchFamily="34" charset="0"/>
              </a:rPr>
              <a:t> relative au droit des étrangers en France a introduit une carte de séjour pluriannuelle « Talent » pour attirer les talents internationaux en France. </a:t>
            </a:r>
          </a:p>
          <a:p>
            <a:pPr marL="0" indent="0" algn="just" eaLnBrk="1" hangingPunct="1">
              <a:lnSpc>
                <a:spcPct val="100000"/>
              </a:lnSpc>
              <a:spcBef>
                <a:spcPct val="0"/>
              </a:spcBef>
              <a:buFont typeface="Wingdings" charset="2"/>
              <a:buNone/>
              <a:defRPr/>
            </a:pPr>
            <a:endParaRPr lang="fr-FR" altLang="fr-FR" dirty="0">
              <a:solidFill>
                <a:srgbClr val="203864"/>
              </a:solidFill>
              <a:cs typeface="Calibri" panose="020F0502020204030204" pitchFamily="34" charset="0"/>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hlinkClick r:id="rId2"/>
              </a:rPr>
              <a:t>loi n° 2024-42 du 26 janvier 2024</a:t>
            </a:r>
            <a:r>
              <a:rPr lang="fr-FR" altLang="fr-FR" dirty="0">
                <a:solidFill>
                  <a:srgbClr val="203864"/>
                </a:solidFill>
                <a:cs typeface="Calibri" panose="020F0502020204030204" pitchFamily="34" charset="0"/>
              </a:rPr>
              <a:t> pour contrôler l’immigration, améliorer l’intégration introduit un nouveau titre de séjour pour répondre au besoin de recrutement dans le secteur médical : le titre de séjour « Talent – professions médicales et de la pharmacie »</a:t>
            </a:r>
          </a:p>
          <a:p>
            <a:pPr algn="just" eaLnBrk="1" hangingPunct="1">
              <a:lnSpc>
                <a:spcPct val="100000"/>
              </a:lnSpc>
              <a:spcBef>
                <a:spcPct val="0"/>
              </a:spcBef>
              <a:buFont typeface="Wingdings" panose="05000000000000000000" pitchFamily="2" charset="2"/>
              <a:buChar char="q"/>
              <a:defRPr/>
            </a:pPr>
            <a:endParaRPr lang="fr-FR" altLang="fr-FR" dirty="0">
              <a:solidFill>
                <a:srgbClr val="203864"/>
              </a:solidFill>
              <a:cs typeface="Calibri" panose="020F0502020204030204" pitchFamily="34" charset="0"/>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rPr>
              <a:t>La création de ce titre de séjour dispense l’employeur de son obligation d’effectuer une demande d’autorisation de travail dans le cadre du recrutement de ces médecins étrangers diplômés Hors U.E </a:t>
            </a:r>
          </a:p>
        </p:txBody>
      </p:sp>
      <p:sp>
        <p:nvSpPr>
          <p:cNvPr id="4" name="Espace réservé du texte 3">
            <a:extLst>
              <a:ext uri="{FF2B5EF4-FFF2-40B4-BE49-F238E27FC236}">
                <a16:creationId xmlns:a16="http://schemas.microsoft.com/office/drawing/2014/main" id="{9443A439-36A5-BF32-2F8A-BF41AB531BA8}"/>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D695B5E5-EDE4-7295-53B3-244091F3E690}"/>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6A94-3811-21D1-EDB0-4052A055D62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81E87A-5EAB-2924-329B-7EB448575108}"/>
              </a:ext>
            </a:extLst>
          </p:cNvPr>
          <p:cNvSpPr>
            <a:spLocks noGrp="1"/>
          </p:cNvSpPr>
          <p:nvPr>
            <p:ph type="body" sz="quarter" idx="13"/>
          </p:nvPr>
        </p:nvSpPr>
        <p:spPr>
          <a:xfrm>
            <a:off x="2495240" y="4370090"/>
            <a:ext cx="8114306" cy="1291673"/>
          </a:xfrm>
        </p:spPr>
        <p:txBody>
          <a:bodyPr>
            <a:normAutofit/>
          </a:bodyPr>
          <a:lstStyle/>
          <a:p>
            <a:r>
              <a:rPr lang="fr-FR" dirty="0" err="1"/>
              <a:t>Drs</a:t>
            </a:r>
            <a:r>
              <a:rPr lang="fr-FR" dirty="0"/>
              <a:t> Céline LAMOUROUX et Luca BOUDET- Universitaires</a:t>
            </a:r>
          </a:p>
          <a:p>
            <a:r>
              <a:rPr lang="fr-FR" dirty="0"/>
              <a:t>Charles BROUTIN et Nicolas GUYOT - Représentants de l’</a:t>
            </a:r>
            <a:r>
              <a:rPr lang="fr-FR" dirty="0" err="1"/>
              <a:t>Animt</a:t>
            </a:r>
            <a:endParaRPr lang="fr-FR" dirty="0"/>
          </a:p>
        </p:txBody>
      </p:sp>
      <p:sp>
        <p:nvSpPr>
          <p:cNvPr id="3" name="Espace réservé du texte 2">
            <a:extLst>
              <a:ext uri="{FF2B5EF4-FFF2-40B4-BE49-F238E27FC236}">
                <a16:creationId xmlns:a16="http://schemas.microsoft.com/office/drawing/2014/main" id="{C486D8BA-C653-0440-2972-529D0909B7D4}"/>
              </a:ext>
            </a:extLst>
          </p:cNvPr>
          <p:cNvSpPr>
            <a:spLocks noGrp="1"/>
          </p:cNvSpPr>
          <p:nvPr>
            <p:ph type="body" sz="quarter" idx="14"/>
          </p:nvPr>
        </p:nvSpPr>
        <p:spPr/>
        <p:txBody>
          <a:bodyPr>
            <a:normAutofit fontScale="92500" lnSpcReduction="10000"/>
          </a:bodyPr>
          <a:lstStyle/>
          <a:p>
            <a:r>
              <a:rPr lang="fr-FR" dirty="0"/>
              <a:t>Les pistes pour renforcer l’attraction de la spécialité</a:t>
            </a:r>
          </a:p>
        </p:txBody>
      </p:sp>
      <p:sp>
        <p:nvSpPr>
          <p:cNvPr id="4" name="Espace réservé du texte 3">
            <a:extLst>
              <a:ext uri="{FF2B5EF4-FFF2-40B4-BE49-F238E27FC236}">
                <a16:creationId xmlns:a16="http://schemas.microsoft.com/office/drawing/2014/main" id="{4D51D4B8-A764-C60C-549E-5CB6517AD216}"/>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16743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3" y="4757957"/>
            <a:ext cx="2370965" cy="2166146"/>
            <a:chOff x="0" y="0"/>
            <a:chExt cx="1069957" cy="977527"/>
          </a:xfrm>
        </p:grpSpPr>
        <p:sp>
          <p:nvSpPr>
            <p:cNvPr id="3" name="Freeform 3"/>
            <p:cNvSpPr/>
            <p:nvPr/>
          </p:nvSpPr>
          <p:spPr>
            <a:xfrm>
              <a:off x="0" y="0"/>
              <a:ext cx="1069957" cy="977527"/>
            </a:xfrm>
            <a:custGeom>
              <a:avLst/>
              <a:gdLst/>
              <a:ahLst/>
              <a:cxnLst/>
              <a:rect l="l" t="t" r="r" b="b"/>
              <a:pathLst>
                <a:path w="1069957" h="977527">
                  <a:moveTo>
                    <a:pt x="0" y="0"/>
                  </a:moveTo>
                  <a:lnTo>
                    <a:pt x="1069957" y="0"/>
                  </a:lnTo>
                  <a:lnTo>
                    <a:pt x="1069957" y="977527"/>
                  </a:lnTo>
                  <a:lnTo>
                    <a:pt x="0" y="977527"/>
                  </a:lnTo>
                  <a:close/>
                </a:path>
              </a:pathLst>
            </a:custGeom>
            <a:solidFill>
              <a:srgbClr val="565655"/>
            </a:solidFill>
          </p:spPr>
          <p:txBody>
            <a:bodyPr/>
            <a:lstStyle/>
            <a:p>
              <a:endParaRPr lang="fr-FR" sz="1200"/>
            </a:p>
          </p:txBody>
        </p:sp>
        <p:sp>
          <p:nvSpPr>
            <p:cNvPr id="4" name="TextBox 4"/>
            <p:cNvSpPr txBox="1"/>
            <p:nvPr/>
          </p:nvSpPr>
          <p:spPr>
            <a:xfrm>
              <a:off x="0" y="-38100"/>
              <a:ext cx="1069957" cy="1015627"/>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p:cNvSpPr/>
          <p:nvPr/>
        </p:nvSpPr>
        <p:spPr>
          <a:xfrm rot="5400000">
            <a:off x="-1696126" y="1792103"/>
            <a:ext cx="6693419" cy="2900537"/>
          </a:xfrm>
          <a:custGeom>
            <a:avLst/>
            <a:gdLst/>
            <a:ahLst/>
            <a:cxnLst/>
            <a:rect l="l" t="t" r="r" b="b"/>
            <a:pathLst>
              <a:path w="10040128" h="4350806">
                <a:moveTo>
                  <a:pt x="0" y="0"/>
                </a:moveTo>
                <a:lnTo>
                  <a:pt x="10040128" y="0"/>
                </a:lnTo>
                <a:lnTo>
                  <a:pt x="10040128" y="4350806"/>
                </a:lnTo>
                <a:lnTo>
                  <a:pt x="0" y="4350806"/>
                </a:lnTo>
                <a:lnTo>
                  <a:pt x="0" y="0"/>
                </a:lnTo>
                <a:close/>
              </a:path>
            </a:pathLst>
          </a:custGeom>
          <a:blipFill>
            <a:blip r:embed="rId2"/>
            <a:stretch>
              <a:fillRect t="-34821" b="-949"/>
            </a:stretch>
          </a:blipFill>
        </p:spPr>
        <p:txBody>
          <a:bodyPr/>
          <a:lstStyle/>
          <a:p>
            <a:endParaRPr lang="fr-FR" sz="1200"/>
          </a:p>
        </p:txBody>
      </p:sp>
      <p:grpSp>
        <p:nvGrpSpPr>
          <p:cNvPr id="6" name="Group 6"/>
          <p:cNvGrpSpPr/>
          <p:nvPr/>
        </p:nvGrpSpPr>
        <p:grpSpPr>
          <a:xfrm>
            <a:off x="343497" y="0"/>
            <a:ext cx="4661192" cy="6506531"/>
            <a:chOff x="0" y="0"/>
            <a:chExt cx="1841458" cy="2570481"/>
          </a:xfrm>
        </p:grpSpPr>
        <p:sp>
          <p:nvSpPr>
            <p:cNvPr id="7" name="Freeform 7"/>
            <p:cNvSpPr/>
            <p:nvPr/>
          </p:nvSpPr>
          <p:spPr>
            <a:xfrm>
              <a:off x="0" y="0"/>
              <a:ext cx="1841459" cy="2570481"/>
            </a:xfrm>
            <a:custGeom>
              <a:avLst/>
              <a:gdLst/>
              <a:ahLst/>
              <a:cxnLst/>
              <a:rect l="l" t="t" r="r" b="b"/>
              <a:pathLst>
                <a:path w="1841459" h="2570481">
                  <a:moveTo>
                    <a:pt x="0" y="0"/>
                  </a:moveTo>
                  <a:lnTo>
                    <a:pt x="1841459" y="0"/>
                  </a:lnTo>
                  <a:lnTo>
                    <a:pt x="1841459" y="2570481"/>
                  </a:lnTo>
                  <a:lnTo>
                    <a:pt x="0" y="2570481"/>
                  </a:lnTo>
                  <a:close/>
                </a:path>
              </a:pathLst>
            </a:custGeom>
            <a:solidFill>
              <a:srgbClr val="9FD7F3"/>
            </a:solidFill>
          </p:spPr>
          <p:txBody>
            <a:bodyPr/>
            <a:lstStyle/>
            <a:p>
              <a:endParaRPr lang="fr-FR" sz="1200"/>
            </a:p>
          </p:txBody>
        </p:sp>
        <p:sp>
          <p:nvSpPr>
            <p:cNvPr id="8" name="TextBox 8"/>
            <p:cNvSpPr txBox="1"/>
            <p:nvPr/>
          </p:nvSpPr>
          <p:spPr>
            <a:xfrm>
              <a:off x="0" y="-38100"/>
              <a:ext cx="1841458" cy="2608581"/>
            </a:xfrm>
            <a:prstGeom prst="rect">
              <a:avLst/>
            </a:prstGeom>
          </p:spPr>
          <p:txBody>
            <a:bodyPr lIns="33867" tIns="33867" rIns="33867" bIns="33867" rtlCol="0" anchor="ctr"/>
            <a:lstStyle/>
            <a:p>
              <a:pPr algn="ctr">
                <a:lnSpc>
                  <a:spcPts val="1773"/>
                </a:lnSpc>
                <a:spcBef>
                  <a:spcPct val="0"/>
                </a:spcBef>
              </a:pPr>
              <a:endParaRPr sz="1200"/>
            </a:p>
          </p:txBody>
        </p:sp>
      </p:grpSp>
      <p:sp>
        <p:nvSpPr>
          <p:cNvPr id="9" name="AutoShape 9"/>
          <p:cNvSpPr/>
          <p:nvPr/>
        </p:nvSpPr>
        <p:spPr>
          <a:xfrm>
            <a:off x="834880" y="3792424"/>
            <a:ext cx="3678425" cy="0"/>
          </a:xfrm>
          <a:prstGeom prst="line">
            <a:avLst/>
          </a:prstGeom>
          <a:ln w="19050" cap="flat">
            <a:solidFill>
              <a:srgbClr val="000000"/>
            </a:solidFill>
            <a:prstDash val="solid"/>
            <a:headEnd type="none" w="sm" len="sm"/>
            <a:tailEnd type="none" w="sm" len="sm"/>
          </a:ln>
        </p:spPr>
        <p:txBody>
          <a:bodyPr/>
          <a:lstStyle/>
          <a:p>
            <a:endParaRPr lang="fr-FR" sz="1200"/>
          </a:p>
        </p:txBody>
      </p:sp>
      <p:sp>
        <p:nvSpPr>
          <p:cNvPr id="10" name="TextBox 10"/>
          <p:cNvSpPr txBox="1"/>
          <p:nvPr/>
        </p:nvSpPr>
        <p:spPr>
          <a:xfrm>
            <a:off x="526571" y="4165701"/>
            <a:ext cx="4239979" cy="1133965"/>
          </a:xfrm>
          <a:prstGeom prst="rect">
            <a:avLst/>
          </a:prstGeom>
        </p:spPr>
        <p:txBody>
          <a:bodyPr lIns="0" tIns="0" rIns="0" bIns="0" rtlCol="0" anchor="t">
            <a:spAutoFit/>
          </a:bodyPr>
          <a:lstStyle/>
          <a:p>
            <a:pPr>
              <a:lnSpc>
                <a:spcPts val="2961"/>
              </a:lnSpc>
            </a:pPr>
            <a:r>
              <a:rPr lang="en-US" sz="2115" spc="347">
                <a:solidFill>
                  <a:srgbClr val="000000"/>
                </a:solidFill>
                <a:latin typeface="Poppins"/>
                <a:ea typeface="Poppins"/>
                <a:cs typeface="Poppins"/>
                <a:sym typeface="Poppins"/>
              </a:rPr>
              <a:t>Céline Lamouroux, Lyon</a:t>
            </a:r>
          </a:p>
          <a:p>
            <a:pPr>
              <a:lnSpc>
                <a:spcPts val="2961"/>
              </a:lnSpc>
            </a:pPr>
            <a:r>
              <a:rPr lang="en-US" sz="2115" spc="347">
                <a:solidFill>
                  <a:srgbClr val="000000"/>
                </a:solidFill>
                <a:latin typeface="Poppins"/>
                <a:ea typeface="Poppins"/>
                <a:cs typeface="Poppins"/>
                <a:sym typeface="Poppins"/>
              </a:rPr>
              <a:t>Luca Boudet, Créteil </a:t>
            </a:r>
          </a:p>
          <a:p>
            <a:pPr>
              <a:lnSpc>
                <a:spcPts val="2961"/>
              </a:lnSpc>
            </a:pPr>
            <a:endParaRPr lang="en-US" sz="2115" spc="347">
              <a:solidFill>
                <a:srgbClr val="000000"/>
              </a:solidFill>
              <a:latin typeface="Poppins"/>
              <a:ea typeface="Poppins"/>
              <a:cs typeface="Poppins"/>
              <a:sym typeface="Poppins"/>
            </a:endParaRPr>
          </a:p>
        </p:txBody>
      </p:sp>
      <p:sp>
        <p:nvSpPr>
          <p:cNvPr id="11" name="Freeform 11"/>
          <p:cNvSpPr/>
          <p:nvPr/>
        </p:nvSpPr>
        <p:spPr>
          <a:xfrm>
            <a:off x="4977102" y="2222928"/>
            <a:ext cx="6529098" cy="3124441"/>
          </a:xfrm>
          <a:custGeom>
            <a:avLst/>
            <a:gdLst/>
            <a:ahLst/>
            <a:cxnLst/>
            <a:rect l="l" t="t" r="r" b="b"/>
            <a:pathLst>
              <a:path w="10134951" h="4708491">
                <a:moveTo>
                  <a:pt x="0" y="0"/>
                </a:moveTo>
                <a:lnTo>
                  <a:pt x="10134951" y="0"/>
                </a:lnTo>
                <a:lnTo>
                  <a:pt x="10134951" y="4708491"/>
                </a:lnTo>
                <a:lnTo>
                  <a:pt x="0" y="4708491"/>
                </a:lnTo>
                <a:lnTo>
                  <a:pt x="0" y="0"/>
                </a:lnTo>
                <a:close/>
              </a:path>
            </a:pathLst>
          </a:custGeom>
          <a:blipFill>
            <a:blip r:embed="rId2">
              <a:alphaModFix amt="94000"/>
            </a:blip>
            <a:stretch>
              <a:fillRect t="-34821" r="-7208" b="-949"/>
            </a:stretch>
          </a:blipFill>
        </p:spPr>
        <p:txBody>
          <a:bodyPr/>
          <a:lstStyle/>
          <a:p>
            <a:endParaRPr lang="fr-FR" sz="1200"/>
          </a:p>
        </p:txBody>
      </p:sp>
      <p:sp>
        <p:nvSpPr>
          <p:cNvPr id="12" name="Freeform 12"/>
          <p:cNvSpPr/>
          <p:nvPr/>
        </p:nvSpPr>
        <p:spPr>
          <a:xfrm>
            <a:off x="5243715" y="2370700"/>
            <a:ext cx="6257455" cy="2116601"/>
          </a:xfrm>
          <a:custGeom>
            <a:avLst/>
            <a:gdLst/>
            <a:ahLst/>
            <a:cxnLst/>
            <a:rect l="l" t="t" r="r" b="b"/>
            <a:pathLst>
              <a:path w="9727487" h="3309872">
                <a:moveTo>
                  <a:pt x="0" y="0"/>
                </a:moveTo>
                <a:lnTo>
                  <a:pt x="9727487" y="0"/>
                </a:lnTo>
                <a:lnTo>
                  <a:pt x="9727487" y="3309872"/>
                </a:lnTo>
                <a:lnTo>
                  <a:pt x="0" y="3309872"/>
                </a:lnTo>
                <a:lnTo>
                  <a:pt x="0" y="0"/>
                </a:lnTo>
                <a:close/>
              </a:path>
            </a:pathLst>
          </a:custGeom>
          <a:blipFill>
            <a:blip r:embed="rId3"/>
            <a:stretch>
              <a:fillRect/>
            </a:stretch>
          </a:blipFill>
        </p:spPr>
        <p:txBody>
          <a:bodyPr/>
          <a:lstStyle/>
          <a:p>
            <a:endParaRPr lang="fr-FR" sz="1200"/>
          </a:p>
        </p:txBody>
      </p:sp>
      <p:sp>
        <p:nvSpPr>
          <p:cNvPr id="13" name="TextBox 13"/>
          <p:cNvSpPr txBox="1"/>
          <p:nvPr/>
        </p:nvSpPr>
        <p:spPr>
          <a:xfrm>
            <a:off x="685800" y="1048523"/>
            <a:ext cx="4080749" cy="2513509"/>
          </a:xfrm>
          <a:prstGeom prst="rect">
            <a:avLst/>
          </a:prstGeom>
        </p:spPr>
        <p:txBody>
          <a:bodyPr lIns="0" tIns="0" rIns="0" bIns="0" rtlCol="0" anchor="t">
            <a:spAutoFit/>
          </a:bodyPr>
          <a:lstStyle/>
          <a:p>
            <a:pPr>
              <a:lnSpc>
                <a:spcPts val="4855"/>
              </a:lnSpc>
            </a:pPr>
            <a:r>
              <a:rPr lang="en-US" sz="4259" b="1">
                <a:solidFill>
                  <a:srgbClr val="000000"/>
                </a:solidFill>
                <a:latin typeface="Roboto Bold"/>
                <a:ea typeface="Roboto Bold"/>
                <a:cs typeface="Roboto Bold"/>
                <a:sym typeface="Roboto Bold"/>
              </a:rPr>
              <a:t>Améliorer l’attractivité en médecine du travail</a:t>
            </a:r>
          </a:p>
        </p:txBody>
      </p:sp>
      <p:sp>
        <p:nvSpPr>
          <p:cNvPr id="14" name="TextBox 14"/>
          <p:cNvSpPr txBox="1"/>
          <p:nvPr/>
        </p:nvSpPr>
        <p:spPr>
          <a:xfrm>
            <a:off x="5248745" y="6175237"/>
            <a:ext cx="2551040" cy="220510"/>
          </a:xfrm>
          <a:prstGeom prst="rect">
            <a:avLst/>
          </a:prstGeom>
        </p:spPr>
        <p:txBody>
          <a:bodyPr lIns="0" tIns="0" rIns="0" bIns="0" rtlCol="0" anchor="t">
            <a:spAutoFit/>
          </a:bodyPr>
          <a:lstStyle/>
          <a:p>
            <a:pPr algn="just">
              <a:lnSpc>
                <a:spcPts val="1935"/>
              </a:lnSpc>
            </a:pPr>
            <a:r>
              <a:rPr lang="en-US" sz="1382">
                <a:solidFill>
                  <a:srgbClr val="000000"/>
                </a:solidFill>
                <a:latin typeface="Lato"/>
                <a:ea typeface="Lato"/>
                <a:cs typeface="Lato"/>
                <a:sym typeface="Lato"/>
              </a:rPr>
              <a:t>16 janvier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14877" y="2286000"/>
            <a:ext cx="3177123" cy="4572000"/>
            <a:chOff x="0" y="0"/>
            <a:chExt cx="1433756" cy="2063228"/>
          </a:xfrm>
        </p:grpSpPr>
        <p:sp>
          <p:nvSpPr>
            <p:cNvPr id="3" name="Freeform 3"/>
            <p:cNvSpPr/>
            <p:nvPr/>
          </p:nvSpPr>
          <p:spPr>
            <a:xfrm>
              <a:off x="0" y="0"/>
              <a:ext cx="1433756" cy="2063228"/>
            </a:xfrm>
            <a:custGeom>
              <a:avLst/>
              <a:gdLst/>
              <a:ahLst/>
              <a:cxnLst/>
              <a:rect l="l" t="t" r="r" b="b"/>
              <a:pathLst>
                <a:path w="1433756" h="2063228">
                  <a:moveTo>
                    <a:pt x="0" y="0"/>
                  </a:moveTo>
                  <a:lnTo>
                    <a:pt x="1433756" y="0"/>
                  </a:lnTo>
                  <a:lnTo>
                    <a:pt x="1433756" y="2063228"/>
                  </a:lnTo>
                  <a:lnTo>
                    <a:pt x="0" y="2063228"/>
                  </a:lnTo>
                  <a:close/>
                </a:path>
              </a:pathLst>
            </a:custGeom>
            <a:solidFill>
              <a:srgbClr val="9FD7F3"/>
            </a:solidFill>
          </p:spPr>
          <p:txBody>
            <a:bodyPr/>
            <a:lstStyle/>
            <a:p>
              <a:endParaRPr lang="fr-FR" sz="1200"/>
            </a:p>
          </p:txBody>
        </p:sp>
        <p:sp>
          <p:nvSpPr>
            <p:cNvPr id="4" name="TextBox 4"/>
            <p:cNvSpPr txBox="1"/>
            <p:nvPr/>
          </p:nvSpPr>
          <p:spPr>
            <a:xfrm>
              <a:off x="0" y="-38100"/>
              <a:ext cx="1433756" cy="21013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2</a:t>
              </a:r>
            </a:p>
          </p:txBody>
        </p:sp>
      </p:grpSp>
      <p:sp>
        <p:nvSpPr>
          <p:cNvPr id="8" name="Freeform 8"/>
          <p:cNvSpPr/>
          <p:nvPr/>
        </p:nvSpPr>
        <p:spPr>
          <a:xfrm>
            <a:off x="5392497" y="1161810"/>
            <a:ext cx="6799503" cy="5184621"/>
          </a:xfrm>
          <a:custGeom>
            <a:avLst/>
            <a:gdLst/>
            <a:ahLst/>
            <a:cxnLst/>
            <a:rect l="l" t="t" r="r" b="b"/>
            <a:pathLst>
              <a:path w="10199255" h="7776932">
                <a:moveTo>
                  <a:pt x="0" y="0"/>
                </a:moveTo>
                <a:lnTo>
                  <a:pt x="10199255" y="0"/>
                </a:lnTo>
                <a:lnTo>
                  <a:pt x="10199255" y="7776932"/>
                </a:lnTo>
                <a:lnTo>
                  <a:pt x="0" y="7776932"/>
                </a:lnTo>
                <a:lnTo>
                  <a:pt x="0" y="0"/>
                </a:lnTo>
                <a:close/>
              </a:path>
            </a:pathLst>
          </a:custGeom>
          <a:blipFill>
            <a:blip r:embed="rId2"/>
            <a:stretch>
              <a:fillRect/>
            </a:stretch>
          </a:blipFill>
        </p:spPr>
        <p:txBody>
          <a:bodyPr/>
          <a:lstStyle/>
          <a:p>
            <a:endParaRPr lang="fr-FR" sz="1200"/>
          </a:p>
        </p:txBody>
      </p:sp>
      <p:sp>
        <p:nvSpPr>
          <p:cNvPr id="9" name="TextBox 9"/>
          <p:cNvSpPr txBox="1"/>
          <p:nvPr/>
        </p:nvSpPr>
        <p:spPr>
          <a:xfrm>
            <a:off x="366303" y="2612391"/>
            <a:ext cx="4805187" cy="2243948"/>
          </a:xfrm>
          <a:prstGeom prst="rect">
            <a:avLst/>
          </a:prstGeom>
        </p:spPr>
        <p:txBody>
          <a:bodyPr lIns="0" tIns="0" rIns="0" bIns="0" rtlCol="0" anchor="t">
            <a:spAutoFit/>
          </a:bodyPr>
          <a:lstStyle/>
          <a:p>
            <a:pPr algn="just">
              <a:lnSpc>
                <a:spcPts val="2240"/>
              </a:lnSpc>
            </a:pPr>
            <a:r>
              <a:rPr lang="en-US" sz="1600" b="1" dirty="0" err="1">
                <a:solidFill>
                  <a:srgbClr val="009EE3"/>
                </a:solidFill>
                <a:latin typeface="Poppins Bold"/>
                <a:ea typeface="Poppins Bold"/>
                <a:cs typeface="Poppins Bold"/>
                <a:sym typeface="Poppins Bold"/>
              </a:rPr>
              <a:t>Méthodologie</a:t>
            </a:r>
            <a:r>
              <a:rPr lang="en-US" sz="1600" b="1" dirty="0">
                <a:solidFill>
                  <a:srgbClr val="009EE3"/>
                </a:solidFill>
                <a:latin typeface="Poppins Bold"/>
                <a:ea typeface="Poppins Bold"/>
                <a:cs typeface="Poppins Bold"/>
                <a:sym typeface="Poppins Bold"/>
              </a:rPr>
              <a:t> </a:t>
            </a:r>
            <a:r>
              <a:rPr lang="en-US" sz="1600" dirty="0">
                <a:solidFill>
                  <a:srgbClr val="000000"/>
                </a:solidFill>
                <a:latin typeface="Poppins"/>
                <a:ea typeface="Poppins"/>
                <a:cs typeface="Poppins"/>
                <a:sym typeface="Poppins"/>
              </a:rPr>
              <a:t>: questionnaire anonyme </a:t>
            </a:r>
            <a:r>
              <a:rPr lang="en-US" sz="1600" dirty="0" err="1">
                <a:solidFill>
                  <a:srgbClr val="000000"/>
                </a:solidFill>
                <a:latin typeface="Poppins"/>
                <a:ea typeface="Poppins"/>
                <a:cs typeface="Poppins"/>
                <a:sym typeface="Poppins"/>
              </a:rPr>
              <a:t>envoyé</a:t>
            </a:r>
            <a:r>
              <a:rPr lang="en-US" sz="1600" dirty="0">
                <a:solidFill>
                  <a:srgbClr val="000000"/>
                </a:solidFill>
                <a:latin typeface="Poppins"/>
                <a:ea typeface="Poppins"/>
                <a:cs typeface="Poppins"/>
                <a:sym typeface="Poppins"/>
              </a:rPr>
              <a:t> aux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en</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internes et </a:t>
            </a:r>
            <a:r>
              <a:rPr lang="en-US" sz="1600" dirty="0" err="1">
                <a:solidFill>
                  <a:srgbClr val="000000"/>
                </a:solidFill>
                <a:latin typeface="Poppins"/>
                <a:ea typeface="Poppins"/>
                <a:cs typeface="Poppins"/>
                <a:sym typeface="Poppins"/>
              </a:rPr>
              <a:t>médecins</a:t>
            </a:r>
            <a:r>
              <a:rPr lang="en-US" sz="1600" dirty="0">
                <a:solidFill>
                  <a:srgbClr val="000000"/>
                </a:solidFill>
                <a:latin typeface="Poppins"/>
                <a:ea typeface="Poppins"/>
                <a:cs typeface="Poppins"/>
                <a:sym typeface="Poppins"/>
              </a:rPr>
              <a:t> seniors : </a:t>
            </a:r>
            <a:r>
              <a:rPr lang="en-US" sz="1600" dirty="0" err="1">
                <a:solidFill>
                  <a:srgbClr val="000000"/>
                </a:solidFill>
                <a:latin typeface="Poppins"/>
                <a:ea typeface="Poppins"/>
                <a:cs typeface="Poppins"/>
                <a:sym typeface="Poppins"/>
              </a:rPr>
              <a:t>données</a:t>
            </a:r>
            <a:r>
              <a:rPr lang="en-US" sz="1600" dirty="0">
                <a:solidFill>
                  <a:srgbClr val="000000"/>
                </a:solidFill>
                <a:latin typeface="Poppins"/>
                <a:ea typeface="Poppins"/>
                <a:cs typeface="Poppins"/>
                <a:sym typeface="Poppins"/>
              </a:rPr>
              <a:t> socio </a:t>
            </a:r>
            <a:r>
              <a:rPr lang="en-US" sz="1600" dirty="0" err="1">
                <a:solidFill>
                  <a:srgbClr val="000000"/>
                </a:solidFill>
                <a:latin typeface="Poppins"/>
                <a:ea typeface="Poppins"/>
                <a:cs typeface="Poppins"/>
                <a:sym typeface="Poppins"/>
              </a:rPr>
              <a:t>démographiques</a:t>
            </a:r>
            <a:r>
              <a:rPr lang="en-US" sz="1600" dirty="0">
                <a:solidFill>
                  <a:srgbClr val="000000"/>
                </a:solidFill>
                <a:latin typeface="Poppins"/>
                <a:ea typeface="Poppins"/>
                <a:cs typeface="Poppins"/>
                <a:sym typeface="Poppins"/>
              </a:rPr>
              <a:t> + 4 mots sur des </a:t>
            </a:r>
            <a:r>
              <a:rPr lang="en-US" sz="1600" dirty="0" err="1">
                <a:solidFill>
                  <a:srgbClr val="000000"/>
                </a:solidFill>
                <a:latin typeface="Poppins"/>
                <a:ea typeface="Poppins"/>
                <a:cs typeface="Poppins"/>
                <a:sym typeface="Poppins"/>
              </a:rPr>
              <a:t>spécialités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tirées</a:t>
            </a:r>
            <a:r>
              <a:rPr lang="en-US" sz="1600" dirty="0">
                <a:solidFill>
                  <a:srgbClr val="000000"/>
                </a:solidFill>
                <a:latin typeface="Poppins"/>
                <a:ea typeface="Poppins"/>
                <a:cs typeface="Poppins"/>
                <a:sym typeface="Poppins"/>
              </a:rPr>
              <a:t> au </a:t>
            </a:r>
            <a:r>
              <a:rPr lang="en-US" sz="1600" dirty="0" err="1">
                <a:solidFill>
                  <a:srgbClr val="000000"/>
                </a:solidFill>
                <a:latin typeface="Poppins"/>
                <a:ea typeface="Poppins"/>
                <a:cs typeface="Poppins"/>
                <a:sym typeface="Poppins"/>
              </a:rPr>
              <a:t>hasard</a:t>
            </a:r>
            <a:r>
              <a:rPr lang="en-US" sz="1600" dirty="0">
                <a:solidFill>
                  <a:srgbClr val="000000"/>
                </a:solidFill>
                <a:latin typeface="Poppins"/>
                <a:ea typeface="Poppins"/>
                <a:cs typeface="Poppins"/>
                <a:sym typeface="Poppins"/>
              </a:rPr>
              <a:t>.</a:t>
            </a:r>
          </a:p>
          <a:p>
            <a:pPr algn="just">
              <a:lnSpc>
                <a:spcPts val="2240"/>
              </a:lnSpc>
            </a:pP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du travail : 107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161 internes et 136 seniors.</a:t>
            </a:r>
          </a:p>
          <a:p>
            <a:pPr algn="just">
              <a:lnSpc>
                <a:spcPts val="2240"/>
              </a:lnSpc>
            </a:pPr>
            <a:endParaRPr lang="en-US" sz="1600" dirty="0">
              <a:solidFill>
                <a:srgbClr val="000000"/>
              </a:solidFill>
              <a:latin typeface="Poppins"/>
              <a:ea typeface="Poppins"/>
              <a:cs typeface="Poppins"/>
              <a:sym typeface="Poppins"/>
            </a:endParaRPr>
          </a:p>
        </p:txBody>
      </p:sp>
      <p:sp>
        <p:nvSpPr>
          <p:cNvPr id="10" name="TextBox 10"/>
          <p:cNvSpPr txBox="1"/>
          <p:nvPr/>
        </p:nvSpPr>
        <p:spPr>
          <a:xfrm>
            <a:off x="171900" y="67279"/>
            <a:ext cx="11848201" cy="760144"/>
          </a:xfrm>
          <a:prstGeom prst="rect">
            <a:avLst/>
          </a:prstGeom>
        </p:spPr>
        <p:txBody>
          <a:bodyPr lIns="0" tIns="0" rIns="0" bIns="0" rtlCol="0" anchor="t">
            <a:spAutoFit/>
          </a:bodyPr>
          <a:lstStyle/>
          <a:p>
            <a:pPr>
              <a:lnSpc>
                <a:spcPts val="3091"/>
              </a:lnSpc>
            </a:pPr>
            <a:r>
              <a:rPr lang="en-US" sz="2208" b="1" spc="-73">
                <a:solidFill>
                  <a:srgbClr val="565655"/>
                </a:solidFill>
                <a:latin typeface="Roboto Bold"/>
                <a:ea typeface="Roboto Bold"/>
                <a:cs typeface="Roboto Bold"/>
                <a:sym typeface="Roboto Bold"/>
              </a:rPr>
              <a:t>Lamouroux C, Julien C, Rolland F, et al. Occup Environ Med Epub. Occup Environ Med 2024;0:1–4. doi:10.1136/oemed-2024-109461doi:10.1136/ oemed-2024-109461</a:t>
            </a:r>
          </a:p>
        </p:txBody>
      </p:sp>
      <p:sp>
        <p:nvSpPr>
          <p:cNvPr id="11" name="TextBox 11"/>
          <p:cNvSpPr txBox="1"/>
          <p:nvPr/>
        </p:nvSpPr>
        <p:spPr>
          <a:xfrm>
            <a:off x="402262" y="1437573"/>
            <a:ext cx="4769229" cy="1115434"/>
          </a:xfrm>
          <a:prstGeom prst="rect">
            <a:avLst/>
          </a:prstGeom>
        </p:spPr>
        <p:txBody>
          <a:bodyPr lIns="0" tIns="0" rIns="0" bIns="0" rtlCol="0" anchor="t">
            <a:spAutoFit/>
          </a:bodyPr>
          <a:lstStyle/>
          <a:p>
            <a:pPr algn="just">
              <a:lnSpc>
                <a:spcPts val="2240"/>
              </a:lnSpc>
            </a:pPr>
            <a:r>
              <a:rPr lang="en-US" sz="1600" b="1" dirty="0">
                <a:solidFill>
                  <a:srgbClr val="009EE3"/>
                </a:solidFill>
                <a:latin typeface="Poppins Bold"/>
                <a:ea typeface="Poppins Bold"/>
                <a:cs typeface="Poppins Bold"/>
                <a:sym typeface="Poppins Bold"/>
              </a:rPr>
              <a:t>Objectif</a:t>
            </a:r>
            <a:r>
              <a:rPr lang="en-US" sz="1600" dirty="0">
                <a:solidFill>
                  <a:srgbClr val="009EE3"/>
                </a:solidFill>
                <a:latin typeface="Poppins"/>
                <a:ea typeface="Poppins"/>
                <a:cs typeface="Poppins"/>
                <a:sym typeface="Poppins"/>
              </a:rPr>
              <a:t> </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étudier</a:t>
            </a:r>
            <a:r>
              <a:rPr lang="en-US" sz="1600" dirty="0">
                <a:solidFill>
                  <a:srgbClr val="000000"/>
                </a:solidFill>
                <a:latin typeface="Poppins"/>
                <a:ea typeface="Poppins"/>
                <a:cs typeface="Poppins"/>
                <a:sym typeface="Poppins"/>
              </a:rPr>
              <a:t> les </a:t>
            </a:r>
            <a:r>
              <a:rPr lang="en-US" sz="1600" dirty="0" err="1">
                <a:solidFill>
                  <a:srgbClr val="000000"/>
                </a:solidFill>
                <a:latin typeface="Poppins"/>
                <a:ea typeface="Poppins"/>
                <a:cs typeface="Poppins"/>
                <a:sym typeface="Poppins"/>
              </a:rPr>
              <a:t>stéréotypes</a:t>
            </a:r>
            <a:r>
              <a:rPr lang="en-US" sz="1600" dirty="0">
                <a:solidFill>
                  <a:srgbClr val="000000"/>
                </a:solidFill>
                <a:latin typeface="Poppins"/>
                <a:ea typeface="Poppins"/>
                <a:cs typeface="Poppins"/>
                <a:sym typeface="Poppins"/>
              </a:rPr>
              <a:t> sur les </a:t>
            </a:r>
            <a:r>
              <a:rPr lang="en-US" sz="1600" dirty="0" err="1">
                <a:solidFill>
                  <a:srgbClr val="000000"/>
                </a:solidFill>
                <a:latin typeface="Poppins"/>
                <a:ea typeface="Poppins"/>
                <a:cs typeface="Poppins"/>
                <a:sym typeface="Poppins"/>
              </a:rPr>
              <a:t>médecins</a:t>
            </a:r>
            <a:r>
              <a:rPr lang="en-US" sz="1600" dirty="0">
                <a:solidFill>
                  <a:srgbClr val="000000"/>
                </a:solidFill>
                <a:latin typeface="Poppins"/>
                <a:ea typeface="Poppins"/>
                <a:cs typeface="Poppins"/>
                <a:sym typeface="Poppins"/>
              </a:rPr>
              <a:t> du travail par </a:t>
            </a:r>
            <a:r>
              <a:rPr lang="en-US" sz="1600" dirty="0" err="1">
                <a:solidFill>
                  <a:srgbClr val="000000"/>
                </a:solidFill>
                <a:latin typeface="Poppins"/>
                <a:ea typeface="Poppins"/>
                <a:cs typeface="Poppins"/>
                <a:sym typeface="Poppins"/>
              </a:rPr>
              <a:t>leurs</a:t>
            </a:r>
            <a:r>
              <a:rPr lang="en-US" sz="1600" dirty="0">
                <a:solidFill>
                  <a:srgbClr val="000000"/>
                </a:solidFill>
                <a:latin typeface="Poppins"/>
                <a:ea typeface="Poppins"/>
                <a:cs typeface="Poppins"/>
                <a:sym typeface="Poppins"/>
              </a:rPr>
              <a:t> confrères à </a:t>
            </a:r>
            <a:r>
              <a:rPr lang="en-US" sz="1600" dirty="0" err="1">
                <a:solidFill>
                  <a:srgbClr val="000000"/>
                </a:solidFill>
                <a:latin typeface="Poppins"/>
                <a:ea typeface="Poppins"/>
                <a:cs typeface="Poppins"/>
                <a:sym typeface="Poppins"/>
              </a:rPr>
              <a:t>différents</a:t>
            </a:r>
            <a:r>
              <a:rPr lang="en-US" sz="1600" dirty="0">
                <a:solidFill>
                  <a:srgbClr val="000000"/>
                </a:solidFill>
                <a:latin typeface="Poppins"/>
                <a:ea typeface="Poppins"/>
                <a:cs typeface="Poppins"/>
                <a:sym typeface="Poppins"/>
              </a:rPr>
              <a:t> moments de </a:t>
            </a:r>
            <a:r>
              <a:rPr lang="en-US" sz="1600" dirty="0" err="1">
                <a:solidFill>
                  <a:srgbClr val="000000"/>
                </a:solidFill>
                <a:latin typeface="Poppins"/>
                <a:ea typeface="Poppins"/>
                <a:cs typeface="Poppins"/>
                <a:sym typeface="Poppins"/>
              </a:rPr>
              <a:t>leur</a:t>
            </a:r>
            <a:r>
              <a:rPr lang="en-US" sz="1600" dirty="0">
                <a:solidFill>
                  <a:srgbClr val="000000"/>
                </a:solidFill>
                <a:latin typeface="Poppins"/>
                <a:ea typeface="Poppins"/>
                <a:cs typeface="Poppins"/>
                <a:sym typeface="Poppins"/>
              </a:rPr>
              <a:t> formation</a:t>
            </a:r>
          </a:p>
          <a:p>
            <a:pPr algn="just">
              <a:lnSpc>
                <a:spcPts val="2240"/>
              </a:lnSpc>
            </a:pPr>
            <a:endParaRPr lang="en-US" sz="1600" dirty="0">
              <a:solidFill>
                <a:srgbClr val="000000"/>
              </a:solidFill>
              <a:latin typeface="Poppins"/>
              <a:ea typeface="Poppins"/>
              <a:cs typeface="Poppins"/>
              <a:sym typeface="Poppins"/>
            </a:endParaRPr>
          </a:p>
        </p:txBody>
      </p:sp>
      <p:sp>
        <p:nvSpPr>
          <p:cNvPr id="12" name="TextBox 12"/>
          <p:cNvSpPr txBox="1"/>
          <p:nvPr/>
        </p:nvSpPr>
        <p:spPr>
          <a:xfrm>
            <a:off x="402262" y="4697625"/>
            <a:ext cx="4769229" cy="1961819"/>
          </a:xfrm>
          <a:prstGeom prst="rect">
            <a:avLst/>
          </a:prstGeom>
        </p:spPr>
        <p:txBody>
          <a:bodyPr lIns="0" tIns="0" rIns="0" bIns="0" rtlCol="0" anchor="t">
            <a:spAutoFit/>
          </a:bodyPr>
          <a:lstStyle/>
          <a:p>
            <a:pPr algn="just">
              <a:lnSpc>
                <a:spcPts val="2240"/>
              </a:lnSpc>
            </a:pPr>
            <a:r>
              <a:rPr lang="en-US" sz="1600" b="1" dirty="0" err="1">
                <a:solidFill>
                  <a:srgbClr val="009EE3"/>
                </a:solidFill>
                <a:latin typeface="Poppins Bold"/>
                <a:ea typeface="Poppins Bold"/>
                <a:cs typeface="Poppins Bold"/>
                <a:sym typeface="Poppins Bold"/>
              </a:rPr>
              <a:t>Résultats</a:t>
            </a:r>
            <a:r>
              <a:rPr lang="en-US" sz="1600" dirty="0">
                <a:solidFill>
                  <a:srgbClr val="009EE3"/>
                </a:solidFill>
                <a:latin typeface="Poppins"/>
                <a:ea typeface="Poppins"/>
                <a:cs typeface="Poppins"/>
                <a:sym typeface="Poppins"/>
              </a:rPr>
              <a:t> </a:t>
            </a:r>
            <a:r>
              <a:rPr lang="en-US" sz="1600" dirty="0">
                <a:solidFill>
                  <a:srgbClr val="000000"/>
                </a:solidFill>
                <a:latin typeface="Poppins"/>
                <a:ea typeface="Poppins"/>
                <a:cs typeface="Poppins"/>
                <a:sym typeface="Poppins"/>
              </a:rPr>
              <a:t>:</a:t>
            </a:r>
          </a:p>
          <a:p>
            <a:pPr marL="345461" lvl="1" indent="-172730" algn="just">
              <a:lnSpc>
                <a:spcPts val="2240"/>
              </a:lnSpc>
              <a:buFont typeface="Arial"/>
              <a:buChar char="•"/>
            </a:pPr>
            <a:r>
              <a:rPr lang="en-US" sz="1600" dirty="0" err="1">
                <a:solidFill>
                  <a:srgbClr val="000000"/>
                </a:solidFill>
                <a:latin typeface="Poppins"/>
                <a:ea typeface="Poppins"/>
                <a:cs typeface="Poppins"/>
                <a:sym typeface="Poppins"/>
              </a:rPr>
              <a:t>Enseignement</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théorique</a:t>
            </a:r>
            <a:r>
              <a:rPr lang="en-US" sz="1600" dirty="0">
                <a:solidFill>
                  <a:srgbClr val="000000"/>
                </a:solidFill>
                <a:latin typeface="Poppins"/>
                <a:ea typeface="Poppins"/>
                <a:cs typeface="Poppins"/>
                <a:sym typeface="Poppins"/>
              </a:rPr>
              <a:t> :</a:t>
            </a:r>
          </a:p>
          <a:p>
            <a:pPr algn="just">
              <a:lnSpc>
                <a:spcPts val="2240"/>
              </a:lnSpc>
            </a:pPr>
            <a:r>
              <a:rPr lang="en-US" sz="1600" dirty="0">
                <a:solidFill>
                  <a:srgbClr val="000000"/>
                </a:solidFill>
                <a:latin typeface="Poppins"/>
                <a:ea typeface="Poppins"/>
                <a:cs typeface="Poppins"/>
                <a:sym typeface="Poppins"/>
              </a:rPr>
              <a:t>~50% des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en</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80.7% des internes, 77.2% des seniors. </a:t>
            </a:r>
          </a:p>
          <a:p>
            <a:pPr marL="345461" lvl="1" indent="-172730" algn="just">
              <a:lnSpc>
                <a:spcPts val="2240"/>
              </a:lnSpc>
              <a:buFont typeface="Arial"/>
              <a:buChar char="•"/>
            </a:pPr>
            <a:r>
              <a:rPr lang="en-US" sz="1600" dirty="0" err="1">
                <a:solidFill>
                  <a:srgbClr val="000000"/>
                </a:solidFill>
                <a:latin typeface="Poppins"/>
                <a:ea typeface="Poppins"/>
                <a:cs typeface="Poppins"/>
                <a:sym typeface="Poppins"/>
              </a:rPr>
              <a:t>Enseignement</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pratique</a:t>
            </a:r>
            <a:r>
              <a:rPr lang="en-US" sz="1600" dirty="0">
                <a:solidFill>
                  <a:srgbClr val="000000"/>
                </a:solidFill>
                <a:latin typeface="Poppins"/>
                <a:ea typeface="Poppins"/>
                <a:cs typeface="Poppins"/>
                <a:sym typeface="Poppins"/>
              </a:rPr>
              <a:t> : </a:t>
            </a:r>
          </a:p>
          <a:p>
            <a:pPr algn="just">
              <a:lnSpc>
                <a:spcPts val="2240"/>
              </a:lnSpc>
            </a:pPr>
            <a:r>
              <a:rPr lang="en-US" sz="1600" b="1" dirty="0">
                <a:solidFill>
                  <a:srgbClr val="000000"/>
                </a:solidFill>
                <a:latin typeface="Poppins Bold"/>
                <a:ea typeface="Poppins Bold"/>
                <a:cs typeface="Poppins Bold"/>
                <a:sym typeface="Poppins Bold"/>
              </a:rPr>
              <a:t>6.5</a:t>
            </a:r>
            <a:r>
              <a:rPr lang="en-US" sz="1600" dirty="0">
                <a:solidFill>
                  <a:srgbClr val="000000"/>
                </a:solidFill>
                <a:latin typeface="Poppins"/>
                <a:ea typeface="Poppins"/>
                <a:cs typeface="Poppins"/>
                <a:sym typeface="Poppins"/>
              </a:rPr>
              <a:t>% des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b="1" dirty="0">
                <a:solidFill>
                  <a:srgbClr val="000000"/>
                </a:solidFill>
                <a:latin typeface="Poppins Bold"/>
                <a:ea typeface="Poppins Bold"/>
                <a:cs typeface="Poppins Bold"/>
                <a:sym typeface="Poppins Bold"/>
              </a:rPr>
              <a:t>18.0</a:t>
            </a:r>
            <a:r>
              <a:rPr lang="en-US" sz="1600" dirty="0">
                <a:solidFill>
                  <a:srgbClr val="000000"/>
                </a:solidFill>
                <a:latin typeface="Poppins"/>
                <a:ea typeface="Poppins"/>
                <a:cs typeface="Poppins"/>
                <a:sym typeface="Poppins"/>
              </a:rPr>
              <a:t>% des internes, 48.7% des seniors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318839"/>
            <a:chOff x="0" y="0"/>
            <a:chExt cx="5501942" cy="1046433"/>
          </a:xfrm>
        </p:grpSpPr>
        <p:sp>
          <p:nvSpPr>
            <p:cNvPr id="3" name="Freeform 3"/>
            <p:cNvSpPr/>
            <p:nvPr/>
          </p:nvSpPr>
          <p:spPr>
            <a:xfrm>
              <a:off x="0" y="0"/>
              <a:ext cx="5501942" cy="1046433"/>
            </a:xfrm>
            <a:custGeom>
              <a:avLst/>
              <a:gdLst/>
              <a:ahLst/>
              <a:cxnLst/>
              <a:rect l="l" t="t" r="r" b="b"/>
              <a:pathLst>
                <a:path w="5501942" h="1046433">
                  <a:moveTo>
                    <a:pt x="0" y="0"/>
                  </a:moveTo>
                  <a:lnTo>
                    <a:pt x="5501942" y="0"/>
                  </a:lnTo>
                  <a:lnTo>
                    <a:pt x="5501942" y="1046433"/>
                  </a:lnTo>
                  <a:lnTo>
                    <a:pt x="0" y="1046433"/>
                  </a:lnTo>
                  <a:close/>
                </a:path>
              </a:pathLst>
            </a:custGeom>
            <a:solidFill>
              <a:srgbClr val="9FD7F3"/>
            </a:solidFill>
          </p:spPr>
          <p:txBody>
            <a:bodyPr/>
            <a:lstStyle/>
            <a:p>
              <a:endParaRPr lang="fr-FR" sz="1200"/>
            </a:p>
          </p:txBody>
        </p:sp>
        <p:sp>
          <p:nvSpPr>
            <p:cNvPr id="4" name="TextBox 4"/>
            <p:cNvSpPr txBox="1"/>
            <p:nvPr/>
          </p:nvSpPr>
          <p:spPr>
            <a:xfrm>
              <a:off x="0" y="-38100"/>
              <a:ext cx="5501942" cy="108453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3</a:t>
              </a:r>
            </a:p>
          </p:txBody>
        </p:sp>
      </p:grpSp>
      <p:sp>
        <p:nvSpPr>
          <p:cNvPr id="8" name="TextBox 8"/>
          <p:cNvSpPr txBox="1"/>
          <p:nvPr/>
        </p:nvSpPr>
        <p:spPr>
          <a:xfrm>
            <a:off x="685800" y="584201"/>
            <a:ext cx="8278256" cy="1717137"/>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Des stéréotypes bien ancrés...</a:t>
            </a:r>
          </a:p>
        </p:txBody>
      </p:sp>
      <p:pic>
        <p:nvPicPr>
          <p:cNvPr id="9" name="Image 8">
            <a:extLst>
              <a:ext uri="{FF2B5EF4-FFF2-40B4-BE49-F238E27FC236}">
                <a16:creationId xmlns:a16="http://schemas.microsoft.com/office/drawing/2014/main" id="{8A636AB2-0210-4E81-AE15-ACD8034953B2}"/>
              </a:ext>
            </a:extLst>
          </p:cNvPr>
          <p:cNvPicPr>
            <a:picLocks noChangeAspect="1"/>
          </p:cNvPicPr>
          <p:nvPr/>
        </p:nvPicPr>
        <p:blipFill rotWithShape="1">
          <a:blip r:embed="rId2">
            <a:extLst>
              <a:ext uri="{28A0092B-C50C-407E-A947-70E740481C1C}">
                <a14:useLocalDpi xmlns:a14="http://schemas.microsoft.com/office/drawing/2010/main" val="0"/>
              </a:ext>
            </a:extLst>
          </a:blip>
          <a:srcRect l="15493" t="1594" r="10609" b="3768"/>
          <a:stretch/>
        </p:blipFill>
        <p:spPr>
          <a:xfrm>
            <a:off x="152400" y="2465887"/>
            <a:ext cx="1473200" cy="4146551"/>
          </a:xfrm>
          <a:prstGeom prst="rect">
            <a:avLst/>
          </a:prstGeom>
        </p:spPr>
      </p:pic>
      <p:pic>
        <p:nvPicPr>
          <p:cNvPr id="10" name="Image 9">
            <a:extLst>
              <a:ext uri="{FF2B5EF4-FFF2-40B4-BE49-F238E27FC236}">
                <a16:creationId xmlns:a16="http://schemas.microsoft.com/office/drawing/2014/main" id="{E95813AC-4F46-4346-B825-0E2471A02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00" y="1600200"/>
            <a:ext cx="2318839" cy="2318839"/>
          </a:xfrm>
          <a:prstGeom prst="rect">
            <a:avLst/>
          </a:prstGeom>
        </p:spPr>
      </p:pic>
      <p:pic>
        <p:nvPicPr>
          <p:cNvPr id="11" name="Image 10">
            <a:extLst>
              <a:ext uri="{FF2B5EF4-FFF2-40B4-BE49-F238E27FC236}">
                <a16:creationId xmlns:a16="http://schemas.microsoft.com/office/drawing/2014/main" id="{59597A1C-5D65-4B90-8739-970205F2E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97" t="8252" r="13869" b="3167"/>
          <a:stretch/>
        </p:blipFill>
        <p:spPr>
          <a:xfrm>
            <a:off x="4578102" y="3798461"/>
            <a:ext cx="2112438" cy="2855315"/>
          </a:xfrm>
          <a:prstGeom prst="rect">
            <a:avLst/>
          </a:prstGeom>
        </p:spPr>
      </p:pic>
      <p:pic>
        <p:nvPicPr>
          <p:cNvPr id="12" name="Espace réservé du contenu 6">
            <a:extLst>
              <a:ext uri="{FF2B5EF4-FFF2-40B4-BE49-F238E27FC236}">
                <a16:creationId xmlns:a16="http://schemas.microsoft.com/office/drawing/2014/main" id="{70CBB48D-CF11-477B-A5F3-2E4C44CBC9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333" t="21772" r="44723" b="13129"/>
          <a:stretch/>
        </p:blipFill>
        <p:spPr>
          <a:xfrm>
            <a:off x="2350902" y="4912257"/>
            <a:ext cx="1122153" cy="1434141"/>
          </a:xfrm>
          <a:prstGeom prst="rect">
            <a:avLst/>
          </a:prstGeom>
        </p:spPr>
      </p:pic>
      <p:pic>
        <p:nvPicPr>
          <p:cNvPr id="13" name="Image 12">
            <a:extLst>
              <a:ext uri="{FF2B5EF4-FFF2-40B4-BE49-F238E27FC236}">
                <a16:creationId xmlns:a16="http://schemas.microsoft.com/office/drawing/2014/main" id="{32527B69-A5D7-4E02-BF62-900FCB2F7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348" y="3575260"/>
            <a:ext cx="3074505" cy="3074505"/>
          </a:xfrm>
          <a:prstGeom prst="rect">
            <a:avLst/>
          </a:prstGeom>
        </p:spPr>
      </p:pic>
      <p:pic>
        <p:nvPicPr>
          <p:cNvPr id="15" name="Image 14">
            <a:extLst>
              <a:ext uri="{FF2B5EF4-FFF2-40B4-BE49-F238E27FC236}">
                <a16:creationId xmlns:a16="http://schemas.microsoft.com/office/drawing/2014/main" id="{A12EFF8F-F62C-44EC-BDD4-59DD357F37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50" t="8667" r="29375" b="12181"/>
          <a:stretch/>
        </p:blipFill>
        <p:spPr>
          <a:xfrm>
            <a:off x="6690540" y="1834897"/>
            <a:ext cx="1874777" cy="1758951"/>
          </a:xfrm>
          <a:prstGeom prst="rect">
            <a:avLst/>
          </a:prstGeom>
        </p:spPr>
      </p:pic>
      <p:sp>
        <p:nvSpPr>
          <p:cNvPr id="16" name="Signe de multiplication 15">
            <a:extLst>
              <a:ext uri="{FF2B5EF4-FFF2-40B4-BE49-F238E27FC236}">
                <a16:creationId xmlns:a16="http://schemas.microsoft.com/office/drawing/2014/main" id="{56FFAEC0-CA93-4E25-8BBA-5FF1B4904DB2}"/>
              </a:ext>
            </a:extLst>
          </p:cNvPr>
          <p:cNvSpPr/>
          <p:nvPr/>
        </p:nvSpPr>
        <p:spPr>
          <a:xfrm>
            <a:off x="6602158" y="1811747"/>
            <a:ext cx="2042675" cy="1884407"/>
          </a:xfrm>
          <a:prstGeom prst="mathMultiply">
            <a:avLst/>
          </a:prstGeom>
          <a:solidFill>
            <a:srgbClr val="FF0000">
              <a:alpha val="7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pic>
        <p:nvPicPr>
          <p:cNvPr id="17" name="Image 16">
            <a:extLst>
              <a:ext uri="{FF2B5EF4-FFF2-40B4-BE49-F238E27FC236}">
                <a16:creationId xmlns:a16="http://schemas.microsoft.com/office/drawing/2014/main" id="{540D3B3D-2F16-43C3-ADBC-5DBEF6B75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400" y="9358"/>
            <a:ext cx="623113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403E7D-907B-4E7B-9800-96039CCF1661}"/>
              </a:ext>
            </a:extLst>
          </p:cNvPr>
          <p:cNvSpPr>
            <a:spLocks noGrp="1"/>
          </p:cNvSpPr>
          <p:nvPr>
            <p:ph type="body" sz="quarter" idx="10"/>
          </p:nvPr>
        </p:nvSpPr>
        <p:spPr>
          <a:xfrm>
            <a:off x="2425493" y="2903537"/>
            <a:ext cx="7510271" cy="525463"/>
          </a:xfrm>
        </p:spPr>
        <p:txBody>
          <a:bodyPr>
            <a:normAutofit fontScale="92500" lnSpcReduction="10000"/>
          </a:bodyPr>
          <a:lstStyle/>
          <a:p>
            <a:r>
              <a:rPr lang="fr-FR" sz="3600"/>
              <a:t>Matinée technique</a:t>
            </a:r>
          </a:p>
          <a:p>
            <a:endParaRPr lang="fr-FR" sz="3600"/>
          </a:p>
          <a:p>
            <a:endParaRPr lang="fr-FR"/>
          </a:p>
        </p:txBody>
      </p:sp>
    </p:spTree>
    <p:extLst>
      <p:ext uri="{BB962C8B-B14F-4D97-AF65-F5344CB8AC3E}">
        <p14:creationId xmlns:p14="http://schemas.microsoft.com/office/powerpoint/2010/main" val="234409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3081" cy="1784866"/>
            <a:chOff x="0" y="0"/>
            <a:chExt cx="863325" cy="805465"/>
          </a:xfrm>
        </p:grpSpPr>
        <p:sp>
          <p:nvSpPr>
            <p:cNvPr id="3" name="Freeform 3"/>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4" name="TextBox 4"/>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0280764" y="5067819"/>
            <a:ext cx="1913081" cy="1784866"/>
            <a:chOff x="0" y="0"/>
            <a:chExt cx="863325" cy="805465"/>
          </a:xfrm>
        </p:grpSpPr>
        <p:sp>
          <p:nvSpPr>
            <p:cNvPr id="6" name="Freeform 6"/>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7" name="TextBox 7"/>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rot="5400000">
            <a:off x="3009274" y="-2324726"/>
            <a:ext cx="6172200" cy="11507451"/>
            <a:chOff x="0" y="0"/>
            <a:chExt cx="2438400" cy="4546154"/>
          </a:xfrm>
        </p:grpSpPr>
        <p:sp>
          <p:nvSpPr>
            <p:cNvPr id="9" name="Freeform 9"/>
            <p:cNvSpPr/>
            <p:nvPr/>
          </p:nvSpPr>
          <p:spPr>
            <a:xfrm>
              <a:off x="0" y="0"/>
              <a:ext cx="2438400" cy="4546154"/>
            </a:xfrm>
            <a:custGeom>
              <a:avLst/>
              <a:gdLst/>
              <a:ahLst/>
              <a:cxnLst/>
              <a:rect l="l" t="t" r="r" b="b"/>
              <a:pathLst>
                <a:path w="2438400" h="4546154">
                  <a:moveTo>
                    <a:pt x="0" y="0"/>
                  </a:moveTo>
                  <a:lnTo>
                    <a:pt x="2438400" y="0"/>
                  </a:lnTo>
                  <a:lnTo>
                    <a:pt x="2438400" y="4546154"/>
                  </a:lnTo>
                  <a:lnTo>
                    <a:pt x="0" y="4546154"/>
                  </a:lnTo>
                  <a:close/>
                </a:path>
              </a:pathLst>
            </a:custGeom>
            <a:solidFill>
              <a:srgbClr val="9FD7F3"/>
            </a:solidFill>
          </p:spPr>
          <p:txBody>
            <a:bodyPr/>
            <a:lstStyle/>
            <a:p>
              <a:endParaRPr lang="fr-FR" sz="1200"/>
            </a:p>
          </p:txBody>
        </p:sp>
        <p:sp>
          <p:nvSpPr>
            <p:cNvPr id="10" name="TextBox 10"/>
            <p:cNvSpPr txBox="1"/>
            <p:nvPr/>
          </p:nvSpPr>
          <p:spPr>
            <a:xfrm>
              <a:off x="0" y="-38100"/>
              <a:ext cx="2438400" cy="4584254"/>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p:cNvSpPr/>
          <p:nvPr/>
        </p:nvSpPr>
        <p:spPr>
          <a:xfrm rot="5400000">
            <a:off x="699764" y="2801059"/>
            <a:ext cx="4304413" cy="2532516"/>
          </a:xfrm>
          <a:custGeom>
            <a:avLst/>
            <a:gdLst/>
            <a:ahLst/>
            <a:cxnLst/>
            <a:rect l="l" t="t" r="r" b="b"/>
            <a:pathLst>
              <a:path w="6456619" h="3798774">
                <a:moveTo>
                  <a:pt x="0" y="0"/>
                </a:moveTo>
                <a:lnTo>
                  <a:pt x="6456619" y="0"/>
                </a:lnTo>
                <a:lnTo>
                  <a:pt x="6456619" y="3798774"/>
                </a:lnTo>
                <a:lnTo>
                  <a:pt x="0" y="3798774"/>
                </a:lnTo>
                <a:lnTo>
                  <a:pt x="0" y="0"/>
                </a:lnTo>
                <a:close/>
              </a:path>
            </a:pathLst>
          </a:custGeom>
          <a:blipFill>
            <a:blip r:embed="rId2"/>
            <a:stretch>
              <a:fillRect/>
            </a:stretch>
          </a:blipFill>
        </p:spPr>
        <p:txBody>
          <a:bodyPr/>
          <a:lstStyle/>
          <a:p>
            <a:endParaRPr lang="fr-FR" sz="1200"/>
          </a:p>
        </p:txBody>
      </p:sp>
      <p:grpSp>
        <p:nvGrpSpPr>
          <p:cNvPr id="12" name="Group 12"/>
          <p:cNvGrpSpPr/>
          <p:nvPr/>
        </p:nvGrpSpPr>
        <p:grpSpPr>
          <a:xfrm>
            <a:off x="541769" y="2620022"/>
            <a:ext cx="3953253" cy="3518189"/>
            <a:chOff x="0" y="0"/>
            <a:chExt cx="1561779" cy="1389902"/>
          </a:xfrm>
        </p:grpSpPr>
        <p:sp>
          <p:nvSpPr>
            <p:cNvPr id="13" name="Freeform 13"/>
            <p:cNvSpPr/>
            <p:nvPr/>
          </p:nvSpPr>
          <p:spPr>
            <a:xfrm>
              <a:off x="0" y="0"/>
              <a:ext cx="1561779" cy="1389902"/>
            </a:xfrm>
            <a:custGeom>
              <a:avLst/>
              <a:gdLst/>
              <a:ahLst/>
              <a:cxnLst/>
              <a:rect l="l" t="t" r="r" b="b"/>
              <a:pathLst>
                <a:path w="1561779" h="1389902">
                  <a:moveTo>
                    <a:pt x="6528" y="0"/>
                  </a:moveTo>
                  <a:lnTo>
                    <a:pt x="1555251" y="0"/>
                  </a:lnTo>
                  <a:cubicBezTo>
                    <a:pt x="1556982" y="0"/>
                    <a:pt x="1558643" y="688"/>
                    <a:pt x="1559867" y="1912"/>
                  </a:cubicBezTo>
                  <a:cubicBezTo>
                    <a:pt x="1561091" y="3136"/>
                    <a:pt x="1561779" y="4797"/>
                    <a:pt x="1561779" y="6528"/>
                  </a:cubicBezTo>
                  <a:lnTo>
                    <a:pt x="1561779" y="1383374"/>
                  </a:lnTo>
                  <a:cubicBezTo>
                    <a:pt x="1561779" y="1385105"/>
                    <a:pt x="1561091" y="1386766"/>
                    <a:pt x="1559867" y="1387990"/>
                  </a:cubicBezTo>
                  <a:cubicBezTo>
                    <a:pt x="1558643" y="1389214"/>
                    <a:pt x="1556982" y="1389902"/>
                    <a:pt x="1555251" y="1389902"/>
                  </a:cubicBezTo>
                  <a:lnTo>
                    <a:pt x="6528" y="1389902"/>
                  </a:lnTo>
                  <a:cubicBezTo>
                    <a:pt x="2923" y="1389902"/>
                    <a:pt x="0" y="1386979"/>
                    <a:pt x="0" y="1383374"/>
                  </a:cubicBezTo>
                  <a:lnTo>
                    <a:pt x="0" y="6528"/>
                  </a:lnTo>
                  <a:cubicBezTo>
                    <a:pt x="0" y="4797"/>
                    <a:pt x="688" y="3136"/>
                    <a:pt x="1912" y="1912"/>
                  </a:cubicBezTo>
                  <a:cubicBezTo>
                    <a:pt x="3136" y="688"/>
                    <a:pt x="4797" y="0"/>
                    <a:pt x="6528" y="0"/>
                  </a:cubicBezTo>
                  <a:close/>
                </a:path>
              </a:pathLst>
            </a:custGeom>
            <a:solidFill>
              <a:srgbClr val="FFFFFF"/>
            </a:solidFill>
          </p:spPr>
          <p:txBody>
            <a:bodyPr/>
            <a:lstStyle/>
            <a:p>
              <a:endParaRPr lang="fr-FR" sz="1200"/>
            </a:p>
          </p:txBody>
        </p:sp>
        <p:sp>
          <p:nvSpPr>
            <p:cNvPr id="14" name="TextBox 14"/>
            <p:cNvSpPr txBox="1"/>
            <p:nvPr/>
          </p:nvSpPr>
          <p:spPr>
            <a:xfrm>
              <a:off x="0" y="-28575"/>
              <a:ext cx="1561779" cy="1418477"/>
            </a:xfrm>
            <a:prstGeom prst="rect">
              <a:avLst/>
            </a:prstGeom>
          </p:spPr>
          <p:txBody>
            <a:bodyPr lIns="33867" tIns="33867" rIns="33867" bIns="33867" rtlCol="0" anchor="ctr"/>
            <a:lstStyle/>
            <a:p>
              <a:pPr algn="ctr">
                <a:lnSpc>
                  <a:spcPts val="1027"/>
                </a:lnSpc>
              </a:pPr>
              <a:endParaRPr sz="1200"/>
            </a:p>
            <a:p>
              <a:pPr algn="ctr">
                <a:lnSpc>
                  <a:spcPts val="2146"/>
                </a:lnSpc>
              </a:pPr>
              <a:r>
                <a:rPr lang="en-US" sz="1533">
                  <a:solidFill>
                    <a:srgbClr val="000000"/>
                  </a:solidFill>
                  <a:latin typeface="Lato"/>
                  <a:ea typeface="Lato"/>
                  <a:cs typeface="Lato"/>
                  <a:sym typeface="Lato"/>
                </a:rPr>
                <a:t>Evaluer la représentation de la MDT chez les étudiants, les internes et les confrères.</a:t>
              </a:r>
            </a:p>
            <a:p>
              <a:pPr algn="ctr">
                <a:lnSpc>
                  <a:spcPts val="1307"/>
                </a:lnSpc>
              </a:pPr>
              <a:r>
                <a:rPr lang="en-US" sz="933">
                  <a:solidFill>
                    <a:srgbClr val="000000"/>
                  </a:solidFill>
                  <a:latin typeface="Lato"/>
                  <a:ea typeface="Lato"/>
                  <a:cs typeface="Lato"/>
                  <a:sym typeface="Lato"/>
                </a:rPr>
                <a:t> </a:t>
              </a:r>
            </a:p>
            <a:p>
              <a:pPr algn="ctr">
                <a:lnSpc>
                  <a:spcPts val="2146"/>
                </a:lnSpc>
              </a:pPr>
              <a:r>
                <a:rPr lang="en-US" sz="1533">
                  <a:solidFill>
                    <a:srgbClr val="000000"/>
                  </a:solidFill>
                  <a:latin typeface="Lato"/>
                  <a:ea typeface="Lato"/>
                  <a:cs typeface="Lato"/>
                  <a:sym typeface="Lato"/>
                </a:rPr>
                <a:t>19% des étudiants envisageaient l’option de la MDT à l’ECN, 92% se disaient insuffisamment informés sur la spécialité.</a:t>
              </a:r>
            </a:p>
            <a:p>
              <a:pPr algn="ctr">
                <a:lnSpc>
                  <a:spcPts val="1307"/>
                </a:lnSpc>
              </a:pPr>
              <a:endParaRPr lang="en-US" sz="1533">
                <a:solidFill>
                  <a:srgbClr val="000000"/>
                </a:solidFill>
                <a:latin typeface="Lato"/>
                <a:ea typeface="Lato"/>
                <a:cs typeface="Lato"/>
                <a:sym typeface="Lato"/>
              </a:endParaRPr>
            </a:p>
            <a:p>
              <a:pPr algn="ctr">
                <a:lnSpc>
                  <a:spcPts val="2146"/>
                </a:lnSpc>
              </a:pPr>
              <a:r>
                <a:rPr lang="en-US" sz="1533">
                  <a:solidFill>
                    <a:srgbClr val="000000"/>
                  </a:solidFill>
                  <a:latin typeface="Lato"/>
                  <a:ea typeface="Lato"/>
                  <a:cs typeface="Lato"/>
                  <a:sym typeface="Lato"/>
                </a:rPr>
                <a:t>Après visionnage d’une vidéo présentant la spécialité : </a:t>
              </a:r>
              <a:r>
                <a:rPr lang="en-US" sz="1533" b="1">
                  <a:solidFill>
                    <a:srgbClr val="000000"/>
                  </a:solidFill>
                  <a:latin typeface="Lato Bold"/>
                  <a:ea typeface="Lato Bold"/>
                  <a:cs typeface="Lato Bold"/>
                  <a:sym typeface="Lato Bold"/>
                </a:rPr>
                <a:t>59%</a:t>
              </a:r>
              <a:r>
                <a:rPr lang="en-US" sz="1533">
                  <a:solidFill>
                    <a:srgbClr val="000000"/>
                  </a:solidFill>
                  <a:latin typeface="Lato"/>
                  <a:ea typeface="Lato"/>
                  <a:cs typeface="Lato"/>
                  <a:sym typeface="Lato"/>
                </a:rPr>
                <a:t> voulaient passer en stage en MDT. </a:t>
              </a:r>
            </a:p>
            <a:p>
              <a:pPr algn="ctr">
                <a:lnSpc>
                  <a:spcPts val="1307"/>
                </a:lnSpc>
              </a:pPr>
              <a:endParaRPr lang="en-US" sz="1533">
                <a:solidFill>
                  <a:srgbClr val="000000"/>
                </a:solidFill>
                <a:latin typeface="Lato"/>
                <a:ea typeface="Lato"/>
                <a:cs typeface="Lato"/>
                <a:sym typeface="Lato"/>
              </a:endParaRPr>
            </a:p>
            <a:p>
              <a:pPr algn="ctr">
                <a:lnSpc>
                  <a:spcPts val="2146"/>
                </a:lnSpc>
              </a:pPr>
              <a:r>
                <a:rPr lang="en-US" sz="1533">
                  <a:solidFill>
                    <a:srgbClr val="000000"/>
                  </a:solidFill>
                  <a:latin typeface="Lato"/>
                  <a:ea typeface="Lato"/>
                  <a:cs typeface="Lato"/>
                  <a:sym typeface="Lato"/>
                </a:rPr>
                <a:t>Tous les sous-groupes avaient une meilleur perception de la MDT. </a:t>
              </a:r>
            </a:p>
            <a:p>
              <a:pPr algn="ctr">
                <a:lnSpc>
                  <a:spcPts val="1213"/>
                </a:lnSpc>
              </a:pPr>
              <a:endParaRPr lang="en-US" sz="1533">
                <a:solidFill>
                  <a:srgbClr val="000000"/>
                </a:solidFill>
                <a:latin typeface="Lato"/>
                <a:ea typeface="Lato"/>
                <a:cs typeface="Lato"/>
                <a:sym typeface="Lato"/>
              </a:endParaRPr>
            </a:p>
          </p:txBody>
        </p:sp>
      </p:grpSp>
      <p:grpSp>
        <p:nvGrpSpPr>
          <p:cNvPr id="15" name="Group 15"/>
          <p:cNvGrpSpPr/>
          <p:nvPr/>
        </p:nvGrpSpPr>
        <p:grpSpPr>
          <a:xfrm>
            <a:off x="541769" y="1501833"/>
            <a:ext cx="3953253" cy="1173091"/>
            <a:chOff x="0" y="0"/>
            <a:chExt cx="1561779" cy="463444"/>
          </a:xfrm>
        </p:grpSpPr>
        <p:sp>
          <p:nvSpPr>
            <p:cNvPr id="16" name="Freeform 16"/>
            <p:cNvSpPr/>
            <p:nvPr/>
          </p:nvSpPr>
          <p:spPr>
            <a:xfrm>
              <a:off x="0" y="0"/>
              <a:ext cx="1561779" cy="463444"/>
            </a:xfrm>
            <a:custGeom>
              <a:avLst/>
              <a:gdLst/>
              <a:ahLst/>
              <a:cxnLst/>
              <a:rect l="l" t="t" r="r" b="b"/>
              <a:pathLst>
                <a:path w="1561779" h="463444">
                  <a:moveTo>
                    <a:pt x="19584" y="0"/>
                  </a:moveTo>
                  <a:lnTo>
                    <a:pt x="1542195" y="0"/>
                  </a:lnTo>
                  <a:cubicBezTo>
                    <a:pt x="1547389" y="0"/>
                    <a:pt x="1552371" y="2063"/>
                    <a:pt x="1556043" y="5736"/>
                  </a:cubicBezTo>
                  <a:cubicBezTo>
                    <a:pt x="1559716" y="9409"/>
                    <a:pt x="1561779" y="14390"/>
                    <a:pt x="1561779" y="19584"/>
                  </a:cubicBezTo>
                  <a:lnTo>
                    <a:pt x="1561779" y="443860"/>
                  </a:lnTo>
                  <a:cubicBezTo>
                    <a:pt x="1561779" y="449054"/>
                    <a:pt x="1559716" y="454035"/>
                    <a:pt x="1556043" y="457708"/>
                  </a:cubicBezTo>
                  <a:cubicBezTo>
                    <a:pt x="1552371" y="461380"/>
                    <a:pt x="1547389" y="463444"/>
                    <a:pt x="1542195" y="463444"/>
                  </a:cubicBezTo>
                  <a:lnTo>
                    <a:pt x="19584" y="463444"/>
                  </a:lnTo>
                  <a:cubicBezTo>
                    <a:pt x="14390" y="463444"/>
                    <a:pt x="9409" y="461380"/>
                    <a:pt x="5736" y="457708"/>
                  </a:cubicBezTo>
                  <a:cubicBezTo>
                    <a:pt x="2063" y="454035"/>
                    <a:pt x="0" y="449054"/>
                    <a:pt x="0" y="443860"/>
                  </a:cubicBezTo>
                  <a:lnTo>
                    <a:pt x="0" y="19584"/>
                  </a:lnTo>
                  <a:cubicBezTo>
                    <a:pt x="0" y="14390"/>
                    <a:pt x="2063" y="9409"/>
                    <a:pt x="5736" y="5736"/>
                  </a:cubicBezTo>
                  <a:cubicBezTo>
                    <a:pt x="9409" y="2063"/>
                    <a:pt x="14390" y="0"/>
                    <a:pt x="19584" y="0"/>
                  </a:cubicBezTo>
                  <a:close/>
                </a:path>
              </a:pathLst>
            </a:custGeom>
            <a:solidFill>
              <a:srgbClr val="040606"/>
            </a:solidFill>
          </p:spPr>
          <p:txBody>
            <a:bodyPr/>
            <a:lstStyle/>
            <a:p>
              <a:endParaRPr lang="fr-FR" sz="1200"/>
            </a:p>
          </p:txBody>
        </p:sp>
        <p:sp>
          <p:nvSpPr>
            <p:cNvPr id="17" name="TextBox 17"/>
            <p:cNvSpPr txBox="1"/>
            <p:nvPr/>
          </p:nvSpPr>
          <p:spPr>
            <a:xfrm>
              <a:off x="0" y="-38100"/>
              <a:ext cx="1561779" cy="501544"/>
            </a:xfrm>
            <a:prstGeom prst="rect">
              <a:avLst/>
            </a:prstGeom>
          </p:spPr>
          <p:txBody>
            <a:bodyPr lIns="33867" tIns="33867" rIns="33867" bIns="33867" rtlCol="0" anchor="ctr"/>
            <a:lstStyle/>
            <a:p>
              <a:pPr algn="ctr">
                <a:lnSpc>
                  <a:spcPts val="1773"/>
                </a:lnSpc>
              </a:pPr>
              <a:endParaRPr sz="1200"/>
            </a:p>
          </p:txBody>
        </p:sp>
      </p:grpSp>
      <p:sp>
        <p:nvSpPr>
          <p:cNvPr id="18" name="Freeform 18"/>
          <p:cNvSpPr/>
          <p:nvPr/>
        </p:nvSpPr>
        <p:spPr>
          <a:xfrm rot="5400000">
            <a:off x="7187824" y="2801059"/>
            <a:ext cx="4304413" cy="2532516"/>
          </a:xfrm>
          <a:custGeom>
            <a:avLst/>
            <a:gdLst/>
            <a:ahLst/>
            <a:cxnLst/>
            <a:rect l="l" t="t" r="r" b="b"/>
            <a:pathLst>
              <a:path w="6456619" h="3798774">
                <a:moveTo>
                  <a:pt x="0" y="0"/>
                </a:moveTo>
                <a:lnTo>
                  <a:pt x="6456619" y="0"/>
                </a:lnTo>
                <a:lnTo>
                  <a:pt x="6456619" y="3798774"/>
                </a:lnTo>
                <a:lnTo>
                  <a:pt x="0" y="3798774"/>
                </a:lnTo>
                <a:lnTo>
                  <a:pt x="0" y="0"/>
                </a:lnTo>
                <a:close/>
              </a:path>
            </a:pathLst>
          </a:custGeom>
          <a:blipFill>
            <a:blip r:embed="rId2"/>
            <a:stretch>
              <a:fillRect/>
            </a:stretch>
          </a:blipFill>
        </p:spPr>
        <p:txBody>
          <a:bodyPr/>
          <a:lstStyle/>
          <a:p>
            <a:endParaRPr lang="fr-FR" sz="1200"/>
          </a:p>
        </p:txBody>
      </p:sp>
      <p:grpSp>
        <p:nvGrpSpPr>
          <p:cNvPr id="19" name="Group 19"/>
          <p:cNvGrpSpPr/>
          <p:nvPr/>
        </p:nvGrpSpPr>
        <p:grpSpPr>
          <a:xfrm>
            <a:off x="7963839" y="1619151"/>
            <a:ext cx="3743939" cy="4519059"/>
            <a:chOff x="0" y="0"/>
            <a:chExt cx="1479087" cy="1785307"/>
          </a:xfrm>
        </p:grpSpPr>
        <p:sp>
          <p:nvSpPr>
            <p:cNvPr id="20" name="Freeform 20"/>
            <p:cNvSpPr/>
            <p:nvPr/>
          </p:nvSpPr>
          <p:spPr>
            <a:xfrm>
              <a:off x="0" y="0"/>
              <a:ext cx="1479087" cy="1785307"/>
            </a:xfrm>
            <a:custGeom>
              <a:avLst/>
              <a:gdLst/>
              <a:ahLst/>
              <a:cxnLst/>
              <a:rect l="l" t="t" r="r" b="b"/>
              <a:pathLst>
                <a:path w="1479087" h="1785307">
                  <a:moveTo>
                    <a:pt x="6893" y="0"/>
                  </a:moveTo>
                  <a:lnTo>
                    <a:pt x="1472194" y="0"/>
                  </a:lnTo>
                  <a:cubicBezTo>
                    <a:pt x="1476001" y="0"/>
                    <a:pt x="1479087" y="3086"/>
                    <a:pt x="1479087" y="6893"/>
                  </a:cubicBezTo>
                  <a:lnTo>
                    <a:pt x="1479087" y="1778414"/>
                  </a:lnTo>
                  <a:cubicBezTo>
                    <a:pt x="1479087" y="1780242"/>
                    <a:pt x="1478361" y="1781995"/>
                    <a:pt x="1477068" y="1783288"/>
                  </a:cubicBezTo>
                  <a:cubicBezTo>
                    <a:pt x="1475776" y="1784581"/>
                    <a:pt x="1474023" y="1785307"/>
                    <a:pt x="1472194" y="1785307"/>
                  </a:cubicBezTo>
                  <a:lnTo>
                    <a:pt x="6893" y="1785307"/>
                  </a:lnTo>
                  <a:cubicBezTo>
                    <a:pt x="3086" y="1785307"/>
                    <a:pt x="0" y="1782221"/>
                    <a:pt x="0" y="1778414"/>
                  </a:cubicBezTo>
                  <a:lnTo>
                    <a:pt x="0" y="6893"/>
                  </a:lnTo>
                  <a:cubicBezTo>
                    <a:pt x="0" y="3086"/>
                    <a:pt x="3086" y="0"/>
                    <a:pt x="6893" y="0"/>
                  </a:cubicBezTo>
                  <a:close/>
                </a:path>
              </a:pathLst>
            </a:custGeom>
            <a:solidFill>
              <a:srgbClr val="FFFFFF"/>
            </a:solidFill>
          </p:spPr>
          <p:txBody>
            <a:bodyPr/>
            <a:lstStyle/>
            <a:p>
              <a:endParaRPr lang="fr-FR" sz="1200"/>
            </a:p>
          </p:txBody>
        </p:sp>
        <p:sp>
          <p:nvSpPr>
            <p:cNvPr id="21" name="TextBox 21"/>
            <p:cNvSpPr txBox="1"/>
            <p:nvPr/>
          </p:nvSpPr>
          <p:spPr>
            <a:xfrm>
              <a:off x="0" y="-38100"/>
              <a:ext cx="1479087" cy="1823407"/>
            </a:xfrm>
            <a:prstGeom prst="rect">
              <a:avLst/>
            </a:prstGeom>
          </p:spPr>
          <p:txBody>
            <a:bodyPr lIns="33867" tIns="33867" rIns="33867" bIns="33867" rtlCol="0" anchor="ctr"/>
            <a:lstStyle/>
            <a:p>
              <a:pPr algn="ctr">
                <a:lnSpc>
                  <a:spcPts val="1773"/>
                </a:lnSpc>
              </a:pPr>
              <a:endParaRPr sz="1200"/>
            </a:p>
          </p:txBody>
        </p:sp>
      </p:grpSp>
      <p:sp>
        <p:nvSpPr>
          <p:cNvPr id="22" name="Freeform 22"/>
          <p:cNvSpPr/>
          <p:nvPr/>
        </p:nvSpPr>
        <p:spPr>
          <a:xfrm rot="9626067">
            <a:off x="6500812" y="1445390"/>
            <a:ext cx="1734607" cy="490027"/>
          </a:xfrm>
          <a:custGeom>
            <a:avLst/>
            <a:gdLst/>
            <a:ahLst/>
            <a:cxnLst/>
            <a:rect l="l" t="t" r="r" b="b"/>
            <a:pathLst>
              <a:path w="2601910" h="735040">
                <a:moveTo>
                  <a:pt x="0" y="0"/>
                </a:moveTo>
                <a:lnTo>
                  <a:pt x="2601909" y="0"/>
                </a:lnTo>
                <a:lnTo>
                  <a:pt x="2601909" y="735039"/>
                </a:lnTo>
                <a:lnTo>
                  <a:pt x="0" y="7350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grpSp>
        <p:nvGrpSpPr>
          <p:cNvPr id="23" name="Group 23"/>
          <p:cNvGrpSpPr/>
          <p:nvPr/>
        </p:nvGrpSpPr>
        <p:grpSpPr>
          <a:xfrm>
            <a:off x="7963839" y="1501833"/>
            <a:ext cx="3743939" cy="1173091"/>
            <a:chOff x="0" y="0"/>
            <a:chExt cx="1479087" cy="463444"/>
          </a:xfrm>
        </p:grpSpPr>
        <p:sp>
          <p:nvSpPr>
            <p:cNvPr id="24" name="Freeform 24"/>
            <p:cNvSpPr/>
            <p:nvPr/>
          </p:nvSpPr>
          <p:spPr>
            <a:xfrm>
              <a:off x="0" y="0"/>
              <a:ext cx="1479087" cy="463444"/>
            </a:xfrm>
            <a:custGeom>
              <a:avLst/>
              <a:gdLst/>
              <a:ahLst/>
              <a:cxnLst/>
              <a:rect l="l" t="t" r="r" b="b"/>
              <a:pathLst>
                <a:path w="1479087" h="463444">
                  <a:moveTo>
                    <a:pt x="20679" y="0"/>
                  </a:moveTo>
                  <a:lnTo>
                    <a:pt x="1458409" y="0"/>
                  </a:lnTo>
                  <a:cubicBezTo>
                    <a:pt x="1463893" y="0"/>
                    <a:pt x="1469153" y="2179"/>
                    <a:pt x="1473031" y="6057"/>
                  </a:cubicBezTo>
                  <a:cubicBezTo>
                    <a:pt x="1476909" y="9935"/>
                    <a:pt x="1479087" y="15194"/>
                    <a:pt x="1479087" y="20679"/>
                  </a:cubicBezTo>
                  <a:lnTo>
                    <a:pt x="1479087" y="442765"/>
                  </a:lnTo>
                  <a:cubicBezTo>
                    <a:pt x="1479087" y="454186"/>
                    <a:pt x="1469829" y="463444"/>
                    <a:pt x="1458409" y="463444"/>
                  </a:cubicBezTo>
                  <a:lnTo>
                    <a:pt x="20679" y="463444"/>
                  </a:lnTo>
                  <a:cubicBezTo>
                    <a:pt x="15194" y="463444"/>
                    <a:pt x="9935" y="461265"/>
                    <a:pt x="6057" y="457387"/>
                  </a:cubicBezTo>
                  <a:cubicBezTo>
                    <a:pt x="2179" y="453509"/>
                    <a:pt x="0" y="448249"/>
                    <a:pt x="0" y="442765"/>
                  </a:cubicBezTo>
                  <a:lnTo>
                    <a:pt x="0" y="20679"/>
                  </a:lnTo>
                  <a:cubicBezTo>
                    <a:pt x="0" y="15194"/>
                    <a:pt x="2179" y="9935"/>
                    <a:pt x="6057" y="6057"/>
                  </a:cubicBezTo>
                  <a:cubicBezTo>
                    <a:pt x="9935" y="2179"/>
                    <a:pt x="15194" y="0"/>
                    <a:pt x="20679" y="0"/>
                  </a:cubicBezTo>
                  <a:close/>
                </a:path>
              </a:pathLst>
            </a:custGeom>
            <a:solidFill>
              <a:srgbClr val="040606"/>
            </a:solidFill>
          </p:spPr>
          <p:txBody>
            <a:bodyPr/>
            <a:lstStyle/>
            <a:p>
              <a:endParaRPr lang="fr-FR" sz="1200"/>
            </a:p>
          </p:txBody>
        </p:sp>
        <p:sp>
          <p:nvSpPr>
            <p:cNvPr id="25" name="TextBox 25"/>
            <p:cNvSpPr txBox="1"/>
            <p:nvPr/>
          </p:nvSpPr>
          <p:spPr>
            <a:xfrm>
              <a:off x="0" y="-38100"/>
              <a:ext cx="1479087" cy="501544"/>
            </a:xfrm>
            <a:prstGeom prst="rect">
              <a:avLst/>
            </a:prstGeom>
          </p:spPr>
          <p:txBody>
            <a:bodyPr lIns="33867" tIns="33867" rIns="33867" bIns="33867" rtlCol="0" anchor="ctr"/>
            <a:lstStyle/>
            <a:p>
              <a:pPr algn="ctr">
                <a:lnSpc>
                  <a:spcPts val="1773"/>
                </a:lnSpc>
              </a:pPr>
              <a:endParaRPr sz="1200"/>
            </a:p>
          </p:txBody>
        </p:sp>
      </p:grpSp>
      <p:sp>
        <p:nvSpPr>
          <p:cNvPr id="26" name="Freeform 26"/>
          <p:cNvSpPr/>
          <p:nvPr/>
        </p:nvSpPr>
        <p:spPr>
          <a:xfrm rot="5400000">
            <a:off x="3878671" y="2336526"/>
            <a:ext cx="4597938" cy="3005430"/>
          </a:xfrm>
          <a:custGeom>
            <a:avLst/>
            <a:gdLst/>
            <a:ahLst/>
            <a:cxnLst/>
            <a:rect l="l" t="t" r="r" b="b"/>
            <a:pathLst>
              <a:path w="6896907" h="4508145">
                <a:moveTo>
                  <a:pt x="0" y="0"/>
                </a:moveTo>
                <a:lnTo>
                  <a:pt x="6896907" y="0"/>
                </a:lnTo>
                <a:lnTo>
                  <a:pt x="6896907" y="4508145"/>
                </a:lnTo>
                <a:lnTo>
                  <a:pt x="0" y="4508145"/>
                </a:lnTo>
                <a:lnTo>
                  <a:pt x="0" y="0"/>
                </a:lnTo>
                <a:close/>
              </a:path>
            </a:pathLst>
          </a:custGeom>
          <a:blipFill>
            <a:blip r:embed="rId2"/>
            <a:stretch>
              <a:fillRect l="-5548" r="-5548"/>
            </a:stretch>
          </a:blipFill>
        </p:spPr>
        <p:txBody>
          <a:bodyPr/>
          <a:lstStyle/>
          <a:p>
            <a:endParaRPr lang="fr-FR" sz="1200"/>
          </a:p>
        </p:txBody>
      </p:sp>
      <p:grpSp>
        <p:nvGrpSpPr>
          <p:cNvPr id="27" name="Group 27"/>
          <p:cNvGrpSpPr/>
          <p:nvPr/>
        </p:nvGrpSpPr>
        <p:grpSpPr>
          <a:xfrm>
            <a:off x="11560105" y="6230044"/>
            <a:ext cx="288995" cy="285057"/>
            <a:chOff x="0" y="0"/>
            <a:chExt cx="210338" cy="207472"/>
          </a:xfrm>
        </p:grpSpPr>
        <p:sp>
          <p:nvSpPr>
            <p:cNvPr id="28" name="Freeform 28"/>
            <p:cNvSpPr/>
            <p:nvPr/>
          </p:nvSpPr>
          <p:spPr>
            <a:xfrm>
              <a:off x="0" y="0"/>
              <a:ext cx="210338" cy="207472"/>
            </a:xfrm>
            <a:custGeom>
              <a:avLst/>
              <a:gdLst/>
              <a:ahLst/>
              <a:cxnLst/>
              <a:rect l="l" t="t" r="r" b="b"/>
              <a:pathLst>
                <a:path w="210338" h="207472">
                  <a:moveTo>
                    <a:pt x="0" y="0"/>
                  </a:moveTo>
                  <a:lnTo>
                    <a:pt x="210338" y="0"/>
                  </a:lnTo>
                  <a:lnTo>
                    <a:pt x="210338" y="207472"/>
                  </a:lnTo>
                  <a:lnTo>
                    <a:pt x="0" y="207472"/>
                  </a:lnTo>
                  <a:close/>
                </a:path>
              </a:pathLst>
            </a:custGeom>
            <a:solidFill>
              <a:srgbClr val="000000">
                <a:alpha val="0"/>
              </a:srgbClr>
            </a:solidFill>
          </p:spPr>
          <p:txBody>
            <a:bodyPr/>
            <a:lstStyle/>
            <a:p>
              <a:endParaRPr lang="fr-FR" sz="1200"/>
            </a:p>
          </p:txBody>
        </p:sp>
        <p:sp>
          <p:nvSpPr>
            <p:cNvPr id="29" name="TextBox 29"/>
            <p:cNvSpPr txBox="1"/>
            <p:nvPr/>
          </p:nvSpPr>
          <p:spPr>
            <a:xfrm>
              <a:off x="0" y="-38100"/>
              <a:ext cx="210338"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4</a:t>
              </a:r>
            </a:p>
          </p:txBody>
        </p:sp>
      </p:grpSp>
      <p:sp>
        <p:nvSpPr>
          <p:cNvPr id="30" name="Freeform 30"/>
          <p:cNvSpPr/>
          <p:nvPr/>
        </p:nvSpPr>
        <p:spPr>
          <a:xfrm rot="-1259912">
            <a:off x="4333917" y="5563527"/>
            <a:ext cx="1734607" cy="490027"/>
          </a:xfrm>
          <a:custGeom>
            <a:avLst/>
            <a:gdLst/>
            <a:ahLst/>
            <a:cxnLst/>
            <a:rect l="l" t="t" r="r" b="b"/>
            <a:pathLst>
              <a:path w="2601910" h="735040">
                <a:moveTo>
                  <a:pt x="0" y="0"/>
                </a:moveTo>
                <a:lnTo>
                  <a:pt x="2601910" y="0"/>
                </a:lnTo>
                <a:lnTo>
                  <a:pt x="2601910" y="735039"/>
                </a:lnTo>
                <a:lnTo>
                  <a:pt x="0" y="7350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31" name="TextBox 31"/>
          <p:cNvSpPr txBox="1"/>
          <p:nvPr/>
        </p:nvSpPr>
        <p:spPr>
          <a:xfrm>
            <a:off x="433153" y="1554979"/>
            <a:ext cx="4061868" cy="1450590"/>
          </a:xfrm>
          <a:prstGeom prst="rect">
            <a:avLst/>
          </a:prstGeom>
        </p:spPr>
        <p:txBody>
          <a:bodyPr lIns="0" tIns="0" rIns="0" bIns="0" rtlCol="0" anchor="t">
            <a:spAutoFit/>
          </a:bodyPr>
          <a:lstStyle/>
          <a:p>
            <a:pPr algn="ctr">
              <a:lnSpc>
                <a:spcPts val="1759"/>
              </a:lnSpc>
            </a:pPr>
            <a:r>
              <a:rPr lang="en-US" sz="1257" b="1">
                <a:solidFill>
                  <a:srgbClr val="FFFFFF"/>
                </a:solidFill>
                <a:latin typeface="Poppins Bold"/>
                <a:ea typeface="Poppins Bold"/>
                <a:cs typeface="Poppins Bold"/>
                <a:sym typeface="Poppins Bold"/>
              </a:rPr>
              <a:t>FRANÇOIS SAHUT. ATTRACTIVITÉ ET CONNAISSANCE DE LA MÉDECINE EN SANTÉ AU TRAVAIL DANS LE CORPS MÉDICAL: CONCEPTION D’UN OUTIL DE COMMUNICATION, ANALYSE D’IMPACT ET PERSPECTIVES D’AVENIR. 2019</a:t>
            </a:r>
          </a:p>
          <a:p>
            <a:pPr algn="ctr">
              <a:lnSpc>
                <a:spcPts val="2693"/>
              </a:lnSpc>
            </a:pPr>
            <a:endParaRPr lang="en-US" sz="1257" b="1">
              <a:solidFill>
                <a:srgbClr val="FFFFFF"/>
              </a:solidFill>
              <a:latin typeface="Poppins Bold"/>
              <a:ea typeface="Poppins Bold"/>
              <a:cs typeface="Poppins Bold"/>
              <a:sym typeface="Poppins Bold"/>
            </a:endParaRPr>
          </a:p>
        </p:txBody>
      </p:sp>
      <p:sp>
        <p:nvSpPr>
          <p:cNvPr id="32" name="TextBox 32"/>
          <p:cNvSpPr txBox="1"/>
          <p:nvPr/>
        </p:nvSpPr>
        <p:spPr>
          <a:xfrm>
            <a:off x="8267391" y="2893639"/>
            <a:ext cx="3320301" cy="2641942"/>
          </a:xfrm>
          <a:prstGeom prst="rect">
            <a:avLst/>
          </a:prstGeom>
        </p:spPr>
        <p:txBody>
          <a:bodyPr lIns="0" tIns="0" rIns="0" bIns="0" rtlCol="0" anchor="t">
            <a:spAutoFit/>
          </a:bodyPr>
          <a:lstStyle/>
          <a:p>
            <a:pPr>
              <a:lnSpc>
                <a:spcPts val="2147"/>
              </a:lnSpc>
            </a:pPr>
            <a:r>
              <a:rPr lang="en-US" sz="1533" dirty="0">
                <a:solidFill>
                  <a:srgbClr val="000000"/>
                </a:solidFill>
                <a:latin typeface="Lato"/>
                <a:ea typeface="Lato"/>
                <a:cs typeface="Lato"/>
                <a:sym typeface="Lato"/>
              </a:rPr>
              <a:t>488 </a:t>
            </a:r>
            <a:r>
              <a:rPr lang="en-US" sz="1533" dirty="0" err="1">
                <a:solidFill>
                  <a:srgbClr val="000000"/>
                </a:solidFill>
                <a:latin typeface="Lato"/>
                <a:ea typeface="Lato"/>
                <a:cs typeface="Lato"/>
                <a:sym typeface="Lato"/>
              </a:rPr>
              <a:t>externes</a:t>
            </a:r>
            <a:r>
              <a:rPr lang="en-US" sz="1533" dirty="0">
                <a:solidFill>
                  <a:srgbClr val="000000"/>
                </a:solidFill>
                <a:latin typeface="Lato"/>
                <a:ea typeface="Lato"/>
                <a:cs typeface="Lato"/>
                <a:sym typeface="Lato"/>
              </a:rPr>
              <a:t>. Après </a:t>
            </a:r>
            <a:r>
              <a:rPr lang="en-US" sz="1533" dirty="0" err="1">
                <a:solidFill>
                  <a:srgbClr val="000000"/>
                </a:solidFill>
                <a:latin typeface="Lato"/>
                <a:ea typeface="Lato"/>
                <a:cs typeface="Lato"/>
                <a:sym typeface="Lato"/>
              </a:rPr>
              <a:t>visionnage</a:t>
            </a:r>
            <a:r>
              <a:rPr lang="en-US" sz="1533" dirty="0">
                <a:solidFill>
                  <a:srgbClr val="000000"/>
                </a:solidFill>
                <a:latin typeface="Lato"/>
                <a:ea typeface="Lato"/>
                <a:cs typeface="Lato"/>
                <a:sym typeface="Lato"/>
              </a:rPr>
              <a:t> de </a:t>
            </a:r>
            <a:r>
              <a:rPr lang="en-US" sz="1533" dirty="0" err="1">
                <a:solidFill>
                  <a:srgbClr val="000000"/>
                </a:solidFill>
                <a:latin typeface="Lato"/>
                <a:ea typeface="Lato"/>
                <a:cs typeface="Lato"/>
                <a:sym typeface="Lato"/>
              </a:rPr>
              <a:t>sa</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vidéo</a:t>
            </a:r>
            <a:r>
              <a:rPr lang="en-US" sz="1533" dirty="0">
                <a:solidFill>
                  <a:srgbClr val="000000"/>
                </a:solidFill>
                <a:latin typeface="Lato"/>
                <a:ea typeface="Lato"/>
                <a:cs typeface="Lato"/>
                <a:sym typeface="Lato"/>
              </a:rPr>
              <a:t> : </a:t>
            </a:r>
          </a:p>
          <a:p>
            <a:pPr>
              <a:lnSpc>
                <a:spcPts val="1307"/>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+ 17%</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d’étudiants</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envisageaient</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l’option</a:t>
            </a:r>
            <a:r>
              <a:rPr lang="en-US" sz="1533" dirty="0">
                <a:solidFill>
                  <a:srgbClr val="000000"/>
                </a:solidFill>
                <a:latin typeface="Lato"/>
                <a:ea typeface="Lato"/>
                <a:cs typeface="Lato"/>
                <a:sym typeface="Lato"/>
              </a:rPr>
              <a:t> de la MDT à </a:t>
            </a:r>
            <a:r>
              <a:rPr lang="en-US" sz="1533" dirty="0" err="1">
                <a:solidFill>
                  <a:srgbClr val="000000"/>
                </a:solidFill>
                <a:latin typeface="Lato"/>
                <a:ea typeface="Lato"/>
                <a:cs typeface="Lato"/>
                <a:sym typeface="Lato"/>
              </a:rPr>
              <a:t>l’ECN</a:t>
            </a:r>
            <a:endParaRPr lang="en-US" sz="1533" dirty="0">
              <a:solidFill>
                <a:srgbClr val="000000"/>
              </a:solidFill>
              <a:latin typeface="Lato"/>
              <a:ea typeface="Lato"/>
              <a:cs typeface="Lato"/>
              <a:sym typeface="Lato"/>
            </a:endParaRPr>
          </a:p>
          <a:p>
            <a:pPr>
              <a:lnSpc>
                <a:spcPts val="1307"/>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+ 8 %</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voulaient</a:t>
            </a:r>
            <a:r>
              <a:rPr lang="en-US" sz="1533" dirty="0">
                <a:solidFill>
                  <a:srgbClr val="000000"/>
                </a:solidFill>
                <a:latin typeface="Lato"/>
                <a:ea typeface="Lato"/>
                <a:cs typeface="Lato"/>
                <a:sym typeface="Lato"/>
              </a:rPr>
              <a:t> y passer </a:t>
            </a:r>
            <a:r>
              <a:rPr lang="en-US" sz="1533" dirty="0" err="1">
                <a:solidFill>
                  <a:srgbClr val="000000"/>
                </a:solidFill>
                <a:latin typeface="Lato"/>
                <a:ea typeface="Lato"/>
                <a:cs typeface="Lato"/>
                <a:sym typeface="Lato"/>
              </a:rPr>
              <a:t>en</a:t>
            </a:r>
            <a:r>
              <a:rPr lang="en-US" sz="1533" dirty="0">
                <a:solidFill>
                  <a:srgbClr val="000000"/>
                </a:solidFill>
                <a:latin typeface="Lato"/>
                <a:ea typeface="Lato"/>
                <a:cs typeface="Lato"/>
                <a:sym typeface="Lato"/>
              </a:rPr>
              <a:t> stage</a:t>
            </a:r>
          </a:p>
          <a:p>
            <a:pPr>
              <a:lnSpc>
                <a:spcPts val="1400"/>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53,5 %</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affirmaient</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avoir</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une</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meilleure</a:t>
            </a:r>
            <a:r>
              <a:rPr lang="en-US" sz="1533" dirty="0">
                <a:solidFill>
                  <a:srgbClr val="000000"/>
                </a:solidFill>
                <a:latin typeface="Lato"/>
                <a:ea typeface="Lato"/>
                <a:cs typeface="Lato"/>
                <a:sym typeface="Lato"/>
              </a:rPr>
              <a:t> image de la MDT</a:t>
            </a:r>
          </a:p>
          <a:p>
            <a:pPr>
              <a:lnSpc>
                <a:spcPts val="2147"/>
              </a:lnSpc>
            </a:pPr>
            <a:endParaRPr lang="en-US" sz="1533" dirty="0">
              <a:solidFill>
                <a:srgbClr val="000000"/>
              </a:solidFill>
              <a:latin typeface="Lato"/>
              <a:ea typeface="Lato"/>
              <a:cs typeface="Lato"/>
              <a:sym typeface="Lato"/>
            </a:endParaRPr>
          </a:p>
        </p:txBody>
      </p:sp>
      <p:sp>
        <p:nvSpPr>
          <p:cNvPr id="33" name="TextBox 33"/>
          <p:cNvSpPr txBox="1"/>
          <p:nvPr/>
        </p:nvSpPr>
        <p:spPr>
          <a:xfrm>
            <a:off x="8073772" y="1604111"/>
            <a:ext cx="3559202" cy="1154483"/>
          </a:xfrm>
          <a:prstGeom prst="rect">
            <a:avLst/>
          </a:prstGeom>
        </p:spPr>
        <p:txBody>
          <a:bodyPr lIns="0" tIns="0" rIns="0" bIns="0" rtlCol="0" anchor="t">
            <a:spAutoFit/>
          </a:bodyPr>
          <a:lstStyle/>
          <a:p>
            <a:pPr algn="ctr">
              <a:lnSpc>
                <a:spcPts val="2319"/>
              </a:lnSpc>
            </a:pPr>
            <a:r>
              <a:rPr lang="en-US" sz="1657" b="1">
                <a:solidFill>
                  <a:srgbClr val="FFFFFF"/>
                </a:solidFill>
                <a:latin typeface="Poppins Bold"/>
                <a:ea typeface="Poppins Bold"/>
                <a:cs typeface="Poppins Bold"/>
                <a:sym typeface="Poppins Bold"/>
              </a:rPr>
              <a:t>THIERRY BONJOUR. PREVENSTUFF - A QUOI SERT UN MÉDECIN DU TRAVAIL ? 2018</a:t>
            </a:r>
          </a:p>
          <a:p>
            <a:pPr algn="ctr">
              <a:lnSpc>
                <a:spcPts val="2319"/>
              </a:lnSpc>
            </a:pPr>
            <a:endParaRPr lang="en-US" sz="1657" b="1">
              <a:solidFill>
                <a:srgbClr val="FFFFFF"/>
              </a:solidFill>
              <a:latin typeface="Poppins Bold"/>
              <a:ea typeface="Poppins Bold"/>
              <a:cs typeface="Poppins Bold"/>
              <a:sym typeface="Poppins Bold"/>
            </a:endParaRPr>
          </a:p>
        </p:txBody>
      </p:sp>
      <p:sp>
        <p:nvSpPr>
          <p:cNvPr id="34" name="TextBox 34"/>
          <p:cNvSpPr txBox="1"/>
          <p:nvPr/>
        </p:nvSpPr>
        <p:spPr>
          <a:xfrm>
            <a:off x="2871908" y="411109"/>
            <a:ext cx="6611465" cy="1520031"/>
          </a:xfrm>
          <a:prstGeom prst="rect">
            <a:avLst/>
          </a:prstGeom>
        </p:spPr>
        <p:txBody>
          <a:bodyPr lIns="0" tIns="0" rIns="0" bIns="0" rtlCol="0" anchor="t">
            <a:spAutoFit/>
          </a:bodyPr>
          <a:lstStyle/>
          <a:p>
            <a:pPr algn="ctr">
              <a:lnSpc>
                <a:spcPts val="6172"/>
              </a:lnSpc>
            </a:pPr>
            <a:r>
              <a:rPr lang="en-US" sz="4408" b="1" spc="-145">
                <a:solidFill>
                  <a:srgbClr val="000000"/>
                </a:solidFill>
                <a:latin typeface="Roboto Bold"/>
                <a:ea typeface="Roboto Bold"/>
                <a:cs typeface="Roboto Bold"/>
                <a:sym typeface="Roboto Bold"/>
              </a:rPr>
              <a:t>L’importance de la visibilité</a:t>
            </a:r>
          </a:p>
        </p:txBody>
      </p:sp>
      <p:pic>
        <p:nvPicPr>
          <p:cNvPr id="35" name="Image 34">
            <a:extLst>
              <a:ext uri="{FF2B5EF4-FFF2-40B4-BE49-F238E27FC236}">
                <a16:creationId xmlns:a16="http://schemas.microsoft.com/office/drawing/2014/main" id="{078FCB68-48A5-4CFB-B7E3-1544A8F8A7A1}"/>
              </a:ext>
            </a:extLst>
          </p:cNvPr>
          <p:cNvPicPr>
            <a:picLocks noChangeAspect="1"/>
          </p:cNvPicPr>
          <p:nvPr/>
        </p:nvPicPr>
        <p:blipFill rotWithShape="1">
          <a:blip r:embed="rId5"/>
          <a:srcRect l="1365" t="2659" r="2020"/>
          <a:stretch/>
        </p:blipFill>
        <p:spPr>
          <a:xfrm>
            <a:off x="4979503" y="2240355"/>
            <a:ext cx="2458310" cy="1357947"/>
          </a:xfrm>
          <a:prstGeom prst="rect">
            <a:avLst/>
          </a:prstGeom>
        </p:spPr>
      </p:pic>
      <p:pic>
        <p:nvPicPr>
          <p:cNvPr id="36" name="Image 35">
            <a:extLst>
              <a:ext uri="{FF2B5EF4-FFF2-40B4-BE49-F238E27FC236}">
                <a16:creationId xmlns:a16="http://schemas.microsoft.com/office/drawing/2014/main" id="{86DA4598-8B4F-4178-92B1-50EBA1AE9F17}"/>
              </a:ext>
            </a:extLst>
          </p:cNvPr>
          <p:cNvPicPr>
            <a:picLocks noChangeAspect="1"/>
          </p:cNvPicPr>
          <p:nvPr/>
        </p:nvPicPr>
        <p:blipFill rotWithShape="1">
          <a:blip r:embed="rId6"/>
          <a:srcRect l="1194" t="2086" r="1082" b="1918"/>
          <a:stretch/>
        </p:blipFill>
        <p:spPr>
          <a:xfrm>
            <a:off x="4979503" y="3940845"/>
            <a:ext cx="2458310" cy="13579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3081" cy="1784866"/>
            <a:chOff x="0" y="0"/>
            <a:chExt cx="863325" cy="805465"/>
          </a:xfrm>
        </p:grpSpPr>
        <p:sp>
          <p:nvSpPr>
            <p:cNvPr id="3" name="Freeform 3"/>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4" name="TextBox 4"/>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343497" y="342900"/>
            <a:ext cx="3245106" cy="6515100"/>
            <a:chOff x="0" y="0"/>
            <a:chExt cx="1282017" cy="2573867"/>
          </a:xfrm>
        </p:grpSpPr>
        <p:sp>
          <p:nvSpPr>
            <p:cNvPr id="6" name="Freeform 6"/>
            <p:cNvSpPr/>
            <p:nvPr/>
          </p:nvSpPr>
          <p:spPr>
            <a:xfrm>
              <a:off x="0" y="0"/>
              <a:ext cx="1282017" cy="2573867"/>
            </a:xfrm>
            <a:custGeom>
              <a:avLst/>
              <a:gdLst/>
              <a:ahLst/>
              <a:cxnLst/>
              <a:rect l="l" t="t" r="r" b="b"/>
              <a:pathLst>
                <a:path w="1282017" h="2573867">
                  <a:moveTo>
                    <a:pt x="0" y="0"/>
                  </a:moveTo>
                  <a:lnTo>
                    <a:pt x="1282017" y="0"/>
                  </a:lnTo>
                  <a:lnTo>
                    <a:pt x="1282017" y="2573867"/>
                  </a:lnTo>
                  <a:lnTo>
                    <a:pt x="0" y="2573867"/>
                  </a:lnTo>
                  <a:close/>
                </a:path>
              </a:pathLst>
            </a:custGeom>
            <a:solidFill>
              <a:srgbClr val="9FD7F3"/>
            </a:solidFill>
          </p:spPr>
          <p:txBody>
            <a:bodyPr/>
            <a:lstStyle/>
            <a:p>
              <a:endParaRPr lang="fr-FR" sz="1200"/>
            </a:p>
          </p:txBody>
        </p:sp>
        <p:sp>
          <p:nvSpPr>
            <p:cNvPr id="7" name="TextBox 7"/>
            <p:cNvSpPr txBox="1"/>
            <p:nvPr/>
          </p:nvSpPr>
          <p:spPr>
            <a:xfrm>
              <a:off x="0" y="-47625"/>
              <a:ext cx="1282017" cy="2621492"/>
            </a:xfrm>
            <a:prstGeom prst="rect">
              <a:avLst/>
            </a:prstGeom>
          </p:spPr>
          <p:txBody>
            <a:bodyPr lIns="33867" tIns="33867" rIns="33867" bIns="33867" rtlCol="0" anchor="ctr"/>
            <a:lstStyle/>
            <a:p>
              <a:pPr algn="ctr">
                <a:lnSpc>
                  <a:spcPts val="2240"/>
                </a:lnSpc>
              </a:pPr>
              <a:endParaRPr sz="1200"/>
            </a:p>
          </p:txBody>
        </p:sp>
      </p:grpSp>
      <p:grpSp>
        <p:nvGrpSpPr>
          <p:cNvPr id="8" name="Group 8"/>
          <p:cNvGrpSpPr/>
          <p:nvPr/>
        </p:nvGrpSpPr>
        <p:grpSpPr>
          <a:xfrm>
            <a:off x="4750405" y="892433"/>
            <a:ext cx="755579" cy="75557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10256344" y="859730"/>
            <a:ext cx="729965" cy="7299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7437302" y="859730"/>
            <a:ext cx="765637" cy="7656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17" name="Freeform 17"/>
          <p:cNvSpPr/>
          <p:nvPr/>
        </p:nvSpPr>
        <p:spPr>
          <a:xfrm>
            <a:off x="7609527" y="1048712"/>
            <a:ext cx="421186" cy="449810"/>
          </a:xfrm>
          <a:custGeom>
            <a:avLst/>
            <a:gdLst/>
            <a:ahLst/>
            <a:cxnLst/>
            <a:rect l="l" t="t" r="r" b="b"/>
            <a:pathLst>
              <a:path w="631779" h="674715">
                <a:moveTo>
                  <a:pt x="0" y="0"/>
                </a:moveTo>
                <a:lnTo>
                  <a:pt x="631779" y="0"/>
                </a:lnTo>
                <a:lnTo>
                  <a:pt x="631779" y="674716"/>
                </a:lnTo>
                <a:lnTo>
                  <a:pt x="0" y="674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sz="1200"/>
          </a:p>
        </p:txBody>
      </p:sp>
      <p:grpSp>
        <p:nvGrpSpPr>
          <p:cNvPr id="18" name="Group 18"/>
          <p:cNvGrpSpPr/>
          <p:nvPr/>
        </p:nvGrpSpPr>
        <p:grpSpPr>
          <a:xfrm>
            <a:off x="8636206" y="3860528"/>
            <a:ext cx="775310" cy="77531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20" name="TextBox 2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21" name="Group 21"/>
          <p:cNvGrpSpPr/>
          <p:nvPr/>
        </p:nvGrpSpPr>
        <p:grpSpPr>
          <a:xfrm>
            <a:off x="5580269" y="3874305"/>
            <a:ext cx="747755" cy="74775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23" name="TextBox 2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24" name="Group 24"/>
          <p:cNvGrpSpPr/>
          <p:nvPr/>
        </p:nvGrpSpPr>
        <p:grpSpPr>
          <a:xfrm>
            <a:off x="11566456" y="6230044"/>
            <a:ext cx="282645" cy="285057"/>
            <a:chOff x="0" y="0"/>
            <a:chExt cx="205716" cy="207472"/>
          </a:xfrm>
        </p:grpSpPr>
        <p:sp>
          <p:nvSpPr>
            <p:cNvPr id="25" name="Freeform 25"/>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26" name="TextBox 26"/>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5</a:t>
              </a:r>
            </a:p>
          </p:txBody>
        </p:sp>
      </p:grpSp>
      <p:sp>
        <p:nvSpPr>
          <p:cNvPr id="27" name="Freeform 27"/>
          <p:cNvSpPr/>
          <p:nvPr/>
        </p:nvSpPr>
        <p:spPr>
          <a:xfrm>
            <a:off x="4811100" y="1048712"/>
            <a:ext cx="639857" cy="422306"/>
          </a:xfrm>
          <a:custGeom>
            <a:avLst/>
            <a:gdLst/>
            <a:ahLst/>
            <a:cxnLst/>
            <a:rect l="l" t="t" r="r" b="b"/>
            <a:pathLst>
              <a:path w="959786" h="633459">
                <a:moveTo>
                  <a:pt x="0" y="0"/>
                </a:moveTo>
                <a:lnTo>
                  <a:pt x="959786" y="0"/>
                </a:lnTo>
                <a:lnTo>
                  <a:pt x="959786" y="633459"/>
                </a:lnTo>
                <a:lnTo>
                  <a:pt x="0" y="6334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sz="1200"/>
          </a:p>
        </p:txBody>
      </p:sp>
      <p:sp>
        <p:nvSpPr>
          <p:cNvPr id="28" name="Freeform 28"/>
          <p:cNvSpPr/>
          <p:nvPr/>
        </p:nvSpPr>
        <p:spPr>
          <a:xfrm>
            <a:off x="5720581" y="4004833"/>
            <a:ext cx="467128" cy="474023"/>
          </a:xfrm>
          <a:custGeom>
            <a:avLst/>
            <a:gdLst/>
            <a:ahLst/>
            <a:cxnLst/>
            <a:rect l="l" t="t" r="r" b="b"/>
            <a:pathLst>
              <a:path w="700692" h="711035">
                <a:moveTo>
                  <a:pt x="0" y="0"/>
                </a:moveTo>
                <a:lnTo>
                  <a:pt x="700692" y="0"/>
                </a:lnTo>
                <a:lnTo>
                  <a:pt x="700692" y="711034"/>
                </a:lnTo>
                <a:lnTo>
                  <a:pt x="0" y="7110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sz="1200"/>
          </a:p>
        </p:txBody>
      </p:sp>
      <p:sp>
        <p:nvSpPr>
          <p:cNvPr id="29" name="Freeform 29"/>
          <p:cNvSpPr/>
          <p:nvPr/>
        </p:nvSpPr>
        <p:spPr>
          <a:xfrm>
            <a:off x="10351594" y="1048712"/>
            <a:ext cx="489037" cy="387673"/>
          </a:xfrm>
          <a:custGeom>
            <a:avLst/>
            <a:gdLst/>
            <a:ahLst/>
            <a:cxnLst/>
            <a:rect l="l" t="t" r="r" b="b"/>
            <a:pathLst>
              <a:path w="733555" h="581509">
                <a:moveTo>
                  <a:pt x="0" y="0"/>
                </a:moveTo>
                <a:lnTo>
                  <a:pt x="733554" y="0"/>
                </a:lnTo>
                <a:lnTo>
                  <a:pt x="733554" y="581509"/>
                </a:lnTo>
                <a:lnTo>
                  <a:pt x="0" y="5815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200"/>
          </a:p>
        </p:txBody>
      </p:sp>
      <p:sp>
        <p:nvSpPr>
          <p:cNvPr id="30" name="TextBox 30"/>
          <p:cNvSpPr txBox="1"/>
          <p:nvPr/>
        </p:nvSpPr>
        <p:spPr>
          <a:xfrm>
            <a:off x="4121828" y="1946911"/>
            <a:ext cx="2407483" cy="487056"/>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Des connaissances médicales et du monde du travail</a:t>
            </a:r>
          </a:p>
        </p:txBody>
      </p:sp>
      <p:sp>
        <p:nvSpPr>
          <p:cNvPr id="31" name="AutoShape 31"/>
          <p:cNvSpPr/>
          <p:nvPr/>
        </p:nvSpPr>
        <p:spPr>
          <a:xfrm>
            <a:off x="3702553" y="3467905"/>
            <a:ext cx="4328160" cy="0"/>
          </a:xfrm>
          <a:prstGeom prst="line">
            <a:avLst/>
          </a:prstGeom>
          <a:ln w="38100" cap="flat">
            <a:solidFill>
              <a:srgbClr val="000000"/>
            </a:solidFill>
            <a:prstDash val="solid"/>
            <a:headEnd type="none" w="sm" len="sm"/>
            <a:tailEnd type="none" w="sm" len="sm"/>
          </a:ln>
        </p:spPr>
        <p:txBody>
          <a:bodyPr/>
          <a:lstStyle/>
          <a:p>
            <a:endParaRPr lang="fr-FR" sz="1200"/>
          </a:p>
        </p:txBody>
      </p:sp>
      <p:sp>
        <p:nvSpPr>
          <p:cNvPr id="32" name="Freeform 32"/>
          <p:cNvSpPr/>
          <p:nvPr/>
        </p:nvSpPr>
        <p:spPr>
          <a:xfrm>
            <a:off x="8730346" y="4004832"/>
            <a:ext cx="587031" cy="486701"/>
          </a:xfrm>
          <a:custGeom>
            <a:avLst/>
            <a:gdLst/>
            <a:ahLst/>
            <a:cxnLst/>
            <a:rect l="l" t="t" r="r" b="b"/>
            <a:pathLst>
              <a:path w="880546" h="730052">
                <a:moveTo>
                  <a:pt x="0" y="0"/>
                </a:moveTo>
                <a:lnTo>
                  <a:pt x="880546" y="0"/>
                </a:lnTo>
                <a:lnTo>
                  <a:pt x="880546" y="730052"/>
                </a:lnTo>
                <a:lnTo>
                  <a:pt x="0" y="7300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sz="1200"/>
          </a:p>
        </p:txBody>
      </p:sp>
      <p:sp>
        <p:nvSpPr>
          <p:cNvPr id="33" name="TextBox 33"/>
          <p:cNvSpPr txBox="1"/>
          <p:nvPr/>
        </p:nvSpPr>
        <p:spPr>
          <a:xfrm>
            <a:off x="4121828" y="1660391"/>
            <a:ext cx="2407483" cy="466987"/>
          </a:xfrm>
          <a:prstGeom prst="rect">
            <a:avLst/>
          </a:prstGeom>
        </p:spPr>
        <p:txBody>
          <a:bodyPr lIns="0" tIns="0" rIns="0" bIns="0" rtlCol="0" anchor="t">
            <a:spAutoFit/>
          </a:bodyPr>
          <a:lstStyle/>
          <a:p>
            <a:pPr algn="ctr">
              <a:lnSpc>
                <a:spcPts val="1946"/>
              </a:lnSpc>
            </a:pPr>
            <a:r>
              <a:rPr lang="en-US" sz="1390" b="1">
                <a:solidFill>
                  <a:srgbClr val="000000"/>
                </a:solidFill>
                <a:latin typeface="Poppins Bold"/>
                <a:ea typeface="Poppins Bold"/>
                <a:cs typeface="Poppins Bold"/>
                <a:sym typeface="Poppins Bold"/>
              </a:rPr>
              <a:t>DOUBLE EXPERTISE DU MDT</a:t>
            </a:r>
          </a:p>
        </p:txBody>
      </p:sp>
      <p:sp>
        <p:nvSpPr>
          <p:cNvPr id="34" name="TextBox 34"/>
          <p:cNvSpPr txBox="1"/>
          <p:nvPr/>
        </p:nvSpPr>
        <p:spPr>
          <a:xfrm>
            <a:off x="9318501" y="1946911"/>
            <a:ext cx="2407483" cy="74353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Pas d’horaire atypique, organisation du temps de travail, salariat...</a:t>
            </a:r>
          </a:p>
        </p:txBody>
      </p:sp>
      <p:sp>
        <p:nvSpPr>
          <p:cNvPr id="35" name="TextBox 35"/>
          <p:cNvSpPr txBox="1"/>
          <p:nvPr/>
        </p:nvSpPr>
        <p:spPr>
          <a:xfrm>
            <a:off x="9235107" y="1631921"/>
            <a:ext cx="2574271" cy="491417"/>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QUALITÉ DE VIE AU TRAVAIL</a:t>
            </a:r>
          </a:p>
        </p:txBody>
      </p:sp>
      <p:sp>
        <p:nvSpPr>
          <p:cNvPr id="36" name="TextBox 36"/>
          <p:cNvSpPr txBox="1"/>
          <p:nvPr/>
        </p:nvSpPr>
        <p:spPr>
          <a:xfrm>
            <a:off x="6616379" y="1946911"/>
            <a:ext cx="2407483" cy="100001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Risques professionnels, transversalité des pathologies, prévention, acteurs du « one health »</a:t>
            </a:r>
          </a:p>
        </p:txBody>
      </p:sp>
      <p:sp>
        <p:nvSpPr>
          <p:cNvPr id="37" name="TextBox 37"/>
          <p:cNvSpPr txBox="1"/>
          <p:nvPr/>
        </p:nvSpPr>
        <p:spPr>
          <a:xfrm>
            <a:off x="6616379" y="1660391"/>
            <a:ext cx="2407483" cy="234936"/>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RICHESSE DE LA MDT</a:t>
            </a:r>
          </a:p>
        </p:txBody>
      </p:sp>
      <p:sp>
        <p:nvSpPr>
          <p:cNvPr id="38" name="TextBox 38"/>
          <p:cNvSpPr txBox="1"/>
          <p:nvPr/>
        </p:nvSpPr>
        <p:spPr>
          <a:xfrm>
            <a:off x="7867005" y="4986179"/>
            <a:ext cx="2407483" cy="1256498"/>
          </a:xfrm>
          <a:prstGeom prst="rect">
            <a:avLst/>
          </a:prstGeom>
        </p:spPr>
        <p:txBody>
          <a:bodyPr lIns="0" tIns="0" rIns="0" bIns="0" rtlCol="0" anchor="t">
            <a:spAutoFit/>
          </a:bodyPr>
          <a:lstStyle/>
          <a:p>
            <a:pPr algn="ctr">
              <a:lnSpc>
                <a:spcPts val="1960"/>
              </a:lnSpc>
            </a:pPr>
            <a:r>
              <a:rPr lang="en-US" sz="1400" dirty="0">
                <a:solidFill>
                  <a:srgbClr val="000000"/>
                </a:solidFill>
                <a:latin typeface="Lato"/>
                <a:ea typeface="Lato"/>
                <a:cs typeface="Lato"/>
                <a:sym typeface="Lato"/>
              </a:rPr>
              <a:t>Le MDT </a:t>
            </a:r>
            <a:r>
              <a:rPr lang="en-US" sz="1400" dirty="0" err="1">
                <a:solidFill>
                  <a:srgbClr val="000000"/>
                </a:solidFill>
                <a:latin typeface="Lato"/>
                <a:ea typeface="Lato"/>
                <a:cs typeface="Lato"/>
                <a:sym typeface="Lato"/>
              </a:rPr>
              <a:t>coordonne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une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équipe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pluridisciplinaire</a:t>
            </a:r>
            <a:r>
              <a:rPr lang="en-US" sz="1400" dirty="0">
                <a:solidFill>
                  <a:srgbClr val="000000"/>
                </a:solidFill>
                <a:latin typeface="Lato"/>
                <a:ea typeface="Lato"/>
                <a:cs typeface="Lato"/>
                <a:sym typeface="Lato"/>
              </a:rPr>
              <a:t> et </a:t>
            </a:r>
            <a:r>
              <a:rPr lang="en-US" sz="1400" dirty="0" err="1">
                <a:solidFill>
                  <a:srgbClr val="000000"/>
                </a:solidFill>
                <a:latin typeface="Lato"/>
                <a:ea typeface="Lato"/>
                <a:cs typeface="Lato"/>
                <a:sym typeface="Lato"/>
              </a:rPr>
              <a:t>interagit</a:t>
            </a:r>
            <a:r>
              <a:rPr lang="en-US" sz="1400" dirty="0">
                <a:solidFill>
                  <a:srgbClr val="000000"/>
                </a:solidFill>
                <a:latin typeface="Lato"/>
                <a:ea typeface="Lato"/>
                <a:cs typeface="Lato"/>
                <a:sym typeface="Lato"/>
              </a:rPr>
              <a:t> avec de </a:t>
            </a:r>
            <a:r>
              <a:rPr lang="en-US" sz="1400" dirty="0" err="1">
                <a:solidFill>
                  <a:srgbClr val="000000"/>
                </a:solidFill>
                <a:latin typeface="Lato"/>
                <a:ea typeface="Lato"/>
                <a:cs typeface="Lato"/>
                <a:sym typeface="Lato"/>
              </a:rPr>
              <a:t>nombreux</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interlocuteurs</a:t>
            </a:r>
            <a:endParaRPr lang="en-US" sz="1400" dirty="0">
              <a:solidFill>
                <a:srgbClr val="000000"/>
              </a:solidFill>
              <a:latin typeface="Lato"/>
              <a:ea typeface="Lato"/>
              <a:cs typeface="Lato"/>
              <a:sym typeface="Lato"/>
            </a:endParaRPr>
          </a:p>
          <a:p>
            <a:pPr algn="ctr">
              <a:lnSpc>
                <a:spcPts val="1960"/>
              </a:lnSpc>
            </a:pPr>
            <a:endParaRPr lang="en-US" sz="1400" dirty="0">
              <a:solidFill>
                <a:srgbClr val="000000"/>
              </a:solidFill>
              <a:latin typeface="Lato"/>
              <a:ea typeface="Lato"/>
              <a:cs typeface="Lato"/>
              <a:sym typeface="Lato"/>
            </a:endParaRPr>
          </a:p>
        </p:txBody>
      </p:sp>
      <p:sp>
        <p:nvSpPr>
          <p:cNvPr id="39" name="TextBox 39"/>
          <p:cNvSpPr txBox="1"/>
          <p:nvPr/>
        </p:nvSpPr>
        <p:spPr>
          <a:xfrm>
            <a:off x="7820121" y="4673937"/>
            <a:ext cx="2407483" cy="234936"/>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LE TRAVAIL EN ÉQUIPE</a:t>
            </a:r>
          </a:p>
        </p:txBody>
      </p:sp>
      <p:sp>
        <p:nvSpPr>
          <p:cNvPr id="40" name="TextBox 40"/>
          <p:cNvSpPr txBox="1"/>
          <p:nvPr/>
        </p:nvSpPr>
        <p:spPr>
          <a:xfrm>
            <a:off x="4750405" y="4986179"/>
            <a:ext cx="2407483" cy="100001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Recherche, enseignement, SPST interentreprises ou autonome, public ou privé, secteurs variés</a:t>
            </a:r>
          </a:p>
        </p:txBody>
      </p:sp>
      <p:sp>
        <p:nvSpPr>
          <p:cNvPr id="41" name="TextBox 41"/>
          <p:cNvSpPr txBox="1"/>
          <p:nvPr/>
        </p:nvSpPr>
        <p:spPr>
          <a:xfrm>
            <a:off x="479198" y="738182"/>
            <a:ext cx="2974047" cy="1885131"/>
          </a:xfrm>
          <a:prstGeom prst="rect">
            <a:avLst/>
          </a:prstGeom>
        </p:spPr>
        <p:txBody>
          <a:bodyPr lIns="0" tIns="0" rIns="0" bIns="0" rtlCol="0" anchor="t">
            <a:spAutoFit/>
          </a:bodyPr>
          <a:lstStyle/>
          <a:p>
            <a:pPr>
              <a:lnSpc>
                <a:spcPts val="4884"/>
              </a:lnSpc>
            </a:pPr>
            <a:r>
              <a:rPr lang="en-US" sz="4400" b="1" spc="-110">
                <a:solidFill>
                  <a:srgbClr val="000000"/>
                </a:solidFill>
                <a:latin typeface="Roboto Bold"/>
                <a:ea typeface="Roboto Bold"/>
                <a:cs typeface="Roboto Bold"/>
                <a:sym typeface="Roboto Bold"/>
              </a:rPr>
              <a:t>« Marketer » notre spécialité </a:t>
            </a:r>
          </a:p>
        </p:txBody>
      </p:sp>
      <p:sp>
        <p:nvSpPr>
          <p:cNvPr id="42" name="TextBox 42"/>
          <p:cNvSpPr txBox="1"/>
          <p:nvPr/>
        </p:nvSpPr>
        <p:spPr>
          <a:xfrm>
            <a:off x="611463" y="2985695"/>
            <a:ext cx="2603236" cy="1247521"/>
          </a:xfrm>
          <a:prstGeom prst="rect">
            <a:avLst/>
          </a:prstGeom>
        </p:spPr>
        <p:txBody>
          <a:bodyPr lIns="0" tIns="0" rIns="0" bIns="0" rtlCol="0" anchor="t">
            <a:spAutoFit/>
          </a:bodyPr>
          <a:lstStyle/>
          <a:p>
            <a:pPr>
              <a:lnSpc>
                <a:spcPts val="3267"/>
              </a:lnSpc>
            </a:pPr>
            <a:r>
              <a:rPr lang="en-US" sz="2333">
                <a:solidFill>
                  <a:srgbClr val="000000"/>
                </a:solidFill>
                <a:latin typeface="Poppins"/>
                <a:ea typeface="Poppins"/>
                <a:cs typeface="Poppins"/>
                <a:sym typeface="Poppins"/>
              </a:rPr>
              <a:t>METTRE EN AVANT NOS (NOMBREUX) ATOUTS</a:t>
            </a:r>
          </a:p>
        </p:txBody>
      </p:sp>
      <p:sp>
        <p:nvSpPr>
          <p:cNvPr id="43" name="TextBox 43"/>
          <p:cNvSpPr txBox="1"/>
          <p:nvPr/>
        </p:nvSpPr>
        <p:spPr>
          <a:xfrm>
            <a:off x="4750405" y="4673937"/>
            <a:ext cx="2407483" cy="491417"/>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POSSIBILITÉS D’EXERCICE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724"/>
            <a:ext cx="12192000" cy="1835155"/>
            <a:chOff x="0" y="0"/>
            <a:chExt cx="5501942" cy="828159"/>
          </a:xfrm>
        </p:grpSpPr>
        <p:sp>
          <p:nvSpPr>
            <p:cNvPr id="3" name="Freeform 3"/>
            <p:cNvSpPr/>
            <p:nvPr/>
          </p:nvSpPr>
          <p:spPr>
            <a:xfrm>
              <a:off x="0" y="0"/>
              <a:ext cx="5501942" cy="828159"/>
            </a:xfrm>
            <a:custGeom>
              <a:avLst/>
              <a:gdLst/>
              <a:ahLst/>
              <a:cxnLst/>
              <a:rect l="l" t="t" r="r" b="b"/>
              <a:pathLst>
                <a:path w="5501942" h="828159">
                  <a:moveTo>
                    <a:pt x="0" y="0"/>
                  </a:moveTo>
                  <a:lnTo>
                    <a:pt x="5501942" y="0"/>
                  </a:lnTo>
                  <a:lnTo>
                    <a:pt x="5501942" y="828159"/>
                  </a:lnTo>
                  <a:lnTo>
                    <a:pt x="0" y="828159"/>
                  </a:lnTo>
                  <a:close/>
                </a:path>
              </a:pathLst>
            </a:custGeom>
            <a:solidFill>
              <a:srgbClr val="9FD7F3"/>
            </a:solidFill>
          </p:spPr>
          <p:txBody>
            <a:bodyPr/>
            <a:lstStyle/>
            <a:p>
              <a:endParaRPr lang="fr-FR" sz="1200"/>
            </a:p>
          </p:txBody>
        </p:sp>
        <p:sp>
          <p:nvSpPr>
            <p:cNvPr id="4" name="TextBox 4"/>
            <p:cNvSpPr txBox="1"/>
            <p:nvPr/>
          </p:nvSpPr>
          <p:spPr>
            <a:xfrm>
              <a:off x="0" y="-38100"/>
              <a:ext cx="5501942" cy="86625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6</a:t>
              </a:r>
            </a:p>
          </p:txBody>
        </p:sp>
      </p:grpSp>
      <p:sp>
        <p:nvSpPr>
          <p:cNvPr id="8" name="Freeform 8"/>
          <p:cNvSpPr/>
          <p:nvPr/>
        </p:nvSpPr>
        <p:spPr>
          <a:xfrm>
            <a:off x="-2388015" y="1806431"/>
            <a:ext cx="4776029" cy="5051569"/>
          </a:xfrm>
          <a:custGeom>
            <a:avLst/>
            <a:gdLst/>
            <a:ahLst/>
            <a:cxnLst/>
            <a:rect l="l" t="t" r="r" b="b"/>
            <a:pathLst>
              <a:path w="7164044" h="7577354">
                <a:moveTo>
                  <a:pt x="0" y="0"/>
                </a:moveTo>
                <a:lnTo>
                  <a:pt x="7164044" y="0"/>
                </a:lnTo>
                <a:lnTo>
                  <a:pt x="7164044" y="7577354"/>
                </a:lnTo>
                <a:lnTo>
                  <a:pt x="0" y="7577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9" name="TextBox 9"/>
          <p:cNvSpPr txBox="1"/>
          <p:nvPr/>
        </p:nvSpPr>
        <p:spPr>
          <a:xfrm>
            <a:off x="585727" y="406358"/>
            <a:ext cx="8278256"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Améliorer la visibilité</a:t>
            </a:r>
          </a:p>
        </p:txBody>
      </p:sp>
      <p:sp>
        <p:nvSpPr>
          <p:cNvPr id="10" name="Freeform 10"/>
          <p:cNvSpPr/>
          <p:nvPr/>
        </p:nvSpPr>
        <p:spPr>
          <a:xfrm>
            <a:off x="9694372" y="1806431"/>
            <a:ext cx="4776029" cy="5051569"/>
          </a:xfrm>
          <a:custGeom>
            <a:avLst/>
            <a:gdLst/>
            <a:ahLst/>
            <a:cxnLst/>
            <a:rect l="l" t="t" r="r" b="b"/>
            <a:pathLst>
              <a:path w="7164044" h="7577354">
                <a:moveTo>
                  <a:pt x="0" y="0"/>
                </a:moveTo>
                <a:lnTo>
                  <a:pt x="7164044" y="0"/>
                </a:lnTo>
                <a:lnTo>
                  <a:pt x="7164044" y="7577354"/>
                </a:lnTo>
                <a:lnTo>
                  <a:pt x="0" y="7577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11" name="TextBox 11"/>
          <p:cNvSpPr txBox="1"/>
          <p:nvPr/>
        </p:nvSpPr>
        <p:spPr>
          <a:xfrm>
            <a:off x="10099003" y="3819983"/>
            <a:ext cx="1983383" cy="926087"/>
          </a:xfrm>
          <a:prstGeom prst="rect">
            <a:avLst/>
          </a:prstGeom>
        </p:spPr>
        <p:txBody>
          <a:bodyPr lIns="0" tIns="0" rIns="0" bIns="0" rtlCol="0" anchor="t">
            <a:spAutoFit/>
          </a:bodyPr>
          <a:lstStyle/>
          <a:p>
            <a:pPr algn="ctr">
              <a:lnSpc>
                <a:spcPts val="3733"/>
              </a:lnSpc>
            </a:pPr>
            <a:r>
              <a:rPr lang="en-US" sz="2666">
                <a:solidFill>
                  <a:srgbClr val="FFFFFF"/>
                </a:solidFill>
                <a:latin typeface="Poppins"/>
                <a:ea typeface="Poppins"/>
                <a:cs typeface="Poppins"/>
                <a:sym typeface="Poppins"/>
              </a:rPr>
              <a:t>Auprès des </a:t>
            </a:r>
          </a:p>
          <a:p>
            <a:pPr algn="ctr">
              <a:lnSpc>
                <a:spcPts val="3733"/>
              </a:lnSpc>
              <a:spcBef>
                <a:spcPct val="0"/>
              </a:spcBef>
            </a:pPr>
            <a:r>
              <a:rPr lang="en-US" sz="2666">
                <a:solidFill>
                  <a:srgbClr val="FFFFFF"/>
                </a:solidFill>
                <a:latin typeface="Poppins"/>
                <a:ea typeface="Poppins"/>
                <a:cs typeface="Poppins"/>
                <a:sym typeface="Poppins"/>
              </a:rPr>
              <a:t>étudiants</a:t>
            </a:r>
          </a:p>
        </p:txBody>
      </p:sp>
      <p:sp>
        <p:nvSpPr>
          <p:cNvPr id="12" name="TextBox 12"/>
          <p:cNvSpPr txBox="1"/>
          <p:nvPr/>
        </p:nvSpPr>
        <p:spPr>
          <a:xfrm>
            <a:off x="192419" y="3819983"/>
            <a:ext cx="1983383" cy="926087"/>
          </a:xfrm>
          <a:prstGeom prst="rect">
            <a:avLst/>
          </a:prstGeom>
        </p:spPr>
        <p:txBody>
          <a:bodyPr lIns="0" tIns="0" rIns="0" bIns="0" rtlCol="0" anchor="t">
            <a:spAutoFit/>
          </a:bodyPr>
          <a:lstStyle/>
          <a:p>
            <a:pPr algn="ctr">
              <a:lnSpc>
                <a:spcPts val="3733"/>
              </a:lnSpc>
            </a:pPr>
            <a:r>
              <a:rPr lang="en-US" sz="2666">
                <a:solidFill>
                  <a:srgbClr val="FFFFFF"/>
                </a:solidFill>
                <a:latin typeface="Poppins"/>
                <a:ea typeface="Poppins"/>
                <a:cs typeface="Poppins"/>
                <a:sym typeface="Poppins"/>
              </a:rPr>
              <a:t>Auprès des </a:t>
            </a:r>
          </a:p>
          <a:p>
            <a:pPr algn="ctr">
              <a:lnSpc>
                <a:spcPts val="3733"/>
              </a:lnSpc>
              <a:spcBef>
                <a:spcPct val="0"/>
              </a:spcBef>
            </a:pPr>
            <a:r>
              <a:rPr lang="en-US" sz="2666">
                <a:solidFill>
                  <a:srgbClr val="FFFFFF"/>
                </a:solidFill>
                <a:latin typeface="Poppins"/>
                <a:ea typeface="Poppins"/>
                <a:cs typeface="Poppins"/>
                <a:sym typeface="Poppins"/>
              </a:rPr>
              <a:t>confrères</a:t>
            </a:r>
          </a:p>
        </p:txBody>
      </p:sp>
      <p:sp>
        <p:nvSpPr>
          <p:cNvPr id="13" name="AutoShape 13"/>
          <p:cNvSpPr/>
          <p:nvPr/>
        </p:nvSpPr>
        <p:spPr>
          <a:xfrm>
            <a:off x="2117303" y="3065866"/>
            <a:ext cx="2052859" cy="294928"/>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4" name="AutoShape 14"/>
          <p:cNvSpPr/>
          <p:nvPr/>
        </p:nvSpPr>
        <p:spPr>
          <a:xfrm>
            <a:off x="2389972" y="5175078"/>
            <a:ext cx="2077797" cy="323980"/>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5" name="TextBox 15"/>
          <p:cNvSpPr txBox="1"/>
          <p:nvPr/>
        </p:nvSpPr>
        <p:spPr>
          <a:xfrm>
            <a:off x="2388015" y="5200846"/>
            <a:ext cx="3190104" cy="1538626"/>
          </a:xfrm>
          <a:prstGeom prst="rect">
            <a:avLst/>
          </a:prstGeom>
        </p:spPr>
        <p:txBody>
          <a:bodyPr lIns="0" tIns="0" rIns="0" bIns="0" rtlCol="0" anchor="t">
            <a:spAutoFit/>
          </a:bodyPr>
          <a:lstStyle/>
          <a:p>
            <a:pPr algn="r">
              <a:lnSpc>
                <a:spcPts val="3266"/>
              </a:lnSpc>
            </a:pPr>
            <a:r>
              <a:rPr lang="en-US" sz="2333">
                <a:solidFill>
                  <a:srgbClr val="000000"/>
                </a:solidFill>
                <a:latin typeface="Poppins"/>
                <a:ea typeface="Poppins"/>
                <a:cs typeface="Poppins"/>
                <a:sym typeface="Poppins"/>
              </a:rPr>
              <a:t>Local</a:t>
            </a:r>
          </a:p>
          <a:p>
            <a:pPr algn="r">
              <a:lnSpc>
                <a:spcPts val="2239"/>
              </a:lnSpc>
            </a:pPr>
            <a:r>
              <a:rPr lang="en-US" sz="1600">
                <a:solidFill>
                  <a:srgbClr val="000000"/>
                </a:solidFill>
                <a:latin typeface="Poppins"/>
                <a:ea typeface="Poppins"/>
                <a:cs typeface="Poppins"/>
                <a:sym typeface="Poppins"/>
              </a:rPr>
              <a:t>Projets communs transversaux, </a:t>
            </a:r>
          </a:p>
          <a:p>
            <a:pPr algn="r">
              <a:lnSpc>
                <a:spcPts val="2239"/>
              </a:lnSpc>
            </a:pPr>
            <a:r>
              <a:rPr lang="en-US" sz="1600">
                <a:solidFill>
                  <a:srgbClr val="000000"/>
                </a:solidFill>
                <a:latin typeface="Poppins"/>
                <a:ea typeface="Poppins"/>
                <a:cs typeface="Poppins"/>
                <a:sym typeface="Poppins"/>
              </a:rPr>
              <a:t>Présentation dans les services, </a:t>
            </a:r>
          </a:p>
          <a:p>
            <a:pPr algn="r">
              <a:lnSpc>
                <a:spcPts val="2239"/>
              </a:lnSpc>
              <a:spcBef>
                <a:spcPct val="0"/>
              </a:spcBef>
            </a:pPr>
            <a:r>
              <a:rPr lang="en-US" sz="1600">
                <a:solidFill>
                  <a:srgbClr val="000000"/>
                </a:solidFill>
                <a:latin typeface="Poppins"/>
                <a:ea typeface="Poppins"/>
                <a:cs typeface="Poppins"/>
                <a:sym typeface="Poppins"/>
              </a:rPr>
              <a:t>Participation aux enseignements des DES/DU…</a:t>
            </a:r>
          </a:p>
        </p:txBody>
      </p:sp>
      <p:sp>
        <p:nvSpPr>
          <p:cNvPr id="16" name="TextBox 16"/>
          <p:cNvSpPr txBox="1"/>
          <p:nvPr/>
        </p:nvSpPr>
        <p:spPr>
          <a:xfrm>
            <a:off x="0" y="4930958"/>
            <a:ext cx="2175802" cy="640881"/>
          </a:xfrm>
          <a:prstGeom prst="rect">
            <a:avLst/>
          </a:prstGeom>
        </p:spPr>
        <p:txBody>
          <a:bodyPr lIns="0" tIns="0" rIns="0" bIns="0" rtlCol="0" anchor="t">
            <a:spAutoFit/>
          </a:bodyPr>
          <a:lstStyle/>
          <a:p>
            <a:pPr algn="ctr">
              <a:lnSpc>
                <a:spcPts val="1748"/>
              </a:lnSpc>
            </a:pPr>
            <a:r>
              <a:rPr lang="en-US" sz="1249">
                <a:solidFill>
                  <a:srgbClr val="EBE2D6"/>
                </a:solidFill>
                <a:latin typeface="Open Sans"/>
                <a:ea typeface="Open Sans"/>
                <a:cs typeface="Open Sans"/>
                <a:sym typeface="Open Sans"/>
              </a:rPr>
              <a:t>Pour en finir avec le </a:t>
            </a:r>
          </a:p>
          <a:p>
            <a:pPr algn="ctr">
              <a:lnSpc>
                <a:spcPts val="1748"/>
              </a:lnSpc>
              <a:spcBef>
                <a:spcPct val="0"/>
              </a:spcBef>
            </a:pPr>
            <a:r>
              <a:rPr lang="en-US" sz="1249">
                <a:solidFill>
                  <a:srgbClr val="EBE2D6"/>
                </a:solidFill>
                <a:latin typeface="Open Sans"/>
                <a:ea typeface="Open Sans"/>
                <a:cs typeface="Open Sans"/>
                <a:sym typeface="Open Sans"/>
              </a:rPr>
              <a:t>« Tu finiras médecin du travail dans la Creuse »</a:t>
            </a:r>
          </a:p>
        </p:txBody>
      </p:sp>
      <p:sp>
        <p:nvSpPr>
          <p:cNvPr id="17" name="TextBox 17"/>
          <p:cNvSpPr txBox="1"/>
          <p:nvPr/>
        </p:nvSpPr>
        <p:spPr>
          <a:xfrm>
            <a:off x="4239357" y="3057578"/>
            <a:ext cx="1338761" cy="1080167"/>
          </a:xfrm>
          <a:prstGeom prst="rect">
            <a:avLst/>
          </a:prstGeom>
        </p:spPr>
        <p:txBody>
          <a:bodyPr lIns="0" tIns="0" rIns="0" bIns="0" rtlCol="0" anchor="t">
            <a:spAutoFit/>
          </a:bodyPr>
          <a:lstStyle/>
          <a:p>
            <a:pPr algn="r">
              <a:lnSpc>
                <a:spcPts val="3266"/>
              </a:lnSpc>
            </a:pPr>
            <a:r>
              <a:rPr lang="en-US" sz="2333">
                <a:solidFill>
                  <a:srgbClr val="000000"/>
                </a:solidFill>
                <a:latin typeface="Poppins"/>
                <a:ea typeface="Poppins"/>
                <a:cs typeface="Poppins"/>
                <a:sym typeface="Poppins"/>
              </a:rPr>
              <a:t>National</a:t>
            </a:r>
          </a:p>
          <a:p>
            <a:pPr algn="r">
              <a:lnSpc>
                <a:spcPts val="2239"/>
              </a:lnSpc>
            </a:pPr>
            <a:r>
              <a:rPr lang="en-US" sz="1600">
                <a:solidFill>
                  <a:srgbClr val="000000"/>
                </a:solidFill>
                <a:latin typeface="Poppins"/>
                <a:ea typeface="Poppins"/>
                <a:cs typeface="Poppins"/>
                <a:sym typeface="Poppins"/>
              </a:rPr>
              <a:t>Congrès</a:t>
            </a:r>
          </a:p>
          <a:p>
            <a:pPr algn="r">
              <a:lnSpc>
                <a:spcPts val="3266"/>
              </a:lnSpc>
              <a:spcBef>
                <a:spcPct val="0"/>
              </a:spcBef>
            </a:pPr>
            <a:endParaRPr lang="en-US" sz="1600">
              <a:solidFill>
                <a:srgbClr val="000000"/>
              </a:solidFill>
              <a:latin typeface="Poppins"/>
              <a:ea typeface="Poppins"/>
              <a:cs typeface="Poppins"/>
              <a:sym typeface="Poppins"/>
            </a:endParaRPr>
          </a:p>
        </p:txBody>
      </p:sp>
      <p:sp>
        <p:nvSpPr>
          <p:cNvPr id="18" name="AutoShape 18"/>
          <p:cNvSpPr/>
          <p:nvPr/>
        </p:nvSpPr>
        <p:spPr>
          <a:xfrm>
            <a:off x="8283110" y="2364557"/>
            <a:ext cx="1815893" cy="383791"/>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9" name="AutoShape 19"/>
          <p:cNvSpPr/>
          <p:nvPr/>
        </p:nvSpPr>
        <p:spPr>
          <a:xfrm>
            <a:off x="7950755" y="4780680"/>
            <a:ext cx="1826456" cy="381850"/>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20" name="TextBox 20"/>
          <p:cNvSpPr txBox="1"/>
          <p:nvPr/>
        </p:nvSpPr>
        <p:spPr>
          <a:xfrm>
            <a:off x="6041193" y="2031629"/>
            <a:ext cx="2808648" cy="2102883"/>
          </a:xfrm>
          <a:prstGeom prst="rect">
            <a:avLst/>
          </a:prstGeom>
        </p:spPr>
        <p:txBody>
          <a:bodyPr lIns="0" tIns="0" rIns="0" bIns="0" rtlCol="0" anchor="t">
            <a:spAutoFit/>
          </a:bodyPr>
          <a:lstStyle/>
          <a:p>
            <a:pPr>
              <a:lnSpc>
                <a:spcPts val="3267"/>
              </a:lnSpc>
            </a:pPr>
            <a:r>
              <a:rPr lang="en-US" sz="2333">
                <a:solidFill>
                  <a:srgbClr val="000000"/>
                </a:solidFill>
                <a:latin typeface="Poppins"/>
                <a:ea typeface="Poppins"/>
                <a:cs typeface="Poppins"/>
                <a:sym typeface="Poppins"/>
              </a:rPr>
              <a:t>National</a:t>
            </a:r>
          </a:p>
          <a:p>
            <a:pPr>
              <a:lnSpc>
                <a:spcPts val="2239"/>
              </a:lnSpc>
            </a:pPr>
            <a:r>
              <a:rPr lang="en-US" sz="1600">
                <a:solidFill>
                  <a:srgbClr val="000000"/>
                </a:solidFill>
                <a:latin typeface="Poppins"/>
                <a:ea typeface="Poppins"/>
                <a:cs typeface="Poppins"/>
                <a:sym typeface="Poppins"/>
              </a:rPr>
              <a:t>Programme EDN/ ECOS, </a:t>
            </a:r>
          </a:p>
          <a:p>
            <a:pPr>
              <a:lnSpc>
                <a:spcPts val="2239"/>
              </a:lnSpc>
            </a:pPr>
            <a:r>
              <a:rPr lang="en-US" sz="1600">
                <a:solidFill>
                  <a:srgbClr val="000000"/>
                </a:solidFill>
                <a:latin typeface="Poppins"/>
                <a:ea typeface="Poppins"/>
                <a:cs typeface="Poppins"/>
                <a:sym typeface="Poppins"/>
              </a:rPr>
              <a:t>Sites internet ressources, maillage,</a:t>
            </a:r>
          </a:p>
          <a:p>
            <a:pPr>
              <a:lnSpc>
                <a:spcPts val="2239"/>
              </a:lnSpc>
            </a:pPr>
            <a:r>
              <a:rPr lang="en-US" sz="1600">
                <a:solidFill>
                  <a:srgbClr val="000000"/>
                </a:solidFill>
                <a:latin typeface="Poppins"/>
                <a:ea typeface="Poppins"/>
                <a:cs typeface="Poppins"/>
                <a:sym typeface="Poppins"/>
              </a:rPr>
              <a:t>Réseaux sociaux, </a:t>
            </a:r>
          </a:p>
          <a:p>
            <a:pPr>
              <a:lnSpc>
                <a:spcPts val="2239"/>
              </a:lnSpc>
            </a:pPr>
            <a:r>
              <a:rPr lang="en-US" sz="1600">
                <a:solidFill>
                  <a:srgbClr val="000000"/>
                </a:solidFill>
                <a:latin typeface="Poppins"/>
                <a:ea typeface="Poppins"/>
                <a:cs typeface="Poppins"/>
                <a:sym typeface="Poppins"/>
              </a:rPr>
              <a:t>Vidéos, photos (AMT +++), </a:t>
            </a:r>
          </a:p>
          <a:p>
            <a:pPr>
              <a:lnSpc>
                <a:spcPts val="2239"/>
              </a:lnSpc>
              <a:spcBef>
                <a:spcPct val="0"/>
              </a:spcBef>
            </a:pPr>
            <a:r>
              <a:rPr lang="en-US" sz="1600">
                <a:solidFill>
                  <a:srgbClr val="000000"/>
                </a:solidFill>
                <a:latin typeface="Poppins"/>
                <a:ea typeface="Poppins"/>
                <a:cs typeface="Poppins"/>
                <a:sym typeface="Poppins"/>
              </a:rPr>
              <a:t>Législation</a:t>
            </a:r>
          </a:p>
        </p:txBody>
      </p:sp>
      <p:sp>
        <p:nvSpPr>
          <p:cNvPr id="21" name="TextBox 21"/>
          <p:cNvSpPr txBox="1"/>
          <p:nvPr/>
        </p:nvSpPr>
        <p:spPr>
          <a:xfrm>
            <a:off x="6096000" y="4562110"/>
            <a:ext cx="3190104" cy="1644425"/>
          </a:xfrm>
          <a:prstGeom prst="rect">
            <a:avLst/>
          </a:prstGeom>
        </p:spPr>
        <p:txBody>
          <a:bodyPr lIns="0" tIns="0" rIns="0" bIns="0" rtlCol="0" anchor="t">
            <a:spAutoFit/>
          </a:bodyPr>
          <a:lstStyle/>
          <a:p>
            <a:pPr>
              <a:lnSpc>
                <a:spcPts val="3266"/>
              </a:lnSpc>
            </a:pPr>
            <a:r>
              <a:rPr lang="en-US" sz="2333">
                <a:solidFill>
                  <a:srgbClr val="000000"/>
                </a:solidFill>
                <a:latin typeface="Poppins"/>
                <a:ea typeface="Poppins"/>
                <a:cs typeface="Poppins"/>
                <a:sym typeface="Poppins"/>
              </a:rPr>
              <a:t>Local</a:t>
            </a:r>
          </a:p>
          <a:p>
            <a:pPr>
              <a:lnSpc>
                <a:spcPts val="2239"/>
              </a:lnSpc>
            </a:pPr>
            <a:r>
              <a:rPr lang="en-US" sz="1600">
                <a:solidFill>
                  <a:srgbClr val="000000"/>
                </a:solidFill>
                <a:latin typeface="Poppins"/>
                <a:ea typeface="Poppins"/>
                <a:cs typeface="Poppins"/>
                <a:sym typeface="Poppins"/>
              </a:rPr>
              <a:t>Stages, Forums, </a:t>
            </a:r>
          </a:p>
          <a:p>
            <a:pPr>
              <a:lnSpc>
                <a:spcPts val="2239"/>
              </a:lnSpc>
            </a:pPr>
            <a:r>
              <a:rPr lang="en-US" sz="1600">
                <a:solidFill>
                  <a:srgbClr val="000000"/>
                </a:solidFill>
                <a:latin typeface="Poppins"/>
                <a:ea typeface="Poppins"/>
                <a:cs typeface="Poppins"/>
                <a:sym typeface="Poppins"/>
              </a:rPr>
              <a:t>Présentations communes… </a:t>
            </a:r>
          </a:p>
          <a:p>
            <a:pPr>
              <a:lnSpc>
                <a:spcPts val="2239"/>
              </a:lnSpc>
            </a:pPr>
            <a:endParaRPr lang="en-US" sz="1600">
              <a:solidFill>
                <a:srgbClr val="000000"/>
              </a:solidFill>
              <a:latin typeface="Poppins"/>
              <a:ea typeface="Poppins"/>
              <a:cs typeface="Poppins"/>
              <a:sym typeface="Poppins"/>
            </a:endParaRPr>
          </a:p>
          <a:p>
            <a:pPr>
              <a:lnSpc>
                <a:spcPts val="3266"/>
              </a:lnSpc>
              <a:spcBef>
                <a:spcPct val="0"/>
              </a:spcBef>
            </a:pPr>
            <a:endParaRPr lang="en-US" sz="1600">
              <a:solidFill>
                <a:srgbClr val="000000"/>
              </a:solidFill>
              <a:latin typeface="Poppins"/>
              <a:ea typeface="Poppins"/>
              <a:cs typeface="Poppins"/>
              <a:sym typeface="Poppins"/>
            </a:endParaRPr>
          </a:p>
        </p:txBody>
      </p:sp>
      <p:grpSp>
        <p:nvGrpSpPr>
          <p:cNvPr id="22" name="Group 22"/>
          <p:cNvGrpSpPr/>
          <p:nvPr/>
        </p:nvGrpSpPr>
        <p:grpSpPr>
          <a:xfrm>
            <a:off x="11707779" y="6372572"/>
            <a:ext cx="278823" cy="278407"/>
            <a:chOff x="0" y="0"/>
            <a:chExt cx="202935" cy="202632"/>
          </a:xfrm>
        </p:grpSpPr>
        <p:sp>
          <p:nvSpPr>
            <p:cNvPr id="23" name="Freeform 23"/>
            <p:cNvSpPr/>
            <p:nvPr/>
          </p:nvSpPr>
          <p:spPr>
            <a:xfrm>
              <a:off x="0" y="0"/>
              <a:ext cx="202935" cy="202632"/>
            </a:xfrm>
            <a:custGeom>
              <a:avLst/>
              <a:gdLst/>
              <a:ahLst/>
              <a:cxnLst/>
              <a:rect l="l" t="t" r="r" b="b"/>
              <a:pathLst>
                <a:path w="202935" h="202632">
                  <a:moveTo>
                    <a:pt x="0" y="0"/>
                  </a:moveTo>
                  <a:lnTo>
                    <a:pt x="202935" y="0"/>
                  </a:lnTo>
                  <a:lnTo>
                    <a:pt x="202935" y="202632"/>
                  </a:lnTo>
                  <a:lnTo>
                    <a:pt x="0" y="202632"/>
                  </a:lnTo>
                  <a:close/>
                </a:path>
              </a:pathLst>
            </a:custGeom>
            <a:solidFill>
              <a:srgbClr val="000000">
                <a:alpha val="0"/>
              </a:srgbClr>
            </a:solidFill>
          </p:spPr>
          <p:txBody>
            <a:bodyPr/>
            <a:lstStyle/>
            <a:p>
              <a:endParaRPr lang="fr-FR" sz="1200"/>
            </a:p>
          </p:txBody>
        </p:sp>
        <p:sp>
          <p:nvSpPr>
            <p:cNvPr id="24" name="TextBox 24"/>
            <p:cNvSpPr txBox="1"/>
            <p:nvPr/>
          </p:nvSpPr>
          <p:spPr>
            <a:xfrm>
              <a:off x="0" y="-38100"/>
              <a:ext cx="202935" cy="240732"/>
            </a:xfrm>
            <a:prstGeom prst="rect">
              <a:avLst/>
            </a:prstGeom>
          </p:spPr>
          <p:txBody>
            <a:bodyPr lIns="33867" tIns="33867" rIns="33867" bIns="33867" rtlCol="0" anchor="ctr"/>
            <a:lstStyle/>
            <a:p>
              <a:pPr algn="ctr">
                <a:lnSpc>
                  <a:spcPts val="1400"/>
                </a:lnSpc>
              </a:pPr>
              <a:r>
                <a:rPr lang="en-US" sz="1000">
                  <a:solidFill>
                    <a:srgbClr val="FFFFFF"/>
                  </a:solidFill>
                  <a:latin typeface="Lato"/>
                  <a:ea typeface="Lato"/>
                  <a:cs typeface="Lato"/>
                  <a:sym typeface="Lato"/>
                </a:rPr>
                <a:t>6</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71293" y="6259067"/>
            <a:ext cx="177807" cy="256033"/>
            <a:chOff x="0" y="0"/>
            <a:chExt cx="129413" cy="186348"/>
          </a:xfrm>
        </p:grpSpPr>
        <p:sp>
          <p:nvSpPr>
            <p:cNvPr id="6" name="Freeform 6"/>
            <p:cNvSpPr/>
            <p:nvPr/>
          </p:nvSpPr>
          <p:spPr>
            <a:xfrm>
              <a:off x="0" y="0"/>
              <a:ext cx="129413" cy="186348"/>
            </a:xfrm>
            <a:custGeom>
              <a:avLst/>
              <a:gdLst/>
              <a:ahLst/>
              <a:cxnLst/>
              <a:rect l="l" t="t" r="r" b="b"/>
              <a:pathLst>
                <a:path w="129413" h="186348">
                  <a:moveTo>
                    <a:pt x="0" y="0"/>
                  </a:moveTo>
                  <a:lnTo>
                    <a:pt x="129413" y="0"/>
                  </a:lnTo>
                  <a:lnTo>
                    <a:pt x="129413" y="186348"/>
                  </a:lnTo>
                  <a:lnTo>
                    <a:pt x="0" y="18634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129413" cy="22444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7</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Manque d’attractivité de la spécialité</a:t>
            </a:r>
          </a:p>
        </p:txBody>
      </p:sp>
      <p:sp>
        <p:nvSpPr>
          <p:cNvPr id="9" name="TextBox 9"/>
          <p:cNvSpPr txBox="1"/>
          <p:nvPr/>
        </p:nvSpPr>
        <p:spPr>
          <a:xfrm>
            <a:off x="685800" y="2129743"/>
            <a:ext cx="11105957" cy="4163063"/>
          </a:xfrm>
          <a:prstGeom prst="rect">
            <a:avLst/>
          </a:prstGeom>
        </p:spPr>
        <p:txBody>
          <a:bodyPr lIns="0" tIns="0" rIns="0" bIns="0" rtlCol="0" anchor="t">
            <a:spAutoFit/>
          </a:bodyPr>
          <a:lstStyle/>
          <a:p>
            <a:pPr marL="444184" lvl="1" indent="-222092">
              <a:lnSpc>
                <a:spcPts val="2880"/>
              </a:lnSpc>
              <a:buFont typeface="Arial"/>
              <a:buChar char="•"/>
            </a:pPr>
            <a:r>
              <a:rPr lang="en-US" sz="2057" dirty="0" err="1">
                <a:solidFill>
                  <a:srgbClr val="000000"/>
                </a:solidFill>
                <a:latin typeface="Poppins"/>
                <a:ea typeface="Poppins"/>
                <a:cs typeface="Poppins"/>
                <a:sym typeface="Poppins"/>
              </a:rPr>
              <a:t>Peu</a:t>
            </a:r>
            <a:r>
              <a:rPr lang="en-US" sz="2057" dirty="0">
                <a:solidFill>
                  <a:srgbClr val="000000"/>
                </a:solidFill>
                <a:latin typeface="Poppins"/>
                <a:ea typeface="Poppins"/>
                <a:cs typeface="Poppins"/>
                <a:sym typeface="Poppins"/>
              </a:rPr>
              <a:t> de </a:t>
            </a:r>
            <a:r>
              <a:rPr lang="en-US" sz="2057" dirty="0" err="1">
                <a:solidFill>
                  <a:srgbClr val="000000"/>
                </a:solidFill>
                <a:latin typeface="Poppins"/>
                <a:ea typeface="Poppins"/>
                <a:cs typeface="Poppins"/>
                <a:sym typeface="Poppins"/>
              </a:rPr>
              <a:t>visibilité</a:t>
            </a:r>
            <a:r>
              <a:rPr lang="en-US" sz="2057" dirty="0">
                <a:solidFill>
                  <a:srgbClr val="000000"/>
                </a:solidFill>
                <a:latin typeface="Poppins"/>
                <a:ea typeface="Poppins"/>
                <a:cs typeface="Poppins"/>
                <a:sym typeface="Poppins"/>
              </a:rPr>
              <a:t> de la </a:t>
            </a:r>
            <a:r>
              <a:rPr lang="en-US" sz="2057" dirty="0" err="1">
                <a:solidFill>
                  <a:srgbClr val="000000"/>
                </a:solidFill>
                <a:latin typeface="Poppins"/>
                <a:ea typeface="Poppins"/>
                <a:cs typeface="Poppins"/>
                <a:sym typeface="Poppins"/>
              </a:rPr>
              <a:t>spécialité</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auprès</a:t>
            </a:r>
            <a:r>
              <a:rPr lang="en-US" sz="2057" dirty="0">
                <a:solidFill>
                  <a:srgbClr val="000000"/>
                </a:solidFill>
                <a:latin typeface="Poppins"/>
                <a:ea typeface="Poppins"/>
                <a:cs typeface="Poppins"/>
                <a:sym typeface="Poppins"/>
              </a:rPr>
              <a:t> des </a:t>
            </a:r>
            <a:r>
              <a:rPr lang="en-US" sz="2057" dirty="0" err="1">
                <a:solidFill>
                  <a:srgbClr val="000000"/>
                </a:solidFill>
                <a:latin typeface="Poppins"/>
                <a:ea typeface="Poppins"/>
                <a:cs typeface="Poppins"/>
                <a:sym typeface="Poppins"/>
              </a:rPr>
              <a:t>étudiants</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en</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médecine</a:t>
            </a:r>
            <a:r>
              <a:rPr lang="en-US" sz="2057"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Enseignement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médical</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hospitalo-centré</a:t>
            </a:r>
            <a:endParaRPr lang="en-US" sz="1921" dirty="0">
              <a:solidFill>
                <a:srgbClr val="000000"/>
              </a:solidFill>
              <a:latin typeface="Poppins"/>
              <a:ea typeface="Poppins"/>
              <a:cs typeface="Poppins"/>
              <a:sym typeface="Poppins"/>
            </a:endParaRPr>
          </a:p>
          <a:p>
            <a:pPr marL="829481" lvl="2" indent="-276494">
              <a:lnSpc>
                <a:spcPts val="2689"/>
              </a:lnSpc>
              <a:buFont typeface="Arial"/>
              <a:buChar char="⚬"/>
            </a:pPr>
            <a:r>
              <a:rPr lang="en-US" sz="1921" dirty="0">
                <a:solidFill>
                  <a:srgbClr val="000000"/>
                </a:solidFill>
                <a:latin typeface="Poppins"/>
                <a:ea typeface="Poppins"/>
                <a:cs typeface="Poppins"/>
                <a:sym typeface="Poppins"/>
              </a:rPr>
              <a:t>Formation </a:t>
            </a:r>
            <a:r>
              <a:rPr lang="en-US" sz="1921" dirty="0" err="1">
                <a:solidFill>
                  <a:srgbClr val="000000"/>
                </a:solidFill>
                <a:latin typeface="Poppins"/>
                <a:ea typeface="Poppins"/>
                <a:cs typeface="Poppins"/>
                <a:sym typeface="Poppins"/>
              </a:rPr>
              <a:t>centrée</a:t>
            </a:r>
            <a:r>
              <a:rPr lang="en-US" sz="1921" dirty="0">
                <a:solidFill>
                  <a:srgbClr val="000000"/>
                </a:solidFill>
                <a:latin typeface="Poppins"/>
                <a:ea typeface="Poppins"/>
                <a:cs typeface="Poppins"/>
                <a:sym typeface="Poppins"/>
              </a:rPr>
              <a:t> sur la </a:t>
            </a:r>
            <a:r>
              <a:rPr lang="en-US" sz="1921" dirty="0" err="1">
                <a:solidFill>
                  <a:srgbClr val="000000"/>
                </a:solidFill>
                <a:latin typeface="Poppins"/>
                <a:ea typeface="Poppins"/>
                <a:cs typeface="Poppins"/>
                <a:sym typeface="Poppins"/>
              </a:rPr>
              <a:t>pathologie</a:t>
            </a:r>
            <a:r>
              <a:rPr lang="en-US" sz="1921" dirty="0">
                <a:solidFill>
                  <a:srgbClr val="000000"/>
                </a:solidFill>
                <a:latin typeface="Poppins"/>
                <a:ea typeface="Poppins"/>
                <a:cs typeface="Poppins"/>
                <a:sym typeface="Poppins"/>
              </a:rPr>
              <a:t> et </a:t>
            </a:r>
            <a:r>
              <a:rPr lang="en-US" sz="1921" dirty="0" err="1">
                <a:solidFill>
                  <a:srgbClr val="000000"/>
                </a:solidFill>
                <a:latin typeface="Poppins"/>
                <a:ea typeface="Poppins"/>
                <a:cs typeface="Poppins"/>
                <a:sym typeface="Poppins"/>
              </a:rPr>
              <a:t>l’organe</a:t>
            </a:r>
            <a:endParaRPr lang="en-US" sz="1921" dirty="0">
              <a:solidFill>
                <a:srgbClr val="000000"/>
              </a:solidFill>
              <a:latin typeface="Poppins"/>
              <a:ea typeface="Poppins"/>
              <a:cs typeface="Poppins"/>
              <a:sym typeface="Poppins"/>
            </a:endParaRP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Heures</a:t>
            </a:r>
            <a:r>
              <a:rPr lang="en-US" sz="1921" dirty="0">
                <a:solidFill>
                  <a:srgbClr val="000000"/>
                </a:solidFill>
                <a:latin typeface="Poppins"/>
                <a:ea typeface="Poppins"/>
                <a:cs typeface="Poppins"/>
                <a:sym typeface="Poppins"/>
              </a:rPr>
              <a:t> de </a:t>
            </a:r>
            <a:r>
              <a:rPr lang="en-US" sz="1921" dirty="0" err="1">
                <a:solidFill>
                  <a:srgbClr val="000000"/>
                </a:solidFill>
                <a:latin typeface="Poppins"/>
                <a:ea typeface="Poppins"/>
                <a:cs typeface="Poppins"/>
                <a:sym typeface="Poppins"/>
              </a:rPr>
              <a:t>cours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directement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liées</a:t>
            </a:r>
            <a:r>
              <a:rPr lang="en-US" sz="1921" dirty="0">
                <a:solidFill>
                  <a:srgbClr val="000000"/>
                </a:solidFill>
                <a:latin typeface="Poppins"/>
                <a:ea typeface="Poppins"/>
                <a:cs typeface="Poppins"/>
                <a:sym typeface="Poppins"/>
              </a:rPr>
              <a:t> au </a:t>
            </a:r>
            <a:r>
              <a:rPr lang="en-US" sz="1921" dirty="0" err="1">
                <a:solidFill>
                  <a:srgbClr val="000000"/>
                </a:solidFill>
                <a:latin typeface="Poppins"/>
                <a:ea typeface="Poppins"/>
                <a:cs typeface="Poppins"/>
                <a:sym typeface="Poppins"/>
              </a:rPr>
              <a:t>nombre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d’Item</a:t>
            </a:r>
            <a:r>
              <a:rPr lang="en-US" sz="1921" dirty="0">
                <a:solidFill>
                  <a:srgbClr val="000000"/>
                </a:solidFill>
                <a:latin typeface="Poppins"/>
                <a:ea typeface="Poppins"/>
                <a:cs typeface="Poppins"/>
                <a:sym typeface="Poppins"/>
              </a:rPr>
              <a:t> de la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Médecine</a:t>
            </a:r>
            <a:r>
              <a:rPr lang="en-US" sz="1921" dirty="0">
                <a:solidFill>
                  <a:srgbClr val="000000"/>
                </a:solidFill>
                <a:latin typeface="Poppins"/>
                <a:ea typeface="Poppins"/>
                <a:cs typeface="Poppins"/>
                <a:sym typeface="Poppins"/>
              </a:rPr>
              <a:t> du travail </a:t>
            </a:r>
            <a:r>
              <a:rPr lang="en-US" sz="1921" dirty="0" err="1">
                <a:solidFill>
                  <a:srgbClr val="000000"/>
                </a:solidFill>
                <a:latin typeface="Poppins"/>
                <a:ea typeface="Poppins"/>
                <a:cs typeface="Poppins"/>
                <a:sym typeface="Poppins"/>
              </a:rPr>
              <a:t>peu</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évoquée</a:t>
            </a:r>
            <a:r>
              <a:rPr lang="en-US" sz="1921" dirty="0">
                <a:solidFill>
                  <a:srgbClr val="000000"/>
                </a:solidFill>
                <a:latin typeface="Poppins"/>
                <a:ea typeface="Poppins"/>
                <a:cs typeface="Poppins"/>
                <a:sym typeface="Poppins"/>
              </a:rPr>
              <a:t> par les </a:t>
            </a:r>
            <a:r>
              <a:rPr lang="en-US" sz="1921" dirty="0" err="1">
                <a:solidFill>
                  <a:srgbClr val="000000"/>
                </a:solidFill>
                <a:latin typeface="Poppins"/>
                <a:ea typeface="Poppins"/>
                <a:cs typeface="Poppins"/>
                <a:sym typeface="Poppins"/>
              </a:rPr>
              <a:t>autres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spécialistes</a:t>
            </a:r>
            <a:endParaRPr lang="en-US" sz="1921" dirty="0">
              <a:solidFill>
                <a:srgbClr val="000000"/>
              </a:solidFill>
              <a:latin typeface="Poppins"/>
              <a:ea typeface="Poppins"/>
              <a:cs typeface="Poppins"/>
              <a:sym typeface="Poppins"/>
            </a:endParaRPr>
          </a:p>
          <a:p>
            <a:pPr>
              <a:lnSpc>
                <a:spcPts val="2689"/>
              </a:lnSpc>
            </a:pPr>
            <a:endParaRPr lang="en-US" sz="1921" dirty="0">
              <a:solidFill>
                <a:srgbClr val="000000"/>
              </a:solidFill>
              <a:latin typeface="Poppins"/>
              <a:ea typeface="Poppins"/>
              <a:cs typeface="Poppins"/>
              <a:sym typeface="Poppins"/>
            </a:endParaRPr>
          </a:p>
          <a:p>
            <a:pPr marL="414741" lvl="1" indent="-207370">
              <a:lnSpc>
                <a:spcPts val="2689"/>
              </a:lnSpc>
              <a:buFont typeface="Arial"/>
              <a:buChar char="•"/>
            </a:pPr>
            <a:r>
              <a:rPr lang="en-US" sz="1921" dirty="0">
                <a:solidFill>
                  <a:srgbClr val="000000"/>
                </a:solidFill>
                <a:latin typeface="Poppins"/>
                <a:ea typeface="Poppins"/>
                <a:cs typeface="Poppins"/>
                <a:sym typeface="Poppins"/>
              </a:rPr>
              <a:t>Des </a:t>
            </a:r>
            <a:r>
              <a:rPr lang="en-US" sz="1921" dirty="0" err="1">
                <a:solidFill>
                  <a:srgbClr val="000000"/>
                </a:solidFill>
                <a:latin typeface="Poppins"/>
                <a:ea typeface="Poppins"/>
                <a:cs typeface="Poppins"/>
                <a:sym typeface="Poppins"/>
              </a:rPr>
              <a:t>préjugés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concernant</a:t>
            </a:r>
            <a:r>
              <a:rPr lang="en-US" sz="1921" dirty="0">
                <a:solidFill>
                  <a:srgbClr val="000000"/>
                </a:solidFill>
                <a:latin typeface="Poppins"/>
                <a:ea typeface="Poppins"/>
                <a:cs typeface="Poppins"/>
                <a:sym typeface="Poppins"/>
              </a:rPr>
              <a:t> la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qui persistent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Travail </a:t>
            </a:r>
            <a:r>
              <a:rPr lang="en-US" sz="1921" dirty="0" err="1">
                <a:solidFill>
                  <a:srgbClr val="000000"/>
                </a:solidFill>
                <a:latin typeface="Poppins"/>
                <a:ea typeface="Poppins"/>
                <a:cs typeface="Poppins"/>
                <a:sym typeface="Poppins"/>
              </a:rPr>
              <a:t>administratif</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non </a:t>
            </a:r>
            <a:r>
              <a:rPr lang="en-US" sz="1921" dirty="0" err="1">
                <a:solidFill>
                  <a:srgbClr val="000000"/>
                </a:solidFill>
                <a:latin typeface="Poppins"/>
                <a:ea typeface="Poppins"/>
                <a:cs typeface="Poppins"/>
                <a:sym typeface="Poppins"/>
              </a:rPr>
              <a:t>clinique</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Impossibilité</a:t>
            </a:r>
            <a:r>
              <a:rPr lang="en-US" sz="1921" dirty="0">
                <a:solidFill>
                  <a:srgbClr val="000000"/>
                </a:solidFill>
                <a:latin typeface="Poppins"/>
                <a:ea typeface="Poppins"/>
                <a:cs typeface="Poppins"/>
                <a:sym typeface="Poppins"/>
              </a:rPr>
              <a:t> de </a:t>
            </a:r>
            <a:r>
              <a:rPr lang="en-US" sz="1921" dirty="0" err="1">
                <a:solidFill>
                  <a:srgbClr val="000000"/>
                </a:solidFill>
                <a:latin typeface="Poppins"/>
                <a:ea typeface="Poppins"/>
                <a:cs typeface="Poppins"/>
                <a:sym typeface="Poppins"/>
              </a:rPr>
              <a:t>prescrire</a:t>
            </a:r>
            <a:r>
              <a:rPr lang="en-US" sz="1921" dirty="0">
                <a:solidFill>
                  <a:srgbClr val="000000"/>
                </a:solidFill>
                <a:latin typeface="Poppins"/>
                <a:ea typeface="Poppins"/>
                <a:cs typeface="Poppins"/>
                <a:sym typeface="Poppins"/>
              </a:rPr>
              <a:t> »</a:t>
            </a:r>
          </a:p>
          <a:p>
            <a:pPr>
              <a:lnSpc>
                <a:spcPts val="2689"/>
              </a:lnSpc>
            </a:pPr>
            <a:endParaRPr lang="en-US" sz="1921" dirty="0">
              <a:solidFill>
                <a:srgbClr val="000000"/>
              </a:solidFill>
              <a:latin typeface="Poppins"/>
              <a:ea typeface="Poppins"/>
              <a:cs typeface="Poppins"/>
              <a:sym typeface="Poppins"/>
            </a:endParaRPr>
          </a:p>
          <a:p>
            <a:pPr marL="414741" lvl="1" indent="-207370">
              <a:lnSpc>
                <a:spcPts val="2689"/>
              </a:lnSpc>
              <a:spcBef>
                <a:spcPct val="0"/>
              </a:spcBef>
              <a:buFont typeface="Arial"/>
              <a:buChar char="•"/>
            </a:pPr>
            <a:r>
              <a:rPr lang="en-US" sz="1921" dirty="0">
                <a:solidFill>
                  <a:srgbClr val="000000"/>
                </a:solidFill>
                <a:latin typeface="Poppins"/>
                <a:ea typeface="Poppins"/>
                <a:cs typeface="Poppins"/>
                <a:sym typeface="Poppins"/>
              </a:rPr>
              <a:t>EDN :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choisie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est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souvent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vue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en</a:t>
            </a:r>
            <a:r>
              <a:rPr lang="en-US" sz="1921" dirty="0">
                <a:solidFill>
                  <a:srgbClr val="000000"/>
                </a:solidFill>
                <a:latin typeface="Poppins"/>
                <a:ea typeface="Poppins"/>
                <a:cs typeface="Poppins"/>
                <a:sym typeface="Poppins"/>
              </a:rPr>
              <a:t> stage de premier </a:t>
            </a:r>
            <a:r>
              <a:rPr lang="en-US" sz="1921" dirty="0" err="1">
                <a:solidFill>
                  <a:srgbClr val="000000"/>
                </a:solidFill>
                <a:latin typeface="Poppins"/>
                <a:ea typeface="Poppins"/>
                <a:cs typeface="Poppins"/>
                <a:sym typeface="Poppins"/>
              </a:rPr>
              <a:t>ou</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deuxième</a:t>
            </a:r>
            <a:r>
              <a:rPr lang="en-US" sz="1921" dirty="0">
                <a:solidFill>
                  <a:srgbClr val="000000"/>
                </a:solidFill>
                <a:latin typeface="Poppins"/>
                <a:ea typeface="Poppins"/>
                <a:cs typeface="Poppins"/>
                <a:sym typeface="Poppins"/>
              </a:rPr>
              <a:t> cycle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6" y="6259067"/>
            <a:ext cx="237974" cy="287071"/>
            <a:chOff x="0" y="0"/>
            <a:chExt cx="173204" cy="208938"/>
          </a:xfrm>
        </p:grpSpPr>
        <p:sp>
          <p:nvSpPr>
            <p:cNvPr id="6" name="Freeform 6"/>
            <p:cNvSpPr/>
            <p:nvPr/>
          </p:nvSpPr>
          <p:spPr>
            <a:xfrm>
              <a:off x="0" y="0"/>
              <a:ext cx="173204" cy="208938"/>
            </a:xfrm>
            <a:custGeom>
              <a:avLst/>
              <a:gdLst/>
              <a:ahLst/>
              <a:cxnLst/>
              <a:rect l="l" t="t" r="r" b="b"/>
              <a:pathLst>
                <a:path w="173204" h="208938">
                  <a:moveTo>
                    <a:pt x="0" y="0"/>
                  </a:moveTo>
                  <a:lnTo>
                    <a:pt x="173204" y="0"/>
                  </a:lnTo>
                  <a:lnTo>
                    <a:pt x="173204" y="208938"/>
                  </a:lnTo>
                  <a:lnTo>
                    <a:pt x="0" y="20893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173204" cy="24703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8</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Stages d’externe dans les SPSTI</a:t>
            </a:r>
          </a:p>
        </p:txBody>
      </p:sp>
      <p:sp>
        <p:nvSpPr>
          <p:cNvPr id="9" name="TextBox 9"/>
          <p:cNvSpPr txBox="1"/>
          <p:nvPr/>
        </p:nvSpPr>
        <p:spPr>
          <a:xfrm>
            <a:off x="473829" y="2047937"/>
            <a:ext cx="10820400" cy="4393767"/>
          </a:xfrm>
          <a:prstGeom prst="rect">
            <a:avLst/>
          </a:prstGeom>
        </p:spPr>
        <p:txBody>
          <a:bodyPr lIns="0" tIns="0" rIns="0" bIns="0" rtlCol="0" anchor="t">
            <a:spAutoFit/>
          </a:bodyPr>
          <a:lstStyle/>
          <a:p>
            <a:pPr marL="413999" lvl="1" indent="-207000">
              <a:lnSpc>
                <a:spcPts val="2684"/>
              </a:lnSpc>
              <a:buFont typeface="Arial"/>
              <a:buChar char="•"/>
            </a:pPr>
            <a:r>
              <a:rPr lang="en-US" sz="1917" dirty="0">
                <a:solidFill>
                  <a:srgbClr val="000000"/>
                </a:solidFill>
                <a:latin typeface="Poppins"/>
                <a:ea typeface="Poppins"/>
                <a:cs typeface="Poppins"/>
                <a:sym typeface="Poppins"/>
              </a:rPr>
              <a:t>Une occasion </a:t>
            </a:r>
            <a:r>
              <a:rPr lang="en-US" sz="1917" dirty="0" err="1">
                <a:solidFill>
                  <a:srgbClr val="000000"/>
                </a:solidFill>
                <a:latin typeface="Poppins"/>
                <a:ea typeface="Poppins"/>
                <a:cs typeface="Poppins"/>
                <a:sym typeface="Poppins"/>
              </a:rPr>
              <a:t>d’enseigner</a:t>
            </a:r>
            <a:r>
              <a:rPr lang="en-US" sz="1917" dirty="0">
                <a:solidFill>
                  <a:srgbClr val="000000"/>
                </a:solidFill>
                <a:latin typeface="Poppins"/>
                <a:ea typeface="Poppins"/>
                <a:cs typeface="Poppins"/>
                <a:sym typeface="Poppins"/>
              </a:rPr>
              <a:t> la discipline : </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les liens avec les </a:t>
            </a:r>
            <a:r>
              <a:rPr lang="en-US" sz="1797" dirty="0" err="1">
                <a:solidFill>
                  <a:srgbClr val="000000"/>
                </a:solidFill>
                <a:latin typeface="Poppins"/>
                <a:ea typeface="Poppins"/>
                <a:cs typeface="Poppins"/>
                <a:sym typeface="Poppins"/>
              </a:rPr>
              <a:t>autres</a:t>
            </a:r>
            <a:r>
              <a:rPr lang="en-US" sz="1797" dirty="0">
                <a:solidFill>
                  <a:srgbClr val="000000"/>
                </a:solidFill>
                <a:latin typeface="Poppins"/>
                <a:ea typeface="Poppins"/>
                <a:cs typeface="Poppins"/>
                <a:sym typeface="Poppins"/>
              </a:rPr>
              <a:t> disciplines (</a:t>
            </a:r>
            <a:r>
              <a:rPr lang="en-US" sz="1797" dirty="0" err="1">
                <a:solidFill>
                  <a:srgbClr val="000000"/>
                </a:solidFill>
                <a:latin typeface="Poppins"/>
                <a:ea typeface="Poppins"/>
                <a:cs typeface="Poppins"/>
                <a:sym typeface="Poppins"/>
              </a:rPr>
              <a:t>rhumatologie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psychiatrie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pneumologie</a:t>
            </a:r>
            <a:r>
              <a:rPr lang="en-US" sz="1797" dirty="0">
                <a:solidFill>
                  <a:srgbClr val="000000"/>
                </a:solidFill>
                <a:latin typeface="Poppins"/>
                <a:ea typeface="Poppins"/>
                <a:cs typeface="Poppins"/>
                <a:sym typeface="Poppins"/>
              </a:rPr>
              <a:t>…)</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la </a:t>
            </a:r>
            <a:r>
              <a:rPr lang="en-US" sz="1797" dirty="0" err="1">
                <a:solidFill>
                  <a:srgbClr val="000000"/>
                </a:solidFill>
                <a:latin typeface="Poppins"/>
                <a:ea typeface="Poppins"/>
                <a:cs typeface="Poppins"/>
                <a:sym typeface="Poppins"/>
              </a:rPr>
              <a:t>pratique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clinique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transversale</a:t>
            </a:r>
            <a:endParaRPr lang="en-US" sz="1797" dirty="0">
              <a:solidFill>
                <a:srgbClr val="000000"/>
              </a:solidFill>
              <a:latin typeface="Poppins"/>
              <a:ea typeface="Poppins"/>
              <a:cs typeface="Poppins"/>
              <a:sym typeface="Poppins"/>
            </a:endParaRPr>
          </a:p>
          <a:p>
            <a:pPr marL="776395" lvl="2" indent="-258798">
              <a:lnSpc>
                <a:spcPts val="2517"/>
              </a:lnSpc>
              <a:buFont typeface="Arial"/>
              <a:buChar char="⚬"/>
            </a:pPr>
            <a:r>
              <a:rPr lang="en-US" sz="1797" dirty="0">
                <a:solidFill>
                  <a:srgbClr val="000000"/>
                </a:solidFill>
                <a:latin typeface="Poppins"/>
                <a:ea typeface="Poppins"/>
                <a:cs typeface="Poppins"/>
                <a:sym typeface="Poppins"/>
              </a:rPr>
              <a:t>Prolonger </a:t>
            </a:r>
            <a:r>
              <a:rPr lang="en-US" sz="1797" dirty="0" err="1">
                <a:solidFill>
                  <a:srgbClr val="000000"/>
                </a:solidFill>
                <a:latin typeface="Poppins"/>
                <a:ea typeface="Poppins"/>
                <a:cs typeface="Poppins"/>
                <a:sym typeface="Poppins"/>
              </a:rPr>
              <a:t>l’enseignement</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théorique</a:t>
            </a:r>
            <a:r>
              <a:rPr lang="en-US" sz="1797" dirty="0">
                <a:solidFill>
                  <a:srgbClr val="000000"/>
                </a:solidFill>
                <a:latin typeface="Poppins"/>
                <a:ea typeface="Poppins"/>
                <a:cs typeface="Poppins"/>
                <a:sym typeface="Poppins"/>
              </a:rPr>
              <a:t> par la </a:t>
            </a:r>
            <a:r>
              <a:rPr lang="en-US" sz="1797" dirty="0" err="1">
                <a:solidFill>
                  <a:srgbClr val="000000"/>
                </a:solidFill>
                <a:latin typeface="Poppins"/>
                <a:ea typeface="Poppins"/>
                <a:cs typeface="Poppins"/>
                <a:sym typeface="Poppins"/>
              </a:rPr>
              <a:t>pratique</a:t>
            </a:r>
            <a:endParaRPr lang="en-US" sz="1797" dirty="0">
              <a:solidFill>
                <a:srgbClr val="000000"/>
              </a:solidFill>
              <a:latin typeface="Poppins"/>
              <a:ea typeface="Poppins"/>
              <a:cs typeface="Poppins"/>
              <a:sym typeface="Poppins"/>
            </a:endParaRPr>
          </a:p>
          <a:p>
            <a:pPr>
              <a:lnSpc>
                <a:spcPts val="1863"/>
              </a:lnSpc>
            </a:pPr>
            <a:endParaRPr lang="en-US" sz="1797" dirty="0">
              <a:solidFill>
                <a:srgbClr val="000000"/>
              </a:solidFill>
              <a:latin typeface="Poppins"/>
              <a:ea typeface="Poppins"/>
              <a:cs typeface="Poppins"/>
              <a:sym typeface="Poppins"/>
            </a:endParaRPr>
          </a:p>
          <a:p>
            <a:pPr marL="413999" lvl="1" indent="-207000">
              <a:lnSpc>
                <a:spcPts val="2684"/>
              </a:lnSpc>
              <a:buFont typeface="Arial"/>
              <a:buChar char="•"/>
            </a:pPr>
            <a:r>
              <a:rPr lang="en-US" sz="1917" dirty="0">
                <a:solidFill>
                  <a:srgbClr val="000000"/>
                </a:solidFill>
                <a:latin typeface="Poppins"/>
                <a:ea typeface="Poppins"/>
                <a:cs typeface="Poppins"/>
                <a:sym typeface="Poppins"/>
              </a:rPr>
              <a:t>Une occasion de </a:t>
            </a:r>
            <a:r>
              <a:rPr lang="en-US" sz="1917" dirty="0" err="1">
                <a:solidFill>
                  <a:srgbClr val="000000"/>
                </a:solidFill>
                <a:latin typeface="Poppins"/>
                <a:ea typeface="Poppins"/>
                <a:cs typeface="Poppins"/>
                <a:sym typeface="Poppins"/>
              </a:rPr>
              <a:t>lutter</a:t>
            </a:r>
            <a:r>
              <a:rPr lang="en-US" sz="1917" dirty="0">
                <a:solidFill>
                  <a:srgbClr val="000000"/>
                </a:solidFill>
                <a:latin typeface="Poppins"/>
                <a:ea typeface="Poppins"/>
                <a:cs typeface="Poppins"/>
                <a:sym typeface="Poppins"/>
              </a:rPr>
              <a:t> </a:t>
            </a:r>
            <a:r>
              <a:rPr lang="en-US" sz="1917" dirty="0" err="1">
                <a:solidFill>
                  <a:srgbClr val="000000"/>
                </a:solidFill>
                <a:latin typeface="Poppins"/>
                <a:ea typeface="Poppins"/>
                <a:cs typeface="Poppins"/>
                <a:sym typeface="Poppins"/>
              </a:rPr>
              <a:t>contre</a:t>
            </a:r>
            <a:r>
              <a:rPr lang="en-US" sz="1917" dirty="0">
                <a:solidFill>
                  <a:srgbClr val="000000"/>
                </a:solidFill>
                <a:latin typeface="Poppins"/>
                <a:ea typeface="Poppins"/>
                <a:cs typeface="Poppins"/>
                <a:sym typeface="Poppins"/>
              </a:rPr>
              <a:t> les </a:t>
            </a:r>
            <a:r>
              <a:rPr lang="en-US" sz="1917" dirty="0" err="1">
                <a:solidFill>
                  <a:srgbClr val="000000"/>
                </a:solidFill>
                <a:latin typeface="Poppins"/>
                <a:ea typeface="Poppins"/>
                <a:cs typeface="Poppins"/>
                <a:sym typeface="Poppins"/>
              </a:rPr>
              <a:t>idées</a:t>
            </a:r>
            <a:r>
              <a:rPr lang="en-US" sz="1917" dirty="0">
                <a:solidFill>
                  <a:srgbClr val="000000"/>
                </a:solidFill>
                <a:latin typeface="Poppins"/>
                <a:ea typeface="Poppins"/>
                <a:cs typeface="Poppins"/>
                <a:sym typeface="Poppins"/>
              </a:rPr>
              <a:t> </a:t>
            </a:r>
            <a:r>
              <a:rPr lang="en-US" sz="1917" dirty="0" err="1">
                <a:solidFill>
                  <a:srgbClr val="000000"/>
                </a:solidFill>
                <a:latin typeface="Poppins"/>
                <a:ea typeface="Poppins"/>
                <a:cs typeface="Poppins"/>
                <a:sym typeface="Poppins"/>
              </a:rPr>
              <a:t>reçues</a:t>
            </a:r>
            <a:r>
              <a:rPr lang="en-US" sz="1917" dirty="0">
                <a:solidFill>
                  <a:srgbClr val="000000"/>
                </a:solidFill>
                <a:latin typeface="Poppins"/>
                <a:ea typeface="Poppins"/>
                <a:cs typeface="Poppins"/>
                <a:sym typeface="Poppins"/>
              </a:rPr>
              <a:t> :</a:t>
            </a:r>
          </a:p>
          <a:p>
            <a:pPr marL="776395" lvl="2" indent="-258798">
              <a:lnSpc>
                <a:spcPts val="2517"/>
              </a:lnSpc>
              <a:buFont typeface="Arial"/>
              <a:buChar char="⚬"/>
            </a:pPr>
            <a:r>
              <a:rPr lang="en-US" sz="1797" dirty="0">
                <a:solidFill>
                  <a:srgbClr val="000000"/>
                </a:solidFill>
                <a:latin typeface="Poppins"/>
                <a:ea typeface="Poppins"/>
                <a:cs typeface="Poppins"/>
                <a:sym typeface="Poppins"/>
              </a:rPr>
              <a:t>Contact avec la discipline sur le terrain</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une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pratique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clinique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variée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selon</a:t>
            </a:r>
            <a:r>
              <a:rPr lang="en-US" sz="1797" dirty="0">
                <a:solidFill>
                  <a:srgbClr val="000000"/>
                </a:solidFill>
                <a:latin typeface="Poppins"/>
                <a:ea typeface="Poppins"/>
                <a:cs typeface="Poppins"/>
                <a:sym typeface="Poppins"/>
              </a:rPr>
              <a:t> les </a:t>
            </a:r>
            <a:r>
              <a:rPr lang="en-US" sz="1797" dirty="0" err="1">
                <a:solidFill>
                  <a:srgbClr val="000000"/>
                </a:solidFill>
                <a:latin typeface="Poppins"/>
                <a:ea typeface="Poppins"/>
                <a:cs typeface="Poppins"/>
                <a:sym typeface="Poppins"/>
              </a:rPr>
              <a:t>secteurs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professionnels</a:t>
            </a:r>
            <a:endParaRPr lang="en-US" sz="1797" dirty="0">
              <a:solidFill>
                <a:srgbClr val="000000"/>
              </a:solidFill>
              <a:latin typeface="Poppins"/>
              <a:ea typeface="Poppins"/>
              <a:cs typeface="Poppins"/>
              <a:sym typeface="Poppins"/>
            </a:endParaRP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les </a:t>
            </a:r>
            <a:r>
              <a:rPr lang="en-US" sz="1797" dirty="0" err="1">
                <a:solidFill>
                  <a:srgbClr val="000000"/>
                </a:solidFill>
                <a:latin typeface="Poppins"/>
                <a:ea typeface="Poppins"/>
                <a:cs typeface="Poppins"/>
                <a:sym typeface="Poppins"/>
              </a:rPr>
              <a:t>spécificités</a:t>
            </a:r>
            <a:r>
              <a:rPr lang="en-US" sz="1797" dirty="0">
                <a:solidFill>
                  <a:srgbClr val="000000"/>
                </a:solidFill>
                <a:latin typeface="Poppins"/>
                <a:ea typeface="Poppins"/>
                <a:cs typeface="Poppins"/>
                <a:sym typeface="Poppins"/>
              </a:rPr>
              <a:t> de la discipline  </a:t>
            </a:r>
          </a:p>
          <a:p>
            <a:pPr marL="1164594" lvl="3" indent="-291149">
              <a:lnSpc>
                <a:spcPts val="2517"/>
              </a:lnSpc>
              <a:buFont typeface="Arial"/>
              <a:buChar char="￭"/>
            </a:pPr>
            <a:r>
              <a:rPr lang="en-US" sz="1797" dirty="0" err="1">
                <a:solidFill>
                  <a:srgbClr val="000000"/>
                </a:solidFill>
                <a:latin typeface="Poppins"/>
                <a:ea typeface="Poppins"/>
                <a:cs typeface="Poppins"/>
                <a:sym typeface="Poppins"/>
              </a:rPr>
              <a:t>Équipe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pluridisciplinaire</a:t>
            </a:r>
            <a:r>
              <a:rPr lang="en-US" sz="1797" dirty="0">
                <a:solidFill>
                  <a:srgbClr val="000000"/>
                </a:solidFill>
                <a:latin typeface="Poppins"/>
                <a:ea typeface="Poppins"/>
                <a:cs typeface="Poppins"/>
                <a:sym typeface="Poppins"/>
              </a:rPr>
              <a:t> : </a:t>
            </a:r>
            <a:r>
              <a:rPr lang="en-US" sz="1797" dirty="0" err="1">
                <a:solidFill>
                  <a:srgbClr val="000000"/>
                </a:solidFill>
                <a:latin typeface="Poppins"/>
                <a:ea typeface="Poppins"/>
                <a:cs typeface="Poppins"/>
                <a:sym typeface="Poppins"/>
              </a:rPr>
              <a:t>médecin</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infirmier</a:t>
            </a:r>
            <a:r>
              <a:rPr lang="en-US" sz="1797" dirty="0">
                <a:solidFill>
                  <a:srgbClr val="000000"/>
                </a:solidFill>
                <a:latin typeface="Poppins"/>
                <a:ea typeface="Poppins"/>
                <a:cs typeface="Poppins"/>
                <a:sym typeface="Poppins"/>
              </a:rPr>
              <a:t>, IPRP, </a:t>
            </a:r>
            <a:r>
              <a:rPr lang="en-US" sz="1797" dirty="0" err="1">
                <a:solidFill>
                  <a:srgbClr val="000000"/>
                </a:solidFill>
                <a:latin typeface="Poppins"/>
                <a:ea typeface="Poppins"/>
                <a:cs typeface="Poppins"/>
                <a:sym typeface="Poppins"/>
              </a:rPr>
              <a:t>psychologues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assistantes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sociales</a:t>
            </a:r>
            <a:r>
              <a:rPr lang="en-US" sz="1797" dirty="0">
                <a:solidFill>
                  <a:srgbClr val="000000"/>
                </a:solidFill>
                <a:latin typeface="Poppins"/>
                <a:ea typeface="Poppins"/>
                <a:cs typeface="Poppins"/>
                <a:sym typeface="Poppins"/>
              </a:rPr>
              <a:t>…</a:t>
            </a:r>
          </a:p>
          <a:p>
            <a:pPr marL="1164594" lvl="3" indent="-291149">
              <a:lnSpc>
                <a:spcPts val="2517"/>
              </a:lnSpc>
              <a:buFont typeface="Arial"/>
              <a:buChar char="￭"/>
            </a:pPr>
            <a:r>
              <a:rPr lang="en-US" sz="1797" dirty="0">
                <a:solidFill>
                  <a:srgbClr val="000000"/>
                </a:solidFill>
                <a:latin typeface="Poppins"/>
                <a:ea typeface="Poppins"/>
                <a:cs typeface="Poppins"/>
                <a:sym typeface="Poppins"/>
              </a:rPr>
              <a:t>Tiers temps, </a:t>
            </a:r>
            <a:r>
              <a:rPr lang="en-US" sz="1797" dirty="0" err="1">
                <a:solidFill>
                  <a:srgbClr val="000000"/>
                </a:solidFill>
                <a:latin typeface="Poppins"/>
                <a:ea typeface="Poppins"/>
                <a:cs typeface="Poppins"/>
                <a:sym typeface="Poppins"/>
              </a:rPr>
              <a:t>évaluation</a:t>
            </a:r>
            <a:r>
              <a:rPr lang="en-US" sz="1797" dirty="0">
                <a:solidFill>
                  <a:srgbClr val="000000"/>
                </a:solidFill>
                <a:latin typeface="Poppins"/>
                <a:ea typeface="Poppins"/>
                <a:cs typeface="Poppins"/>
                <a:sym typeface="Poppins"/>
              </a:rPr>
              <a:t> des </a:t>
            </a:r>
            <a:r>
              <a:rPr lang="en-US" sz="1797" dirty="0" err="1">
                <a:solidFill>
                  <a:srgbClr val="000000"/>
                </a:solidFill>
                <a:latin typeface="Poppins"/>
                <a:ea typeface="Poppins"/>
                <a:cs typeface="Poppins"/>
                <a:sym typeface="Poppins"/>
              </a:rPr>
              <a:t>risques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toxicologie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maintien</a:t>
            </a:r>
            <a:r>
              <a:rPr lang="en-US" sz="1797" dirty="0">
                <a:solidFill>
                  <a:srgbClr val="000000"/>
                </a:solidFill>
                <a:latin typeface="Poppins"/>
                <a:ea typeface="Poppins"/>
                <a:cs typeface="Poppins"/>
                <a:sym typeface="Poppins"/>
              </a:rPr>
              <a:t> dans </a:t>
            </a:r>
            <a:r>
              <a:rPr lang="en-US" sz="1797" dirty="0" err="1">
                <a:solidFill>
                  <a:srgbClr val="000000"/>
                </a:solidFill>
                <a:latin typeface="Poppins"/>
                <a:ea typeface="Poppins"/>
                <a:cs typeface="Poppins"/>
                <a:sym typeface="Poppins"/>
              </a:rPr>
              <a:t>l’emploi</a:t>
            </a:r>
            <a:endParaRPr lang="en-US" sz="1797" dirty="0">
              <a:solidFill>
                <a:srgbClr val="000000"/>
              </a:solidFill>
              <a:latin typeface="Poppins"/>
              <a:ea typeface="Poppins"/>
              <a:cs typeface="Poppins"/>
              <a:sym typeface="Poppins"/>
            </a:endParaRPr>
          </a:p>
          <a:p>
            <a:pPr>
              <a:lnSpc>
                <a:spcPts val="1863"/>
              </a:lnSpc>
            </a:pPr>
            <a:endParaRPr lang="en-US" sz="1797" dirty="0">
              <a:solidFill>
                <a:srgbClr val="000000"/>
              </a:solidFill>
              <a:latin typeface="Poppins"/>
              <a:ea typeface="Poppins"/>
              <a:cs typeface="Poppins"/>
              <a:sym typeface="Poppins"/>
            </a:endParaRPr>
          </a:p>
          <a:p>
            <a:pPr marL="413999" lvl="1" indent="-207000">
              <a:lnSpc>
                <a:spcPts val="2684"/>
              </a:lnSpc>
              <a:spcBef>
                <a:spcPct val="0"/>
              </a:spcBef>
              <a:buFont typeface="Arial"/>
              <a:buChar char="•"/>
            </a:pPr>
            <a:r>
              <a:rPr lang="en-US" sz="1917" dirty="0">
                <a:solidFill>
                  <a:srgbClr val="000000"/>
                </a:solidFill>
                <a:latin typeface="Poppins"/>
                <a:ea typeface="Poppins"/>
                <a:cs typeface="Poppins"/>
                <a:sym typeface="Poppins"/>
              </a:rPr>
              <a:t>Une occasion de </a:t>
            </a:r>
            <a:r>
              <a:rPr lang="en-US" sz="1917" dirty="0" err="1">
                <a:solidFill>
                  <a:srgbClr val="000000"/>
                </a:solidFill>
                <a:latin typeface="Poppins"/>
                <a:ea typeface="Poppins"/>
                <a:cs typeface="Poppins"/>
                <a:sym typeface="Poppins"/>
              </a:rPr>
              <a:t>rendre</a:t>
            </a:r>
            <a:r>
              <a:rPr lang="en-US" sz="1917" dirty="0">
                <a:solidFill>
                  <a:srgbClr val="000000"/>
                </a:solidFill>
                <a:latin typeface="Poppins"/>
                <a:ea typeface="Poppins"/>
                <a:cs typeface="Poppins"/>
                <a:sym typeface="Poppins"/>
              </a:rPr>
              <a:t> la </a:t>
            </a:r>
            <a:r>
              <a:rPr lang="en-US" sz="1917" dirty="0" err="1">
                <a:solidFill>
                  <a:srgbClr val="000000"/>
                </a:solidFill>
                <a:latin typeface="Poppins"/>
                <a:ea typeface="Poppins"/>
                <a:cs typeface="Poppins"/>
                <a:sym typeface="Poppins"/>
              </a:rPr>
              <a:t>spécialité</a:t>
            </a:r>
            <a:r>
              <a:rPr lang="en-US" sz="1917" dirty="0">
                <a:solidFill>
                  <a:srgbClr val="000000"/>
                </a:solidFill>
                <a:latin typeface="Poppins"/>
                <a:ea typeface="Poppins"/>
                <a:cs typeface="Poppins"/>
                <a:sym typeface="Poppins"/>
              </a:rPr>
              <a:t> visible et </a:t>
            </a:r>
            <a:r>
              <a:rPr lang="en-US" sz="1917" dirty="0" err="1">
                <a:solidFill>
                  <a:srgbClr val="000000"/>
                </a:solidFill>
                <a:latin typeface="Poppins"/>
                <a:ea typeface="Poppins"/>
                <a:cs typeface="Poppins"/>
                <a:sym typeface="Poppins"/>
              </a:rPr>
              <a:t>favoriser</a:t>
            </a:r>
            <a:r>
              <a:rPr lang="en-US" sz="1917" dirty="0">
                <a:solidFill>
                  <a:srgbClr val="000000"/>
                </a:solidFill>
                <a:latin typeface="Poppins"/>
                <a:ea typeface="Poppins"/>
                <a:cs typeface="Poppins"/>
                <a:sym typeface="Poppins"/>
              </a:rPr>
              <a:t> son </a:t>
            </a:r>
            <a:r>
              <a:rPr lang="en-US" sz="1917" dirty="0" err="1">
                <a:solidFill>
                  <a:srgbClr val="000000"/>
                </a:solidFill>
                <a:latin typeface="Poppins"/>
                <a:ea typeface="Poppins"/>
                <a:cs typeface="Poppins"/>
                <a:sym typeface="Poppins"/>
              </a:rPr>
              <a:t>choix</a:t>
            </a:r>
            <a:r>
              <a:rPr lang="en-US" sz="1917" dirty="0">
                <a:solidFill>
                  <a:srgbClr val="000000"/>
                </a:solidFill>
                <a:latin typeface="Poppins"/>
                <a:ea typeface="Poppins"/>
                <a:cs typeface="Poppins"/>
                <a:sym typeface="Poppins"/>
              </a:rPr>
              <a:t> aux EDN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7" y="6272273"/>
            <a:ext cx="298819" cy="273865"/>
            <a:chOff x="0" y="0"/>
            <a:chExt cx="217489" cy="199326"/>
          </a:xfrm>
        </p:grpSpPr>
        <p:sp>
          <p:nvSpPr>
            <p:cNvPr id="6" name="Freeform 6"/>
            <p:cNvSpPr/>
            <p:nvPr/>
          </p:nvSpPr>
          <p:spPr>
            <a:xfrm>
              <a:off x="0" y="0"/>
              <a:ext cx="217489" cy="199326"/>
            </a:xfrm>
            <a:custGeom>
              <a:avLst/>
              <a:gdLst/>
              <a:ahLst/>
              <a:cxnLst/>
              <a:rect l="l" t="t" r="r" b="b"/>
              <a:pathLst>
                <a:path w="217489" h="199326">
                  <a:moveTo>
                    <a:pt x="0" y="0"/>
                  </a:moveTo>
                  <a:lnTo>
                    <a:pt x="217489" y="0"/>
                  </a:lnTo>
                  <a:lnTo>
                    <a:pt x="217489" y="199326"/>
                  </a:lnTo>
                  <a:lnTo>
                    <a:pt x="0" y="199326"/>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17489" cy="237426"/>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9</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Stages d’externes à Créteil</a:t>
            </a:r>
          </a:p>
        </p:txBody>
      </p:sp>
      <p:sp>
        <p:nvSpPr>
          <p:cNvPr id="9" name="TextBox 9"/>
          <p:cNvSpPr txBox="1"/>
          <p:nvPr/>
        </p:nvSpPr>
        <p:spPr>
          <a:xfrm>
            <a:off x="473830" y="2047937"/>
            <a:ext cx="11256283" cy="3804247"/>
          </a:xfrm>
          <a:prstGeom prst="rect">
            <a:avLst/>
          </a:prstGeom>
        </p:spPr>
        <p:txBody>
          <a:bodyPr lIns="0" tIns="0" rIns="0" bIns="0" rtlCol="0" anchor="t">
            <a:spAutoFit/>
          </a:bodyPr>
          <a:lstStyle/>
          <a:p>
            <a:pPr marL="430676" lvl="1" indent="-215338">
              <a:lnSpc>
                <a:spcPts val="2792"/>
              </a:lnSpc>
              <a:buFont typeface="Arial"/>
              <a:buChar char="•"/>
            </a:pPr>
            <a:r>
              <a:rPr lang="en-US" sz="1995" dirty="0" err="1">
                <a:solidFill>
                  <a:srgbClr val="000000"/>
                </a:solidFill>
                <a:latin typeface="Poppins"/>
                <a:ea typeface="Poppins"/>
                <a:cs typeface="Poppins"/>
                <a:sym typeface="Poppins"/>
              </a:rPr>
              <a:t>Depuis</a:t>
            </a:r>
            <a:r>
              <a:rPr lang="en-US" sz="1995" dirty="0">
                <a:solidFill>
                  <a:srgbClr val="000000"/>
                </a:solidFill>
                <a:latin typeface="Poppins"/>
                <a:ea typeface="Poppins"/>
                <a:cs typeface="Poppins"/>
                <a:sym typeface="Poppins"/>
              </a:rPr>
              <a:t> 2022 : </a:t>
            </a:r>
          </a:p>
          <a:p>
            <a:pPr marL="832565" lvl="2" indent="-277522">
              <a:lnSpc>
                <a:spcPts val="2699"/>
              </a:lnSpc>
              <a:buFont typeface="Arial"/>
              <a:buChar char="⚬"/>
            </a:pPr>
            <a:r>
              <a:rPr lang="en-US" sz="1928" dirty="0">
                <a:solidFill>
                  <a:srgbClr val="000000"/>
                </a:solidFill>
                <a:latin typeface="Poppins"/>
                <a:ea typeface="Poppins"/>
                <a:cs typeface="Poppins"/>
                <a:sym typeface="Poppins"/>
              </a:rPr>
              <a:t>2 </a:t>
            </a:r>
            <a:r>
              <a:rPr lang="en-US" sz="1928" dirty="0" err="1">
                <a:solidFill>
                  <a:srgbClr val="000000"/>
                </a:solidFill>
                <a:latin typeface="Poppins"/>
                <a:ea typeface="Poppins"/>
                <a:cs typeface="Poppins"/>
                <a:sym typeface="Poppins"/>
              </a:rPr>
              <a:t>étudiants</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en</a:t>
            </a:r>
            <a:r>
              <a:rPr lang="en-US" sz="1928" dirty="0">
                <a:solidFill>
                  <a:srgbClr val="000000"/>
                </a:solidFill>
                <a:latin typeface="Poppins"/>
                <a:ea typeface="Poppins"/>
                <a:cs typeface="Poppins"/>
                <a:sym typeface="Poppins"/>
              </a:rPr>
              <a:t> 5ième </a:t>
            </a:r>
            <a:r>
              <a:rPr lang="en-US" sz="1928" dirty="0" err="1">
                <a:solidFill>
                  <a:srgbClr val="000000"/>
                </a:solidFill>
                <a:latin typeface="Poppins"/>
                <a:ea typeface="Poppins"/>
                <a:cs typeface="Poppins"/>
                <a:sym typeface="Poppins"/>
              </a:rPr>
              <a:t>année</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accueillis</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tous</a:t>
            </a:r>
            <a:r>
              <a:rPr lang="en-US" sz="1928" dirty="0">
                <a:solidFill>
                  <a:srgbClr val="000000"/>
                </a:solidFill>
                <a:latin typeface="Poppins"/>
                <a:ea typeface="Poppins"/>
                <a:cs typeface="Poppins"/>
                <a:sym typeface="Poppins"/>
              </a:rPr>
              <a:t> les </a:t>
            </a:r>
            <a:r>
              <a:rPr lang="en-US" sz="1928" dirty="0" err="1">
                <a:solidFill>
                  <a:srgbClr val="000000"/>
                </a:solidFill>
                <a:latin typeface="Poppins"/>
                <a:ea typeface="Poppins"/>
                <a:cs typeface="Poppins"/>
                <a:sym typeface="Poppins"/>
              </a:rPr>
              <a:t>trimestres</a:t>
            </a:r>
            <a:endParaRPr lang="en-US" sz="1928" dirty="0">
              <a:solidFill>
                <a:srgbClr val="000000"/>
              </a:solidFill>
              <a:latin typeface="Poppins"/>
              <a:ea typeface="Poppins"/>
              <a:cs typeface="Poppins"/>
              <a:sym typeface="Poppins"/>
            </a:endParaRPr>
          </a:p>
          <a:p>
            <a:pPr marL="832565" lvl="2" indent="-277522">
              <a:lnSpc>
                <a:spcPts val="2699"/>
              </a:lnSpc>
              <a:buFont typeface="Arial"/>
              <a:buChar char="⚬"/>
            </a:pPr>
            <a:r>
              <a:rPr lang="en-US" sz="1928" dirty="0" err="1">
                <a:solidFill>
                  <a:srgbClr val="000000"/>
                </a:solidFill>
                <a:latin typeface="Poppins"/>
                <a:ea typeface="Poppins"/>
                <a:cs typeface="Poppins"/>
                <a:sym typeface="Poppins"/>
              </a:rPr>
              <a:t>Déroulé</a:t>
            </a:r>
            <a:r>
              <a:rPr lang="en-US" sz="1928" dirty="0">
                <a:solidFill>
                  <a:srgbClr val="000000"/>
                </a:solidFill>
                <a:latin typeface="Poppins"/>
                <a:ea typeface="Poppins"/>
                <a:cs typeface="Poppins"/>
                <a:sym typeface="Poppins"/>
              </a:rPr>
              <a:t> du stage : </a:t>
            </a:r>
          </a:p>
          <a:p>
            <a:pPr marL="1205666" lvl="3" indent="-301416">
              <a:lnSpc>
                <a:spcPts val="2605"/>
              </a:lnSpc>
              <a:buFont typeface="Arial"/>
              <a:buChar char="￭"/>
            </a:pPr>
            <a:r>
              <a:rPr lang="en-US" sz="1861" dirty="0">
                <a:solidFill>
                  <a:srgbClr val="000000"/>
                </a:solidFill>
                <a:latin typeface="Poppins"/>
                <a:ea typeface="Poppins"/>
                <a:cs typeface="Poppins"/>
                <a:sym typeface="Poppins"/>
              </a:rPr>
              <a:t>6 </a:t>
            </a:r>
            <a:r>
              <a:rPr lang="en-US" sz="1861" dirty="0" err="1">
                <a:solidFill>
                  <a:srgbClr val="000000"/>
                </a:solidFill>
                <a:latin typeface="Poppins"/>
                <a:ea typeface="Poppins"/>
                <a:cs typeface="Poppins"/>
                <a:sym typeface="Poppins"/>
              </a:rPr>
              <a:t>semaines</a:t>
            </a:r>
            <a:r>
              <a:rPr lang="en-US" sz="1861" dirty="0">
                <a:solidFill>
                  <a:srgbClr val="000000"/>
                </a:solidFill>
                <a:latin typeface="Poppins"/>
                <a:ea typeface="Poppins"/>
                <a:cs typeface="Poppins"/>
                <a:sym typeface="Poppins"/>
              </a:rPr>
              <a:t> dans 2 SPSTI </a:t>
            </a:r>
            <a:r>
              <a:rPr lang="en-US" sz="1861" dirty="0" err="1">
                <a:solidFill>
                  <a:srgbClr val="000000"/>
                </a:solidFill>
                <a:latin typeface="Poppins"/>
                <a:ea typeface="Poppins"/>
                <a:cs typeface="Poppins"/>
                <a:sym typeface="Poppins"/>
              </a:rPr>
              <a:t>volontaires</a:t>
            </a:r>
            <a:r>
              <a:rPr lang="en-US" sz="1861" dirty="0">
                <a:solidFill>
                  <a:srgbClr val="000000"/>
                </a:solidFill>
                <a:latin typeface="Poppins"/>
                <a:ea typeface="Poppins"/>
                <a:cs typeface="Poppins"/>
                <a:sym typeface="Poppins"/>
              </a:rPr>
              <a:t> </a:t>
            </a:r>
            <a:r>
              <a:rPr lang="en-US" sz="1861" dirty="0" err="1">
                <a:solidFill>
                  <a:srgbClr val="000000"/>
                </a:solidFill>
                <a:latin typeface="Poppins"/>
                <a:ea typeface="Poppins"/>
                <a:cs typeface="Poppins"/>
                <a:sym typeface="Poppins"/>
              </a:rPr>
              <a:t>différents</a:t>
            </a:r>
            <a:endParaRPr lang="en-US" sz="1861" dirty="0">
              <a:solidFill>
                <a:srgbClr val="000000"/>
              </a:solidFill>
              <a:latin typeface="Poppins"/>
              <a:ea typeface="Poppins"/>
              <a:cs typeface="Poppins"/>
              <a:sym typeface="Poppins"/>
            </a:endParaRPr>
          </a:p>
          <a:p>
            <a:pPr marL="1205666" lvl="3" indent="-301416">
              <a:lnSpc>
                <a:spcPts val="2605"/>
              </a:lnSpc>
              <a:buFont typeface="Arial"/>
              <a:buChar char="￭"/>
            </a:pPr>
            <a:r>
              <a:rPr lang="en-US" sz="1861" dirty="0">
                <a:solidFill>
                  <a:srgbClr val="000000"/>
                </a:solidFill>
                <a:latin typeface="Poppins"/>
                <a:ea typeface="Poppins"/>
                <a:cs typeface="Poppins"/>
                <a:sym typeface="Poppins"/>
              </a:rPr>
              <a:t>6 </a:t>
            </a:r>
            <a:r>
              <a:rPr lang="en-US" sz="1861" dirty="0" err="1">
                <a:solidFill>
                  <a:srgbClr val="000000"/>
                </a:solidFill>
                <a:latin typeface="Poppins"/>
                <a:ea typeface="Poppins"/>
                <a:cs typeface="Poppins"/>
                <a:sym typeface="Poppins"/>
              </a:rPr>
              <a:t>semaines</a:t>
            </a:r>
            <a:r>
              <a:rPr lang="en-US" sz="1861" dirty="0">
                <a:solidFill>
                  <a:srgbClr val="000000"/>
                </a:solidFill>
                <a:latin typeface="Poppins"/>
                <a:ea typeface="Poppins"/>
                <a:cs typeface="Poppins"/>
                <a:sym typeface="Poppins"/>
              </a:rPr>
              <a:t> </a:t>
            </a:r>
            <a:r>
              <a:rPr lang="en-US" sz="1861" dirty="0" err="1">
                <a:solidFill>
                  <a:srgbClr val="000000"/>
                </a:solidFill>
                <a:latin typeface="Poppins"/>
                <a:ea typeface="Poppins"/>
                <a:cs typeface="Poppins"/>
                <a:sym typeface="Poppins"/>
              </a:rPr>
              <a:t>en</a:t>
            </a:r>
            <a:r>
              <a:rPr lang="en-US" sz="1861" dirty="0">
                <a:solidFill>
                  <a:srgbClr val="000000"/>
                </a:solidFill>
                <a:latin typeface="Poppins"/>
                <a:ea typeface="Poppins"/>
                <a:cs typeface="Poppins"/>
                <a:sym typeface="Poppins"/>
              </a:rPr>
              <a:t> service de pathologies </a:t>
            </a:r>
            <a:r>
              <a:rPr lang="en-US" sz="1861" dirty="0" err="1">
                <a:solidFill>
                  <a:srgbClr val="000000"/>
                </a:solidFill>
                <a:latin typeface="Poppins"/>
                <a:ea typeface="Poppins"/>
                <a:cs typeface="Poppins"/>
                <a:sym typeface="Poppins"/>
              </a:rPr>
              <a:t>professionnelles</a:t>
            </a:r>
            <a:endParaRPr lang="en-US" sz="1861" dirty="0">
              <a:solidFill>
                <a:srgbClr val="000000"/>
              </a:solidFill>
              <a:latin typeface="Poppins"/>
              <a:ea typeface="Poppins"/>
              <a:cs typeface="Poppins"/>
              <a:sym typeface="Poppins"/>
            </a:endParaRPr>
          </a:p>
          <a:p>
            <a:pPr>
              <a:lnSpc>
                <a:spcPts val="2792"/>
              </a:lnSpc>
            </a:pPr>
            <a:endParaRPr lang="en-US" sz="1861" dirty="0">
              <a:solidFill>
                <a:srgbClr val="000000"/>
              </a:solidFill>
              <a:latin typeface="Poppins"/>
              <a:ea typeface="Poppins"/>
              <a:cs typeface="Poppins"/>
              <a:sym typeface="Poppins"/>
            </a:endParaRPr>
          </a:p>
          <a:p>
            <a:pPr marL="430676" lvl="1" indent="-215338">
              <a:lnSpc>
                <a:spcPts val="2792"/>
              </a:lnSpc>
              <a:buFont typeface="Arial"/>
              <a:buChar char="•"/>
            </a:pPr>
            <a:r>
              <a:rPr lang="en-US" sz="1995" dirty="0" err="1">
                <a:solidFill>
                  <a:srgbClr val="000000"/>
                </a:solidFill>
                <a:latin typeface="Poppins"/>
                <a:ea typeface="Poppins"/>
                <a:cs typeface="Poppins"/>
                <a:sym typeface="Poppins"/>
              </a:rPr>
              <a:t>En</a:t>
            </a:r>
            <a:r>
              <a:rPr lang="en-US" sz="1995" dirty="0">
                <a:solidFill>
                  <a:srgbClr val="000000"/>
                </a:solidFill>
                <a:latin typeface="Poppins"/>
                <a:ea typeface="Poppins"/>
                <a:cs typeface="Poppins"/>
                <a:sym typeface="Poppins"/>
              </a:rPr>
              <a:t> SPSTI : </a:t>
            </a:r>
          </a:p>
          <a:p>
            <a:pPr marL="832565" lvl="2" indent="-277522">
              <a:lnSpc>
                <a:spcPts val="2699"/>
              </a:lnSpc>
              <a:buFont typeface="Arial"/>
              <a:buChar char="⚬"/>
            </a:pPr>
            <a:r>
              <a:rPr lang="en-US" sz="1928" dirty="0">
                <a:solidFill>
                  <a:srgbClr val="000000"/>
                </a:solidFill>
                <a:latin typeface="Poppins"/>
                <a:ea typeface="Poppins"/>
                <a:cs typeface="Poppins"/>
                <a:sym typeface="Poppins"/>
              </a:rPr>
              <a:t>Convention </a:t>
            </a:r>
            <a:r>
              <a:rPr lang="en-US" sz="1928" dirty="0" err="1">
                <a:solidFill>
                  <a:srgbClr val="000000"/>
                </a:solidFill>
                <a:latin typeface="Poppins"/>
                <a:ea typeface="Poppins"/>
                <a:cs typeface="Poppins"/>
                <a:sym typeface="Poppins"/>
              </a:rPr>
              <a:t>établie</a:t>
            </a:r>
            <a:r>
              <a:rPr lang="en-US" sz="1928" dirty="0">
                <a:solidFill>
                  <a:srgbClr val="000000"/>
                </a:solidFill>
                <a:latin typeface="Poppins"/>
                <a:ea typeface="Poppins"/>
                <a:cs typeface="Poppins"/>
                <a:sym typeface="Poppins"/>
              </a:rPr>
              <a:t> avec les SPSTI et la </a:t>
            </a:r>
            <a:r>
              <a:rPr lang="en-US" sz="1928" dirty="0" err="1">
                <a:solidFill>
                  <a:srgbClr val="000000"/>
                </a:solidFill>
                <a:latin typeface="Poppins"/>
                <a:ea typeface="Poppins"/>
                <a:cs typeface="Poppins"/>
                <a:sym typeface="Poppins"/>
              </a:rPr>
              <a:t>faculté</a:t>
            </a:r>
            <a:r>
              <a:rPr lang="en-US" sz="1928" dirty="0">
                <a:solidFill>
                  <a:srgbClr val="000000"/>
                </a:solidFill>
                <a:latin typeface="Poppins"/>
                <a:ea typeface="Poppins"/>
                <a:cs typeface="Poppins"/>
                <a:sym typeface="Poppins"/>
              </a:rPr>
              <a:t> de </a:t>
            </a:r>
            <a:r>
              <a:rPr lang="en-US" sz="1928" dirty="0" err="1">
                <a:solidFill>
                  <a:srgbClr val="000000"/>
                </a:solidFill>
                <a:latin typeface="Poppins"/>
                <a:ea typeface="Poppins"/>
                <a:cs typeface="Poppins"/>
                <a:sym typeface="Poppins"/>
              </a:rPr>
              <a:t>médecine</a:t>
            </a:r>
            <a:endParaRPr lang="en-US" sz="1928" dirty="0">
              <a:solidFill>
                <a:srgbClr val="000000"/>
              </a:solidFill>
              <a:latin typeface="Poppins"/>
              <a:ea typeface="Poppins"/>
              <a:cs typeface="Poppins"/>
              <a:sym typeface="Poppins"/>
            </a:endParaRPr>
          </a:p>
          <a:p>
            <a:pPr marL="832565" lvl="2" indent="-277522">
              <a:lnSpc>
                <a:spcPts val="2699"/>
              </a:lnSpc>
              <a:buFont typeface="Arial"/>
              <a:buChar char="⚬"/>
            </a:pPr>
            <a:r>
              <a:rPr lang="en-US" sz="1928" dirty="0">
                <a:solidFill>
                  <a:srgbClr val="000000"/>
                </a:solidFill>
                <a:latin typeface="Poppins"/>
                <a:ea typeface="Poppins"/>
                <a:cs typeface="Poppins"/>
                <a:sym typeface="Poppins"/>
              </a:rPr>
              <a:t>Un </a:t>
            </a:r>
            <a:r>
              <a:rPr lang="en-US" sz="1928" dirty="0" err="1">
                <a:solidFill>
                  <a:srgbClr val="000000"/>
                </a:solidFill>
                <a:latin typeface="Poppins"/>
                <a:ea typeface="Poppins"/>
                <a:cs typeface="Poppins"/>
                <a:sym typeface="Poppins"/>
              </a:rPr>
              <a:t>médecin</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référent</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volontaire</a:t>
            </a:r>
            <a:r>
              <a:rPr lang="en-US" sz="1928" dirty="0">
                <a:solidFill>
                  <a:srgbClr val="000000"/>
                </a:solidFill>
                <a:latin typeface="Poppins"/>
                <a:ea typeface="Poppins"/>
                <a:cs typeface="Poppins"/>
                <a:sym typeface="Poppins"/>
              </a:rPr>
              <a:t> par terrain de stage, </a:t>
            </a:r>
            <a:r>
              <a:rPr lang="en-US" sz="1928" dirty="0" err="1">
                <a:solidFill>
                  <a:srgbClr val="000000"/>
                </a:solidFill>
                <a:latin typeface="Poppins"/>
                <a:ea typeface="Poppins"/>
                <a:cs typeface="Poppins"/>
                <a:sym typeface="Poppins"/>
              </a:rPr>
              <a:t>impliqué</a:t>
            </a:r>
            <a:r>
              <a:rPr lang="en-US" sz="1928" dirty="0">
                <a:solidFill>
                  <a:srgbClr val="000000"/>
                </a:solidFill>
                <a:latin typeface="Poppins"/>
                <a:ea typeface="Poppins"/>
                <a:cs typeface="Poppins"/>
                <a:sym typeface="Poppins"/>
              </a:rPr>
              <a:t> dans les validations de stage</a:t>
            </a:r>
          </a:p>
          <a:p>
            <a:pPr marL="832565" lvl="2" indent="-277522">
              <a:lnSpc>
                <a:spcPts val="2699"/>
              </a:lnSpc>
              <a:spcBef>
                <a:spcPct val="0"/>
              </a:spcBef>
              <a:buFont typeface="Arial"/>
              <a:buChar char="⚬"/>
            </a:pPr>
            <a:r>
              <a:rPr lang="en-US" sz="1928" dirty="0" err="1">
                <a:solidFill>
                  <a:srgbClr val="000000"/>
                </a:solidFill>
                <a:latin typeface="Poppins"/>
                <a:ea typeface="Poppins"/>
                <a:cs typeface="Poppins"/>
                <a:sym typeface="Poppins"/>
              </a:rPr>
              <a:t>Etudiant</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assiste</a:t>
            </a:r>
            <a:r>
              <a:rPr lang="en-US" sz="1928" dirty="0">
                <a:solidFill>
                  <a:srgbClr val="000000"/>
                </a:solidFill>
                <a:latin typeface="Poppins"/>
                <a:ea typeface="Poppins"/>
                <a:cs typeface="Poppins"/>
                <a:sym typeface="Poppins"/>
              </a:rPr>
              <a:t> aux consultations et aux actions de terrain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6" y="6259067"/>
            <a:ext cx="304689" cy="287071"/>
            <a:chOff x="0" y="0"/>
            <a:chExt cx="221761" cy="208938"/>
          </a:xfrm>
        </p:grpSpPr>
        <p:sp>
          <p:nvSpPr>
            <p:cNvPr id="6" name="Freeform 6"/>
            <p:cNvSpPr/>
            <p:nvPr/>
          </p:nvSpPr>
          <p:spPr>
            <a:xfrm>
              <a:off x="0" y="0"/>
              <a:ext cx="221761" cy="208938"/>
            </a:xfrm>
            <a:custGeom>
              <a:avLst/>
              <a:gdLst/>
              <a:ahLst/>
              <a:cxnLst/>
              <a:rect l="l" t="t" r="r" b="b"/>
              <a:pathLst>
                <a:path w="221761" h="208938">
                  <a:moveTo>
                    <a:pt x="0" y="0"/>
                  </a:moveTo>
                  <a:lnTo>
                    <a:pt x="221761" y="0"/>
                  </a:lnTo>
                  <a:lnTo>
                    <a:pt x="221761" y="208938"/>
                  </a:lnTo>
                  <a:lnTo>
                    <a:pt x="0" y="20893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21761" cy="24703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10</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Retours d’expériences</a:t>
            </a:r>
          </a:p>
        </p:txBody>
      </p:sp>
      <p:sp>
        <p:nvSpPr>
          <p:cNvPr id="9" name="TextBox 9"/>
          <p:cNvSpPr txBox="1"/>
          <p:nvPr/>
        </p:nvSpPr>
        <p:spPr>
          <a:xfrm>
            <a:off x="626174" y="1981222"/>
            <a:ext cx="11137297" cy="4839017"/>
          </a:xfrm>
          <a:prstGeom prst="rect">
            <a:avLst/>
          </a:prstGeom>
        </p:spPr>
        <p:txBody>
          <a:bodyPr lIns="0" tIns="0" rIns="0" bIns="0" rtlCol="0" anchor="t">
            <a:spAutoFit/>
          </a:bodyPr>
          <a:lstStyle/>
          <a:p>
            <a:pPr marL="411744" lvl="1" indent="-205872">
              <a:lnSpc>
                <a:spcPts val="2669"/>
              </a:lnSpc>
              <a:buFont typeface="Arial"/>
              <a:buChar char="•"/>
            </a:pPr>
            <a:r>
              <a:rPr lang="en-US" sz="1907">
                <a:solidFill>
                  <a:srgbClr val="000000"/>
                </a:solidFill>
                <a:latin typeface="Poppins"/>
                <a:ea typeface="Poppins"/>
                <a:cs typeface="Poppins"/>
                <a:sym typeface="Poppins"/>
              </a:rPr>
              <a:t>Retours positifs de la part des étudiants : </a:t>
            </a:r>
          </a:p>
          <a:p>
            <a:pPr marL="765914" lvl="2" indent="-255305">
              <a:lnSpc>
                <a:spcPts val="2483"/>
              </a:lnSpc>
              <a:buFont typeface="Arial"/>
              <a:buChar char="⚬"/>
            </a:pPr>
            <a:r>
              <a:rPr lang="en-US" sz="1773">
                <a:solidFill>
                  <a:srgbClr val="000000"/>
                </a:solidFill>
                <a:latin typeface="Poppins"/>
                <a:ea typeface="Poppins"/>
                <a:cs typeface="Poppins"/>
                <a:sym typeface="Poppins"/>
              </a:rPr>
              <a:t>Décalage entre les préjugés et la spécialité découverte (« je ne m’y attendais pas du tout »)</a:t>
            </a:r>
          </a:p>
          <a:p>
            <a:pPr marL="765914" lvl="2" indent="-255305">
              <a:lnSpc>
                <a:spcPts val="2483"/>
              </a:lnSpc>
              <a:buFont typeface="Arial"/>
              <a:buChar char="⚬"/>
            </a:pPr>
            <a:r>
              <a:rPr lang="en-US" sz="1773">
                <a:solidFill>
                  <a:srgbClr val="000000"/>
                </a:solidFill>
                <a:latin typeface="Poppins"/>
                <a:ea typeface="Poppins"/>
                <a:cs typeface="Poppins"/>
                <a:sym typeface="Poppins"/>
              </a:rPr>
              <a:t>Complémentarité hospitalo-universitaire et terrain appréciée</a:t>
            </a:r>
          </a:p>
          <a:p>
            <a:pPr marL="765914" lvl="2" indent="-255305">
              <a:lnSpc>
                <a:spcPts val="2483"/>
              </a:lnSpc>
              <a:buFont typeface="Arial"/>
              <a:buChar char="⚬"/>
            </a:pPr>
            <a:r>
              <a:rPr lang="en-US" sz="1773">
                <a:solidFill>
                  <a:srgbClr val="000000"/>
                </a:solidFill>
                <a:latin typeface="Poppins"/>
                <a:ea typeface="Poppins"/>
                <a:cs typeface="Poppins"/>
                <a:sym typeface="Poppins"/>
              </a:rPr>
              <a:t>Perçu comme utile pour la pratique future, indépendamment de la spécialité envisagée</a:t>
            </a:r>
          </a:p>
          <a:p>
            <a:pPr marL="765914" lvl="2" indent="-255305">
              <a:lnSpc>
                <a:spcPts val="2483"/>
              </a:lnSpc>
              <a:buFont typeface="Arial"/>
              <a:buChar char="⚬"/>
            </a:pPr>
            <a:r>
              <a:rPr lang="en-US" sz="1773">
                <a:solidFill>
                  <a:srgbClr val="000000"/>
                </a:solidFill>
                <a:latin typeface="Poppins"/>
                <a:ea typeface="Poppins"/>
                <a:cs typeface="Poppins"/>
                <a:sym typeface="Poppins"/>
              </a:rPr>
              <a:t>Choix de la spécialité future évoqué par certains étudiants</a:t>
            </a:r>
          </a:p>
          <a:p>
            <a:pPr marL="765914" lvl="2" indent="-255305">
              <a:lnSpc>
                <a:spcPts val="2483"/>
              </a:lnSpc>
              <a:buFont typeface="Arial"/>
              <a:buChar char="⚬"/>
            </a:pPr>
            <a:r>
              <a:rPr lang="en-US" sz="1773">
                <a:solidFill>
                  <a:srgbClr val="000000"/>
                </a:solidFill>
                <a:latin typeface="Poppins"/>
                <a:ea typeface="Poppins"/>
                <a:cs typeface="Poppins"/>
                <a:sym typeface="Poppins"/>
              </a:rPr>
              <a:t>Stage à “taille humaine” par rapport au milieu hospitalier</a:t>
            </a:r>
          </a:p>
          <a:p>
            <a:pPr>
              <a:lnSpc>
                <a:spcPts val="2296"/>
              </a:lnSpc>
            </a:pPr>
            <a:endParaRPr lang="en-US" sz="1773">
              <a:solidFill>
                <a:srgbClr val="000000"/>
              </a:solidFill>
              <a:latin typeface="Poppins"/>
              <a:ea typeface="Poppins"/>
              <a:cs typeface="Poppins"/>
              <a:sym typeface="Poppins"/>
            </a:endParaRPr>
          </a:p>
          <a:p>
            <a:pPr marL="411744" lvl="1" indent="-205872">
              <a:lnSpc>
                <a:spcPts val="2669"/>
              </a:lnSpc>
              <a:buFont typeface="Arial"/>
              <a:buChar char="•"/>
            </a:pPr>
            <a:r>
              <a:rPr lang="en-US" sz="1907">
                <a:solidFill>
                  <a:srgbClr val="000000"/>
                </a:solidFill>
                <a:latin typeface="Poppins"/>
                <a:ea typeface="Poppins"/>
                <a:cs typeface="Poppins"/>
                <a:sym typeface="Poppins"/>
              </a:rPr>
              <a:t>Retours positifs des médecins encadrants : </a:t>
            </a:r>
          </a:p>
          <a:p>
            <a:pPr marL="765914" lvl="2" indent="-255305">
              <a:lnSpc>
                <a:spcPts val="2483"/>
              </a:lnSpc>
              <a:buFont typeface="Arial"/>
              <a:buChar char="⚬"/>
            </a:pPr>
            <a:r>
              <a:rPr lang="en-US" sz="1773">
                <a:solidFill>
                  <a:srgbClr val="000000"/>
                </a:solidFill>
                <a:latin typeface="Poppins"/>
                <a:ea typeface="Poppins"/>
                <a:cs typeface="Poppins"/>
                <a:sym typeface="Poppins"/>
              </a:rPr>
              <a:t>Bonne investissement d’une majorité d’étudiants </a:t>
            </a:r>
          </a:p>
          <a:p>
            <a:pPr marL="765914" lvl="2" indent="-255305">
              <a:lnSpc>
                <a:spcPts val="2483"/>
              </a:lnSpc>
              <a:buFont typeface="Arial"/>
              <a:buChar char="⚬"/>
            </a:pPr>
            <a:r>
              <a:rPr lang="en-US" sz="1773">
                <a:solidFill>
                  <a:srgbClr val="000000"/>
                </a:solidFill>
                <a:latin typeface="Poppins"/>
                <a:ea typeface="Poppins"/>
                <a:cs typeface="Poppins"/>
                <a:sym typeface="Poppins"/>
              </a:rPr>
              <a:t>Points d’amélioration : difficultés parfois à impliquer les personnels non médicaux dans l’enseignement</a:t>
            </a:r>
          </a:p>
          <a:p>
            <a:pPr>
              <a:lnSpc>
                <a:spcPts val="2296"/>
              </a:lnSpc>
            </a:pPr>
            <a:endParaRPr lang="en-US" sz="1773">
              <a:solidFill>
                <a:srgbClr val="000000"/>
              </a:solidFill>
              <a:latin typeface="Poppins"/>
              <a:ea typeface="Poppins"/>
              <a:cs typeface="Poppins"/>
              <a:sym typeface="Poppins"/>
            </a:endParaRPr>
          </a:p>
          <a:p>
            <a:pPr marL="411744" lvl="1" indent="-205872">
              <a:lnSpc>
                <a:spcPts val="2669"/>
              </a:lnSpc>
              <a:buFont typeface="Arial"/>
              <a:buChar char="•"/>
            </a:pPr>
            <a:r>
              <a:rPr lang="en-US" sz="1907">
                <a:solidFill>
                  <a:srgbClr val="000000"/>
                </a:solidFill>
                <a:latin typeface="Poppins"/>
                <a:ea typeface="Poppins"/>
                <a:cs typeface="Poppins"/>
                <a:sym typeface="Poppins"/>
              </a:rPr>
              <a:t>Piste d’amélioration d’attractivité de spécialité à envisager à l’avenir, d’autant qu’un nombre croissant d’étudiants en médecine est formé chaque année</a:t>
            </a:r>
          </a:p>
          <a:p>
            <a:pPr marL="740315" lvl="2" indent="-246772">
              <a:lnSpc>
                <a:spcPts val="2400"/>
              </a:lnSpc>
              <a:spcBef>
                <a:spcPct val="0"/>
              </a:spcBef>
              <a:buFont typeface="Arial"/>
              <a:buChar char="⚬"/>
            </a:pPr>
            <a:endParaRPr lang="en-US" sz="1907">
              <a:solidFill>
                <a:srgbClr val="000000"/>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6E5A-39EE-CCF1-E5B8-71C925E7134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835677-9B59-22AF-446F-BED52F89816A}"/>
              </a:ext>
            </a:extLst>
          </p:cNvPr>
          <p:cNvSpPr>
            <a:spLocks noGrp="1"/>
          </p:cNvSpPr>
          <p:nvPr>
            <p:ph type="body" sz="quarter" idx="13"/>
          </p:nvPr>
        </p:nvSpPr>
        <p:spPr/>
        <p:txBody>
          <a:bodyPr/>
          <a:lstStyle/>
          <a:p>
            <a:r>
              <a:rPr lang="fr-FR" dirty="0"/>
              <a:t>Martial Brun, Directeur Général, Présanse</a:t>
            </a:r>
          </a:p>
        </p:txBody>
      </p:sp>
      <p:sp>
        <p:nvSpPr>
          <p:cNvPr id="3" name="Espace réservé du texte 2">
            <a:extLst>
              <a:ext uri="{FF2B5EF4-FFF2-40B4-BE49-F238E27FC236}">
                <a16:creationId xmlns:a16="http://schemas.microsoft.com/office/drawing/2014/main" id="{DC1334C6-B708-93EA-4566-7EA8ECDB78D7}"/>
              </a:ext>
            </a:extLst>
          </p:cNvPr>
          <p:cNvSpPr>
            <a:spLocks noGrp="1"/>
          </p:cNvSpPr>
          <p:nvPr>
            <p:ph type="body" sz="quarter" idx="14"/>
          </p:nvPr>
        </p:nvSpPr>
        <p:spPr/>
        <p:txBody>
          <a:bodyPr>
            <a:normAutofit fontScale="92500" lnSpcReduction="10000"/>
          </a:bodyPr>
          <a:lstStyle/>
          <a:p>
            <a:r>
              <a:rPr lang="fr-FR" dirty="0"/>
              <a:t>Des pistes d’actions… </a:t>
            </a:r>
            <a:br>
              <a:rPr lang="fr-FR" dirty="0"/>
            </a:br>
            <a:r>
              <a:rPr lang="fr-FR" dirty="0"/>
              <a:t>au plan d’actions ?</a:t>
            </a:r>
          </a:p>
        </p:txBody>
      </p:sp>
      <p:sp>
        <p:nvSpPr>
          <p:cNvPr id="4" name="Espace réservé du texte 3">
            <a:extLst>
              <a:ext uri="{FF2B5EF4-FFF2-40B4-BE49-F238E27FC236}">
                <a16:creationId xmlns:a16="http://schemas.microsoft.com/office/drawing/2014/main" id="{89BDAB24-2921-29A4-5E16-0A132EA0B619}"/>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606612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FB7ED7-A6C9-EADB-C5B3-871B29443924}"/>
              </a:ext>
            </a:extLst>
          </p:cNvPr>
          <p:cNvSpPr>
            <a:spLocks noGrp="1"/>
          </p:cNvSpPr>
          <p:nvPr>
            <p:ph type="body" sz="quarter" idx="10"/>
          </p:nvPr>
        </p:nvSpPr>
        <p:spPr/>
        <p:txBody>
          <a:bodyPr/>
          <a:lstStyle/>
          <a:p>
            <a:r>
              <a:rPr lang="fr-FR" sz="2400" b="1" dirty="0"/>
              <a:t>Des pistes d’actions… </a:t>
            </a:r>
          </a:p>
        </p:txBody>
      </p:sp>
      <p:sp>
        <p:nvSpPr>
          <p:cNvPr id="4" name="Rectangle 3">
            <a:extLst>
              <a:ext uri="{FF2B5EF4-FFF2-40B4-BE49-F238E27FC236}">
                <a16:creationId xmlns:a16="http://schemas.microsoft.com/office/drawing/2014/main" id="{F9E3B47F-1770-E99D-7834-ABF32D780D3D}"/>
              </a:ext>
            </a:extLst>
          </p:cNvPr>
          <p:cNvSpPr/>
          <p:nvPr/>
        </p:nvSpPr>
        <p:spPr>
          <a:xfrm rot="19858638">
            <a:off x="5416789" y="4914473"/>
            <a:ext cx="5587107"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2">
                    <a:lumMod val="60000"/>
                    <a:lumOff val="40000"/>
                    <a:alpha val="96000"/>
                  </a:schemeClr>
                </a:solidFill>
                <a:effectLst>
                  <a:outerShdw blurRad="12700" dist="38100" dir="2700000" algn="tl" rotWithShape="0">
                    <a:schemeClr val="accent5">
                      <a:lumMod val="60000"/>
                      <a:lumOff val="40000"/>
                    </a:schemeClr>
                  </a:outerShdw>
                </a:effectLst>
              </a:rPr>
              <a:t>Organisation de l’activité </a:t>
            </a:r>
            <a:endParaRPr lang="fr-FR" sz="4000" b="1" cap="none" spc="0" dirty="0">
              <a:ln w="9525">
                <a:solidFill>
                  <a:schemeClr val="bg1"/>
                </a:solidFill>
                <a:prstDash val="solid"/>
              </a:ln>
              <a:solidFill>
                <a:schemeClr val="accent2">
                  <a:lumMod val="60000"/>
                  <a:lumOff val="40000"/>
                  <a:alpha val="96000"/>
                </a:schemeClr>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1BEAB7E4-9C01-CCD4-2AE8-1F76BF09E105}"/>
              </a:ext>
            </a:extLst>
          </p:cNvPr>
          <p:cNvSpPr/>
          <p:nvPr/>
        </p:nvSpPr>
        <p:spPr>
          <a:xfrm rot="2053130">
            <a:off x="8438320" y="2638361"/>
            <a:ext cx="3987226" cy="707886"/>
          </a:xfrm>
          <a:prstGeom prst="rect">
            <a:avLst/>
          </a:prstGeom>
          <a:noFill/>
        </p:spPr>
        <p:txBody>
          <a:bodyPr wrap="square" lIns="91440" tIns="45720" rIns="91440" bIns="45720">
            <a:spAutoFit/>
          </a:bodyPr>
          <a:lstStyle/>
          <a:p>
            <a:pPr algn="ctr"/>
            <a:r>
              <a:rPr lang="fr-FR" sz="4000" b="1"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rPr>
              <a:t>Cadre juridique</a:t>
            </a:r>
            <a:endParaRPr lang="fr-FR" sz="4000" b="1" cap="none" spc="0"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95D28EB4-E405-05C4-C110-A13DCCDF6ABE}"/>
              </a:ext>
            </a:extLst>
          </p:cNvPr>
          <p:cNvSpPr/>
          <p:nvPr/>
        </p:nvSpPr>
        <p:spPr>
          <a:xfrm rot="3221240">
            <a:off x="1232260" y="4291938"/>
            <a:ext cx="3987226" cy="707886"/>
          </a:xfrm>
          <a:prstGeom prst="rect">
            <a:avLst/>
          </a:prstGeom>
          <a:noFill/>
        </p:spPr>
        <p:txBody>
          <a:bodyPr wrap="square" lIns="91440" tIns="45720" rIns="91440" bIns="45720">
            <a:spAutoFit/>
          </a:bodyPr>
          <a:lstStyle/>
          <a:p>
            <a:pPr algn="ctr"/>
            <a:r>
              <a:rPr lang="fr-FR" sz="4000" b="1"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rPr>
              <a:t>Pratiques métiers</a:t>
            </a:r>
            <a:endParaRPr lang="fr-FR" sz="4000" b="1" cap="none" spc="0"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44D1A20E-7633-1BE4-4A18-4B90B0977B5E}"/>
              </a:ext>
            </a:extLst>
          </p:cNvPr>
          <p:cNvSpPr/>
          <p:nvPr/>
        </p:nvSpPr>
        <p:spPr>
          <a:xfrm>
            <a:off x="4928079" y="4191211"/>
            <a:ext cx="2572243"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Attractivité</a:t>
            </a:r>
            <a:endParaRPr lang="fr-F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913CF930-FAAE-11C7-9FA6-F4972252226E}"/>
              </a:ext>
            </a:extLst>
          </p:cNvPr>
          <p:cNvSpPr/>
          <p:nvPr/>
        </p:nvSpPr>
        <p:spPr>
          <a:xfrm rot="1510277">
            <a:off x="1502626" y="1979126"/>
            <a:ext cx="4151842" cy="707886"/>
          </a:xfrm>
          <a:prstGeom prst="rect">
            <a:avLst/>
          </a:prstGeom>
          <a:noFill/>
        </p:spPr>
        <p:txBody>
          <a:bodyPr wrap="none" lIns="91440" tIns="45720" rIns="91440" bIns="45720">
            <a:spAutoFit/>
          </a:bodyPr>
          <a:lstStyle/>
          <a:p>
            <a:pPr algn="ctr"/>
            <a:r>
              <a:rPr lang="fr-FR" sz="4000" b="1"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rPr>
              <a:t>Diagnostic partagé</a:t>
            </a:r>
            <a:endParaRPr lang="fr-FR" sz="4000" b="1" cap="none" spc="0"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7D19BEB2-AD34-A0EE-D1EA-BD2AE99E1FF8}"/>
              </a:ext>
            </a:extLst>
          </p:cNvPr>
          <p:cNvSpPr/>
          <p:nvPr/>
        </p:nvSpPr>
        <p:spPr>
          <a:xfrm rot="19782795">
            <a:off x="5692602" y="1224569"/>
            <a:ext cx="5349855" cy="707886"/>
          </a:xfrm>
          <a:prstGeom prst="rect">
            <a:avLst/>
          </a:prstGeom>
          <a:noFill/>
        </p:spPr>
        <p:txBody>
          <a:bodyPr wrap="square" lIns="91440" tIns="45720" rIns="91440" bIns="45720">
            <a:spAutoFit/>
          </a:bodyPr>
          <a:lstStyle/>
          <a:p>
            <a:pPr algn="ctr"/>
            <a:r>
              <a:rPr lang="fr-FR" sz="4000" b="1"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rPr>
              <a:t>Formation Qualification</a:t>
            </a:r>
            <a:endParaRPr lang="fr-FR" sz="4000" b="1" cap="none" spc="0"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5982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C120-9E8F-B8B5-700D-F161DDE7EF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432EA1-ABFE-A075-5F75-7CAB191B5B29}"/>
              </a:ext>
            </a:extLst>
          </p:cNvPr>
          <p:cNvSpPr>
            <a:spLocks noGrp="1"/>
          </p:cNvSpPr>
          <p:nvPr>
            <p:ph type="body" sz="quarter" idx="10"/>
          </p:nvPr>
        </p:nvSpPr>
        <p:spPr/>
        <p:txBody>
          <a:bodyPr/>
          <a:lstStyle/>
          <a:p>
            <a:r>
              <a:rPr lang="fr-FR" sz="2400" b="1" dirty="0"/>
              <a:t>… au plan d’actions concerté ?</a:t>
            </a:r>
          </a:p>
        </p:txBody>
      </p:sp>
      <p:sp>
        <p:nvSpPr>
          <p:cNvPr id="9" name="ZoneTexte 8">
            <a:extLst>
              <a:ext uri="{FF2B5EF4-FFF2-40B4-BE49-F238E27FC236}">
                <a16:creationId xmlns:a16="http://schemas.microsoft.com/office/drawing/2014/main" id="{FC6EF188-A924-A169-5355-9C3C7583491D}"/>
              </a:ext>
            </a:extLst>
          </p:cNvPr>
          <p:cNvSpPr txBox="1"/>
          <p:nvPr/>
        </p:nvSpPr>
        <p:spPr>
          <a:xfrm>
            <a:off x="828446" y="950476"/>
            <a:ext cx="11461208" cy="6032421"/>
          </a:xfrm>
          <a:prstGeom prst="rect">
            <a:avLst/>
          </a:prstGeom>
          <a:noFill/>
        </p:spPr>
        <p:txBody>
          <a:bodyPr wrap="square">
            <a:spAutoFit/>
          </a:bodyPr>
          <a:lstStyle/>
          <a:p>
            <a:pPr rtl="0"/>
            <a:r>
              <a:rPr lang="fr-FR" b="1" dirty="0"/>
              <a:t>Des actions possibles à planifier et prioriser (court, moyen et long termes) : </a:t>
            </a:r>
          </a:p>
          <a:p>
            <a:pPr rtl="0"/>
            <a:endParaRPr lang="fr-FR" sz="800" b="1" dirty="0"/>
          </a:p>
          <a:p>
            <a:pPr marL="285750" indent="-285750" rtl="0">
              <a:buFont typeface="Wingdings" panose="05000000000000000000" pitchFamily="2" charset="2"/>
              <a:buChar char="Ø"/>
            </a:pPr>
            <a:r>
              <a:rPr lang="fr-FR" dirty="0"/>
              <a:t>Elaborer et mettre en œuvre des actions de communication en faveur de  l’attractivité de la spécialité</a:t>
            </a:r>
          </a:p>
          <a:p>
            <a:pPr marL="285750" indent="-285750">
              <a:buFont typeface="Wingdings" panose="05000000000000000000" pitchFamily="2" charset="2"/>
              <a:buChar char="Ø"/>
            </a:pPr>
            <a:r>
              <a:rPr lang="fr-FR" dirty="0"/>
              <a:t>Soutenir l’</a:t>
            </a:r>
            <a:r>
              <a:rPr lang="fr-FR" dirty="0" err="1"/>
              <a:t>Animt</a:t>
            </a:r>
            <a:r>
              <a:rPr lang="fr-FR" dirty="0"/>
              <a:t> dans ses actions de promotion de la spécialité</a:t>
            </a:r>
          </a:p>
          <a:p>
            <a:pPr marL="285750" indent="-285750" rtl="0">
              <a:buFont typeface="Wingdings" panose="05000000000000000000" pitchFamily="2" charset="2"/>
              <a:buChar char="Ø"/>
            </a:pPr>
            <a:r>
              <a:rPr lang="fr-FR" dirty="0"/>
              <a:t>Etablir la situation et les projections des ressources en médecins du travail du travail région par région dans un format commun</a:t>
            </a:r>
          </a:p>
          <a:p>
            <a:pPr marL="285750" indent="-285750">
              <a:buFont typeface="Wingdings" panose="05000000000000000000" pitchFamily="2" charset="2"/>
              <a:buChar char="Ø"/>
            </a:pPr>
            <a:r>
              <a:rPr lang="fr-FR" dirty="0"/>
              <a:t>Déterminer le besoin de tutorat région par région </a:t>
            </a:r>
          </a:p>
          <a:p>
            <a:pPr marL="285750" indent="-285750" rtl="0">
              <a:buFont typeface="Wingdings" panose="05000000000000000000" pitchFamily="2" charset="2"/>
              <a:buChar char="Ø"/>
            </a:pPr>
            <a:r>
              <a:rPr lang="fr-FR" dirty="0"/>
              <a:t>Etablir la situation et les projections des pôles de recherche et d’enseignement en médecine du travail</a:t>
            </a:r>
          </a:p>
          <a:p>
            <a:pPr marL="285750" indent="-285750" rtl="0">
              <a:buFont typeface="Wingdings" panose="05000000000000000000" pitchFamily="2" charset="2"/>
              <a:buChar char="Ø"/>
            </a:pPr>
            <a:r>
              <a:rPr lang="fr-FR" dirty="0"/>
              <a:t>Partager les situations et les projections régionales et nationales consolidées avec les parties prenantes ( COCT, CROCT, Ministères concernés, etc.)</a:t>
            </a:r>
          </a:p>
          <a:p>
            <a:pPr marL="285750" indent="-285750" rtl="0">
              <a:buFont typeface="Wingdings" panose="05000000000000000000" pitchFamily="2" charset="2"/>
              <a:buChar char="Ø"/>
            </a:pPr>
            <a:r>
              <a:rPr lang="fr-FR" dirty="0"/>
              <a:t>Favoriser le maintien ou la création de chaires de médecine du travail et des capacités d’enseignement sur le territoire</a:t>
            </a:r>
          </a:p>
          <a:p>
            <a:pPr marL="285750" indent="-285750">
              <a:buFont typeface="Wingdings" panose="05000000000000000000" pitchFamily="2" charset="2"/>
              <a:buChar char="Ø"/>
            </a:pPr>
            <a:r>
              <a:rPr lang="fr-FR" dirty="0"/>
              <a:t>Travailler aux conditions favorables au développement de stages en SPST pour les externes</a:t>
            </a:r>
          </a:p>
          <a:p>
            <a:pPr marL="285750" indent="-285750" rtl="0">
              <a:buFont typeface="Wingdings" panose="05000000000000000000" pitchFamily="2" charset="2"/>
              <a:buChar char="Ø"/>
            </a:pPr>
            <a:r>
              <a:rPr lang="fr-FR" dirty="0"/>
              <a:t>Diffuser l’information sur les voies d’accès à la spécialité</a:t>
            </a:r>
          </a:p>
          <a:p>
            <a:pPr marL="285750" indent="-285750" rtl="0">
              <a:buFont typeface="Wingdings" panose="05000000000000000000" pitchFamily="2" charset="2"/>
              <a:buChar char="Ø"/>
            </a:pPr>
            <a:r>
              <a:rPr lang="fr-FR" dirty="0"/>
              <a:t>Relayer les positions de la SFST sur les bonnes pratiques de coopération en professionnels de santé au travail </a:t>
            </a:r>
          </a:p>
          <a:p>
            <a:pPr marL="285750" indent="-285750" rtl="0">
              <a:buFont typeface="Wingdings" panose="05000000000000000000" pitchFamily="2" charset="2"/>
              <a:buChar char="Ø"/>
            </a:pPr>
            <a:r>
              <a:rPr lang="fr-FR" dirty="0"/>
              <a:t>Interroger la répartition du temps médical disponible entre SPSTI et SPSTA (prise en charge intérimaires, sous-traitants permanents, etc.)</a:t>
            </a:r>
          </a:p>
          <a:p>
            <a:pPr marL="285750" indent="-285750" rtl="0">
              <a:buFont typeface="Wingdings" panose="05000000000000000000" pitchFamily="2" charset="2"/>
              <a:buChar char="Ø"/>
            </a:pPr>
            <a:r>
              <a:rPr lang="fr-FR" dirty="0"/>
              <a:t>Diffuser et mettre en œuvre un cadre d’interopérabilité facilitant le suivi de l’état de santé et évitant les visites redondantes</a:t>
            </a:r>
          </a:p>
          <a:p>
            <a:pPr marL="285750" indent="-285750" rtl="0">
              <a:buFont typeface="Wingdings" panose="05000000000000000000" pitchFamily="2" charset="2"/>
              <a:buChar char="Ø"/>
            </a:pPr>
            <a:r>
              <a:rPr lang="fr-FR" dirty="0"/>
              <a:t>Sécuriser la voie d’accès et les affectations des </a:t>
            </a:r>
            <a:r>
              <a:rPr lang="fr-FR" dirty="0" err="1"/>
              <a:t>Padhue</a:t>
            </a:r>
            <a:r>
              <a:rPr lang="fr-FR" dirty="0"/>
              <a:t>  </a:t>
            </a:r>
          </a:p>
          <a:p>
            <a:pPr marL="285750" indent="-285750">
              <a:buFont typeface="Wingdings" panose="05000000000000000000" pitchFamily="2" charset="2"/>
              <a:buChar char="Ø"/>
            </a:pPr>
            <a:r>
              <a:rPr lang="fr-FR" dirty="0"/>
              <a:t>Finaliser la réflexion sur les motifs de SIR pertinents et l’actualisation du décret dédié</a:t>
            </a:r>
          </a:p>
          <a:p>
            <a:pPr marL="285750" indent="-285750">
              <a:buFont typeface="Wingdings" panose="05000000000000000000" pitchFamily="2" charset="2"/>
              <a:buChar char="Ø"/>
            </a:pPr>
            <a:r>
              <a:rPr lang="fr-FR" dirty="0"/>
              <a:t>Identifier les modèles d’organisation efficients et qui préservent le temps médical </a:t>
            </a:r>
          </a:p>
          <a:p>
            <a:pPr marL="285750" indent="-285750" rtl="0">
              <a:buFont typeface="Wingdings" panose="05000000000000000000" pitchFamily="2" charset="2"/>
              <a:buChar char="Ø"/>
            </a:pPr>
            <a:r>
              <a:rPr lang="fr-FR" dirty="0"/>
              <a:t>…</a:t>
            </a:r>
          </a:p>
        </p:txBody>
      </p:sp>
    </p:spTree>
    <p:extLst>
      <p:ext uri="{BB962C8B-B14F-4D97-AF65-F5344CB8AC3E}">
        <p14:creationId xmlns:p14="http://schemas.microsoft.com/office/powerpoint/2010/main" val="8864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dirty="0"/>
          </a:p>
        </p:txBody>
      </p:sp>
      <p:sp>
        <p:nvSpPr>
          <p:cNvPr id="3" name="Espace réservé du texte 2"/>
          <p:cNvSpPr>
            <a:spLocks noGrp="1"/>
          </p:cNvSpPr>
          <p:nvPr>
            <p:ph type="body" sz="quarter" idx="14"/>
          </p:nvPr>
        </p:nvSpPr>
        <p:spPr>
          <a:xfrm>
            <a:off x="2495239" y="2605414"/>
            <a:ext cx="6674161" cy="1601461"/>
          </a:xfrm>
        </p:spPr>
        <p:txBody>
          <a:bodyPr>
            <a:normAutofit fontScale="85000" lnSpcReduction="20000"/>
          </a:bodyPr>
          <a:lstStyle/>
          <a:p>
            <a:r>
              <a:rPr lang="fr-FR" dirty="0"/>
              <a:t>Disposer d’une ressource médicale suffisante dans les SPSTI</a:t>
            </a:r>
          </a:p>
          <a:p>
            <a:endParaRPr lang="fr-FR" dirty="0"/>
          </a:p>
          <a:p>
            <a:r>
              <a:rPr lang="fr-FR" dirty="0"/>
              <a:t>Quels leviers ?</a:t>
            </a:r>
          </a:p>
        </p:txBody>
      </p:sp>
      <p:sp>
        <p:nvSpPr>
          <p:cNvPr id="4" name="Espace réservé du texte 3"/>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71600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1624-0A30-D7F8-2EAC-E4A924CDBE5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0000B21-500D-2B42-3149-89FAA789A48D}"/>
              </a:ext>
            </a:extLst>
          </p:cNvPr>
          <p:cNvSpPr>
            <a:spLocks noGrp="1"/>
          </p:cNvSpPr>
          <p:nvPr>
            <p:ph type="body" sz="quarter" idx="13"/>
          </p:nvPr>
        </p:nvSpPr>
        <p:spPr/>
        <p:txBody>
          <a:bodyPr/>
          <a:lstStyle/>
          <a:p>
            <a:r>
              <a:rPr lang="fr-FR" dirty="0" err="1"/>
              <a:t>Chirstelle</a:t>
            </a:r>
            <a:r>
              <a:rPr lang="fr-FR" dirty="0"/>
              <a:t> </a:t>
            </a:r>
            <a:r>
              <a:rPr lang="fr-FR" dirty="0" err="1"/>
              <a:t>Akkaoui</a:t>
            </a:r>
            <a:r>
              <a:rPr lang="fr-FR" dirty="0"/>
              <a:t>, pour la DGT</a:t>
            </a:r>
          </a:p>
        </p:txBody>
      </p:sp>
      <p:sp>
        <p:nvSpPr>
          <p:cNvPr id="3" name="Espace réservé du texte 2">
            <a:extLst>
              <a:ext uri="{FF2B5EF4-FFF2-40B4-BE49-F238E27FC236}">
                <a16:creationId xmlns:a16="http://schemas.microsoft.com/office/drawing/2014/main" id="{749AAF19-F528-4D40-8B0E-9CE8EAEE7588}"/>
              </a:ext>
            </a:extLst>
          </p:cNvPr>
          <p:cNvSpPr>
            <a:spLocks noGrp="1"/>
          </p:cNvSpPr>
          <p:nvPr>
            <p:ph type="body" sz="quarter" idx="14"/>
          </p:nvPr>
        </p:nvSpPr>
        <p:spPr/>
        <p:txBody>
          <a:bodyPr>
            <a:normAutofit/>
          </a:bodyPr>
          <a:lstStyle/>
          <a:p>
            <a:r>
              <a:rPr lang="fr-FR" dirty="0"/>
              <a:t>Conclusion</a:t>
            </a:r>
          </a:p>
        </p:txBody>
      </p:sp>
      <p:sp>
        <p:nvSpPr>
          <p:cNvPr id="4" name="Espace réservé du texte 3">
            <a:extLst>
              <a:ext uri="{FF2B5EF4-FFF2-40B4-BE49-F238E27FC236}">
                <a16:creationId xmlns:a16="http://schemas.microsoft.com/office/drawing/2014/main" id="{7F9DEA15-877D-E18E-4BFA-81CD0E6BEDCF}"/>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21522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b="1" dirty="0"/>
              <a:t>Deux types de leviers identifiés</a:t>
            </a:r>
          </a:p>
        </p:txBody>
      </p:sp>
      <p:sp>
        <p:nvSpPr>
          <p:cNvPr id="16" name="Espace réservé du texte 15">
            <a:extLst>
              <a:ext uri="{FF2B5EF4-FFF2-40B4-BE49-F238E27FC236}">
                <a16:creationId xmlns:a16="http://schemas.microsoft.com/office/drawing/2014/main" id="{EA61F348-3A45-E4FE-AEE6-50389C008CA7}"/>
              </a:ext>
            </a:extLst>
          </p:cNvPr>
          <p:cNvSpPr>
            <a:spLocks noGrp="1"/>
          </p:cNvSpPr>
          <p:nvPr>
            <p:ph type="body" sz="quarter" idx="12"/>
          </p:nvPr>
        </p:nvSpPr>
        <p:spPr>
          <a:xfrm>
            <a:off x="3798280" y="2273181"/>
            <a:ext cx="6661767" cy="244041"/>
          </a:xfrm>
        </p:spPr>
        <p:txBody>
          <a:bodyPr>
            <a:normAutofit fontScale="70000" lnSpcReduction="20000"/>
          </a:bodyPr>
          <a:lstStyle/>
          <a:p>
            <a:r>
              <a:rPr lang="fr-FR" sz="2000" b="1" dirty="0"/>
              <a:t>Utiliser au mieux le temps médical disponible</a:t>
            </a:r>
          </a:p>
          <a:p>
            <a:endParaRPr lang="fr-FR" dirty="0"/>
          </a:p>
        </p:txBody>
      </p:sp>
      <p:sp>
        <p:nvSpPr>
          <p:cNvPr id="18" name="Espace réservé du texte 17">
            <a:extLst>
              <a:ext uri="{FF2B5EF4-FFF2-40B4-BE49-F238E27FC236}">
                <a16:creationId xmlns:a16="http://schemas.microsoft.com/office/drawing/2014/main" id="{130FFF7B-6729-FA49-5F31-FD14115523BA}"/>
              </a:ext>
            </a:extLst>
          </p:cNvPr>
          <p:cNvSpPr>
            <a:spLocks noGrp="1"/>
          </p:cNvSpPr>
          <p:nvPr>
            <p:ph type="body" sz="quarter" idx="14"/>
          </p:nvPr>
        </p:nvSpPr>
        <p:spPr>
          <a:xfrm>
            <a:off x="3798280" y="3966231"/>
            <a:ext cx="6832683" cy="283351"/>
          </a:xfrm>
        </p:spPr>
        <p:txBody>
          <a:bodyPr>
            <a:normAutofit fontScale="70000" lnSpcReduction="20000"/>
          </a:bodyPr>
          <a:lstStyle/>
          <a:p>
            <a:r>
              <a:rPr lang="fr-FR" sz="2000" b="1" dirty="0"/>
              <a:t>Former et qualifier un nombre suffisant de médecins du travail </a:t>
            </a:r>
          </a:p>
          <a:p>
            <a:endParaRPr lang="fr-FR" dirty="0"/>
          </a:p>
        </p:txBody>
      </p:sp>
    </p:spTree>
    <p:extLst>
      <p:ext uri="{BB962C8B-B14F-4D97-AF65-F5344CB8AC3E}">
        <p14:creationId xmlns:p14="http://schemas.microsoft.com/office/powerpoint/2010/main" val="168978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7CA5E1-28E8-8E70-2633-12D3106DAF3E}"/>
              </a:ext>
            </a:extLst>
          </p:cNvPr>
          <p:cNvSpPr>
            <a:spLocks noGrp="1"/>
          </p:cNvSpPr>
          <p:nvPr>
            <p:ph type="body" sz="quarter" idx="10"/>
          </p:nvPr>
        </p:nvSpPr>
        <p:spPr>
          <a:xfrm>
            <a:off x="828445" y="396069"/>
            <a:ext cx="11836421" cy="612775"/>
          </a:xfrm>
        </p:spPr>
        <p:txBody>
          <a:bodyPr/>
          <a:lstStyle/>
          <a:p>
            <a:r>
              <a:rPr lang="fr-FR" sz="2400" b="1" dirty="0"/>
              <a:t>Utiliser au mieux le temps médical disponible</a:t>
            </a:r>
          </a:p>
          <a:p>
            <a:endParaRPr lang="fr-FR"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B29B250E-E95C-1BC8-EB90-940739E32C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6" name="Picture 6">
            <a:extLst>
              <a:ext uri="{FF2B5EF4-FFF2-40B4-BE49-F238E27FC236}">
                <a16:creationId xmlns:a16="http://schemas.microsoft.com/office/drawing/2014/main" id="{6D72904F-C7DC-FBA4-76D3-702F57206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26"/>
          <a:stretch/>
        </p:blipFill>
        <p:spPr bwMode="auto">
          <a:xfrm>
            <a:off x="472866" y="1268796"/>
            <a:ext cx="12192000" cy="5481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978941-780E-B48D-A0E5-2D8153526CB8}"/>
              </a:ext>
            </a:extLst>
          </p:cNvPr>
          <p:cNvSpPr/>
          <p:nvPr/>
        </p:nvSpPr>
        <p:spPr>
          <a:xfrm rot="18711033">
            <a:off x="3207772" y="2238494"/>
            <a:ext cx="3023264"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Organisation</a:t>
            </a:r>
            <a:r>
              <a:rPr lang="fr-F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fr-F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DFB90401-FC91-6C86-105D-C9B8C949E750}"/>
              </a:ext>
            </a:extLst>
          </p:cNvPr>
          <p:cNvSpPr/>
          <p:nvPr/>
        </p:nvSpPr>
        <p:spPr>
          <a:xfrm rot="2502323">
            <a:off x="5758910" y="2175550"/>
            <a:ext cx="3987226" cy="707886"/>
          </a:xfrm>
          <a:prstGeom prst="rect">
            <a:avLst/>
          </a:prstGeom>
          <a:noFill/>
        </p:spPr>
        <p:txBody>
          <a:bodyPr wrap="square" lIns="91440" tIns="45720" rIns="91440" bIns="45720">
            <a:spAutoFit/>
          </a:bodyPr>
          <a:lstStyle/>
          <a:p>
            <a:pPr algn="ctr"/>
            <a:r>
              <a:rPr lang="fr-FR" sz="4000" b="1"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rPr>
              <a:t>Cadre juridique</a:t>
            </a:r>
            <a:endParaRPr lang="fr-FR" sz="4000" b="1" cap="none" spc="0"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E49A0821-174F-5189-9E43-FC4128434F4D}"/>
              </a:ext>
            </a:extLst>
          </p:cNvPr>
          <p:cNvSpPr/>
          <p:nvPr/>
        </p:nvSpPr>
        <p:spPr>
          <a:xfrm>
            <a:off x="4234841" y="5418971"/>
            <a:ext cx="3987226" cy="707886"/>
          </a:xfrm>
          <a:prstGeom prst="rect">
            <a:avLst/>
          </a:prstGeom>
          <a:noFill/>
        </p:spPr>
        <p:txBody>
          <a:bodyPr wrap="square" lIns="91440" tIns="45720" rIns="91440" bIns="45720">
            <a:spAutoFit/>
          </a:bodyPr>
          <a:lstStyle/>
          <a:p>
            <a:pPr algn="ctr"/>
            <a:r>
              <a:rPr lang="fr-FR" sz="4000" b="1"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rPr>
              <a:t>Pratiques métiers</a:t>
            </a:r>
            <a:endParaRPr lang="fr-FR" sz="4000" b="1" cap="none" spc="0"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244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9D8030C-30F2-1F7B-708C-24CFB2D74203}"/>
              </a:ext>
            </a:extLst>
          </p:cNvPr>
          <p:cNvSpPr>
            <a:spLocks noGrp="1"/>
          </p:cNvSpPr>
          <p:nvPr>
            <p:ph type="body" sz="quarter" idx="10"/>
          </p:nvPr>
        </p:nvSpPr>
        <p:spPr>
          <a:xfrm>
            <a:off x="828446" y="396069"/>
            <a:ext cx="10956204" cy="612775"/>
          </a:xfrm>
        </p:spPr>
        <p:txBody>
          <a:bodyPr/>
          <a:lstStyle/>
          <a:p>
            <a:r>
              <a:rPr lang="fr-FR" sz="2400" b="1" dirty="0"/>
              <a:t>Former et qualifier un nombre suffisant de médecins du travail</a:t>
            </a:r>
            <a:endParaRPr lang="fr-FR" sz="2400" dirty="0"/>
          </a:p>
        </p:txBody>
      </p:sp>
      <p:grpSp>
        <p:nvGrpSpPr>
          <p:cNvPr id="5" name="Groupe 4">
            <a:extLst>
              <a:ext uri="{FF2B5EF4-FFF2-40B4-BE49-F238E27FC236}">
                <a16:creationId xmlns:a16="http://schemas.microsoft.com/office/drawing/2014/main" id="{16516122-3EFC-A57B-A045-5A5ABA9924FA}"/>
              </a:ext>
            </a:extLst>
          </p:cNvPr>
          <p:cNvGrpSpPr/>
          <p:nvPr/>
        </p:nvGrpSpPr>
        <p:grpSpPr>
          <a:xfrm>
            <a:off x="832188" y="1492523"/>
            <a:ext cx="11225009" cy="5234650"/>
            <a:chOff x="828446" y="1289793"/>
            <a:chExt cx="11157385" cy="5396614"/>
          </a:xfrm>
        </p:grpSpPr>
        <p:pic>
          <p:nvPicPr>
            <p:cNvPr id="3074" name="Picture 2">
              <a:extLst>
                <a:ext uri="{FF2B5EF4-FFF2-40B4-BE49-F238E27FC236}">
                  <a16:creationId xmlns:a16="http://schemas.microsoft.com/office/drawing/2014/main" id="{6417E81A-EEC0-8B30-6F37-BA950885B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314" y="1447157"/>
              <a:ext cx="10895517" cy="486683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D2A8148-F467-9A26-EF38-54075DE47CF8}"/>
                </a:ext>
              </a:extLst>
            </p:cNvPr>
            <p:cNvSpPr txBox="1"/>
            <p:nvPr/>
          </p:nvSpPr>
          <p:spPr>
            <a:xfrm>
              <a:off x="828446" y="1336563"/>
              <a:ext cx="4443813" cy="646331"/>
            </a:xfrm>
            <a:prstGeom prst="rect">
              <a:avLst/>
            </a:prstGeom>
            <a:noFill/>
          </p:spPr>
          <p:txBody>
            <a:bodyPr wrap="square" rtlCol="0">
              <a:spAutoFit/>
            </a:bodyPr>
            <a:lstStyle/>
            <a:p>
              <a:pPr algn="r"/>
              <a:r>
                <a:rPr lang="fr-FR" dirty="0"/>
                <a:t>Etat des lieux et projections de la démographie médicale (nationale /régionale)</a:t>
              </a:r>
            </a:p>
          </p:txBody>
        </p:sp>
        <p:sp>
          <p:nvSpPr>
            <p:cNvPr id="9" name="ZoneTexte 8">
              <a:extLst>
                <a:ext uri="{FF2B5EF4-FFF2-40B4-BE49-F238E27FC236}">
                  <a16:creationId xmlns:a16="http://schemas.microsoft.com/office/drawing/2014/main" id="{762536F9-CB49-96C0-176A-A8E18EFFE150}"/>
                </a:ext>
              </a:extLst>
            </p:cNvPr>
            <p:cNvSpPr txBox="1"/>
            <p:nvPr/>
          </p:nvSpPr>
          <p:spPr>
            <a:xfrm>
              <a:off x="1647876" y="2202051"/>
              <a:ext cx="3866088" cy="646331"/>
            </a:xfrm>
            <a:prstGeom prst="rect">
              <a:avLst/>
            </a:prstGeom>
            <a:noFill/>
          </p:spPr>
          <p:txBody>
            <a:bodyPr wrap="square" rtlCol="0">
              <a:spAutoFit/>
            </a:bodyPr>
            <a:lstStyle/>
            <a:p>
              <a:pPr algn="r"/>
              <a:r>
                <a:rPr lang="fr-FR" dirty="0"/>
                <a:t>Répartition des pôles d’enseignement </a:t>
              </a:r>
            </a:p>
            <a:p>
              <a:pPr algn="r"/>
              <a:r>
                <a:rPr lang="fr-FR" dirty="0"/>
                <a:t>et de recherche</a:t>
              </a:r>
            </a:p>
          </p:txBody>
        </p:sp>
        <p:sp>
          <p:nvSpPr>
            <p:cNvPr id="10" name="ZoneTexte 9">
              <a:extLst>
                <a:ext uri="{FF2B5EF4-FFF2-40B4-BE49-F238E27FC236}">
                  <a16:creationId xmlns:a16="http://schemas.microsoft.com/office/drawing/2014/main" id="{AA81FF3C-B1EF-9D6F-A9EA-C1AD4EE67B3F}"/>
                </a:ext>
              </a:extLst>
            </p:cNvPr>
            <p:cNvSpPr txBox="1"/>
            <p:nvPr/>
          </p:nvSpPr>
          <p:spPr>
            <a:xfrm>
              <a:off x="3654548" y="3071421"/>
              <a:ext cx="2294546" cy="646331"/>
            </a:xfrm>
            <a:prstGeom prst="rect">
              <a:avLst/>
            </a:prstGeom>
            <a:noFill/>
          </p:spPr>
          <p:txBody>
            <a:bodyPr wrap="square" rtlCol="0">
              <a:spAutoFit/>
            </a:bodyPr>
            <a:lstStyle/>
            <a:p>
              <a:pPr algn="r" rtl="0"/>
              <a:r>
                <a:rPr lang="fr-FR" dirty="0"/>
                <a:t>Information de toutes </a:t>
              </a:r>
            </a:p>
            <a:p>
              <a:pPr algn="r" rtl="0"/>
              <a:r>
                <a:rPr lang="fr-FR" dirty="0"/>
                <a:t>les parties prenantes</a:t>
              </a:r>
            </a:p>
          </p:txBody>
        </p:sp>
        <p:sp>
          <p:nvSpPr>
            <p:cNvPr id="11" name="ZoneTexte 10">
              <a:extLst>
                <a:ext uri="{FF2B5EF4-FFF2-40B4-BE49-F238E27FC236}">
                  <a16:creationId xmlns:a16="http://schemas.microsoft.com/office/drawing/2014/main" id="{1B98B887-8222-E3F2-ADE0-71DF5B3F678D}"/>
                </a:ext>
              </a:extLst>
            </p:cNvPr>
            <p:cNvSpPr txBox="1"/>
            <p:nvPr/>
          </p:nvSpPr>
          <p:spPr>
            <a:xfrm>
              <a:off x="2964476" y="4983282"/>
              <a:ext cx="2532194" cy="646331"/>
            </a:xfrm>
            <a:prstGeom prst="rect">
              <a:avLst/>
            </a:prstGeom>
            <a:noFill/>
          </p:spPr>
          <p:txBody>
            <a:bodyPr wrap="square" rtlCol="0">
              <a:spAutoFit/>
            </a:bodyPr>
            <a:lstStyle/>
            <a:p>
              <a:pPr algn="r" rtl="0"/>
              <a:r>
                <a:rPr lang="fr-FR" dirty="0"/>
                <a:t>Formation des collaborateurs médecins</a:t>
              </a:r>
            </a:p>
          </p:txBody>
        </p:sp>
        <p:sp>
          <p:nvSpPr>
            <p:cNvPr id="12" name="ZoneTexte 11">
              <a:extLst>
                <a:ext uri="{FF2B5EF4-FFF2-40B4-BE49-F238E27FC236}">
                  <a16:creationId xmlns:a16="http://schemas.microsoft.com/office/drawing/2014/main" id="{22691C4C-CA14-FD08-128D-E310463B877D}"/>
                </a:ext>
              </a:extLst>
            </p:cNvPr>
            <p:cNvSpPr txBox="1"/>
            <p:nvPr/>
          </p:nvSpPr>
          <p:spPr>
            <a:xfrm>
              <a:off x="3520867" y="4079751"/>
              <a:ext cx="2428227" cy="646331"/>
            </a:xfrm>
            <a:prstGeom prst="rect">
              <a:avLst/>
            </a:prstGeom>
            <a:noFill/>
          </p:spPr>
          <p:txBody>
            <a:bodyPr wrap="square" rtlCol="0">
              <a:spAutoFit/>
            </a:bodyPr>
            <a:lstStyle/>
            <a:p>
              <a:pPr algn="r" rtl="0"/>
              <a:r>
                <a:rPr lang="fr-FR" dirty="0"/>
                <a:t>Enjeux et contraintes de la formation initiale DES</a:t>
              </a:r>
            </a:p>
          </p:txBody>
        </p:sp>
        <p:sp>
          <p:nvSpPr>
            <p:cNvPr id="13" name="ZoneTexte 12">
              <a:extLst>
                <a:ext uri="{FF2B5EF4-FFF2-40B4-BE49-F238E27FC236}">
                  <a16:creationId xmlns:a16="http://schemas.microsoft.com/office/drawing/2014/main" id="{79FC6C8F-5CBA-153A-A155-32393441773F}"/>
                </a:ext>
              </a:extLst>
            </p:cNvPr>
            <p:cNvSpPr txBox="1"/>
            <p:nvPr/>
          </p:nvSpPr>
          <p:spPr>
            <a:xfrm>
              <a:off x="2726827" y="5886813"/>
              <a:ext cx="2532194" cy="646331"/>
            </a:xfrm>
            <a:prstGeom prst="rect">
              <a:avLst/>
            </a:prstGeom>
            <a:noFill/>
          </p:spPr>
          <p:txBody>
            <a:bodyPr wrap="square" rtlCol="0">
              <a:spAutoFit/>
            </a:bodyPr>
            <a:lstStyle/>
            <a:p>
              <a:pPr algn="r" rtl="0"/>
              <a:r>
                <a:rPr lang="fr-FR" dirty="0"/>
                <a:t>PAE et autres voies d’accès</a:t>
              </a:r>
            </a:p>
          </p:txBody>
        </p:sp>
        <p:sp>
          <p:nvSpPr>
            <p:cNvPr id="14" name="ZoneTexte 13">
              <a:extLst>
                <a:ext uri="{FF2B5EF4-FFF2-40B4-BE49-F238E27FC236}">
                  <a16:creationId xmlns:a16="http://schemas.microsoft.com/office/drawing/2014/main" id="{2CEFD0D3-35CF-D9DC-7B0D-BCBE19B6E7D4}"/>
                </a:ext>
              </a:extLst>
            </p:cNvPr>
            <p:cNvSpPr txBox="1"/>
            <p:nvPr/>
          </p:nvSpPr>
          <p:spPr>
            <a:xfrm>
              <a:off x="5949094" y="1289793"/>
              <a:ext cx="2752968" cy="646331"/>
            </a:xfrm>
            <a:prstGeom prst="rect">
              <a:avLst/>
            </a:prstGeom>
            <a:noFill/>
          </p:spPr>
          <p:txBody>
            <a:bodyPr wrap="square" rtlCol="0">
              <a:spAutoFit/>
            </a:bodyPr>
            <a:lstStyle/>
            <a:p>
              <a:pPr algn="r" rtl="0"/>
              <a:r>
                <a:rPr lang="fr-FR" dirty="0"/>
                <a:t>Communication et valorisation de la spécialité</a:t>
              </a:r>
            </a:p>
          </p:txBody>
        </p:sp>
        <p:sp>
          <p:nvSpPr>
            <p:cNvPr id="17" name="ZoneTexte 16">
              <a:extLst>
                <a:ext uri="{FF2B5EF4-FFF2-40B4-BE49-F238E27FC236}">
                  <a16:creationId xmlns:a16="http://schemas.microsoft.com/office/drawing/2014/main" id="{7CD5ED98-CB90-B4DB-3212-7028E1F495A4}"/>
                </a:ext>
              </a:extLst>
            </p:cNvPr>
            <p:cNvSpPr txBox="1"/>
            <p:nvPr/>
          </p:nvSpPr>
          <p:spPr>
            <a:xfrm>
              <a:off x="6521402" y="2180607"/>
              <a:ext cx="2428227" cy="646331"/>
            </a:xfrm>
            <a:prstGeom prst="rect">
              <a:avLst/>
            </a:prstGeom>
            <a:noFill/>
          </p:spPr>
          <p:txBody>
            <a:bodyPr wrap="square" rtlCol="0">
              <a:spAutoFit/>
            </a:bodyPr>
            <a:lstStyle/>
            <a:p>
              <a:pPr algn="r" rtl="0"/>
              <a:r>
                <a:rPr lang="fr-FR" dirty="0"/>
                <a:t>Stages pour les étudiants en médecine</a:t>
              </a:r>
            </a:p>
          </p:txBody>
        </p:sp>
        <p:sp>
          <p:nvSpPr>
            <p:cNvPr id="18" name="ZoneTexte 17">
              <a:extLst>
                <a:ext uri="{FF2B5EF4-FFF2-40B4-BE49-F238E27FC236}">
                  <a16:creationId xmlns:a16="http://schemas.microsoft.com/office/drawing/2014/main" id="{88A796C1-6C78-C711-8DFE-EA72FBC48A66}"/>
                </a:ext>
              </a:extLst>
            </p:cNvPr>
            <p:cNvSpPr txBox="1"/>
            <p:nvPr/>
          </p:nvSpPr>
          <p:spPr>
            <a:xfrm>
              <a:off x="6762573" y="3184326"/>
              <a:ext cx="2428227" cy="369332"/>
            </a:xfrm>
            <a:prstGeom prst="rect">
              <a:avLst/>
            </a:prstGeom>
            <a:noFill/>
          </p:spPr>
          <p:txBody>
            <a:bodyPr wrap="square" rtlCol="0">
              <a:spAutoFit/>
            </a:bodyPr>
            <a:lstStyle/>
            <a:p>
              <a:pPr algn="r" rtl="0"/>
              <a:r>
                <a:rPr lang="fr-FR" dirty="0"/>
                <a:t>Soutien de l’</a:t>
              </a:r>
              <a:r>
                <a:rPr lang="fr-FR" dirty="0" err="1"/>
                <a:t>Animt</a:t>
              </a:r>
              <a:endParaRPr lang="fr-FR" dirty="0"/>
            </a:p>
          </p:txBody>
        </p:sp>
        <p:sp>
          <p:nvSpPr>
            <p:cNvPr id="23" name="ZoneTexte 22">
              <a:extLst>
                <a:ext uri="{FF2B5EF4-FFF2-40B4-BE49-F238E27FC236}">
                  <a16:creationId xmlns:a16="http://schemas.microsoft.com/office/drawing/2014/main" id="{78DC59C6-359B-C759-CC12-D4267F0AA844}"/>
                </a:ext>
              </a:extLst>
            </p:cNvPr>
            <p:cNvSpPr txBox="1"/>
            <p:nvPr/>
          </p:nvSpPr>
          <p:spPr>
            <a:xfrm>
              <a:off x="6332434" y="4073836"/>
              <a:ext cx="2941935" cy="646331"/>
            </a:xfrm>
            <a:prstGeom prst="rect">
              <a:avLst/>
            </a:prstGeom>
            <a:noFill/>
          </p:spPr>
          <p:txBody>
            <a:bodyPr wrap="square" rtlCol="0">
              <a:spAutoFit/>
            </a:bodyPr>
            <a:lstStyle/>
            <a:p>
              <a:pPr algn="r" rtl="0"/>
              <a:r>
                <a:rPr lang="fr-FR" dirty="0"/>
                <a:t>Conditions d’exercice convergentes (SPSTA - SPSTI)</a:t>
              </a:r>
            </a:p>
          </p:txBody>
        </p:sp>
        <p:sp>
          <p:nvSpPr>
            <p:cNvPr id="24" name="ZoneTexte 23">
              <a:extLst>
                <a:ext uri="{FF2B5EF4-FFF2-40B4-BE49-F238E27FC236}">
                  <a16:creationId xmlns:a16="http://schemas.microsoft.com/office/drawing/2014/main" id="{6FED8819-2268-833F-4F48-86135BDA2892}"/>
                </a:ext>
              </a:extLst>
            </p:cNvPr>
            <p:cNvSpPr txBox="1"/>
            <p:nvPr/>
          </p:nvSpPr>
          <p:spPr>
            <a:xfrm>
              <a:off x="5717136" y="4983281"/>
              <a:ext cx="3232493" cy="646331"/>
            </a:xfrm>
            <a:prstGeom prst="rect">
              <a:avLst/>
            </a:prstGeom>
            <a:noFill/>
          </p:spPr>
          <p:txBody>
            <a:bodyPr wrap="square" rtlCol="0">
              <a:spAutoFit/>
            </a:bodyPr>
            <a:lstStyle/>
            <a:p>
              <a:pPr algn="r" rtl="0"/>
              <a:r>
                <a:rPr lang="fr-FR" dirty="0"/>
                <a:t>Sensibilisation du Ministère de la santé et des autres spécialités</a:t>
              </a:r>
            </a:p>
          </p:txBody>
        </p:sp>
        <p:sp>
          <p:nvSpPr>
            <p:cNvPr id="25" name="ZoneTexte 24">
              <a:extLst>
                <a:ext uri="{FF2B5EF4-FFF2-40B4-BE49-F238E27FC236}">
                  <a16:creationId xmlns:a16="http://schemas.microsoft.com/office/drawing/2014/main" id="{231B67AC-0D67-4C4A-EF73-6A7252B5D6F9}"/>
                </a:ext>
              </a:extLst>
            </p:cNvPr>
            <p:cNvSpPr txBox="1"/>
            <p:nvPr/>
          </p:nvSpPr>
          <p:spPr>
            <a:xfrm>
              <a:off x="6224542" y="6020078"/>
              <a:ext cx="2428227" cy="666329"/>
            </a:xfrm>
            <a:prstGeom prst="rect">
              <a:avLst/>
            </a:prstGeom>
            <a:noFill/>
          </p:spPr>
          <p:txBody>
            <a:bodyPr wrap="square" rtlCol="0">
              <a:spAutoFit/>
            </a:bodyPr>
            <a:lstStyle/>
            <a:p>
              <a:pPr algn="r" rtl="0"/>
              <a:r>
                <a:rPr lang="fr-FR" dirty="0"/>
                <a:t>CCN des SPSTI –Conditions de travail</a:t>
              </a:r>
            </a:p>
          </p:txBody>
        </p:sp>
      </p:grpSp>
      <p:sp>
        <p:nvSpPr>
          <p:cNvPr id="3" name="Rectangle 2">
            <a:extLst>
              <a:ext uri="{FF2B5EF4-FFF2-40B4-BE49-F238E27FC236}">
                <a16:creationId xmlns:a16="http://schemas.microsoft.com/office/drawing/2014/main" id="{71424954-BAF5-FAE1-CD84-FBD54DED3F94}"/>
              </a:ext>
            </a:extLst>
          </p:cNvPr>
          <p:cNvSpPr/>
          <p:nvPr/>
        </p:nvSpPr>
        <p:spPr>
          <a:xfrm>
            <a:off x="9814173" y="3647201"/>
            <a:ext cx="2094421" cy="584775"/>
          </a:xfrm>
          <a:prstGeom prst="rect">
            <a:avLst/>
          </a:prstGeom>
          <a:noFill/>
        </p:spPr>
        <p:txBody>
          <a:bodyPr wrap="none" lIns="91440" tIns="45720" rIns="91440" bIns="45720">
            <a:spAutoFit/>
          </a:bodyPr>
          <a:lstStyle/>
          <a:p>
            <a:pPr algn="ctr"/>
            <a:r>
              <a:rPr lang="fr-FR" sz="32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Attractivité</a:t>
            </a:r>
            <a:endPar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B80078B0-E98A-0E90-2C4F-0E11C2217B42}"/>
              </a:ext>
            </a:extLst>
          </p:cNvPr>
          <p:cNvSpPr/>
          <p:nvPr/>
        </p:nvSpPr>
        <p:spPr>
          <a:xfrm rot="1510277">
            <a:off x="491906" y="2716875"/>
            <a:ext cx="3351943" cy="584775"/>
          </a:xfrm>
          <a:prstGeom prst="rect">
            <a:avLst/>
          </a:prstGeom>
          <a:noFill/>
        </p:spPr>
        <p:txBody>
          <a:bodyPr wrap="none" lIns="91440" tIns="45720" rIns="91440" bIns="45720">
            <a:spAutoFit/>
          </a:bodyPr>
          <a:lstStyle/>
          <a:p>
            <a:pPr algn="ctr"/>
            <a:r>
              <a:rPr lang="fr-FR" sz="3200" b="1"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rPr>
              <a:t>Diagnostic partagé</a:t>
            </a:r>
            <a:endParaRPr lang="fr-FR" sz="3200" b="1" cap="none" spc="0"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0BB50CA1-D259-8A91-33D9-33871BB45F8F}"/>
              </a:ext>
            </a:extLst>
          </p:cNvPr>
          <p:cNvSpPr/>
          <p:nvPr/>
        </p:nvSpPr>
        <p:spPr>
          <a:xfrm rot="19782795">
            <a:off x="-498832" y="4673442"/>
            <a:ext cx="5349855" cy="584775"/>
          </a:xfrm>
          <a:prstGeom prst="rect">
            <a:avLst/>
          </a:prstGeom>
          <a:noFill/>
        </p:spPr>
        <p:txBody>
          <a:bodyPr wrap="square" lIns="91440" tIns="45720" rIns="91440" bIns="45720">
            <a:spAutoFit/>
          </a:bodyPr>
          <a:lstStyle/>
          <a:p>
            <a:pPr algn="ctr"/>
            <a:r>
              <a:rPr lang="fr-FR" sz="3200" b="1"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rPr>
              <a:t>Formation Qualification</a:t>
            </a:r>
            <a:endParaRPr lang="fr-FR" sz="3200" b="1" cap="none" spc="0"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4163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F17A-E903-0E91-E14E-EC956FA1B02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0250F3-721F-FC6F-0D74-C06ED57228C6}"/>
              </a:ext>
            </a:extLst>
          </p:cNvPr>
          <p:cNvSpPr>
            <a:spLocks noGrp="1"/>
          </p:cNvSpPr>
          <p:nvPr>
            <p:ph type="body" sz="quarter" idx="13"/>
          </p:nvPr>
        </p:nvSpPr>
        <p:spPr/>
        <p:txBody>
          <a:bodyPr/>
          <a:lstStyle/>
          <a:p>
            <a:r>
              <a:rPr lang="fr-FR" dirty="0"/>
              <a:t>Vincent Jimenez, pour la DGT</a:t>
            </a:r>
          </a:p>
        </p:txBody>
      </p:sp>
      <p:sp>
        <p:nvSpPr>
          <p:cNvPr id="3" name="Espace réservé du texte 2">
            <a:extLst>
              <a:ext uri="{FF2B5EF4-FFF2-40B4-BE49-F238E27FC236}">
                <a16:creationId xmlns:a16="http://schemas.microsoft.com/office/drawing/2014/main" id="{741D4F43-8E47-51ED-3D71-FDAA860E0E28}"/>
              </a:ext>
            </a:extLst>
          </p:cNvPr>
          <p:cNvSpPr>
            <a:spLocks noGrp="1"/>
          </p:cNvSpPr>
          <p:nvPr>
            <p:ph type="body" sz="quarter" idx="14"/>
          </p:nvPr>
        </p:nvSpPr>
        <p:spPr/>
        <p:txBody>
          <a:bodyPr>
            <a:normAutofit fontScale="70000" lnSpcReduction="20000"/>
          </a:bodyPr>
          <a:lstStyle/>
          <a:p>
            <a:r>
              <a:rPr lang="fr-FR" dirty="0"/>
              <a:t>Préoccupation de l’état au regard de la démographie médicale dans les SPST</a:t>
            </a:r>
          </a:p>
        </p:txBody>
      </p:sp>
      <p:sp>
        <p:nvSpPr>
          <p:cNvPr id="4" name="Espace réservé du texte 3">
            <a:extLst>
              <a:ext uri="{FF2B5EF4-FFF2-40B4-BE49-F238E27FC236}">
                <a16:creationId xmlns:a16="http://schemas.microsoft.com/office/drawing/2014/main" id="{C0747CF9-77BA-D5DE-ACB1-971361783593}"/>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76666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8E53-8752-9D8B-7B45-9020ED09E93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A2D768-C576-91D9-C108-42917C916D2E}"/>
              </a:ext>
            </a:extLst>
          </p:cNvPr>
          <p:cNvSpPr>
            <a:spLocks noGrp="1"/>
          </p:cNvSpPr>
          <p:nvPr>
            <p:ph type="body" sz="quarter" idx="13"/>
          </p:nvPr>
        </p:nvSpPr>
        <p:spPr/>
        <p:txBody>
          <a:bodyPr/>
          <a:lstStyle/>
          <a:p>
            <a:r>
              <a:rPr lang="fr-FR" dirty="0"/>
              <a:t>Pr Sophie </a:t>
            </a:r>
            <a:r>
              <a:rPr lang="fr-FR" dirty="0" err="1"/>
              <a:t>Fantoni</a:t>
            </a:r>
            <a:r>
              <a:rPr lang="fr-FR" dirty="0"/>
              <a:t>-Quinton</a:t>
            </a:r>
          </a:p>
        </p:txBody>
      </p:sp>
      <p:sp>
        <p:nvSpPr>
          <p:cNvPr id="3" name="Espace réservé du texte 2">
            <a:extLst>
              <a:ext uri="{FF2B5EF4-FFF2-40B4-BE49-F238E27FC236}">
                <a16:creationId xmlns:a16="http://schemas.microsoft.com/office/drawing/2014/main" id="{473FFC87-12A1-CACD-AE5C-162CC41D8C43}"/>
              </a:ext>
            </a:extLst>
          </p:cNvPr>
          <p:cNvSpPr>
            <a:spLocks noGrp="1"/>
          </p:cNvSpPr>
          <p:nvPr>
            <p:ph type="body" sz="quarter" idx="14"/>
          </p:nvPr>
        </p:nvSpPr>
        <p:spPr/>
        <p:txBody>
          <a:bodyPr>
            <a:normAutofit fontScale="77500" lnSpcReduction="20000"/>
          </a:bodyPr>
          <a:lstStyle/>
          <a:p>
            <a:r>
              <a:rPr lang="fr-FR" dirty="0"/>
              <a:t>Perspectives pour utiliser au mieux le temps médical disponible</a:t>
            </a:r>
          </a:p>
        </p:txBody>
      </p:sp>
      <p:sp>
        <p:nvSpPr>
          <p:cNvPr id="4" name="Espace réservé du texte 3">
            <a:extLst>
              <a:ext uri="{FF2B5EF4-FFF2-40B4-BE49-F238E27FC236}">
                <a16:creationId xmlns:a16="http://schemas.microsoft.com/office/drawing/2014/main" id="{622D3CE7-BF9C-A17B-58DF-845FB61512C3}"/>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200722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61D8-8DAB-E55D-9E19-6E8D5023147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176671-AE3B-FB9F-E825-49D04AAE1DD5}"/>
              </a:ext>
            </a:extLst>
          </p:cNvPr>
          <p:cNvSpPr>
            <a:spLocks noGrp="1"/>
          </p:cNvSpPr>
          <p:nvPr>
            <p:ph type="body" sz="quarter" idx="13"/>
          </p:nvPr>
        </p:nvSpPr>
        <p:spPr>
          <a:xfrm>
            <a:off x="2841444" y="4909724"/>
            <a:ext cx="6505575" cy="425450"/>
          </a:xfrm>
        </p:spPr>
        <p:txBody>
          <a:bodyPr/>
          <a:lstStyle/>
          <a:p>
            <a:r>
              <a:rPr lang="fr-FR" dirty="0"/>
              <a:t>Pr Jean-François </a:t>
            </a:r>
            <a:r>
              <a:rPr lang="fr-FR" dirty="0" err="1"/>
              <a:t>Gehanno</a:t>
            </a:r>
            <a:endParaRPr lang="fr-FR" dirty="0"/>
          </a:p>
        </p:txBody>
      </p:sp>
      <p:sp>
        <p:nvSpPr>
          <p:cNvPr id="3" name="Espace réservé du texte 2">
            <a:extLst>
              <a:ext uri="{FF2B5EF4-FFF2-40B4-BE49-F238E27FC236}">
                <a16:creationId xmlns:a16="http://schemas.microsoft.com/office/drawing/2014/main" id="{453964C9-9816-4363-E361-BBBD474D62A3}"/>
              </a:ext>
            </a:extLst>
          </p:cNvPr>
          <p:cNvSpPr>
            <a:spLocks noGrp="1"/>
          </p:cNvSpPr>
          <p:nvPr>
            <p:ph type="body" sz="quarter" idx="14"/>
          </p:nvPr>
        </p:nvSpPr>
        <p:spPr>
          <a:xfrm>
            <a:off x="1841647" y="2405215"/>
            <a:ext cx="8505171" cy="2177601"/>
          </a:xfrm>
        </p:spPr>
        <p:txBody>
          <a:bodyPr>
            <a:normAutofit lnSpcReduction="10000"/>
          </a:bodyPr>
          <a:lstStyle/>
          <a:p>
            <a:r>
              <a:rPr lang="fr-FR" dirty="0"/>
              <a:t>Rappel des voies d’accès à la spécialité, des problématiques d’enseignement et de qualification par les représentants du collège des enseignants</a:t>
            </a:r>
          </a:p>
        </p:txBody>
      </p:sp>
      <p:sp>
        <p:nvSpPr>
          <p:cNvPr id="4" name="Espace réservé du texte 3">
            <a:extLst>
              <a:ext uri="{FF2B5EF4-FFF2-40B4-BE49-F238E27FC236}">
                <a16:creationId xmlns:a16="http://schemas.microsoft.com/office/drawing/2014/main" id="{5DA266A3-A1B8-505A-23C6-778D456ED68F}"/>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361474175"/>
      </p:ext>
    </p:extLst>
  </p:cSld>
  <p:clrMapOvr>
    <a:masterClrMapping/>
  </p:clrMapOvr>
</p:sld>
</file>

<file path=ppt/theme/theme1.xml><?xml version="1.0" encoding="utf-8"?>
<a:theme xmlns:a="http://schemas.openxmlformats.org/drawingml/2006/main" name="8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ebe4878855573519505fc6f296d37b0">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f771a3b3087fd7745d74b6bf0af3d22"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C8525-2CB4-42EB-9577-64F24E49FF51}">
  <ds:schemaRefs>
    <ds:schemaRef ds:uri="8d0b0ac5-0d1c-41d9-94b4-e86f374842b7"/>
    <ds:schemaRef ds:uri="ce685436-327e-415b-b06d-9a0f2bb565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27F5DB-6864-45F4-A43A-A1EE081711C2}">
  <ds:schemaRefs>
    <ds:schemaRef ds:uri="8d0b0ac5-0d1c-41d9-94b4-e86f374842b7"/>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ce685436-327e-415b-b06d-9a0f2bb5655f"/>
    <ds:schemaRef ds:uri="http://purl.org/dc/dcmitype/"/>
  </ds:schemaRefs>
</ds:datastoreItem>
</file>

<file path=customXml/itemProps3.xml><?xml version="1.0" encoding="utf-8"?>
<ds:datastoreItem xmlns:ds="http://schemas.openxmlformats.org/officeDocument/2006/customXml" ds:itemID="{7AB28329-46A7-419E-804F-8D19ECFD8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1944</Words>
  <Application>Microsoft Office PowerPoint</Application>
  <PresentationFormat>Grand écran</PresentationFormat>
  <Paragraphs>241</Paragraphs>
  <Slides>30</Slides>
  <Notes>3</Notes>
  <HiddenSlides>0</HiddenSlides>
  <MMClips>0</MMClips>
  <ScaleCrop>false</ScaleCrop>
  <HeadingPairs>
    <vt:vector size="6" baseType="variant">
      <vt:variant>
        <vt:lpstr>Polices utilisées</vt:lpstr>
      </vt:variant>
      <vt:variant>
        <vt:i4>15</vt:i4>
      </vt:variant>
      <vt:variant>
        <vt:lpstr>Thème</vt:lpstr>
      </vt:variant>
      <vt:variant>
        <vt:i4>4</vt:i4>
      </vt:variant>
      <vt:variant>
        <vt:lpstr>Titres des diapositives</vt:lpstr>
      </vt:variant>
      <vt:variant>
        <vt:i4>30</vt:i4>
      </vt:variant>
    </vt:vector>
  </HeadingPairs>
  <TitlesOfParts>
    <vt:vector size="49" baseType="lpstr">
      <vt:lpstr>Aptos</vt:lpstr>
      <vt:lpstr>Arial</vt:lpstr>
      <vt:lpstr>Arial Narrow</vt:lpstr>
      <vt:lpstr>Calibri</vt:lpstr>
      <vt:lpstr>Calibri Light</vt:lpstr>
      <vt:lpstr>Helvetica</vt:lpstr>
      <vt:lpstr>Lato</vt:lpstr>
      <vt:lpstr>Lato Bold</vt:lpstr>
      <vt:lpstr>Montserrat</vt:lpstr>
      <vt:lpstr>Open Sans</vt:lpstr>
      <vt:lpstr>Poppins</vt:lpstr>
      <vt:lpstr>Poppins Bold</vt:lpstr>
      <vt:lpstr>Roboto Bold</vt:lpstr>
      <vt:lpstr>Times New Roman</vt:lpstr>
      <vt:lpstr>Wingdings</vt:lpstr>
      <vt:lpstr>8_Conception personnalisée</vt:lpstr>
      <vt:lpstr>1_Thème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Decottignies</dc:creator>
  <cp:lastModifiedBy>Elodie MAJOR</cp:lastModifiedBy>
  <cp:revision>4</cp:revision>
  <cp:lastPrinted>2023-03-07T15:41:26Z</cp:lastPrinted>
  <dcterms:created xsi:type="dcterms:W3CDTF">2021-05-24T08:02:14Z</dcterms:created>
  <dcterms:modified xsi:type="dcterms:W3CDTF">2025-01-17T08:42:52Z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0x01010040A735923CCB544A8FC22400479B6F60</vt:lpwstr>
  </property>
  <property fmtid="{D5CDD505-2E9C-101B-9397-08002B2CF9AE}" pid="3" name="MediaServiceImageTags">
    <vt:lpwstr/>
  </property>
</Properties>
</file>