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147483523" r:id="rId2"/>
    <p:sldId id="2147483524" r:id="rId3"/>
    <p:sldId id="2147483525" r:id="rId4"/>
    <p:sldId id="2147483526" r:id="rId5"/>
    <p:sldId id="2147483527" r:id="rId6"/>
    <p:sldId id="2147483528" r:id="rId7"/>
    <p:sldId id="2147483529" r:id="rId8"/>
    <p:sldId id="2147483530" r:id="rId9"/>
    <p:sldId id="2147483531" r:id="rId10"/>
    <p:sldId id="2147483532" r:id="rId11"/>
    <p:sldId id="2147483533" r:id="rId12"/>
    <p:sldId id="2147483487" r:id="rId13"/>
    <p:sldId id="2147483534" r:id="rId14"/>
    <p:sldId id="2147483535" r:id="rId15"/>
    <p:sldId id="2147483536" r:id="rId16"/>
    <p:sldId id="2147483537" r:id="rId17"/>
    <p:sldId id="2147483538" r:id="rId18"/>
    <p:sldId id="2147483493" r:id="rId19"/>
    <p:sldId id="2147483539" r:id="rId20"/>
    <p:sldId id="2147483540" r:id="rId21"/>
    <p:sldId id="2147483541" r:id="rId22"/>
    <p:sldId id="2147483542" r:id="rId23"/>
    <p:sldId id="2147483543" r:id="rId24"/>
    <p:sldId id="2147483544" r:id="rId25"/>
    <p:sldId id="2147483545" r:id="rId26"/>
    <p:sldId id="2147483502" r:id="rId27"/>
    <p:sldId id="2147483501" r:id="rId28"/>
    <p:sldId id="2147483546" r:id="rId29"/>
    <p:sldId id="2147483547" r:id="rId30"/>
    <p:sldId id="2147483548" r:id="rId31"/>
    <p:sldId id="2147483549" r:id="rId32"/>
    <p:sldId id="2147483550" r:id="rId33"/>
    <p:sldId id="2147483551" r:id="rId34"/>
    <p:sldId id="2147483509" r:id="rId35"/>
    <p:sldId id="2147483552" r:id="rId36"/>
    <p:sldId id="2147483553" r:id="rId37"/>
    <p:sldId id="2147483554" r:id="rId38"/>
    <p:sldId id="2147483555" r:id="rId39"/>
    <p:sldId id="2147483514" r:id="rId40"/>
    <p:sldId id="263"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2CF0E-E403-4463-85E6-7FF5849439F1}" v="1" dt="2026-04-28T13:04:31.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8D935-F55F-415C-8AFB-B299EDD16F30}" type="datetimeFigureOut">
              <a:rPr lang="fr-FR" smtClean="0"/>
              <a:t>04/05/2026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878DC-CE9A-4CB5-BFB1-EB2AC1435C67}" type="slidenum">
              <a:rPr lang="fr-FR" smtClean="0"/>
              <a:t>‹N°›</a:t>
            </a:fld>
            <a:endParaRPr lang="fr-FR"/>
          </a:p>
        </p:txBody>
      </p:sp>
    </p:spTree>
    <p:extLst>
      <p:ext uri="{BB962C8B-B14F-4D97-AF65-F5344CB8AC3E}">
        <p14:creationId xmlns:p14="http://schemas.microsoft.com/office/powerpoint/2010/main" val="335966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1D5A2-A3C6-D78B-6698-14D1593B10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59AC8B-6682-E4FE-E90E-92076F70C51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12EA989-F020-6B0A-C8E4-3A56D5A8F1B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A46F1C3-C887-3E7F-5237-BE892FF546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671713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75A9C-61AC-7A6C-248A-4CE65CE1170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26F2FDA-48E5-A3D6-0C0E-2C8CEB7547E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D4DF48E-E1BD-F03A-7205-C5C6F1290C6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5126A1D-E281-EF5D-7E6C-D8112A083E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315373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F37E0-F506-9A9F-9F6E-2D11A0CB73B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B5EE65-6A32-8037-A834-40FFA901C60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72F3EE20-B69B-9D32-2C4B-21BEB3E0CE3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76970FC-3BDC-ECF3-8F37-BF344B211A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14097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8188F-CF8A-679C-54D7-ABE556E164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954CE7-97B7-2B9D-A769-BE1D1A674EEE}"/>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6374692-1FF6-9F4B-6663-640B72133A2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5466311-3EA0-F2A1-D3DF-F3070D9B71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605771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AE8A7-E6B3-62A6-C156-39C05B922D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56FCB2-DC00-3140-4BE7-8AD93ADF2B09}"/>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FAAC4F56-B35D-5221-AEF2-93AF230F0A1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74C33B7-5A4C-EF56-4F1B-9808668C8D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005127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17035-B727-36BE-B70A-29F0D06943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E73FB3-D359-78A7-1557-BA05E4E6B677}"/>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A43D2AE-DB85-B9EC-34A8-4B5C3A82D27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8CD54F8-2848-D2EA-08D9-B1C63518DE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52473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41C59-4C99-513D-2BE8-2209D43E92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B44573-CD95-AF40-34FA-37EE79138FAA}"/>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28A01EC-3576-6917-B865-C2D0F6D58FA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C8D7ACD-471E-AAAE-DF1C-FE7163A9E1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206005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2CFFF-2701-6DB3-5BB6-51C6537FA96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499FF56-45EB-CCB4-04E2-D990793B0AF8}"/>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720DAFEC-CB73-A3C2-1351-200F60A43F1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1406776-CF2B-65DB-3CF0-EEB939363F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257795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BD080-C702-B0B8-5F69-21136D0251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21F5D9-D49F-D953-8A51-D643936C0734}"/>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FBC31E7-17E5-C5C0-5CEC-04EDF2F0702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306C4E6-B577-11E6-08EC-4EAE4F2DBE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192830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0A6B3-BD58-2192-6F92-1E312F0C8F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551E24-B128-80ED-5E0C-F0E8F27FBE8E}"/>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6A2633CB-1953-B078-F715-E45FD4DFD1E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7373ABE-00AD-242A-E1CF-B262E7F9A9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729641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050DC-5DA6-965A-3D2A-05C5F40A6B1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0647FD-5C72-2F71-8C2D-141C076B7102}"/>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88C9DCF9-802E-8547-3215-77138FE1057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8F439FE-FF4C-8BE3-0A21-04F4C74652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13595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AEB8D-C850-3B6F-23F7-D2E59AFB0F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EDAC28-AD68-6383-A6B2-B4F18BCB2F5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EC1C617-8A96-9AD8-B7A4-29F3E6DB2E7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0F7E7A6-6C51-AF8C-F2B4-1A01FBB419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140221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EEBB-AF86-BDA7-6DD3-E8D105AD0F4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0F3CBA-BFEE-FBFA-C923-F6AE47AA49F2}"/>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7096FB2-41BF-F480-6308-3EC9E71432B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3A34120-ADA9-629B-7986-CD63EAC4E4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715474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AD312-8671-091C-A6CE-79B2A5DF13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4A089F-30E1-DB45-E991-60A3875C1DE1}"/>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8F8C1B4-DB56-1D1D-C488-B66D77D7280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ACF2008-AB66-2FBF-02A2-742ECEFA99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295321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FD60D-7C85-3C82-F005-200454E861B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211486-B779-1F68-B689-DE3F7FF140D2}"/>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125AA9B0-CD5D-EEEF-3494-0F542031D15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033C47C-D799-9C6C-6243-F7298BA84E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449385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067F4-82A0-B911-D535-256CF2A9B5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CD4968-E6FB-B526-1FD3-EE5F6F9F255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C8C50AB-F1CE-D504-CD02-9B4FA924E43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0144A4B-DF0F-7481-E9D2-768AFFC8E7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371043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CFD43-3C24-D5BE-90CF-49F9C22D44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F253EE-37A8-9293-7DC0-0BDC9CE8BA9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BA58B14-9763-7C80-ACED-0AD69FB01D0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521E17C-9B05-0483-B78B-8AE00A43C3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42880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18CFD-3079-D8AD-1818-855BA064007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0D7CEE-FDF7-25AB-69F2-73F5A2A2647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CD400B14-AB09-A347-BE46-34EA12F9E8A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C8A0422-7270-65D9-FFCC-96D06E5F0B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473617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B95D6-2AB0-AE69-CF68-2EFDC117B0E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36B9C2C-2406-15AF-F5A2-B0AAA54F20C1}"/>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336F5626-B31D-F940-D1F0-39B9DE4A30A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7B4CE1C-3A5B-FD07-519B-7F8E6B9922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977069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8E388-CC0D-0FB7-21CA-1F8760F8A5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373725-2E05-1D0A-E0B3-B80BF8A38446}"/>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126D53E-459D-F419-0559-2022F28C91A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E14B415-B0E9-BC6A-9191-56C13C0EC3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13205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73A2F-333A-1DA0-3DBC-C96BE8351A1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E00A905-362C-564C-3D21-C42A30B0E59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B416F17-94C7-D7AD-0260-802D1E3D004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790A2BB-AA80-B715-F37E-FAEDC1E441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417254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50D5B-3A6B-4CA1-DC26-6295144D2C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186C3D-3F78-DC3D-A5D9-57C492FB3DCF}"/>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435F29A-376C-73ED-CEDC-37DC63284BD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8D2F1C8-C909-46E0-C3FF-25ED7E3EA2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865158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62DC4-BEB2-2B79-5151-109F48AB81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F60555-99CB-C87D-1862-9FF8A5BC5153}"/>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4C0E9CC-660C-5FB4-DD63-7DF463FAE58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7322D28-1F9E-693E-121A-C7589ED74E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83104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7664D-4226-94EF-D9DD-73AFB7B9E9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4E9A0DA-89F6-E8EE-B550-471B0EC3987C}"/>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22322ED9-2EF9-9E1F-2439-BFCF10ED999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7210381-1770-B659-3E7D-4E333C4FA0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876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1DF3C-EDBE-FE71-022F-3F9A1661E48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E4B0EBA-DDC3-1B97-8A6C-CD7193F79408}"/>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0FB5B22E-58C7-697C-2805-7A1169419A8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13C0693-16AF-ABCE-124D-6218B9D42B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7896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738B9-6931-3DA4-B55B-6487C97BAA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598E640-D10A-7C96-0E58-46A13D09040F}"/>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F2D9FAAF-58F2-9EE0-B192-5B8F1A53BC9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1C27421-3DF7-D962-262C-718F7C01FC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42521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1A556-19F2-DC42-2A8B-EAFDF035A39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C040091-DA56-E50B-1D4F-8DA334D34A2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676B40A6-C3C5-BC10-8C6D-AC8980FCB83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A972995-8C18-E77E-8AF6-0E2F74ABC9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32E84-5CF5-254F-B970-B456EC3E0B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4376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5A1C05-248B-7EA2-1143-F77E5E4EA93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A97E46D-994F-2A5E-F6DA-031DFD47BC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39CCB44-5CB5-739F-5431-595909B522D8}"/>
              </a:ext>
            </a:extLst>
          </p:cNvPr>
          <p:cNvSpPr>
            <a:spLocks noGrp="1"/>
          </p:cNvSpPr>
          <p:nvPr>
            <p:ph type="dt" sz="half" idx="10"/>
          </p:nvPr>
        </p:nvSpPr>
        <p:spPr/>
        <p:txBody>
          <a:bodyPr/>
          <a:lstStyle/>
          <a:p>
            <a:fld id="{55591BB6-D12F-4DB2-81F9-764C02F12CCD}" type="datetimeFigureOut">
              <a:rPr lang="fr-FR" smtClean="0"/>
              <a:t>04/05/2026</a:t>
            </a:fld>
            <a:endParaRPr lang="fr-FR"/>
          </a:p>
        </p:txBody>
      </p:sp>
      <p:sp>
        <p:nvSpPr>
          <p:cNvPr id="5" name="Espace réservé du pied de page 4">
            <a:extLst>
              <a:ext uri="{FF2B5EF4-FFF2-40B4-BE49-F238E27FC236}">
                <a16:creationId xmlns:a16="http://schemas.microsoft.com/office/drawing/2014/main" id="{BB3F9C11-E4C0-13FD-F32B-99BC595DC5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6F864B-15AA-A7FE-DE41-E51390975E14}"/>
              </a:ext>
            </a:extLst>
          </p:cNvPr>
          <p:cNvSpPr>
            <a:spLocks noGrp="1"/>
          </p:cNvSpPr>
          <p:nvPr>
            <p:ph type="sldNum" sz="quarter" idx="12"/>
          </p:nvPr>
        </p:nvSpPr>
        <p:spPr/>
        <p:txBody>
          <a:bodyPr/>
          <a:lstStyle/>
          <a:p>
            <a:fld id="{C2E7B099-E086-43CC-B9C4-AD3CBC3E208D}" type="slidenum">
              <a:rPr lang="fr-FR" smtClean="0"/>
              <a:t>‹N°›</a:t>
            </a:fld>
            <a:endParaRPr lang="fr-FR"/>
          </a:p>
        </p:txBody>
      </p:sp>
    </p:spTree>
    <p:extLst>
      <p:ext uri="{BB962C8B-B14F-4D97-AF65-F5344CB8AC3E}">
        <p14:creationId xmlns:p14="http://schemas.microsoft.com/office/powerpoint/2010/main" val="395442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F1AF9-B0CC-76AE-65B9-1CAC5999F47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66CDCAB-4872-ED15-462D-D0209D78D68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0ED919-2098-25EE-9507-20669D0BDDEC}"/>
              </a:ext>
            </a:extLst>
          </p:cNvPr>
          <p:cNvSpPr>
            <a:spLocks noGrp="1"/>
          </p:cNvSpPr>
          <p:nvPr>
            <p:ph type="dt" sz="half" idx="10"/>
          </p:nvPr>
        </p:nvSpPr>
        <p:spPr/>
        <p:txBody>
          <a:bodyPr/>
          <a:lstStyle/>
          <a:p>
            <a:fld id="{55591BB6-D12F-4DB2-81F9-764C02F12CCD}" type="datetimeFigureOut">
              <a:rPr lang="fr-FR" smtClean="0"/>
              <a:t>04/05/2026</a:t>
            </a:fld>
            <a:endParaRPr lang="fr-FR"/>
          </a:p>
        </p:txBody>
      </p:sp>
      <p:sp>
        <p:nvSpPr>
          <p:cNvPr id="5" name="Espace réservé du pied de page 4">
            <a:extLst>
              <a:ext uri="{FF2B5EF4-FFF2-40B4-BE49-F238E27FC236}">
                <a16:creationId xmlns:a16="http://schemas.microsoft.com/office/drawing/2014/main" id="{3592B80F-F8C3-8199-11D6-43682464BD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FD3FB5-2251-52A1-6043-583E66D7D7A1}"/>
              </a:ext>
            </a:extLst>
          </p:cNvPr>
          <p:cNvSpPr>
            <a:spLocks noGrp="1"/>
          </p:cNvSpPr>
          <p:nvPr>
            <p:ph type="sldNum" sz="quarter" idx="12"/>
          </p:nvPr>
        </p:nvSpPr>
        <p:spPr/>
        <p:txBody>
          <a:bodyPr/>
          <a:lstStyle/>
          <a:p>
            <a:fld id="{C2E7B099-E086-43CC-B9C4-AD3CBC3E208D}" type="slidenum">
              <a:rPr lang="fr-FR" smtClean="0"/>
              <a:t>‹N°›</a:t>
            </a:fld>
            <a:endParaRPr lang="fr-FR"/>
          </a:p>
        </p:txBody>
      </p:sp>
    </p:spTree>
    <p:extLst>
      <p:ext uri="{BB962C8B-B14F-4D97-AF65-F5344CB8AC3E}">
        <p14:creationId xmlns:p14="http://schemas.microsoft.com/office/powerpoint/2010/main" val="369182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6D3BFC4-322D-0A16-50EB-426D96D4E80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8E135B4-D090-8B32-F332-D42D1734CBA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AA7A3F-B36F-1300-E4E0-C50B8CC8CD35}"/>
              </a:ext>
            </a:extLst>
          </p:cNvPr>
          <p:cNvSpPr>
            <a:spLocks noGrp="1"/>
          </p:cNvSpPr>
          <p:nvPr>
            <p:ph type="dt" sz="half" idx="10"/>
          </p:nvPr>
        </p:nvSpPr>
        <p:spPr/>
        <p:txBody>
          <a:bodyPr/>
          <a:lstStyle/>
          <a:p>
            <a:fld id="{55591BB6-D12F-4DB2-81F9-764C02F12CCD}" type="datetimeFigureOut">
              <a:rPr lang="fr-FR" smtClean="0"/>
              <a:t>04/05/2026</a:t>
            </a:fld>
            <a:endParaRPr lang="fr-FR"/>
          </a:p>
        </p:txBody>
      </p:sp>
      <p:sp>
        <p:nvSpPr>
          <p:cNvPr id="5" name="Espace réservé du pied de page 4">
            <a:extLst>
              <a:ext uri="{FF2B5EF4-FFF2-40B4-BE49-F238E27FC236}">
                <a16:creationId xmlns:a16="http://schemas.microsoft.com/office/drawing/2014/main" id="{1940F2E2-87A0-7B12-AF57-D95B23C39C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6B8599-340C-D833-841D-001A812B2A37}"/>
              </a:ext>
            </a:extLst>
          </p:cNvPr>
          <p:cNvSpPr>
            <a:spLocks noGrp="1"/>
          </p:cNvSpPr>
          <p:nvPr>
            <p:ph type="sldNum" sz="quarter" idx="12"/>
          </p:nvPr>
        </p:nvSpPr>
        <p:spPr/>
        <p:txBody>
          <a:bodyPr/>
          <a:lstStyle/>
          <a:p>
            <a:fld id="{C2E7B099-E086-43CC-B9C4-AD3CBC3E208D}" type="slidenum">
              <a:rPr lang="fr-FR" smtClean="0"/>
              <a:t>‹N°›</a:t>
            </a:fld>
            <a:endParaRPr lang="fr-FR"/>
          </a:p>
        </p:txBody>
      </p:sp>
    </p:spTree>
    <p:extLst>
      <p:ext uri="{BB962C8B-B14F-4D97-AF65-F5344CB8AC3E}">
        <p14:creationId xmlns:p14="http://schemas.microsoft.com/office/powerpoint/2010/main" val="10001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420475" y="6356349"/>
            <a:ext cx="4114800" cy="365125"/>
          </a:xfrm>
          <a:prstGeom prst="rect">
            <a:avLst/>
          </a:prstGeom>
        </p:spPr>
        <p:txBody>
          <a:bodyPr/>
          <a:lstStyle/>
          <a:p>
            <a:r>
              <a:rPr lang="fr-FR"/>
              <a:t>Présanse </a:t>
            </a:r>
            <a:r>
              <a:rPr lang="mr-IN"/>
              <a:t>–</a:t>
            </a:r>
            <a:r>
              <a:rPr lang="fr-FR"/>
              <a:t> Masque Powerpoint / JJ.MM.AAAA</a:t>
            </a:r>
          </a:p>
        </p:txBody>
      </p:sp>
      <p:sp>
        <p:nvSpPr>
          <p:cNvPr id="4" name="Espace réservé du numéro de diapositive 3"/>
          <p:cNvSpPr>
            <a:spLocks noGrp="1"/>
          </p:cNvSpPr>
          <p:nvPr>
            <p:ph type="sldNum" sz="quarter" idx="11"/>
          </p:nvPr>
        </p:nvSpPr>
        <p:spPr>
          <a:xfrm>
            <a:off x="261049" y="6356349"/>
            <a:ext cx="2743200" cy="365125"/>
          </a:xfrm>
          <a:prstGeom prst="rect">
            <a:avLst/>
          </a:prstGeom>
        </p:spPr>
        <p:txBody>
          <a:bodyPr/>
          <a:lstStyle/>
          <a:p>
            <a:fld id="{443935BB-9C05-C34E-BF02-B47196A5F45A}" type="slidenum">
              <a:rPr lang="fr-FR" smtClean="0"/>
              <a:pPr/>
              <a:t>‹N°›</a:t>
            </a:fld>
            <a:endParaRPr lang="fr-FR"/>
          </a:p>
        </p:txBody>
      </p:sp>
      <p:sp>
        <p:nvSpPr>
          <p:cNvPr id="5" name="Rectangle 4"/>
          <p:cNvSpPr/>
          <p:nvPr userDrawn="1"/>
        </p:nvSpPr>
        <p:spPr bwMode="auto">
          <a:xfrm>
            <a:off x="-3524"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49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8"/>
          <p:cNvSpPr>
            <a:spLocks noGrp="1"/>
          </p:cNvSpPr>
          <p:nvPr>
            <p:ph type="body" sz="quarter" idx="13" hasCustomPrompt="1"/>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r>
              <a:rPr lang="fr-FR">
                <a:solidFill>
                  <a:schemeClr val="bg2"/>
                </a:solidFill>
                <a:latin typeface="Montserrat" charset="0"/>
                <a:ea typeface="Montserrat" charset="0"/>
                <a:cs typeface="Montserrat" charset="0"/>
              </a:rPr>
              <a:t>Sous-titre de la présentation</a:t>
            </a:r>
          </a:p>
        </p:txBody>
      </p:sp>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a:t>TITRE DE LA PRÉSENTATION</a:t>
            </a:r>
          </a:p>
        </p:txBody>
      </p:sp>
      <p:sp>
        <p:nvSpPr>
          <p:cNvPr id="23" name="Espace réservé du texte 22"/>
          <p:cNvSpPr>
            <a:spLocks noGrp="1"/>
          </p:cNvSpPr>
          <p:nvPr>
            <p:ph type="body" sz="quarter" idx="15" hasCustomPrompt="1"/>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r>
              <a:rPr lang="fr-FR">
                <a:solidFill>
                  <a:schemeClr val="bg2"/>
                </a:solidFill>
                <a:latin typeface="Montserrat" charset="0"/>
                <a:ea typeface="Montserrat" charset="0"/>
                <a:cs typeface="Montserrat" charset="0"/>
              </a:rPr>
              <a:t>Responsable : Prénom Nom, Fonction / JJ.MM.AAAA</a:t>
            </a:r>
          </a:p>
          <a:p>
            <a:r>
              <a:rPr lang="fr-FR" err="1">
                <a:solidFill>
                  <a:schemeClr val="bg2"/>
                </a:solidFill>
                <a:latin typeface="Montserrat" charset="0"/>
                <a:ea typeface="Montserrat" charset="0"/>
                <a:cs typeface="Montserrat" charset="0"/>
              </a:rPr>
              <a:t>www.presanse.fr</a:t>
            </a:r>
            <a:endParaRPr lang="fr-FR">
              <a:solidFill>
                <a:schemeClr val="bg2"/>
              </a:solidFill>
              <a:latin typeface="Montserrat" charset="0"/>
              <a:ea typeface="Montserrat" charset="0"/>
              <a:cs typeface="Montserrat" charset="0"/>
            </a:endParaRPr>
          </a:p>
        </p:txBody>
      </p:sp>
    </p:spTree>
    <p:extLst>
      <p:ext uri="{BB962C8B-B14F-4D97-AF65-F5344CB8AC3E}">
        <p14:creationId xmlns:p14="http://schemas.microsoft.com/office/powerpoint/2010/main" val="1449335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3" name="Espace réservé du texte 2"/>
          <p:cNvSpPr>
            <a:spLocks noGrp="1"/>
          </p:cNvSpPr>
          <p:nvPr>
            <p:ph type="body" sz="quarter" idx="10" hasCustomPrompt="1"/>
          </p:nvPr>
        </p:nvSpPr>
        <p:spPr>
          <a:xfrm>
            <a:off x="2339101" y="2799683"/>
            <a:ext cx="7510271" cy="525463"/>
          </a:xfrm>
          <a:prstGeom prst="rect">
            <a:avLst/>
          </a:prstGeom>
        </p:spPr>
        <p:txBody>
          <a:bodyPr/>
          <a:lstStyle>
            <a:lvl1pPr marL="0" indent="0" algn="ctr">
              <a:buNone/>
              <a:defRPr sz="3600" b="1">
                <a:solidFill>
                  <a:schemeClr val="bg1"/>
                </a:solidFill>
              </a:defRPr>
            </a:lvl1pPr>
          </a:lstStyle>
          <a:p>
            <a:r>
              <a:rPr lang="fr-FR">
                <a:solidFill>
                  <a:schemeClr val="bg2"/>
                </a:solidFill>
                <a:latin typeface="Montserrat" charset="0"/>
                <a:ea typeface="Montserrat" charset="0"/>
                <a:cs typeface="Montserrat" charset="0"/>
              </a:rPr>
              <a:t>TITRE DE LA PARTIE</a:t>
            </a:r>
          </a:p>
        </p:txBody>
      </p:sp>
      <p:sp>
        <p:nvSpPr>
          <p:cNvPr id="5" name="Espace réservé du texte 4"/>
          <p:cNvSpPr>
            <a:spLocks noGrp="1"/>
          </p:cNvSpPr>
          <p:nvPr>
            <p:ph type="body" sz="quarter" idx="11" hasCustomPrompt="1"/>
          </p:nvPr>
        </p:nvSpPr>
        <p:spPr>
          <a:xfrm>
            <a:off x="3590131" y="3511550"/>
            <a:ext cx="5011738" cy="633413"/>
          </a:xfrm>
          <a:prstGeom prst="rect">
            <a:avLst/>
          </a:prstGeom>
        </p:spPr>
        <p:txBody>
          <a:bodyPr/>
          <a:lstStyle>
            <a:lvl1pPr marL="0" indent="0" algn="ctr">
              <a:buNone/>
              <a:defRPr sz="2400">
                <a:solidFill>
                  <a:schemeClr val="bg1"/>
                </a:solidFill>
              </a:defRPr>
            </a:lvl1pPr>
          </a:lstStyle>
          <a:p>
            <a:r>
              <a:rPr lang="fr-FR">
                <a:solidFill>
                  <a:schemeClr val="bg1"/>
                </a:solidFill>
                <a:latin typeface="Montserrat" charset="0"/>
                <a:ea typeface="Montserrat" charset="0"/>
                <a:cs typeface="Montserrat" charset="0"/>
              </a:rPr>
              <a:t>Sous-titre de la partie</a:t>
            </a:r>
          </a:p>
        </p:txBody>
      </p:sp>
    </p:spTree>
    <p:extLst>
      <p:ext uri="{BB962C8B-B14F-4D97-AF65-F5344CB8AC3E}">
        <p14:creationId xmlns:p14="http://schemas.microsoft.com/office/powerpoint/2010/main" val="3871648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age graphique">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7884887" y="6356349"/>
            <a:ext cx="4114800" cy="365125"/>
          </a:xfrm>
          <a:prstGeom prst="rect">
            <a:avLst/>
          </a:prstGeom>
        </p:spPr>
        <p:txBody>
          <a:bodyPr vert="horz" lIns="91440" tIns="45720" rIns="91440" bIns="45720" rtlCol="0" anchor="ctr"/>
          <a:lstStyle>
            <a:lvl1pPr algn="r">
              <a:defRPr sz="1200">
                <a:solidFill>
                  <a:schemeClr val="tx1">
                    <a:tint val="75000"/>
                  </a:schemeClr>
                </a:solidFill>
                <a:latin typeface="Helvetica" charset="0"/>
                <a:ea typeface="Helvetica" charset="0"/>
                <a:cs typeface="Helvetica" charset="0"/>
              </a:defRPr>
            </a:lvl1pPr>
          </a:lstStyle>
          <a:p>
            <a:r>
              <a:rPr lang="fr-FR"/>
              <a:t>Présanse </a:t>
            </a:r>
            <a:r>
              <a:rPr lang="mr-IN"/>
              <a:t>–</a:t>
            </a:r>
            <a:r>
              <a:rPr lang="fr-FR"/>
              <a:t> Masque Powerpoint / JJ.MM.AAAA</a:t>
            </a:r>
          </a:p>
        </p:txBody>
      </p:sp>
      <p:sp>
        <p:nvSpPr>
          <p:cNvPr id="12"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pPr/>
              <a:t>‹N°›</a:t>
            </a:fld>
            <a:endParaRPr lang="fr-FR"/>
          </a:p>
        </p:txBody>
      </p:sp>
      <p:sp>
        <p:nvSpPr>
          <p:cNvPr id="13" name="Arc 12"/>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Titre de la page graphique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endParaRPr lang="fr-FR"/>
          </a:p>
        </p:txBody>
      </p:sp>
    </p:spTree>
    <p:extLst>
      <p:ext uri="{BB962C8B-B14F-4D97-AF65-F5344CB8AC3E}">
        <p14:creationId xmlns:p14="http://schemas.microsoft.com/office/powerpoint/2010/main" val="1243750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sp>
        <p:nvSpPr>
          <p:cNvPr id="7" name="Rectangle 6"/>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3" name="Espace réservé du pied de page 2"/>
          <p:cNvSpPr>
            <a:spLocks noGrp="1"/>
          </p:cNvSpPr>
          <p:nvPr>
            <p:ph type="ftr" sz="quarter" idx="10"/>
          </p:nvPr>
        </p:nvSpPr>
        <p:spPr/>
        <p:txBody>
          <a:bodyPr/>
          <a:lstStyle/>
          <a:p>
            <a:r>
              <a:rPr lang="fr-FR"/>
              <a:t>Présanse </a:t>
            </a:r>
            <a:r>
              <a:rPr lang="mr-IN"/>
              <a:t>–</a:t>
            </a:r>
            <a:r>
              <a:rPr lang="fr-FR"/>
              <a:t> Masque Powerpoint / JJ.MM.AAAA</a:t>
            </a:r>
          </a:p>
        </p:txBody>
      </p:sp>
      <p:sp>
        <p:nvSpPr>
          <p:cNvPr id="4" name="Espace réservé du numéro de diapositive 3"/>
          <p:cNvSpPr>
            <a:spLocks noGrp="1"/>
          </p:cNvSpPr>
          <p:nvPr>
            <p:ph type="sldNum" sz="quarter" idx="11"/>
          </p:nvPr>
        </p:nvSpPr>
        <p:spPr/>
        <p:txBody>
          <a:bodyPr/>
          <a:lstStyle/>
          <a:p>
            <a:fld id="{443935BB-9C05-C34E-BF02-B47196A5F45A}" type="slidenum">
              <a:rPr lang="fr-FR" smtClean="0"/>
              <a:pPr/>
              <a:t>‹N°›</a:t>
            </a:fld>
            <a:endParaRPr lang="fr-FR"/>
          </a:p>
        </p:txBody>
      </p:sp>
      <p:pic>
        <p:nvPicPr>
          <p:cNvPr id="8" name="Image 7"/>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932" y="0"/>
            <a:ext cx="12373607" cy="4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7852" y="1765462"/>
            <a:ext cx="5047780" cy="16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hasCustomPrompt="1"/>
          </p:nvPr>
        </p:nvSpPr>
        <p:spPr>
          <a:xfrm>
            <a:off x="4665482" y="4989439"/>
            <a:ext cx="2857500" cy="392113"/>
          </a:xfrm>
          <a:prstGeom prst="rect">
            <a:avLst/>
          </a:prstGeom>
        </p:spPr>
        <p:txBody>
          <a:bodyPr/>
          <a:lstStyle>
            <a:lvl1pPr marL="0" indent="0" algn="ctr">
              <a:buNone/>
              <a:defRPr>
                <a:solidFill>
                  <a:schemeClr val="bg1"/>
                </a:solidFill>
                <a:latin typeface="Montserrat" charset="0"/>
                <a:ea typeface="Montserrat" charset="0"/>
                <a:cs typeface="Montserrat" charset="0"/>
              </a:defRPr>
            </a:lvl1pPr>
          </a:lstStyle>
          <a:p>
            <a:pPr lvl="0"/>
            <a:r>
              <a:rPr lang="fr-FR"/>
              <a:t>Vous remercie</a:t>
            </a:r>
          </a:p>
        </p:txBody>
      </p:sp>
    </p:spTree>
    <p:extLst>
      <p:ext uri="{BB962C8B-B14F-4D97-AF65-F5344CB8AC3E}">
        <p14:creationId xmlns:p14="http://schemas.microsoft.com/office/powerpoint/2010/main" val="374721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244FF9-E796-02AA-04DE-338BC763552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9283B6-45B9-E64F-9264-EFBCFFD46BE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066AD1-1FB0-7C56-A264-FBE35F43CFB6}"/>
              </a:ext>
            </a:extLst>
          </p:cNvPr>
          <p:cNvSpPr>
            <a:spLocks noGrp="1"/>
          </p:cNvSpPr>
          <p:nvPr>
            <p:ph type="dt" sz="half" idx="10"/>
          </p:nvPr>
        </p:nvSpPr>
        <p:spPr/>
        <p:txBody>
          <a:bodyPr/>
          <a:lstStyle/>
          <a:p>
            <a:fld id="{55591BB6-D12F-4DB2-81F9-764C02F12CCD}" type="datetimeFigureOut">
              <a:rPr lang="fr-FR" smtClean="0"/>
              <a:t>04/05/2026</a:t>
            </a:fld>
            <a:endParaRPr lang="fr-FR"/>
          </a:p>
        </p:txBody>
      </p:sp>
      <p:sp>
        <p:nvSpPr>
          <p:cNvPr id="5" name="Espace réservé du pied de page 4">
            <a:extLst>
              <a:ext uri="{FF2B5EF4-FFF2-40B4-BE49-F238E27FC236}">
                <a16:creationId xmlns:a16="http://schemas.microsoft.com/office/drawing/2014/main" id="{8CD4C840-8683-6A11-A9B0-C172BABBC9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FB5AEA-81FD-E5EC-F635-E25C46C3040B}"/>
              </a:ext>
            </a:extLst>
          </p:cNvPr>
          <p:cNvSpPr>
            <a:spLocks noGrp="1"/>
          </p:cNvSpPr>
          <p:nvPr>
            <p:ph type="sldNum" sz="quarter" idx="12"/>
          </p:nvPr>
        </p:nvSpPr>
        <p:spPr/>
        <p:txBody>
          <a:bodyPr/>
          <a:lstStyle/>
          <a:p>
            <a:fld id="{C2E7B099-E086-43CC-B9C4-AD3CBC3E208D}" type="slidenum">
              <a:rPr lang="fr-FR" smtClean="0"/>
              <a:t>‹N°›</a:t>
            </a:fld>
            <a:endParaRPr lang="fr-FR"/>
          </a:p>
        </p:txBody>
      </p:sp>
    </p:spTree>
    <p:extLst>
      <p:ext uri="{BB962C8B-B14F-4D97-AF65-F5344CB8AC3E}">
        <p14:creationId xmlns:p14="http://schemas.microsoft.com/office/powerpoint/2010/main" val="51899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E165A9-34CF-A462-43F5-5C4FC58339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5525F8D-F2DD-52B6-796A-5317439412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00C08A2-03A1-DC12-729D-4DF692548091}"/>
              </a:ext>
            </a:extLst>
          </p:cNvPr>
          <p:cNvSpPr>
            <a:spLocks noGrp="1"/>
          </p:cNvSpPr>
          <p:nvPr>
            <p:ph type="dt" sz="half" idx="10"/>
          </p:nvPr>
        </p:nvSpPr>
        <p:spPr/>
        <p:txBody>
          <a:bodyPr/>
          <a:lstStyle/>
          <a:p>
            <a:fld id="{55591BB6-D12F-4DB2-81F9-764C02F12CCD}" type="datetimeFigureOut">
              <a:rPr lang="fr-FR" smtClean="0"/>
              <a:t>04/05/2026</a:t>
            </a:fld>
            <a:endParaRPr lang="fr-FR"/>
          </a:p>
        </p:txBody>
      </p:sp>
      <p:sp>
        <p:nvSpPr>
          <p:cNvPr id="5" name="Espace réservé du pied de page 4">
            <a:extLst>
              <a:ext uri="{FF2B5EF4-FFF2-40B4-BE49-F238E27FC236}">
                <a16:creationId xmlns:a16="http://schemas.microsoft.com/office/drawing/2014/main" id="{4567BB36-8791-5C1E-DF84-CA5C4F1A9E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6966CB-1509-F43B-D438-6CDEE78D1D47}"/>
              </a:ext>
            </a:extLst>
          </p:cNvPr>
          <p:cNvSpPr>
            <a:spLocks noGrp="1"/>
          </p:cNvSpPr>
          <p:nvPr>
            <p:ph type="sldNum" sz="quarter" idx="12"/>
          </p:nvPr>
        </p:nvSpPr>
        <p:spPr/>
        <p:txBody>
          <a:bodyPr/>
          <a:lstStyle/>
          <a:p>
            <a:fld id="{C2E7B099-E086-43CC-B9C4-AD3CBC3E208D}" type="slidenum">
              <a:rPr lang="fr-FR" smtClean="0"/>
              <a:t>‹N°›</a:t>
            </a:fld>
            <a:endParaRPr lang="fr-FR"/>
          </a:p>
        </p:txBody>
      </p:sp>
    </p:spTree>
    <p:extLst>
      <p:ext uri="{BB962C8B-B14F-4D97-AF65-F5344CB8AC3E}">
        <p14:creationId xmlns:p14="http://schemas.microsoft.com/office/powerpoint/2010/main" val="387892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14808-C431-93BF-145F-DF69A52581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220822C-E14C-2B1E-5D20-72F677DA234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03562DE-E590-E81E-1B99-6700AC7DFE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6AFDDBF-D362-5A69-DABE-564769CE6356}"/>
              </a:ext>
            </a:extLst>
          </p:cNvPr>
          <p:cNvSpPr>
            <a:spLocks noGrp="1"/>
          </p:cNvSpPr>
          <p:nvPr>
            <p:ph type="dt" sz="half" idx="10"/>
          </p:nvPr>
        </p:nvSpPr>
        <p:spPr/>
        <p:txBody>
          <a:bodyPr/>
          <a:lstStyle/>
          <a:p>
            <a:fld id="{55591BB6-D12F-4DB2-81F9-764C02F12CCD}" type="datetimeFigureOut">
              <a:rPr lang="fr-FR" smtClean="0"/>
              <a:t>04/05/2026</a:t>
            </a:fld>
            <a:endParaRPr lang="fr-FR"/>
          </a:p>
        </p:txBody>
      </p:sp>
      <p:sp>
        <p:nvSpPr>
          <p:cNvPr id="6" name="Espace réservé du pied de page 5">
            <a:extLst>
              <a:ext uri="{FF2B5EF4-FFF2-40B4-BE49-F238E27FC236}">
                <a16:creationId xmlns:a16="http://schemas.microsoft.com/office/drawing/2014/main" id="{4B9A6DD4-C7F9-3E6E-A418-282561DC9BE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39EA51B-E652-84DC-D89A-B8EA757796F6}"/>
              </a:ext>
            </a:extLst>
          </p:cNvPr>
          <p:cNvSpPr>
            <a:spLocks noGrp="1"/>
          </p:cNvSpPr>
          <p:nvPr>
            <p:ph type="sldNum" sz="quarter" idx="12"/>
          </p:nvPr>
        </p:nvSpPr>
        <p:spPr/>
        <p:txBody>
          <a:bodyPr/>
          <a:lstStyle/>
          <a:p>
            <a:fld id="{C2E7B099-E086-43CC-B9C4-AD3CBC3E208D}" type="slidenum">
              <a:rPr lang="fr-FR" smtClean="0"/>
              <a:t>‹N°›</a:t>
            </a:fld>
            <a:endParaRPr lang="fr-FR"/>
          </a:p>
        </p:txBody>
      </p:sp>
    </p:spTree>
    <p:extLst>
      <p:ext uri="{BB962C8B-B14F-4D97-AF65-F5344CB8AC3E}">
        <p14:creationId xmlns:p14="http://schemas.microsoft.com/office/powerpoint/2010/main" val="301134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3BFC5-948D-9A2B-2273-B40CF9995FC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7758190-9B7F-3E7A-A940-6730F65E7D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664360F-86C3-81AB-65F7-9220500739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0EB768D-5F7F-D56F-4AD8-5361270E83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40EB226-F5A7-774E-4EAD-0520C278FAD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2A5E266-123B-401E-5ED5-93ACE36A1387}"/>
              </a:ext>
            </a:extLst>
          </p:cNvPr>
          <p:cNvSpPr>
            <a:spLocks noGrp="1"/>
          </p:cNvSpPr>
          <p:nvPr>
            <p:ph type="dt" sz="half" idx="10"/>
          </p:nvPr>
        </p:nvSpPr>
        <p:spPr/>
        <p:txBody>
          <a:bodyPr/>
          <a:lstStyle/>
          <a:p>
            <a:fld id="{55591BB6-D12F-4DB2-81F9-764C02F12CCD}" type="datetimeFigureOut">
              <a:rPr lang="fr-FR" smtClean="0"/>
              <a:t>04/05/2026</a:t>
            </a:fld>
            <a:endParaRPr lang="fr-FR"/>
          </a:p>
        </p:txBody>
      </p:sp>
      <p:sp>
        <p:nvSpPr>
          <p:cNvPr id="8" name="Espace réservé du pied de page 7">
            <a:extLst>
              <a:ext uri="{FF2B5EF4-FFF2-40B4-BE49-F238E27FC236}">
                <a16:creationId xmlns:a16="http://schemas.microsoft.com/office/drawing/2014/main" id="{9AC3669D-9773-2260-83F4-B774FD7D657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3F3CE49-DF75-828B-E742-24432DF6DD6D}"/>
              </a:ext>
            </a:extLst>
          </p:cNvPr>
          <p:cNvSpPr>
            <a:spLocks noGrp="1"/>
          </p:cNvSpPr>
          <p:nvPr>
            <p:ph type="sldNum" sz="quarter" idx="12"/>
          </p:nvPr>
        </p:nvSpPr>
        <p:spPr/>
        <p:txBody>
          <a:bodyPr/>
          <a:lstStyle/>
          <a:p>
            <a:fld id="{C2E7B099-E086-43CC-B9C4-AD3CBC3E208D}" type="slidenum">
              <a:rPr lang="fr-FR" smtClean="0"/>
              <a:t>‹N°›</a:t>
            </a:fld>
            <a:endParaRPr lang="fr-FR"/>
          </a:p>
        </p:txBody>
      </p:sp>
    </p:spTree>
    <p:extLst>
      <p:ext uri="{BB962C8B-B14F-4D97-AF65-F5344CB8AC3E}">
        <p14:creationId xmlns:p14="http://schemas.microsoft.com/office/powerpoint/2010/main" val="1541111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795AA-CAF5-7B94-8A09-3CA2D6B5197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2BCB03A-901E-F3A0-4E4B-98D9B76D1E59}"/>
              </a:ext>
            </a:extLst>
          </p:cNvPr>
          <p:cNvSpPr>
            <a:spLocks noGrp="1"/>
          </p:cNvSpPr>
          <p:nvPr>
            <p:ph type="dt" sz="half" idx="10"/>
          </p:nvPr>
        </p:nvSpPr>
        <p:spPr/>
        <p:txBody>
          <a:bodyPr/>
          <a:lstStyle/>
          <a:p>
            <a:fld id="{55591BB6-D12F-4DB2-81F9-764C02F12CCD}" type="datetimeFigureOut">
              <a:rPr lang="fr-FR" smtClean="0"/>
              <a:t>04/05/2026</a:t>
            </a:fld>
            <a:endParaRPr lang="fr-FR"/>
          </a:p>
        </p:txBody>
      </p:sp>
      <p:sp>
        <p:nvSpPr>
          <p:cNvPr id="4" name="Espace réservé du pied de page 3">
            <a:extLst>
              <a:ext uri="{FF2B5EF4-FFF2-40B4-BE49-F238E27FC236}">
                <a16:creationId xmlns:a16="http://schemas.microsoft.com/office/drawing/2014/main" id="{F6B83D02-FDC1-8969-1B9F-3AF5FC5D556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E99B3CD-66AE-9422-7357-3B4BF161BEA4}"/>
              </a:ext>
            </a:extLst>
          </p:cNvPr>
          <p:cNvSpPr>
            <a:spLocks noGrp="1"/>
          </p:cNvSpPr>
          <p:nvPr>
            <p:ph type="sldNum" sz="quarter" idx="12"/>
          </p:nvPr>
        </p:nvSpPr>
        <p:spPr/>
        <p:txBody>
          <a:bodyPr/>
          <a:lstStyle/>
          <a:p>
            <a:fld id="{C2E7B099-E086-43CC-B9C4-AD3CBC3E208D}" type="slidenum">
              <a:rPr lang="fr-FR" smtClean="0"/>
              <a:t>‹N°›</a:t>
            </a:fld>
            <a:endParaRPr lang="fr-FR"/>
          </a:p>
        </p:txBody>
      </p:sp>
    </p:spTree>
    <p:extLst>
      <p:ext uri="{BB962C8B-B14F-4D97-AF65-F5344CB8AC3E}">
        <p14:creationId xmlns:p14="http://schemas.microsoft.com/office/powerpoint/2010/main" val="253979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07A49CD-DE45-AF93-87DD-2FDCF2898989}"/>
              </a:ext>
            </a:extLst>
          </p:cNvPr>
          <p:cNvSpPr>
            <a:spLocks noGrp="1"/>
          </p:cNvSpPr>
          <p:nvPr>
            <p:ph type="dt" sz="half" idx="10"/>
          </p:nvPr>
        </p:nvSpPr>
        <p:spPr/>
        <p:txBody>
          <a:bodyPr/>
          <a:lstStyle/>
          <a:p>
            <a:fld id="{55591BB6-D12F-4DB2-81F9-764C02F12CCD}" type="datetimeFigureOut">
              <a:rPr lang="fr-FR" smtClean="0"/>
              <a:t>04/05/2026</a:t>
            </a:fld>
            <a:endParaRPr lang="fr-FR"/>
          </a:p>
        </p:txBody>
      </p:sp>
      <p:sp>
        <p:nvSpPr>
          <p:cNvPr id="3" name="Espace réservé du pied de page 2">
            <a:extLst>
              <a:ext uri="{FF2B5EF4-FFF2-40B4-BE49-F238E27FC236}">
                <a16:creationId xmlns:a16="http://schemas.microsoft.com/office/drawing/2014/main" id="{FD12D45C-EF31-FDE8-78CE-D9C58FF939A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DB01A6E-BB5A-CF8A-0EBC-5CC84E9D8481}"/>
              </a:ext>
            </a:extLst>
          </p:cNvPr>
          <p:cNvSpPr>
            <a:spLocks noGrp="1"/>
          </p:cNvSpPr>
          <p:nvPr>
            <p:ph type="sldNum" sz="quarter" idx="12"/>
          </p:nvPr>
        </p:nvSpPr>
        <p:spPr/>
        <p:txBody>
          <a:bodyPr/>
          <a:lstStyle/>
          <a:p>
            <a:fld id="{C2E7B099-E086-43CC-B9C4-AD3CBC3E208D}" type="slidenum">
              <a:rPr lang="fr-FR" smtClean="0"/>
              <a:t>‹N°›</a:t>
            </a:fld>
            <a:endParaRPr lang="fr-FR"/>
          </a:p>
        </p:txBody>
      </p:sp>
    </p:spTree>
    <p:extLst>
      <p:ext uri="{BB962C8B-B14F-4D97-AF65-F5344CB8AC3E}">
        <p14:creationId xmlns:p14="http://schemas.microsoft.com/office/powerpoint/2010/main" val="238722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9E109-1802-61E0-42D0-AD5754F7EBE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CF99834-DE7F-5BF2-3C08-EFE7D6168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3DF5F78-AAC6-624D-E843-F8D4BD28D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2D8A225-18D1-0DFA-A7A0-FAFD1EBEC3F6}"/>
              </a:ext>
            </a:extLst>
          </p:cNvPr>
          <p:cNvSpPr>
            <a:spLocks noGrp="1"/>
          </p:cNvSpPr>
          <p:nvPr>
            <p:ph type="dt" sz="half" idx="10"/>
          </p:nvPr>
        </p:nvSpPr>
        <p:spPr/>
        <p:txBody>
          <a:bodyPr/>
          <a:lstStyle/>
          <a:p>
            <a:fld id="{55591BB6-D12F-4DB2-81F9-764C02F12CCD}" type="datetimeFigureOut">
              <a:rPr lang="fr-FR" smtClean="0"/>
              <a:t>04/05/2026</a:t>
            </a:fld>
            <a:endParaRPr lang="fr-FR"/>
          </a:p>
        </p:txBody>
      </p:sp>
      <p:sp>
        <p:nvSpPr>
          <p:cNvPr id="6" name="Espace réservé du pied de page 5">
            <a:extLst>
              <a:ext uri="{FF2B5EF4-FFF2-40B4-BE49-F238E27FC236}">
                <a16:creationId xmlns:a16="http://schemas.microsoft.com/office/drawing/2014/main" id="{1A794DC3-2B88-4E23-2D32-246B4634EC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31C940-6A26-AD63-5EAF-A04132A271FA}"/>
              </a:ext>
            </a:extLst>
          </p:cNvPr>
          <p:cNvSpPr>
            <a:spLocks noGrp="1"/>
          </p:cNvSpPr>
          <p:nvPr>
            <p:ph type="sldNum" sz="quarter" idx="12"/>
          </p:nvPr>
        </p:nvSpPr>
        <p:spPr/>
        <p:txBody>
          <a:bodyPr/>
          <a:lstStyle/>
          <a:p>
            <a:fld id="{C2E7B099-E086-43CC-B9C4-AD3CBC3E208D}" type="slidenum">
              <a:rPr lang="fr-FR" smtClean="0"/>
              <a:t>‹N°›</a:t>
            </a:fld>
            <a:endParaRPr lang="fr-FR"/>
          </a:p>
        </p:txBody>
      </p:sp>
    </p:spTree>
    <p:extLst>
      <p:ext uri="{BB962C8B-B14F-4D97-AF65-F5344CB8AC3E}">
        <p14:creationId xmlns:p14="http://schemas.microsoft.com/office/powerpoint/2010/main" val="386572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14F30-7A25-89C5-F79D-59B0832CFE4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FA3AEA4-C7BE-0E4A-04D7-4C32FC3F58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F80270B-BFA2-4E6C-E449-DD0AB0AA6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F3F4CFC-C710-CA26-C8E4-D7B475081580}"/>
              </a:ext>
            </a:extLst>
          </p:cNvPr>
          <p:cNvSpPr>
            <a:spLocks noGrp="1"/>
          </p:cNvSpPr>
          <p:nvPr>
            <p:ph type="dt" sz="half" idx="10"/>
          </p:nvPr>
        </p:nvSpPr>
        <p:spPr/>
        <p:txBody>
          <a:bodyPr/>
          <a:lstStyle/>
          <a:p>
            <a:fld id="{55591BB6-D12F-4DB2-81F9-764C02F12CCD}" type="datetimeFigureOut">
              <a:rPr lang="fr-FR" smtClean="0"/>
              <a:t>04/05/2026</a:t>
            </a:fld>
            <a:endParaRPr lang="fr-FR"/>
          </a:p>
        </p:txBody>
      </p:sp>
      <p:sp>
        <p:nvSpPr>
          <p:cNvPr id="6" name="Espace réservé du pied de page 5">
            <a:extLst>
              <a:ext uri="{FF2B5EF4-FFF2-40B4-BE49-F238E27FC236}">
                <a16:creationId xmlns:a16="http://schemas.microsoft.com/office/drawing/2014/main" id="{31AC5578-0FF0-FA32-1980-6B2018F41F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E0D417-8C59-5607-B37E-0DAD86CF3A32}"/>
              </a:ext>
            </a:extLst>
          </p:cNvPr>
          <p:cNvSpPr>
            <a:spLocks noGrp="1"/>
          </p:cNvSpPr>
          <p:nvPr>
            <p:ph type="sldNum" sz="quarter" idx="12"/>
          </p:nvPr>
        </p:nvSpPr>
        <p:spPr/>
        <p:txBody>
          <a:bodyPr/>
          <a:lstStyle/>
          <a:p>
            <a:fld id="{C2E7B099-E086-43CC-B9C4-AD3CBC3E208D}" type="slidenum">
              <a:rPr lang="fr-FR" smtClean="0"/>
              <a:t>‹N°›</a:t>
            </a:fld>
            <a:endParaRPr lang="fr-FR"/>
          </a:p>
        </p:txBody>
      </p:sp>
    </p:spTree>
    <p:extLst>
      <p:ext uri="{BB962C8B-B14F-4D97-AF65-F5344CB8AC3E}">
        <p14:creationId xmlns:p14="http://schemas.microsoft.com/office/powerpoint/2010/main" val="166021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7F43D86-3652-F9AF-AEEE-6E253F2D8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2F20CDF-6CBB-3775-0668-075EC4AE12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916BA7-4A8B-725C-2895-F114993EF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591BB6-D12F-4DB2-81F9-764C02F12CCD}" type="datetimeFigureOut">
              <a:rPr lang="fr-FR" smtClean="0"/>
              <a:t>04/05/2026</a:t>
            </a:fld>
            <a:endParaRPr lang="fr-FR"/>
          </a:p>
        </p:txBody>
      </p:sp>
      <p:sp>
        <p:nvSpPr>
          <p:cNvPr id="5" name="Espace réservé du pied de page 4">
            <a:extLst>
              <a:ext uri="{FF2B5EF4-FFF2-40B4-BE49-F238E27FC236}">
                <a16:creationId xmlns:a16="http://schemas.microsoft.com/office/drawing/2014/main" id="{423AF221-C3A6-C602-E206-94ABC7E59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864F64C-5842-3B74-3E52-A08DBC17AF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E7B099-E086-43CC-B9C4-AD3CBC3E208D}" type="slidenum">
              <a:rPr lang="fr-FR" smtClean="0"/>
              <a:t>‹N°›</a:t>
            </a:fld>
            <a:endParaRPr lang="fr-FR"/>
          </a:p>
        </p:txBody>
      </p:sp>
    </p:spTree>
    <p:extLst>
      <p:ext uri="{BB962C8B-B14F-4D97-AF65-F5344CB8AC3E}">
        <p14:creationId xmlns:p14="http://schemas.microsoft.com/office/powerpoint/2010/main" val="1116816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esanse.fr/wp-content/uploads/2025/06/Presanse_4Pages_Progres.pdf"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esanse.fr/wp-content/uploads/2026/04/Presanse_Plaquette_ChiffresCles_Version_Web.pdf"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o4tj7kro9E"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jpeg"/><Relationship Id="rId5" Type="http://schemas.openxmlformats.org/officeDocument/2006/relationships/hyperlink" Target="https://igas.gouv.fr/sites/igas/files/2026-03/Rapport%20Igas%20Innovation%20sant%C3%A9%20au%20travail%20-%20Tome%201%20%282025-047R%29_1.pdf" TargetMode="External"/><Relationship Id="rId4" Type="http://schemas.openxmlformats.org/officeDocument/2006/relationships/hyperlink" Target="https://www.presanse.fr/ressources-sant%C3%A9-travail/usage-de-la-tele-consultation-dans-les-spst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presanse.fr/wp-content/uploads/2026/04/Sante_au_travail-_La_modernisation_est_engagee.pdf"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www.mediapart.fr/journal/economie-et-social/300326/des-start-prennent-pied-dans-la-medecine-du-travail" TargetMode="External"/><Relationship Id="rId5" Type="http://schemas.openxmlformats.org/officeDocument/2006/relationships/hyperlink" Target="https://www.presanse.fr/wp-content/uploads/2026/04/courrier_venden_mie_caline.pdf" TargetMode="External"/><Relationship Id="rId4" Type="http://schemas.openxmlformats.org/officeDocument/2006/relationships/hyperlink" Target="https://www.harmonie-sante.fr/sante-au-travail/prevention-risques/que-peut-demander-son-service-medecine-du-travai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travail-emploi.gouv.fr/lactivite-des-services-de-prevention-et-de-sante-au-travail-en-2024"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s://igas.gouv.fr/linnovation-en-sante-au-travail" TargetMode="External"/><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www.legifrance.gouv.fr/conv_coll/id/KALITEXT000043561903/" TargetMode="External"/><Relationship Id="rId5" Type="http://schemas.openxmlformats.org/officeDocument/2006/relationships/hyperlink" Target="https://www.presanse.fr/wp-content/uploads/2025/10/Courrier-ANI-Sante-au-travail-signe.pdf" TargetMode="External"/><Relationship Id="rId4" Type="http://schemas.openxmlformats.org/officeDocument/2006/relationships/hyperlink" Target="https://www.assemblee-nationale.fr/dyn/17/rapports/cion-soc/l17b0997_rapport-information#_ftn4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resanse.fr/ressources-sant%C3%A9-travail/synthese-des-60%E1%B5%89-journees-sante-travail-une-edition-tournee-vers-les-enjeux-de-societe/"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igas.gouv.fr/linnovation-en-sante-au-travail"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639C19D-4327-C770-6014-33E64602FB54}"/>
              </a:ext>
            </a:extLst>
          </p:cNvPr>
          <p:cNvSpPr>
            <a:spLocks noGrp="1"/>
          </p:cNvSpPr>
          <p:nvPr>
            <p:ph type="body" sz="quarter" idx="14"/>
          </p:nvPr>
        </p:nvSpPr>
        <p:spPr>
          <a:xfrm>
            <a:off x="3020833" y="3248597"/>
            <a:ext cx="6146800" cy="830262"/>
          </a:xfrm>
        </p:spPr>
        <p:txBody>
          <a:bodyPr>
            <a:normAutofit/>
          </a:bodyPr>
          <a:lstStyle/>
          <a:p>
            <a:r>
              <a:rPr lang="fr-FR" sz="5000" noProof="0" dirty="0"/>
              <a:t>Journée d’étude</a:t>
            </a:r>
          </a:p>
        </p:txBody>
      </p:sp>
      <p:sp>
        <p:nvSpPr>
          <p:cNvPr id="6" name="Espace réservé du texte 1">
            <a:extLst>
              <a:ext uri="{FF2B5EF4-FFF2-40B4-BE49-F238E27FC236}">
                <a16:creationId xmlns:a16="http://schemas.microsoft.com/office/drawing/2014/main" id="{59797352-4D8B-BCAB-EB60-A407E9E6BB0C}"/>
              </a:ext>
            </a:extLst>
          </p:cNvPr>
          <p:cNvSpPr>
            <a:spLocks noGrp="1"/>
          </p:cNvSpPr>
          <p:nvPr>
            <p:ph type="body" sz="quarter" idx="13"/>
          </p:nvPr>
        </p:nvSpPr>
        <p:spPr>
          <a:xfrm>
            <a:off x="2841445" y="4516395"/>
            <a:ext cx="6505575" cy="425450"/>
          </a:xfrm>
        </p:spPr>
        <p:txBody>
          <a:bodyPr>
            <a:noAutofit/>
          </a:bodyPr>
          <a:lstStyle/>
          <a:p>
            <a:r>
              <a:rPr lang="fr-FR" noProof="0" dirty="0">
                <a:latin typeface="Calibri" panose="020F0502020204030204" pitchFamily="34" charset="0"/>
                <a:cs typeface="Calibri" panose="020F0502020204030204" pitchFamily="34" charset="0"/>
              </a:rPr>
              <a:t>Jeudi 23 avril 2026</a:t>
            </a:r>
          </a:p>
          <a:p>
            <a:r>
              <a:rPr lang="fr-FR" noProof="0" dirty="0">
                <a:latin typeface="Calibri" panose="020F0502020204030204" pitchFamily="34" charset="0"/>
                <a:cs typeface="Calibri" panose="020F0502020204030204" pitchFamily="34" charset="0"/>
              </a:rPr>
              <a:t>Cité des Congrès - Nantes</a:t>
            </a:r>
          </a:p>
        </p:txBody>
      </p:sp>
    </p:spTree>
    <p:extLst>
      <p:ext uri="{BB962C8B-B14F-4D97-AF65-F5344CB8AC3E}">
        <p14:creationId xmlns:p14="http://schemas.microsoft.com/office/powerpoint/2010/main" val="62601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65CAC-71C1-B001-5E32-D1B084754A18}"/>
            </a:ext>
          </a:extLst>
        </p:cNvPr>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524E689B-3BAC-0F63-3066-438797327610}"/>
              </a:ext>
            </a:extLst>
          </p:cNvPr>
          <p:cNvSpPr/>
          <p:nvPr/>
        </p:nvSpPr>
        <p:spPr>
          <a:xfrm>
            <a:off x="1363891" y="4028030"/>
            <a:ext cx="10566971" cy="472501"/>
          </a:xfrm>
          <a:prstGeom prst="round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80B100E1-0A96-85D3-578D-54ED5B327EAE}"/>
              </a:ext>
            </a:extLst>
          </p:cNvPr>
          <p:cNvSpPr/>
          <p:nvPr/>
        </p:nvSpPr>
        <p:spPr>
          <a:xfrm>
            <a:off x="1335058" y="3331095"/>
            <a:ext cx="10566971" cy="472501"/>
          </a:xfrm>
          <a:prstGeom prst="round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96DDABD-EA97-FF19-FF6E-98715EC6DF88}"/>
              </a:ext>
            </a:extLst>
          </p:cNvPr>
          <p:cNvSpPr/>
          <p:nvPr/>
        </p:nvSpPr>
        <p:spPr>
          <a:xfrm>
            <a:off x="1363891" y="2634160"/>
            <a:ext cx="10566971" cy="47250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03CB0CD4-1EB7-5CF6-23E3-91046C1E0733}"/>
              </a:ext>
            </a:extLst>
          </p:cNvPr>
          <p:cNvSpPr/>
          <p:nvPr/>
        </p:nvSpPr>
        <p:spPr>
          <a:xfrm>
            <a:off x="1335059" y="1893705"/>
            <a:ext cx="10566971" cy="47250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70331184-DC0D-6D64-B34F-9E37E8EDD591}"/>
              </a:ext>
            </a:extLst>
          </p:cNvPr>
          <p:cNvSpPr>
            <a:spLocks noGrp="1"/>
          </p:cNvSpPr>
          <p:nvPr>
            <p:ph type="body" sz="quarter" idx="10"/>
          </p:nvPr>
        </p:nvSpPr>
        <p:spPr>
          <a:xfrm>
            <a:off x="859268" y="103833"/>
            <a:ext cx="9928597" cy="810567"/>
          </a:xfrm>
        </p:spPr>
        <p:txBody>
          <a:bodyPr>
            <a:noAutofit/>
          </a:bodyPr>
          <a:lstStyle/>
          <a:p>
            <a:r>
              <a:rPr lang="fr-FR" sz="2000" b="1" dirty="0"/>
              <a:t>Quand les entreprises et les salariés bénéficient d’un service de leur SPSTI dans l’année le taux de satisfaction monte à quel niveau en moyenne (source Présanse):</a:t>
            </a:r>
            <a:endParaRPr lang="fr-FR" sz="20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41A55FDB-8822-7777-410D-04FC23E1E95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419A6D3E-E865-B505-479C-EB0374E9ADFF}"/>
              </a:ext>
            </a:extLst>
          </p:cNvPr>
          <p:cNvSpPr txBox="1"/>
          <p:nvPr/>
        </p:nvSpPr>
        <p:spPr>
          <a:xfrm>
            <a:off x="1363890" y="1865747"/>
            <a:ext cx="10276421" cy="3508653"/>
          </a:xfrm>
          <a:prstGeom prst="rect">
            <a:avLst/>
          </a:prstGeom>
          <a:noFill/>
        </p:spPr>
        <p:txBody>
          <a:bodyPr wrap="square">
            <a:spAutoFit/>
          </a:bodyPr>
          <a:lstStyle/>
          <a:p>
            <a:pPr marL="285750" indent="-285750">
              <a:buFont typeface="Wingdings" panose="05000000000000000000" pitchFamily="2" charset="2"/>
              <a:buChar char="q"/>
            </a:pPr>
            <a:r>
              <a:rPr lang="fr-FR" sz="2400" b="1" dirty="0">
                <a:latin typeface="Montserrat" panose="00000500000000000000" pitchFamily="2" charset="0"/>
                <a:hlinkClick r:id="rId3"/>
              </a:rPr>
              <a:t>92% pour les salariés</a:t>
            </a:r>
            <a:endParaRPr lang="fr-FR" sz="2400" b="1" dirty="0">
              <a:latin typeface="Montserrat" panose="00000500000000000000" pitchFamily="2" charset="0"/>
            </a:endParaRPr>
          </a:p>
          <a:p>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hlinkClick r:id="rId3"/>
              </a:rPr>
              <a:t>90% pour les entreprises</a:t>
            </a:r>
            <a:endParaRPr lang="fr-FR" sz="2400" b="1" dirty="0">
              <a:latin typeface="Montserrat" panose="00000500000000000000" pitchFamily="2" charset="0"/>
            </a:endParaRPr>
          </a:p>
          <a:p>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65 % pour les salariés</a:t>
            </a:r>
          </a:p>
          <a:p>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63 % pour les entreprises</a:t>
            </a:r>
            <a:endParaRPr lang="fr-FR" sz="2400" dirty="0">
              <a:latin typeface="Montserrat" panose="00000500000000000000" pitchFamily="2" charset="0"/>
            </a:endParaRPr>
          </a:p>
          <a:p>
            <a:r>
              <a:rPr lang="fr-FR" b="1" dirty="0"/>
              <a:t> </a:t>
            </a:r>
            <a:endParaRPr lang="fr-FR" dirty="0"/>
          </a:p>
          <a:p>
            <a:r>
              <a:rPr lang="fr-FR" b="1" dirty="0"/>
              <a:t>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a:t>
            </a: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riangle rectangle 11">
            <a:extLst>
              <a:ext uri="{FF2B5EF4-FFF2-40B4-BE49-F238E27FC236}">
                <a16:creationId xmlns:a16="http://schemas.microsoft.com/office/drawing/2014/main" id="{4092A3DE-8708-8C5A-7C40-A5F9810A0C24}"/>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B054D2A0-3A42-A511-769F-937886B9CAF6}"/>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6</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pic>
        <p:nvPicPr>
          <p:cNvPr id="8" name="Picture 2" descr="Images de Lien web – Téléchargement gratuit sur Freepik">
            <a:extLst>
              <a:ext uri="{FF2B5EF4-FFF2-40B4-BE49-F238E27FC236}">
                <a16:creationId xmlns:a16="http://schemas.microsoft.com/office/drawing/2014/main" id="{2303CB49-FD63-55ED-951F-6388E56C9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027" y="1954794"/>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s de Lien web – Téléchargement gratuit sur Freepik">
            <a:extLst>
              <a:ext uri="{FF2B5EF4-FFF2-40B4-BE49-F238E27FC236}">
                <a16:creationId xmlns:a16="http://schemas.microsoft.com/office/drawing/2014/main" id="{D181BC88-0E6D-9612-E80F-4C64ADB0E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566" y="2698985"/>
            <a:ext cx="335906" cy="33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0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FC838-8541-6BED-7599-8F9C818ABBF8}"/>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E227CFA-C0AA-2D2E-59C9-959A05337B6C}"/>
              </a:ext>
            </a:extLst>
          </p:cNvPr>
          <p:cNvSpPr>
            <a:spLocks noGrp="1"/>
          </p:cNvSpPr>
          <p:nvPr>
            <p:ph type="body" sz="quarter" idx="10"/>
          </p:nvPr>
        </p:nvSpPr>
        <p:spPr>
          <a:xfrm>
            <a:off x="2061344" y="1513667"/>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Stéréotype </a:t>
            </a:r>
            <a:r>
              <a:rPr lang="fr-FR" sz="5000" dirty="0">
                <a:latin typeface="Aptos" panose="020B0004020202020204" pitchFamily="34" charset="0"/>
                <a:ea typeface="Aptos" panose="020B0004020202020204" pitchFamily="34" charset="0"/>
                <a:cs typeface="Aptos" panose="020B0004020202020204" pitchFamily="34" charset="0"/>
              </a:rPr>
              <a:t>3</a:t>
            </a:r>
            <a:endParaRPr lang="fr-FR" sz="5000" noProof="0" dirty="0">
              <a:effectLst/>
              <a:latin typeface="Aptos" panose="020B0004020202020204" pitchFamily="34" charset="0"/>
              <a:ea typeface="Aptos" panose="020B0004020202020204" pitchFamily="34" charset="0"/>
              <a:cs typeface="Aptos" panose="020B0004020202020204" pitchFamily="34" charset="0"/>
            </a:endParaRP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ZoneTexte 3">
            <a:extLst>
              <a:ext uri="{FF2B5EF4-FFF2-40B4-BE49-F238E27FC236}">
                <a16:creationId xmlns:a16="http://schemas.microsoft.com/office/drawing/2014/main" id="{A87642C7-1E6A-ABB9-A8D2-6F3C84237185}"/>
              </a:ext>
            </a:extLst>
          </p:cNvPr>
          <p:cNvSpPr txBox="1"/>
          <p:nvPr/>
        </p:nvSpPr>
        <p:spPr>
          <a:xfrm>
            <a:off x="1284270" y="3095610"/>
            <a:ext cx="10202238" cy="11165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fr-FR" sz="3000" b="1"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rPr>
              <a:t>« Il faut plus de concurrence entre les SPSTI pour stimuler l’innovation et la performance »</a:t>
            </a:r>
            <a:endParaRPr kumimoji="0" lang="fr-FR" sz="3000" b="0"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71969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A31A6-B0FB-813D-6020-CB9EF9561B72}"/>
            </a:ext>
          </a:extLst>
        </p:cNvPr>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07EAF90B-F39E-9689-F907-8AA6925F3E0E}"/>
              </a:ext>
            </a:extLst>
          </p:cNvPr>
          <p:cNvSpPr/>
          <p:nvPr/>
        </p:nvSpPr>
        <p:spPr>
          <a:xfrm>
            <a:off x="1213550" y="4057557"/>
            <a:ext cx="10566971" cy="472501"/>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7A6C596A-4199-9E58-7BF5-93F5E6E01133}"/>
              </a:ext>
            </a:extLst>
          </p:cNvPr>
          <p:cNvSpPr/>
          <p:nvPr/>
        </p:nvSpPr>
        <p:spPr>
          <a:xfrm>
            <a:off x="1181012" y="3333942"/>
            <a:ext cx="10566971" cy="472501"/>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28CCAEF1-333C-0E6E-6F1C-329FCAD3E919}"/>
              </a:ext>
            </a:extLst>
          </p:cNvPr>
          <p:cNvSpPr/>
          <p:nvPr/>
        </p:nvSpPr>
        <p:spPr>
          <a:xfrm>
            <a:off x="1181013" y="2574539"/>
            <a:ext cx="10566971" cy="472501"/>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DC3113E6-3E0B-EAAA-387C-F20B51C8AA29}"/>
              </a:ext>
            </a:extLst>
          </p:cNvPr>
          <p:cNvSpPr/>
          <p:nvPr/>
        </p:nvSpPr>
        <p:spPr>
          <a:xfrm>
            <a:off x="1186776" y="1881348"/>
            <a:ext cx="10566971" cy="47250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9D7BD981-66C9-C518-B908-C66C3600DAF8}"/>
              </a:ext>
            </a:extLst>
          </p:cNvPr>
          <p:cNvSpPr>
            <a:spLocks noGrp="1"/>
          </p:cNvSpPr>
          <p:nvPr>
            <p:ph type="body" sz="quarter" idx="10"/>
          </p:nvPr>
        </p:nvSpPr>
        <p:spPr>
          <a:xfrm>
            <a:off x="845737" y="452230"/>
            <a:ext cx="10195725" cy="889196"/>
          </a:xfrm>
        </p:spPr>
        <p:txBody>
          <a:bodyPr>
            <a:noAutofit/>
          </a:bodyPr>
          <a:lstStyle/>
          <a:p>
            <a:r>
              <a:rPr lang="fr-FR" sz="2600" b="1" dirty="0"/>
              <a:t>Là où les SPSTI sont en concurrence (vrai/faux) :</a:t>
            </a:r>
            <a:endParaRPr lang="fr-FR" sz="26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6483EE56-BDE4-5F3B-0D01-32485527A3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5577715F-9BED-E058-9535-213542A82C3A}"/>
              </a:ext>
            </a:extLst>
          </p:cNvPr>
          <p:cNvSpPr txBox="1"/>
          <p:nvPr/>
        </p:nvSpPr>
        <p:spPr>
          <a:xfrm>
            <a:off x="1181013" y="1876921"/>
            <a:ext cx="9860449" cy="3785652"/>
          </a:xfrm>
          <a:prstGeom prst="rect">
            <a:avLst/>
          </a:prstGeom>
          <a:noFill/>
        </p:spPr>
        <p:txBody>
          <a:bodyPr wrap="square">
            <a:spAutoFit/>
          </a:bodyPr>
          <a:lstStyle/>
          <a:p>
            <a:pPr marL="285750" indent="-285750">
              <a:buFont typeface="Wingdings" panose="05000000000000000000" pitchFamily="2" charset="2"/>
              <a:buChar char="q"/>
            </a:pPr>
            <a:r>
              <a:rPr lang="fr-FR" sz="2400" b="1" dirty="0">
                <a:latin typeface="Montserrat" panose="00000500000000000000" pitchFamily="2" charset="0"/>
              </a:rPr>
              <a:t>Les entreprises ont le choix de leur Service</a:t>
            </a:r>
          </a:p>
          <a:p>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Les cotisations sont plus faibles que la moyenne nationale</a:t>
            </a:r>
          </a:p>
          <a:p>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Les SPSTI sont objectivement plus innovants</a:t>
            </a:r>
          </a:p>
          <a:p>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Les salaires des médecins ont tendance à baisser</a:t>
            </a:r>
            <a:endParaRPr lang="fr-FR" sz="2400" dirty="0">
              <a:latin typeface="Montserrat" panose="00000500000000000000" pitchFamily="2" charset="0"/>
            </a:endParaRPr>
          </a:p>
          <a:p>
            <a:r>
              <a:rPr lang="fr-FR" b="1" dirty="0"/>
              <a:t>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a:t>
            </a: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a:t>
            </a: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a:t>
            </a: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riangle rectangle 11">
            <a:extLst>
              <a:ext uri="{FF2B5EF4-FFF2-40B4-BE49-F238E27FC236}">
                <a16:creationId xmlns:a16="http://schemas.microsoft.com/office/drawing/2014/main" id="{60A5E475-09FD-BCB2-4310-35681BB9735A}"/>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504BDEFD-FFDC-13C5-60B0-6DD2F6BD7808}"/>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7</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224445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CCC20-9326-7BF0-DF50-9F75B0AF56A3}"/>
            </a:ext>
          </a:extLst>
        </p:cNvPr>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33C09759-2594-150D-67A3-99C75A59DD50}"/>
              </a:ext>
            </a:extLst>
          </p:cNvPr>
          <p:cNvSpPr/>
          <p:nvPr/>
        </p:nvSpPr>
        <p:spPr>
          <a:xfrm>
            <a:off x="1150535" y="5809767"/>
            <a:ext cx="10566971" cy="80042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C80CD4FE-B576-EA11-33F6-E11E827F3BFB}"/>
              </a:ext>
            </a:extLst>
          </p:cNvPr>
          <p:cNvSpPr/>
          <p:nvPr/>
        </p:nvSpPr>
        <p:spPr>
          <a:xfrm>
            <a:off x="1150535" y="5204424"/>
            <a:ext cx="10566971" cy="4721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6676F8AB-AC93-8494-B201-C3FAF4C6E50A}"/>
              </a:ext>
            </a:extLst>
          </p:cNvPr>
          <p:cNvSpPr/>
          <p:nvPr/>
        </p:nvSpPr>
        <p:spPr>
          <a:xfrm>
            <a:off x="1150535" y="3975050"/>
            <a:ext cx="10566971" cy="1103577"/>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D09F0086-CF1D-6CC6-754D-F81051D8D455}"/>
              </a:ext>
            </a:extLst>
          </p:cNvPr>
          <p:cNvSpPr/>
          <p:nvPr/>
        </p:nvSpPr>
        <p:spPr>
          <a:xfrm>
            <a:off x="1150536" y="3346098"/>
            <a:ext cx="10566971" cy="4721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7617905A-5AA1-804C-F3FD-255E3CB6BB8E}"/>
              </a:ext>
            </a:extLst>
          </p:cNvPr>
          <p:cNvSpPr/>
          <p:nvPr/>
        </p:nvSpPr>
        <p:spPr>
          <a:xfrm>
            <a:off x="1150537" y="2466066"/>
            <a:ext cx="10566971" cy="716058"/>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6F823E30-0AD2-CA41-AFAD-28F33F2DCA9B}"/>
              </a:ext>
            </a:extLst>
          </p:cNvPr>
          <p:cNvSpPr/>
          <p:nvPr/>
        </p:nvSpPr>
        <p:spPr>
          <a:xfrm>
            <a:off x="1150537" y="1508160"/>
            <a:ext cx="10566971" cy="716058"/>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3F6F1F9B-68E9-5C2F-BE33-F68249A1FDA9}"/>
              </a:ext>
            </a:extLst>
          </p:cNvPr>
          <p:cNvSpPr>
            <a:spLocks noGrp="1"/>
          </p:cNvSpPr>
          <p:nvPr>
            <p:ph type="body" sz="quarter" idx="10"/>
          </p:nvPr>
        </p:nvSpPr>
        <p:spPr>
          <a:xfrm>
            <a:off x="845737" y="434602"/>
            <a:ext cx="10195725" cy="889196"/>
          </a:xfrm>
        </p:spPr>
        <p:txBody>
          <a:bodyPr>
            <a:noAutofit/>
          </a:bodyPr>
          <a:lstStyle/>
          <a:p>
            <a:r>
              <a:rPr lang="fr-FR" sz="2400" b="1" dirty="0"/>
              <a:t>Si l’activité des SPSTI devenait une activité marchande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E2337B7A-7E6B-B868-C6FA-50A9E1B4D6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43F1D3D5-BDBB-15D2-AB09-B08F76B25D57}"/>
              </a:ext>
            </a:extLst>
          </p:cNvPr>
          <p:cNvSpPr txBox="1"/>
          <p:nvPr/>
        </p:nvSpPr>
        <p:spPr>
          <a:xfrm>
            <a:off x="1150537" y="1564243"/>
            <a:ext cx="10195725" cy="5293757"/>
          </a:xfrm>
          <a:prstGeom prst="rect">
            <a:avLst/>
          </a:prstGeom>
          <a:noFill/>
        </p:spPr>
        <p:txBody>
          <a:bodyPr wrap="square">
            <a:spAutoFit/>
          </a:bodyPr>
          <a:lstStyle/>
          <a:p>
            <a:pPr marL="285750" indent="-285750" algn="just">
              <a:buFont typeface="Wingdings" panose="05000000000000000000" pitchFamily="2" charset="2"/>
              <a:buChar char="q"/>
            </a:pPr>
            <a:r>
              <a:rPr lang="fr-FR" sz="2000" b="1" dirty="0">
                <a:latin typeface="Montserrat" panose="00000500000000000000" pitchFamily="2" charset="0"/>
              </a:rPr>
              <a:t>Les entreprises demanderaient toutes un accompagnement pour réaliser leur DUERP et s’engager dans la prévention</a:t>
            </a:r>
          </a:p>
          <a:p>
            <a:pPr algn="just"/>
            <a:endParaRPr lang="fr-FR" sz="2000" dirty="0">
              <a:latin typeface="Montserrat" panose="00000500000000000000" pitchFamily="2" charset="0"/>
            </a:endParaRPr>
          </a:p>
          <a:p>
            <a:pPr marL="285750" indent="-285750" algn="just">
              <a:buFont typeface="Wingdings" panose="05000000000000000000" pitchFamily="2" charset="2"/>
              <a:buChar char="q"/>
            </a:pPr>
            <a:r>
              <a:rPr lang="fr-FR" sz="2000" b="1" dirty="0">
                <a:latin typeface="Montserrat" panose="00000500000000000000" pitchFamily="2" charset="0"/>
              </a:rPr>
              <a:t>Les salariés, en fonction de leurs expositions à certains produits, demanderaient spontanément un suivi post exposition </a:t>
            </a:r>
          </a:p>
          <a:p>
            <a:pPr algn="just"/>
            <a:endParaRPr lang="fr-FR" sz="2000" dirty="0">
              <a:latin typeface="Montserrat" panose="00000500000000000000" pitchFamily="2" charset="0"/>
            </a:endParaRPr>
          </a:p>
          <a:p>
            <a:pPr marL="285750" indent="-285750" algn="just">
              <a:buFont typeface="Wingdings" panose="05000000000000000000" pitchFamily="2" charset="2"/>
              <a:buChar char="q"/>
            </a:pPr>
            <a:r>
              <a:rPr lang="fr-FR" sz="2000" b="1" dirty="0">
                <a:latin typeface="Montserrat" panose="00000500000000000000" pitchFamily="2" charset="0"/>
              </a:rPr>
              <a:t>On pourrait acheter son inaptitude</a:t>
            </a:r>
          </a:p>
          <a:p>
            <a:pPr algn="just"/>
            <a:endParaRPr lang="fr-FR" sz="2000" dirty="0">
              <a:latin typeface="Montserrat" panose="00000500000000000000" pitchFamily="2" charset="0"/>
            </a:endParaRPr>
          </a:p>
          <a:p>
            <a:pPr marL="285750" indent="-285750" algn="just">
              <a:buFont typeface="Wingdings" panose="05000000000000000000" pitchFamily="2" charset="2"/>
              <a:buChar char="q"/>
            </a:pPr>
            <a:r>
              <a:rPr lang="fr-FR" sz="2000" b="1" dirty="0">
                <a:latin typeface="Montserrat" panose="00000500000000000000" pitchFamily="2" charset="0"/>
              </a:rPr>
              <a:t>Les SPSTI concurrents se concerteraient et s’attacheraient à ne laisser aucune entreprise et aucun salarié de côté,  même quand ça n’est pas rentable</a:t>
            </a:r>
          </a:p>
          <a:p>
            <a:pPr algn="just"/>
            <a:endParaRPr lang="fr-FR" sz="2000" dirty="0">
              <a:latin typeface="Montserrat" panose="00000500000000000000" pitchFamily="2" charset="0"/>
            </a:endParaRPr>
          </a:p>
          <a:p>
            <a:pPr marL="285750" indent="-285750" algn="just">
              <a:buFont typeface="Wingdings" panose="05000000000000000000" pitchFamily="2" charset="2"/>
              <a:buChar char="q"/>
            </a:pPr>
            <a:r>
              <a:rPr lang="fr-FR" sz="2000" b="1" dirty="0">
                <a:latin typeface="Montserrat" panose="00000500000000000000" pitchFamily="2" charset="0"/>
              </a:rPr>
              <a:t>Il y aurait plus de médecins du travail</a:t>
            </a:r>
          </a:p>
          <a:p>
            <a:pPr algn="just"/>
            <a:endParaRPr lang="fr-FR" sz="2000" dirty="0">
              <a:latin typeface="Montserrat" panose="00000500000000000000" pitchFamily="2" charset="0"/>
            </a:endParaRPr>
          </a:p>
          <a:p>
            <a:pPr marL="285750" indent="-285750" algn="just">
              <a:buFont typeface="Wingdings" panose="05000000000000000000" pitchFamily="2" charset="2"/>
              <a:buChar char="q"/>
            </a:pPr>
            <a:r>
              <a:rPr lang="fr-FR" sz="2000" b="1" dirty="0">
                <a:latin typeface="Montserrat" panose="00000500000000000000" pitchFamily="2" charset="0"/>
              </a:rPr>
              <a:t>Les SPSTI marchands contribueraient gratuitement à la veille sanitaire assurer par l’Etat et l’Université</a:t>
            </a: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a:t>
            </a: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riangle rectangle 11">
            <a:extLst>
              <a:ext uri="{FF2B5EF4-FFF2-40B4-BE49-F238E27FC236}">
                <a16:creationId xmlns:a16="http://schemas.microsoft.com/office/drawing/2014/main" id="{D2876B3D-9ED4-3CAF-223D-65B428160B56}"/>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174DB4F5-7D56-CB39-8963-6BBA34FA9499}"/>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8</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387050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P spid="5"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B5B04-8904-16A8-F928-5FB60986924E}"/>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0658B2-DFCE-2D02-6771-7EBB65E9363F}"/>
              </a:ext>
            </a:extLst>
          </p:cNvPr>
          <p:cNvSpPr>
            <a:spLocks noGrp="1"/>
          </p:cNvSpPr>
          <p:nvPr>
            <p:ph type="body" sz="quarter" idx="10"/>
          </p:nvPr>
        </p:nvSpPr>
        <p:spPr>
          <a:xfrm>
            <a:off x="2061344" y="1513667"/>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Stéréotype 4</a:t>
            </a: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ZoneTexte 3">
            <a:extLst>
              <a:ext uri="{FF2B5EF4-FFF2-40B4-BE49-F238E27FC236}">
                <a16:creationId xmlns:a16="http://schemas.microsoft.com/office/drawing/2014/main" id="{78158D65-A9B7-9D0D-79DC-C6416E87238B}"/>
              </a:ext>
            </a:extLst>
          </p:cNvPr>
          <p:cNvSpPr txBox="1"/>
          <p:nvPr/>
        </p:nvSpPr>
        <p:spPr>
          <a:xfrm>
            <a:off x="1284270" y="3429000"/>
            <a:ext cx="10202238" cy="585610"/>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fr-FR" sz="3000" b="1"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rPr>
              <a:t>« Les SPSTI ont un monopole, c’est scandaleux ! »</a:t>
            </a:r>
            <a:endParaRPr kumimoji="0" lang="fr-FR" sz="3000" b="0"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42218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C3CD7-8DA2-ADDF-172C-B988AF1FAF26}"/>
            </a:ext>
          </a:extLst>
        </p:cNvPr>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67584F54-9D8E-5E70-C4DF-2315B53E054B}"/>
              </a:ext>
            </a:extLst>
          </p:cNvPr>
          <p:cNvSpPr/>
          <p:nvPr/>
        </p:nvSpPr>
        <p:spPr>
          <a:xfrm>
            <a:off x="1271420" y="5119666"/>
            <a:ext cx="10566971" cy="613870"/>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86558218-0AD8-9DE1-B857-38771B90F2F5}"/>
              </a:ext>
            </a:extLst>
          </p:cNvPr>
          <p:cNvSpPr/>
          <p:nvPr/>
        </p:nvSpPr>
        <p:spPr>
          <a:xfrm>
            <a:off x="1271421" y="4263036"/>
            <a:ext cx="10566971" cy="72741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1392F344-6D72-CA4B-68C3-69AF8D3BEFCF}"/>
              </a:ext>
            </a:extLst>
          </p:cNvPr>
          <p:cNvSpPr/>
          <p:nvPr/>
        </p:nvSpPr>
        <p:spPr>
          <a:xfrm>
            <a:off x="1271422" y="3351340"/>
            <a:ext cx="10566971" cy="72741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6D3CBB35-0680-4696-D019-423780283362}"/>
              </a:ext>
            </a:extLst>
          </p:cNvPr>
          <p:cNvSpPr/>
          <p:nvPr/>
        </p:nvSpPr>
        <p:spPr>
          <a:xfrm>
            <a:off x="1271422" y="2457119"/>
            <a:ext cx="10566971" cy="727419"/>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E93F5166-8F6E-B4AC-1E4B-CB73D21A42B8}"/>
              </a:ext>
            </a:extLst>
          </p:cNvPr>
          <p:cNvSpPr/>
          <p:nvPr/>
        </p:nvSpPr>
        <p:spPr>
          <a:xfrm>
            <a:off x="1271423" y="1827029"/>
            <a:ext cx="10566971" cy="4721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6E2AA47B-4A1C-DE6C-C8FB-AEDAD58480DD}"/>
              </a:ext>
            </a:extLst>
          </p:cNvPr>
          <p:cNvSpPr>
            <a:spLocks noGrp="1"/>
          </p:cNvSpPr>
          <p:nvPr>
            <p:ph type="body" sz="quarter" idx="10"/>
          </p:nvPr>
        </p:nvSpPr>
        <p:spPr>
          <a:xfrm>
            <a:off x="828697" y="52464"/>
            <a:ext cx="10000265" cy="889196"/>
          </a:xfrm>
        </p:spPr>
        <p:txBody>
          <a:bodyPr>
            <a:noAutofit/>
          </a:bodyPr>
          <a:lstStyle/>
          <a:p>
            <a:r>
              <a:rPr lang="fr-FR" sz="2100" b="1" dirty="0"/>
              <a:t>Pourquoi chaque entreprise française peut trouver un SPSTI proche de chez elle et avoir accès à un médecin du travail ? Parce que (vrai/faux) :</a:t>
            </a:r>
            <a:endParaRPr lang="fr-FR" sz="21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1450B6E9-31CF-C07A-6D67-AE7870A6AA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A46096DC-5D81-3663-83B9-0CF0B994649E}"/>
              </a:ext>
            </a:extLst>
          </p:cNvPr>
          <p:cNvSpPr txBox="1"/>
          <p:nvPr/>
        </p:nvSpPr>
        <p:spPr>
          <a:xfrm>
            <a:off x="1271424" y="1839502"/>
            <a:ext cx="10245074" cy="406265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La </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nature est bien faite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FR" sz="20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Le nombre </a:t>
            </a:r>
            <a:r>
              <a:rPr kumimoji="0" lang="fr-FR" sz="2000" b="1" i="0" u="none" strike="noStrike" kern="1200" cap="none" spc="0" normalizeH="0" baseline="0" noProof="0">
                <a:ln>
                  <a:noFill/>
                </a:ln>
                <a:solidFill>
                  <a:prstClr val="black"/>
                </a:solidFill>
                <a:effectLst/>
                <a:uLnTx/>
                <a:uFillTx/>
                <a:latin typeface="Montserrat" panose="00000500000000000000" pitchFamily="2" charset="0"/>
              </a:rPr>
              <a:t>de médecins </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du travail et de chaires de médecine du travail ont doublé en 10 ans</a:t>
            </a:r>
          </a:p>
          <a:p>
            <a:pPr marR="0" lvl="0" algn="just" defTabSz="914400" rtl="0" eaLnBrk="1" fontAlgn="auto" latinLnBrk="0" hangingPunct="1">
              <a:lnSpc>
                <a:spcPct val="100000"/>
              </a:lnSpc>
              <a:spcBef>
                <a:spcPts val="0"/>
              </a:spcBef>
              <a:spcAft>
                <a:spcPts val="0"/>
              </a:spcAft>
              <a:buClrTx/>
              <a:buSzTx/>
              <a:tabLst/>
              <a:defRPr/>
            </a:pPr>
            <a:endParaRPr kumimoji="0" lang="fr-FR" sz="20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Les SPSTI sont agréés pour une compétence géographique donnée qui les obligent à accepter toute demande d’adhésion sur leur périmètre</a:t>
            </a:r>
          </a:p>
          <a:p>
            <a:pPr marR="0" lvl="0" algn="just" defTabSz="914400" rtl="0" eaLnBrk="1" fontAlgn="auto" latinLnBrk="0" hangingPunct="1">
              <a:lnSpc>
                <a:spcPct val="100000"/>
              </a:lnSpc>
              <a:spcBef>
                <a:spcPts val="0"/>
              </a:spcBef>
              <a:spcAft>
                <a:spcPts val="0"/>
              </a:spcAft>
              <a:buClrTx/>
              <a:buSzTx/>
              <a:tabLst/>
              <a:defRPr/>
            </a:pPr>
            <a:endParaRPr kumimoji="0" lang="fr-FR" sz="20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Les compétences géographiques des SPSTI données par l’Administration dans le cadre de l’agrément couvrent l’ensemble du territoire national</a:t>
            </a:r>
          </a:p>
          <a:p>
            <a:pPr marR="0" lvl="0" algn="just" defTabSz="914400" rtl="0" eaLnBrk="1" fontAlgn="auto" latinLnBrk="0" hangingPunct="1">
              <a:lnSpc>
                <a:spcPct val="100000"/>
              </a:lnSpc>
              <a:spcBef>
                <a:spcPts val="0"/>
              </a:spcBef>
              <a:spcAft>
                <a:spcPts val="0"/>
              </a:spcAft>
              <a:buClrTx/>
              <a:buSzTx/>
              <a:tabLst/>
              <a:defRPr/>
            </a:pPr>
            <a:endParaRPr kumimoji="0" lang="fr-FR" sz="20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La loi et l’accord interprofessionnels des partenaires sociaux l’exigent</a:t>
            </a:r>
            <a:r>
              <a:rPr kumimoji="0" lang="fr-FR" sz="1800" b="1" i="0" u="none" strike="noStrike" kern="1200" cap="none" spc="0" normalizeH="0" baseline="0" noProof="0" dirty="0">
                <a:ln>
                  <a:noFill/>
                </a:ln>
                <a:solidFill>
                  <a:prstClr val="black"/>
                </a:solidFill>
                <a:effectLst/>
                <a:uLnTx/>
                <a:uFillTx/>
                <a:latin typeface="Montserrat" panose="00000500000000000000" pitchFamily="2" charset="0"/>
              </a:rPr>
              <a:t> </a:t>
            </a:r>
            <a:endParaRPr kumimoji="0" lang="fr-FR" sz="1800" b="0" i="0" u="none" strike="noStrike" kern="1200" cap="none" spc="0" normalizeH="0" baseline="0" noProof="0" dirty="0">
              <a:ln>
                <a:noFill/>
              </a:ln>
              <a:solidFill>
                <a:prstClr val="black"/>
              </a:solidFill>
              <a:effectLst/>
              <a:uLnTx/>
              <a:uFillTx/>
              <a:latin typeface="Montserrat"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ontserrat" panose="00000500000000000000" pitchFamily="2" charset="0"/>
              </a:rPr>
              <a:t> </a:t>
            </a:r>
            <a:endParaRPr kumimoji="0" lang="fr-FR" sz="1800" b="0" i="0" u="none" strike="noStrike" kern="1200" cap="none" spc="0" normalizeH="0" baseline="0" noProof="0" dirty="0">
              <a:ln>
                <a:noFill/>
              </a:ln>
              <a:solidFill>
                <a:prstClr val="black"/>
              </a:solidFill>
              <a:effectLst/>
              <a:uLnTx/>
              <a:uFillTx/>
              <a:latin typeface="Montserrat" panose="00000500000000000000" pitchFamily="2" charset="0"/>
            </a:endParaRPr>
          </a:p>
        </p:txBody>
      </p:sp>
      <p:sp>
        <p:nvSpPr>
          <p:cNvPr id="12" name="Triangle rectangle 11">
            <a:extLst>
              <a:ext uri="{FF2B5EF4-FFF2-40B4-BE49-F238E27FC236}">
                <a16:creationId xmlns:a16="http://schemas.microsoft.com/office/drawing/2014/main" id="{E5D329FB-AE17-0817-24C0-1A64526DD6CF}"/>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BD25066F-B5F2-1B03-B666-39AF7B56225C}"/>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9</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318877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5"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7A442-91CF-F2DB-0DED-ABB8DAD1461C}"/>
            </a:ext>
          </a:extLst>
        </p:cNvPr>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42E0443D-19FD-6856-5B6D-C957BF1D4829}"/>
              </a:ext>
            </a:extLst>
          </p:cNvPr>
          <p:cNvSpPr/>
          <p:nvPr/>
        </p:nvSpPr>
        <p:spPr>
          <a:xfrm>
            <a:off x="1271421" y="4115627"/>
            <a:ext cx="10566971" cy="4721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93653686-401C-2C12-3B67-CA968A02E248}"/>
              </a:ext>
            </a:extLst>
          </p:cNvPr>
          <p:cNvSpPr/>
          <p:nvPr/>
        </p:nvSpPr>
        <p:spPr>
          <a:xfrm>
            <a:off x="1271422" y="3382962"/>
            <a:ext cx="10566971" cy="4721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5E4E8534-303F-652D-ADB9-5FB8E5DD7A50}"/>
              </a:ext>
            </a:extLst>
          </p:cNvPr>
          <p:cNvSpPr/>
          <p:nvPr/>
        </p:nvSpPr>
        <p:spPr>
          <a:xfrm>
            <a:off x="1271422" y="2667739"/>
            <a:ext cx="10566971" cy="4721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50454438-7371-026B-0ADE-07727BEC0B9E}"/>
              </a:ext>
            </a:extLst>
          </p:cNvPr>
          <p:cNvSpPr/>
          <p:nvPr/>
        </p:nvSpPr>
        <p:spPr>
          <a:xfrm>
            <a:off x="1271423" y="1917148"/>
            <a:ext cx="10566971" cy="613870"/>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554E41BC-70B3-8CD1-A97B-60BE8E5D4BB7}"/>
              </a:ext>
            </a:extLst>
          </p:cNvPr>
          <p:cNvSpPr>
            <a:spLocks noGrp="1"/>
          </p:cNvSpPr>
          <p:nvPr>
            <p:ph type="body" sz="quarter" idx="10"/>
          </p:nvPr>
        </p:nvSpPr>
        <p:spPr>
          <a:xfrm>
            <a:off x="828697" y="186026"/>
            <a:ext cx="10000265" cy="889196"/>
          </a:xfrm>
        </p:spPr>
        <p:txBody>
          <a:bodyPr>
            <a:noAutofit/>
          </a:bodyPr>
          <a:lstStyle/>
          <a:p>
            <a:r>
              <a:rPr lang="fr-FR" sz="2400" b="1" dirty="0"/>
              <a:t>En France, combien de centres de consultation dans les SPSTI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34C34795-BAA2-C93B-2C31-5EDBA19D84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03CE73F0-3FD0-6AF1-70D1-C609678013D8}"/>
              </a:ext>
            </a:extLst>
          </p:cNvPr>
          <p:cNvSpPr txBox="1"/>
          <p:nvPr/>
        </p:nvSpPr>
        <p:spPr>
          <a:xfrm>
            <a:off x="1271424" y="1952516"/>
            <a:ext cx="9973226" cy="304698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400" b="1" i="0" u="none" strike="noStrike" kern="1200" cap="none" spc="0" normalizeH="0" baseline="0" noProof="0" dirty="0">
                <a:ln>
                  <a:noFill/>
                </a:ln>
                <a:solidFill>
                  <a:prstClr val="black"/>
                </a:solidFill>
                <a:effectLst/>
                <a:uLnTx/>
                <a:uFillTx/>
                <a:latin typeface="Montserrat" panose="00000500000000000000" pitchFamily="2" charset="0"/>
                <a:hlinkClick r:id="rId3"/>
              </a:rPr>
              <a:t> 8 700</a:t>
            </a:r>
            <a:endParaRPr kumimoji="0" lang="fr-FR" sz="2400" b="1" i="0" u="none" strike="noStrike" kern="1200" cap="none" spc="0" normalizeH="0" baseline="0" noProof="0" dirty="0">
              <a:ln>
                <a:noFill/>
              </a:ln>
              <a:solidFill>
                <a:prstClr val="black"/>
              </a:solidFill>
              <a:effectLst/>
              <a:uLnTx/>
              <a:uFillTx/>
              <a:latin typeface="Montserrat" panose="00000500000000000000" pitchFamily="2" charset="0"/>
            </a:endParaRPr>
          </a:p>
          <a:p>
            <a:pPr marR="0" lvl="0" algn="just" defTabSz="914400" rtl="0" eaLnBrk="1" fontAlgn="auto" latinLnBrk="0" hangingPunct="1">
              <a:lnSpc>
                <a:spcPct val="100000"/>
              </a:lnSpc>
              <a:spcBef>
                <a:spcPts val="0"/>
              </a:spcBef>
              <a:spcAft>
                <a:spcPts val="0"/>
              </a:spcAft>
              <a:buClrTx/>
              <a:buSzTx/>
              <a:tabLst/>
              <a:defRPr/>
            </a:pPr>
            <a:endParaRPr kumimoji="0" lang="fr-FR" sz="24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400" b="1" i="0" u="none" strike="noStrike" kern="1200" cap="none" spc="0" normalizeH="0" baseline="0" noProof="0" dirty="0">
                <a:ln>
                  <a:noFill/>
                </a:ln>
                <a:solidFill>
                  <a:prstClr val="black"/>
                </a:solidFill>
                <a:effectLst/>
                <a:uLnTx/>
                <a:uFillTx/>
                <a:latin typeface="Montserrat" panose="00000500000000000000" pitchFamily="2" charset="0"/>
              </a:rPr>
              <a:t> 2 500 </a:t>
            </a:r>
          </a:p>
          <a:p>
            <a:pPr marR="0" lvl="0" algn="just" defTabSz="914400" rtl="0" eaLnBrk="1" fontAlgn="auto" latinLnBrk="0" hangingPunct="1">
              <a:lnSpc>
                <a:spcPct val="100000"/>
              </a:lnSpc>
              <a:spcBef>
                <a:spcPts val="0"/>
              </a:spcBef>
              <a:spcAft>
                <a:spcPts val="0"/>
              </a:spcAft>
              <a:buClrTx/>
              <a:buSzTx/>
              <a:tabLst/>
              <a:defRPr/>
            </a:pPr>
            <a:endParaRPr kumimoji="0" lang="fr-FR" sz="24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400" b="1" i="0" u="none" strike="noStrike" kern="1200" cap="none" spc="0" normalizeH="0" baseline="0" noProof="0" dirty="0">
                <a:ln>
                  <a:noFill/>
                </a:ln>
                <a:solidFill>
                  <a:prstClr val="black"/>
                </a:solidFill>
                <a:effectLst/>
                <a:uLnTx/>
                <a:uFillTx/>
                <a:latin typeface="Montserrat" panose="00000500000000000000" pitchFamily="2" charset="0"/>
              </a:rPr>
              <a:t> 7 200 </a:t>
            </a:r>
          </a:p>
          <a:p>
            <a:pPr marR="0" lvl="0" algn="just" defTabSz="914400" rtl="0" eaLnBrk="1" fontAlgn="auto" latinLnBrk="0" hangingPunct="1">
              <a:lnSpc>
                <a:spcPct val="100000"/>
              </a:lnSpc>
              <a:spcBef>
                <a:spcPts val="0"/>
              </a:spcBef>
              <a:spcAft>
                <a:spcPts val="0"/>
              </a:spcAft>
              <a:buClrTx/>
              <a:buSzTx/>
              <a:tabLst/>
              <a:defRPr/>
            </a:pPr>
            <a:endParaRPr kumimoji="0" lang="fr-FR" sz="24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400" b="1" i="0" u="none" strike="noStrike" kern="1200" cap="none" spc="0" normalizeH="0" baseline="0" noProof="0" dirty="0">
                <a:ln>
                  <a:noFill/>
                </a:ln>
                <a:solidFill>
                  <a:prstClr val="black"/>
                </a:solidFill>
                <a:effectLst/>
                <a:uLnTx/>
                <a:uFillTx/>
                <a:latin typeface="Montserrat" panose="00000500000000000000" pitchFamily="2" charset="0"/>
              </a:rPr>
              <a:t> Il n’y a plus de centre, tout se fait en 100% téléconsultation</a:t>
            </a:r>
          </a:p>
          <a:p>
            <a:pPr marR="0" lvl="0" algn="just" defTabSz="914400" rtl="0" eaLnBrk="1" fontAlgn="auto" latinLnBrk="0" hangingPunct="1">
              <a:lnSpc>
                <a:spcPct val="100000"/>
              </a:lnSpc>
              <a:spcBef>
                <a:spcPts val="0"/>
              </a:spcBef>
              <a:spcAft>
                <a:spcPts val="0"/>
              </a:spcAft>
              <a:buClrTx/>
              <a:buSzTx/>
              <a:tabLst/>
              <a:defRPr/>
            </a:pPr>
            <a:r>
              <a:rPr kumimoji="0" lang="fr-FR" sz="2400" b="1" i="0" u="none" strike="noStrike" kern="1200" cap="none" spc="0" normalizeH="0" baseline="0" noProof="0" dirty="0">
                <a:ln>
                  <a:noFill/>
                </a:ln>
                <a:solidFill>
                  <a:prstClr val="black"/>
                </a:solidFill>
                <a:effectLst/>
                <a:uLnTx/>
                <a:uFillTx/>
                <a:latin typeface="Montserrat" panose="00000500000000000000" pitchFamily="2" charset="0"/>
              </a:rPr>
              <a:t> </a:t>
            </a:r>
            <a:endParaRPr kumimoji="0" lang="fr-FR" sz="2400" b="0" i="0" u="none" strike="noStrike" kern="1200" cap="none" spc="0" normalizeH="0" baseline="0" noProof="0" dirty="0">
              <a:ln>
                <a:noFill/>
              </a:ln>
              <a:solidFill>
                <a:prstClr val="black"/>
              </a:solidFill>
              <a:effectLst/>
              <a:uLnTx/>
              <a:uFillTx/>
              <a:latin typeface="Montserrat" panose="00000500000000000000" pitchFamily="2" charset="0"/>
            </a:endParaRPr>
          </a:p>
        </p:txBody>
      </p:sp>
      <p:sp>
        <p:nvSpPr>
          <p:cNvPr id="12" name="Triangle rectangle 11">
            <a:extLst>
              <a:ext uri="{FF2B5EF4-FFF2-40B4-BE49-F238E27FC236}">
                <a16:creationId xmlns:a16="http://schemas.microsoft.com/office/drawing/2014/main" id="{F1C53687-5649-F03B-3E2E-C1A696AAC223}"/>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8A7A3FCD-D6A6-1B9C-3422-A39404AE14C0}"/>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10</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pic>
        <p:nvPicPr>
          <p:cNvPr id="8" name="Picture 2" descr="Images de Lien web – Téléchargement gratuit sur Freepik">
            <a:extLst>
              <a:ext uri="{FF2B5EF4-FFF2-40B4-BE49-F238E27FC236}">
                <a16:creationId xmlns:a16="http://schemas.microsoft.com/office/drawing/2014/main" id="{3D479393-BF63-9C26-D7D9-4DA796C1A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867" y="2042851"/>
            <a:ext cx="335906" cy="33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9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7FBAC-9769-EEE7-9E87-EC37F41CA8B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DE945FD-303D-CB33-8C7F-25E0F4AFE9CB}"/>
              </a:ext>
            </a:extLst>
          </p:cNvPr>
          <p:cNvSpPr>
            <a:spLocks noGrp="1"/>
          </p:cNvSpPr>
          <p:nvPr>
            <p:ph type="body" sz="quarter" idx="10"/>
          </p:nvPr>
        </p:nvSpPr>
        <p:spPr>
          <a:xfrm>
            <a:off x="2061344" y="2047922"/>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Stéréotype </a:t>
            </a:r>
            <a:r>
              <a:rPr lang="fr-FR" sz="5000" dirty="0">
                <a:latin typeface="Aptos" panose="020B0004020202020204" pitchFamily="34" charset="0"/>
                <a:ea typeface="Aptos" panose="020B0004020202020204" pitchFamily="34" charset="0"/>
                <a:cs typeface="Aptos" panose="020B0004020202020204" pitchFamily="34" charset="0"/>
              </a:rPr>
              <a:t>5</a:t>
            </a:r>
            <a:endParaRPr lang="fr-FR" sz="5000" noProof="0" dirty="0">
              <a:effectLst/>
              <a:latin typeface="Aptos" panose="020B0004020202020204" pitchFamily="34" charset="0"/>
              <a:ea typeface="Aptos" panose="020B0004020202020204" pitchFamily="34" charset="0"/>
              <a:cs typeface="Aptos" panose="020B0004020202020204" pitchFamily="34" charset="0"/>
            </a:endParaRP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ZoneTexte 3">
            <a:extLst>
              <a:ext uri="{FF2B5EF4-FFF2-40B4-BE49-F238E27FC236}">
                <a16:creationId xmlns:a16="http://schemas.microsoft.com/office/drawing/2014/main" id="{AB743D40-BEA4-42BA-77D8-0363A0539BE3}"/>
              </a:ext>
            </a:extLst>
          </p:cNvPr>
          <p:cNvSpPr txBox="1"/>
          <p:nvPr/>
        </p:nvSpPr>
        <p:spPr>
          <a:xfrm>
            <a:off x="1284270" y="3963255"/>
            <a:ext cx="10202238" cy="585610"/>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fr-FR" sz="3000" b="1"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rPr>
              <a:t>« Les SPSTI sont complètement Has been ! »</a:t>
            </a:r>
            <a:endParaRPr kumimoji="0" lang="fr-FR" sz="3000" b="0"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8349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3870F-8FB3-4B85-464C-A9504852C94C}"/>
            </a:ext>
          </a:extLst>
        </p:cNvPr>
        <p:cNvGrpSpPr/>
        <p:nvPr/>
      </p:nvGrpSpPr>
      <p:grpSpPr>
        <a:xfrm>
          <a:off x="0" y="0"/>
          <a:ext cx="0" cy="0"/>
          <a:chOff x="0" y="0"/>
          <a:chExt cx="0" cy="0"/>
        </a:xfrm>
      </p:grpSpPr>
      <p:sp>
        <p:nvSpPr>
          <p:cNvPr id="16" name="Rectangle : coins arrondis 15">
            <a:extLst>
              <a:ext uri="{FF2B5EF4-FFF2-40B4-BE49-F238E27FC236}">
                <a16:creationId xmlns:a16="http://schemas.microsoft.com/office/drawing/2014/main" id="{2D4C37F2-DF2D-E5B2-1ECA-C17FE75369D0}"/>
              </a:ext>
            </a:extLst>
          </p:cNvPr>
          <p:cNvSpPr/>
          <p:nvPr/>
        </p:nvSpPr>
        <p:spPr>
          <a:xfrm>
            <a:off x="1181037" y="5794771"/>
            <a:ext cx="10566971" cy="741671"/>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06C7FD10-A289-AEA3-271E-CD9602A9445D}"/>
              </a:ext>
            </a:extLst>
          </p:cNvPr>
          <p:cNvSpPr/>
          <p:nvPr/>
        </p:nvSpPr>
        <p:spPr>
          <a:xfrm>
            <a:off x="1181038" y="5186771"/>
            <a:ext cx="10566971" cy="52205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38AE6435-4CE6-EE38-8C4E-A33D4AE64D54}"/>
              </a:ext>
            </a:extLst>
          </p:cNvPr>
          <p:cNvSpPr/>
          <p:nvPr/>
        </p:nvSpPr>
        <p:spPr>
          <a:xfrm>
            <a:off x="1181038" y="4387448"/>
            <a:ext cx="10566971" cy="67881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A6F7CE90-9A3E-FD7F-C655-766746B9BC75}"/>
              </a:ext>
            </a:extLst>
          </p:cNvPr>
          <p:cNvSpPr/>
          <p:nvPr/>
        </p:nvSpPr>
        <p:spPr>
          <a:xfrm>
            <a:off x="1181038" y="3784289"/>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B9EE5D96-CB1E-6418-4EDE-3A8690416D31}"/>
              </a:ext>
            </a:extLst>
          </p:cNvPr>
          <p:cNvSpPr/>
          <p:nvPr/>
        </p:nvSpPr>
        <p:spPr>
          <a:xfrm>
            <a:off x="1181038" y="3168772"/>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D553D42F-9EEE-6BBB-7CD9-3A53DE69C762}"/>
              </a:ext>
            </a:extLst>
          </p:cNvPr>
          <p:cNvSpPr/>
          <p:nvPr/>
        </p:nvSpPr>
        <p:spPr>
          <a:xfrm>
            <a:off x="1181038" y="2284101"/>
            <a:ext cx="10566971" cy="75064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9DFEE05A-F7F5-327C-B5FA-E361529F4EE4}"/>
              </a:ext>
            </a:extLst>
          </p:cNvPr>
          <p:cNvSpPr/>
          <p:nvPr/>
        </p:nvSpPr>
        <p:spPr>
          <a:xfrm>
            <a:off x="1181038" y="1424143"/>
            <a:ext cx="10566971" cy="75064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D6408C33-3C7B-DC58-06A2-2F4BE2D0B988}"/>
              </a:ext>
            </a:extLst>
          </p:cNvPr>
          <p:cNvSpPr>
            <a:spLocks noGrp="1"/>
          </p:cNvSpPr>
          <p:nvPr>
            <p:ph type="body" sz="quarter" idx="10"/>
          </p:nvPr>
        </p:nvSpPr>
        <p:spPr>
          <a:xfrm>
            <a:off x="849246" y="434602"/>
            <a:ext cx="10000265" cy="889196"/>
          </a:xfrm>
        </p:spPr>
        <p:txBody>
          <a:bodyPr>
            <a:noAutofit/>
          </a:bodyPr>
          <a:lstStyle/>
          <a:p>
            <a:r>
              <a:rPr lang="fr-FR" sz="2400" b="1" dirty="0"/>
              <a:t>Parmi ces affirmations quelles sont celles qui sont vraies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37F169A0-E339-E7DB-0275-A1584CBFE25A}"/>
              </a:ext>
            </a:extLst>
          </p:cNvPr>
          <p:cNvSpPr>
            <a:spLocks noChangeAspect="1" noChangeArrowheads="1"/>
          </p:cNvSpPr>
          <p:nvPr/>
        </p:nvSpPr>
        <p:spPr bwMode="auto">
          <a:xfrm>
            <a:off x="5943600" y="31777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9C5321C0-EA26-141B-AAF4-DBAAEAE64156}"/>
              </a:ext>
            </a:extLst>
          </p:cNvPr>
          <p:cNvSpPr txBox="1"/>
          <p:nvPr/>
        </p:nvSpPr>
        <p:spPr>
          <a:xfrm>
            <a:off x="1181038" y="1473518"/>
            <a:ext cx="10397243" cy="506292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La possibilité de prise de rendez-vous en ligne pour certaines visites est généralisée dans les SPSTI</a:t>
            </a:r>
          </a:p>
          <a:p>
            <a:pPr marR="0" lvl="0" algn="just" defTabSz="914400" rtl="0" eaLnBrk="1" fontAlgn="auto" latinLnBrk="0" hangingPunct="1">
              <a:lnSpc>
                <a:spcPct val="100000"/>
              </a:lnSpc>
              <a:spcBef>
                <a:spcPts val="0"/>
              </a:spcBef>
              <a:spcAft>
                <a:spcPts val="0"/>
              </a:spcAft>
              <a:buClrTx/>
              <a:buSzTx/>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hlinkClick r:id="rId3"/>
              </a:rPr>
              <a:t>Chaque SPSTI peut mettre à disposition des salariés une application mobile disponible 24H/24 pour initier leur parcours de prévention</a:t>
            </a:r>
            <a:endParaRPr kumimoji="0" lang="fr-FR" sz="1900" b="1" i="0" u="none" strike="noStrike" kern="1200" cap="none" spc="0" normalizeH="0" baseline="0" noProof="0" dirty="0">
              <a:ln>
                <a:noFill/>
              </a:ln>
              <a:solidFill>
                <a:prstClr val="black"/>
              </a:solidFill>
              <a:effectLst/>
              <a:uLnTx/>
              <a:uFillTx/>
              <a:latin typeface="Montserrat" panose="00000500000000000000" pitchFamily="2" charset="0"/>
            </a:endParaRPr>
          </a:p>
          <a:p>
            <a:pPr marR="0" lvl="0" algn="just" defTabSz="914400" rtl="0" eaLnBrk="1" fontAlgn="auto" latinLnBrk="0" hangingPunct="1">
              <a:lnSpc>
                <a:spcPct val="100000"/>
              </a:lnSpc>
              <a:spcBef>
                <a:spcPts val="0"/>
              </a:spcBef>
              <a:spcAft>
                <a:spcPts val="0"/>
              </a:spcAft>
              <a:buClrTx/>
              <a:buSzTx/>
              <a:tabLst/>
              <a:defRPr/>
            </a:pPr>
            <a:endParaRPr kumimoji="0" lang="fr-FR" sz="19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hlinkClick r:id="rId4"/>
              </a:rPr>
              <a:t> La téléconsultation est une modalité à l’œuvre dans les SPSTI</a:t>
            </a:r>
            <a:endParaRPr kumimoji="0" lang="fr-FR" sz="1900" b="1" i="0" u="none" strike="noStrike" kern="1200" cap="none" spc="0" normalizeH="0" baseline="0" noProof="0" dirty="0">
              <a:ln>
                <a:noFill/>
              </a:ln>
              <a:solidFill>
                <a:prstClr val="black"/>
              </a:solidFill>
              <a:effectLst/>
              <a:uLnTx/>
              <a:uFillTx/>
              <a:latin typeface="Montserrat" panose="00000500000000000000" pitchFamily="2" charset="0"/>
            </a:endParaRPr>
          </a:p>
          <a:p>
            <a:pPr marR="0" lvl="0" algn="just" defTabSz="914400" rtl="0" eaLnBrk="1" fontAlgn="auto" latinLnBrk="0" hangingPunct="1">
              <a:lnSpc>
                <a:spcPct val="100000"/>
              </a:lnSpc>
              <a:spcBef>
                <a:spcPts val="0"/>
              </a:spcBef>
              <a:spcAft>
                <a:spcPts val="0"/>
              </a:spcAft>
              <a:buClrTx/>
              <a:buSzTx/>
              <a:tabLst/>
              <a:defRPr/>
            </a:pPr>
            <a:endParaRPr kumimoji="0" lang="fr-FR" sz="19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 L’IA intègre progressivement tous les logiciels métiers des SPSTI</a:t>
            </a:r>
          </a:p>
          <a:p>
            <a:pPr marR="0" lvl="0" algn="just" defTabSz="914400" rtl="0" eaLnBrk="1" fontAlgn="auto" latinLnBrk="0" hangingPunct="1">
              <a:lnSpc>
                <a:spcPct val="100000"/>
              </a:lnSpc>
              <a:spcBef>
                <a:spcPts val="0"/>
              </a:spcBef>
              <a:spcAft>
                <a:spcPts val="0"/>
              </a:spcAft>
              <a:buClrTx/>
              <a:buSzTx/>
              <a:tabLst/>
              <a:defRPr/>
            </a:pPr>
            <a:endParaRPr kumimoji="0" lang="fr-FR" sz="19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Les IGAS ont écrit</a:t>
            </a:r>
            <a:r>
              <a:rPr lang="fr-FR" sz="1900" b="1" dirty="0">
                <a:solidFill>
                  <a:prstClr val="black"/>
                </a:solidFill>
                <a:latin typeface="Montserrat" panose="00000500000000000000" pitchFamily="2" charset="0"/>
              </a:rPr>
              <a:t> </a:t>
            </a: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page 14 de leur rapport : </a:t>
            </a: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hlinkClick r:id="rId5"/>
              </a:rPr>
              <a:t>«Les SPSTI innovent en s’adaptant à des réformes profondes à un rythme soutenu » </a:t>
            </a:r>
            <a:endParaRPr kumimoji="0" lang="fr-FR" sz="1900" b="1" i="0" u="none" strike="noStrike" kern="1200" cap="none" spc="0" normalizeH="0" baseline="0" noProof="0" dirty="0">
              <a:ln>
                <a:noFill/>
              </a:ln>
              <a:solidFill>
                <a:prstClr val="black"/>
              </a:solidFill>
              <a:effectLst/>
              <a:uLnTx/>
              <a:uFillTx/>
              <a:latin typeface="Montserrat" panose="00000500000000000000" pitchFamily="2" charset="0"/>
            </a:endParaRPr>
          </a:p>
          <a:p>
            <a:pPr marR="0" lvl="0" algn="just" defTabSz="914400" rtl="0" eaLnBrk="1" fontAlgn="auto" latinLnBrk="0" hangingPunct="1">
              <a:lnSpc>
                <a:spcPct val="100000"/>
              </a:lnSpc>
              <a:spcBef>
                <a:spcPts val="0"/>
              </a:spcBef>
              <a:spcAft>
                <a:spcPts val="0"/>
              </a:spcAft>
              <a:buClrTx/>
              <a:buSzTx/>
              <a:tabLst/>
              <a:defRPr/>
            </a:pPr>
            <a:endParaRPr kumimoji="0" lang="fr-FR" sz="19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Tous les SPSTI disposent d’un portail « adhérents » et d’un portail « salariés » </a:t>
            </a:r>
          </a:p>
          <a:p>
            <a:pPr marR="0" lvl="0" algn="just" defTabSz="914400" rtl="0" eaLnBrk="1" fontAlgn="auto" latinLnBrk="0" hangingPunct="1">
              <a:lnSpc>
                <a:spcPct val="100000"/>
              </a:lnSpc>
              <a:spcBef>
                <a:spcPts val="0"/>
              </a:spcBef>
              <a:spcAft>
                <a:spcPts val="0"/>
              </a:spcAft>
              <a:buClrTx/>
              <a:buSzTx/>
              <a:tabLst/>
              <a:defRPr/>
            </a:pPr>
            <a:endParaRPr kumimoji="0" lang="fr-FR" sz="1900" b="1" i="0" u="none" strike="noStrike" kern="1200" cap="none" spc="0" normalizeH="0" baseline="0" noProof="0" dirty="0">
              <a:ln>
                <a:noFill/>
              </a:ln>
              <a:solidFill>
                <a:prstClr val="black"/>
              </a:solidFill>
              <a:effectLst/>
              <a:uLnTx/>
              <a:uFillTx/>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900" b="1" i="0" u="none" strike="noStrike" kern="1200" cap="none" spc="0" normalizeH="0" baseline="0" noProof="0" dirty="0">
                <a:ln>
                  <a:noFill/>
                </a:ln>
                <a:solidFill>
                  <a:prstClr val="black"/>
                </a:solidFill>
                <a:effectLst/>
                <a:uLnTx/>
                <a:uFillTx/>
                <a:latin typeface="Montserrat" panose="00000500000000000000" pitchFamily="2" charset="0"/>
              </a:rPr>
              <a:t>Il existe des modèles plus performants en dehors des SPSTI qui ont fait la démonstration de leur efficacité à grande échelle </a:t>
            </a:r>
            <a:endParaRPr kumimoji="0" lang="fr-FR" sz="2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2" name="Triangle rectangle 11">
            <a:extLst>
              <a:ext uri="{FF2B5EF4-FFF2-40B4-BE49-F238E27FC236}">
                <a16:creationId xmlns:a16="http://schemas.microsoft.com/office/drawing/2014/main" id="{199AD10F-7556-07D0-9A2C-37F4456A3370}"/>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2D0FE51D-5DCB-E9C4-AEBE-DB4C6F930BA5}"/>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Q1</a:t>
            </a:r>
            <a:r>
              <a:rPr lang="fr-FR" sz="2600" b="1" dirty="0">
                <a:solidFill>
                  <a:prstClr val="white"/>
                </a:solidFill>
              </a:rPr>
              <a:t>1</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pic>
        <p:nvPicPr>
          <p:cNvPr id="3" name="Picture 2" descr="Images de Lien web – Téléchargement gratuit sur Freepik">
            <a:extLst>
              <a:ext uri="{FF2B5EF4-FFF2-40B4-BE49-F238E27FC236}">
                <a16:creationId xmlns:a16="http://schemas.microsoft.com/office/drawing/2014/main" id="{5E34C38E-1ED9-FE4B-DEDC-4F7D37D394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7427" y="3252084"/>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s de Lien web – Téléchargement gratuit sur Freepik">
            <a:extLst>
              <a:ext uri="{FF2B5EF4-FFF2-40B4-BE49-F238E27FC236}">
                <a16:creationId xmlns:a16="http://schemas.microsoft.com/office/drawing/2014/main" id="{1110374C-B2FF-7515-0D28-79ED6381C8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2739" y="4694368"/>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s de Lien web – Téléchargement gratuit sur Freepik">
            <a:extLst>
              <a:ext uri="{FF2B5EF4-FFF2-40B4-BE49-F238E27FC236}">
                <a16:creationId xmlns:a16="http://schemas.microsoft.com/office/drawing/2014/main" id="{250F3A9D-ADAA-2A02-F7E9-F0F7E693A1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6323" y="2672108"/>
            <a:ext cx="335906" cy="33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5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0" grpId="0" animBg="1"/>
      <p:bldP spid="9" grpId="0" animBg="1"/>
      <p:bldP spid="8"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0F9DA-6819-7EF2-BA5C-4CEFCA453B7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9001D64-5E87-0F41-1D25-6533489F66FD}"/>
              </a:ext>
            </a:extLst>
          </p:cNvPr>
          <p:cNvSpPr>
            <a:spLocks noGrp="1"/>
          </p:cNvSpPr>
          <p:nvPr>
            <p:ph type="body" sz="quarter" idx="10"/>
          </p:nvPr>
        </p:nvSpPr>
        <p:spPr>
          <a:xfrm>
            <a:off x="2061344" y="2047922"/>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Stéréotype 6</a:t>
            </a: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ZoneTexte 3">
            <a:extLst>
              <a:ext uri="{FF2B5EF4-FFF2-40B4-BE49-F238E27FC236}">
                <a16:creationId xmlns:a16="http://schemas.microsoft.com/office/drawing/2014/main" id="{3D8FDC3D-56BD-BD88-BA06-4E079C9DBC0F}"/>
              </a:ext>
            </a:extLst>
          </p:cNvPr>
          <p:cNvSpPr txBox="1"/>
          <p:nvPr/>
        </p:nvSpPr>
        <p:spPr>
          <a:xfrm>
            <a:off x="1284270" y="3963255"/>
            <a:ext cx="10202238" cy="11165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fr-FR" sz="3000" b="1"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rPr>
              <a:t>« Les SPSTI facturent 500 euros la visite ; c’est du racket ! Où passe l’argent ? »</a:t>
            </a:r>
            <a:endParaRPr kumimoji="0" lang="fr-FR" sz="3000" b="0"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8949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009974" y="2160939"/>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QUIZ INTERACTIF</a:t>
            </a:r>
          </a:p>
          <a:p>
            <a:endParaRPr lang="fr-FR" sz="5000" dirty="0">
              <a:latin typeface="Aptos" panose="020B0004020202020204" pitchFamily="34" charset="0"/>
              <a:ea typeface="Aptos" panose="020B0004020202020204" pitchFamily="34" charset="0"/>
              <a:cs typeface="Aptos" panose="020B0004020202020204" pitchFamily="34" charset="0"/>
            </a:endParaRPr>
          </a:p>
          <a:p>
            <a:r>
              <a:rPr lang="fr-FR" sz="5000" dirty="0">
                <a:latin typeface="Aptos" panose="020B0004020202020204" pitchFamily="34" charset="0"/>
                <a:ea typeface="Aptos" panose="020B0004020202020204" pitchFamily="34" charset="0"/>
                <a:cs typeface="Aptos" panose="020B0004020202020204" pitchFamily="34" charset="0"/>
              </a:rPr>
              <a:t>Première séquence autour de la Communication</a:t>
            </a:r>
            <a:endParaRPr lang="fr-FR" sz="5000" noProof="0" dirty="0">
              <a:effectLst/>
              <a:latin typeface="Aptos" panose="020B0004020202020204" pitchFamily="34" charset="0"/>
              <a:ea typeface="Aptos" panose="020B0004020202020204" pitchFamily="34" charset="0"/>
              <a:cs typeface="Aptos" panose="020B0004020202020204" pitchFamily="34" charset="0"/>
            </a:endParaRP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360180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421F3-B687-69C2-726B-4860AAB1F928}"/>
            </a:ext>
          </a:extLst>
        </p:cNvPr>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1B271EFD-20F3-9F2C-97C7-0CE670E64686}"/>
              </a:ext>
            </a:extLst>
          </p:cNvPr>
          <p:cNvSpPr/>
          <p:nvPr/>
        </p:nvSpPr>
        <p:spPr>
          <a:xfrm>
            <a:off x="1168680" y="5369721"/>
            <a:ext cx="10566971" cy="770821"/>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8801CD65-76F5-5AA1-CA6E-9199DC58EBFC}"/>
              </a:ext>
            </a:extLst>
          </p:cNvPr>
          <p:cNvSpPr/>
          <p:nvPr/>
        </p:nvSpPr>
        <p:spPr>
          <a:xfrm>
            <a:off x="1181038" y="4443729"/>
            <a:ext cx="10566971" cy="770821"/>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DF16FB57-340E-9A86-B8B0-EAB572799574}"/>
              </a:ext>
            </a:extLst>
          </p:cNvPr>
          <p:cNvSpPr/>
          <p:nvPr/>
        </p:nvSpPr>
        <p:spPr>
          <a:xfrm>
            <a:off x="1181038" y="3769575"/>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9C15FEE7-35ED-4434-60B4-66F1981DB75F}"/>
              </a:ext>
            </a:extLst>
          </p:cNvPr>
          <p:cNvSpPr/>
          <p:nvPr/>
        </p:nvSpPr>
        <p:spPr>
          <a:xfrm>
            <a:off x="1181038" y="3131701"/>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92C68A39-AC30-188B-D73B-96EFFCC2B151}"/>
              </a:ext>
            </a:extLst>
          </p:cNvPr>
          <p:cNvSpPr/>
          <p:nvPr/>
        </p:nvSpPr>
        <p:spPr>
          <a:xfrm>
            <a:off x="1168681" y="2484633"/>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C3A73586-101D-0A3D-3960-76FE49DCD344}"/>
              </a:ext>
            </a:extLst>
          </p:cNvPr>
          <p:cNvSpPr/>
          <p:nvPr/>
        </p:nvSpPr>
        <p:spPr>
          <a:xfrm>
            <a:off x="1181038" y="1779373"/>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A3865B7B-40E3-F304-36F4-660010DFE9CF}"/>
              </a:ext>
            </a:extLst>
          </p:cNvPr>
          <p:cNvSpPr>
            <a:spLocks noGrp="1"/>
          </p:cNvSpPr>
          <p:nvPr>
            <p:ph type="body" sz="quarter" idx="10"/>
          </p:nvPr>
        </p:nvSpPr>
        <p:spPr>
          <a:xfrm>
            <a:off x="838972" y="186026"/>
            <a:ext cx="10000265" cy="889196"/>
          </a:xfrm>
        </p:spPr>
        <p:txBody>
          <a:bodyPr>
            <a:noAutofit/>
          </a:bodyPr>
          <a:lstStyle/>
          <a:p>
            <a:r>
              <a:rPr lang="fr-FR" sz="2400" b="1" dirty="0"/>
              <a:t>Parmi ces affirmations sur les visites réalisées en 2024 par les SPSTI, lesquelles sont vraies à l’échelle nationale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F22989ED-D103-CA0D-279C-143F9FB80E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B8E5E478-EEAE-55D3-A1D0-3F5C2D7A109C}"/>
              </a:ext>
            </a:extLst>
          </p:cNvPr>
          <p:cNvSpPr txBox="1"/>
          <p:nvPr/>
        </p:nvSpPr>
        <p:spPr>
          <a:xfrm>
            <a:off x="1168681" y="1857060"/>
            <a:ext cx="10409600" cy="4570482"/>
          </a:xfrm>
          <a:prstGeom prst="rect">
            <a:avLst/>
          </a:prstGeom>
          <a:noFill/>
        </p:spPr>
        <p:txBody>
          <a:bodyPr wrap="square">
            <a:spAutoFit/>
          </a:bodyPr>
          <a:lstStyle/>
          <a:p>
            <a:pPr marL="285750" indent="-285750" algn="just">
              <a:buFont typeface="Wingdings" panose="05000000000000000000" pitchFamily="2" charset="2"/>
              <a:buChar char="q"/>
            </a:pPr>
            <a:r>
              <a:rPr lang="fr-FR" sz="2100" b="1" dirty="0">
                <a:latin typeface="Montserrat" panose="00000500000000000000" pitchFamily="2" charset="0"/>
              </a:rPr>
              <a:t>Les visites périodiques représentent environ 40% des visites réalisées</a:t>
            </a:r>
          </a:p>
          <a:p>
            <a:pPr algn="just"/>
            <a:endParaRPr lang="fr-FR" sz="2100" dirty="0">
              <a:latin typeface="Montserrat" panose="00000500000000000000" pitchFamily="2" charset="0"/>
            </a:endParaRPr>
          </a:p>
          <a:p>
            <a:pPr marL="285750" indent="-285750" algn="just">
              <a:buFont typeface="Wingdings" panose="05000000000000000000" pitchFamily="2" charset="2"/>
              <a:buChar char="q"/>
            </a:pPr>
            <a:r>
              <a:rPr lang="fr-FR" sz="2100" b="1" dirty="0">
                <a:latin typeface="Montserrat" panose="00000500000000000000" pitchFamily="2" charset="0"/>
              </a:rPr>
              <a:t>Les visites les plus fréquentes sont les visites d’embauches</a:t>
            </a:r>
          </a:p>
          <a:p>
            <a:pPr algn="just"/>
            <a:endParaRPr lang="fr-FR" sz="2100" dirty="0">
              <a:latin typeface="Montserrat" panose="00000500000000000000" pitchFamily="2" charset="0"/>
            </a:endParaRPr>
          </a:p>
          <a:p>
            <a:pPr marL="285750" indent="-285750" algn="just">
              <a:buFont typeface="Wingdings" panose="05000000000000000000" pitchFamily="2" charset="2"/>
              <a:buChar char="q"/>
            </a:pPr>
            <a:r>
              <a:rPr lang="fr-FR" sz="2100" b="1" dirty="0">
                <a:latin typeface="Montserrat" panose="00000500000000000000" pitchFamily="2" charset="0"/>
              </a:rPr>
              <a:t>Il y a plus de visites à la demande que de visites périodiques</a:t>
            </a:r>
          </a:p>
          <a:p>
            <a:pPr algn="just"/>
            <a:endParaRPr lang="fr-FR" sz="2100" b="1" dirty="0">
              <a:latin typeface="Montserrat" panose="00000500000000000000" pitchFamily="2" charset="0"/>
            </a:endParaRPr>
          </a:p>
          <a:p>
            <a:pPr marL="285750" indent="-285750" algn="just">
              <a:buFont typeface="Wingdings" panose="05000000000000000000" pitchFamily="2" charset="2"/>
              <a:buChar char="q"/>
            </a:pPr>
            <a:r>
              <a:rPr lang="fr-FR" sz="2100" b="1" dirty="0">
                <a:latin typeface="Montserrat" panose="00000500000000000000" pitchFamily="2" charset="0"/>
              </a:rPr>
              <a:t>Les salariés bénéficient dans les faits d’une visite tous les 5 ans </a:t>
            </a:r>
          </a:p>
          <a:p>
            <a:pPr algn="just"/>
            <a:endParaRPr lang="fr-FR" sz="2100" dirty="0">
              <a:latin typeface="Montserrat" panose="00000500000000000000" pitchFamily="2" charset="0"/>
            </a:endParaRPr>
          </a:p>
          <a:p>
            <a:pPr marL="285750" indent="-285750" algn="just">
              <a:buFont typeface="Wingdings" panose="05000000000000000000" pitchFamily="2" charset="2"/>
              <a:buChar char="q"/>
            </a:pPr>
            <a:r>
              <a:rPr lang="fr-FR" sz="2100" b="1" dirty="0">
                <a:latin typeface="Montserrat" panose="00000500000000000000" pitchFamily="2" charset="0"/>
              </a:rPr>
              <a:t>Plus d’un tiers des salariés déclarés est vue dans l’année, soit environ 6,6 millions de personnes</a:t>
            </a:r>
          </a:p>
          <a:p>
            <a:pPr algn="just"/>
            <a:endParaRPr lang="fr-FR" sz="2100" dirty="0">
              <a:latin typeface="Montserrat" panose="00000500000000000000" pitchFamily="2" charset="0"/>
            </a:endParaRPr>
          </a:p>
          <a:p>
            <a:pPr marL="285750" indent="-285750" algn="just">
              <a:buFont typeface="Wingdings" panose="05000000000000000000" pitchFamily="2" charset="2"/>
              <a:buChar char="q"/>
            </a:pPr>
            <a:r>
              <a:rPr lang="fr-FR" sz="2100" b="1" dirty="0">
                <a:latin typeface="Montserrat" panose="00000500000000000000" pitchFamily="2" charset="0"/>
              </a:rPr>
              <a:t>Les infirmiers de santé au travail font plus de visites que les médecins du travail</a:t>
            </a:r>
            <a:endParaRPr lang="fr-FR" sz="2100" dirty="0">
              <a:latin typeface="Montserrat" panose="00000500000000000000" pitchFamily="2" charset="0"/>
            </a:endParaRPr>
          </a:p>
          <a:p>
            <a:endParaRPr lang="fr-FR" dirty="0"/>
          </a:p>
        </p:txBody>
      </p:sp>
      <p:sp>
        <p:nvSpPr>
          <p:cNvPr id="12" name="Triangle rectangle 11">
            <a:extLst>
              <a:ext uri="{FF2B5EF4-FFF2-40B4-BE49-F238E27FC236}">
                <a16:creationId xmlns:a16="http://schemas.microsoft.com/office/drawing/2014/main" id="{224860CB-4226-5E6D-B3D1-75BC84325295}"/>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9C30D944-34DF-8447-6772-DF7332B0A2B6}"/>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Q1</a:t>
            </a:r>
            <a:r>
              <a:rPr lang="fr-FR" sz="2600" b="1" dirty="0">
                <a:solidFill>
                  <a:prstClr val="white"/>
                </a:solidFill>
              </a:rPr>
              <a:t>2</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33490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7" grpId="0" animBg="1"/>
      <p:bldP spid="6" grpId="0" animBg="1"/>
      <p:bldP spid="5"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5105B-71A2-7747-3A48-B4A21ACD1E6A}"/>
            </a:ext>
          </a:extLst>
        </p:cNvPr>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A2269E94-D3D7-AEC4-3703-EBCB8694E5D3}"/>
              </a:ext>
            </a:extLst>
          </p:cNvPr>
          <p:cNvSpPr/>
          <p:nvPr/>
        </p:nvSpPr>
        <p:spPr>
          <a:xfrm>
            <a:off x="1036322" y="5780686"/>
            <a:ext cx="10566971" cy="688871"/>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CCB456AB-A225-1E9B-191A-127E42AF2087}"/>
              </a:ext>
            </a:extLst>
          </p:cNvPr>
          <p:cNvSpPr/>
          <p:nvPr/>
        </p:nvSpPr>
        <p:spPr>
          <a:xfrm>
            <a:off x="1036322" y="4962404"/>
            <a:ext cx="10566971" cy="688871"/>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639E087E-90A6-42E1-C129-4BDE1E11A8EE}"/>
              </a:ext>
            </a:extLst>
          </p:cNvPr>
          <p:cNvSpPr/>
          <p:nvPr/>
        </p:nvSpPr>
        <p:spPr>
          <a:xfrm>
            <a:off x="1036322" y="4308121"/>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F14CD58B-A21F-B699-94D2-6B127DB2D825}"/>
              </a:ext>
            </a:extLst>
          </p:cNvPr>
          <p:cNvSpPr/>
          <p:nvPr/>
        </p:nvSpPr>
        <p:spPr>
          <a:xfrm>
            <a:off x="1036322" y="3700578"/>
            <a:ext cx="10566971" cy="50072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6C3EFBAE-3951-3858-2E6E-2D30DB82C53F}"/>
              </a:ext>
            </a:extLst>
          </p:cNvPr>
          <p:cNvSpPr/>
          <p:nvPr/>
        </p:nvSpPr>
        <p:spPr>
          <a:xfrm>
            <a:off x="1036322" y="2857015"/>
            <a:ext cx="10566971" cy="724385"/>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EE1A09A-25FF-BABB-A3A5-D5786A015B0F}"/>
              </a:ext>
            </a:extLst>
          </p:cNvPr>
          <p:cNvSpPr/>
          <p:nvPr/>
        </p:nvSpPr>
        <p:spPr>
          <a:xfrm>
            <a:off x="1036322" y="1974585"/>
            <a:ext cx="10566971" cy="759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5B294632-5319-0BDD-7230-5CF51D0D5D85}"/>
              </a:ext>
            </a:extLst>
          </p:cNvPr>
          <p:cNvSpPr/>
          <p:nvPr/>
        </p:nvSpPr>
        <p:spPr>
          <a:xfrm>
            <a:off x="1036322" y="1351780"/>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E2584AAF-A28F-91E7-D3B0-8589EC81253D}"/>
              </a:ext>
            </a:extLst>
          </p:cNvPr>
          <p:cNvSpPr>
            <a:spLocks noGrp="1"/>
          </p:cNvSpPr>
          <p:nvPr>
            <p:ph type="body" sz="quarter" idx="10"/>
          </p:nvPr>
        </p:nvSpPr>
        <p:spPr>
          <a:xfrm>
            <a:off x="838972" y="413156"/>
            <a:ext cx="10000265" cy="889196"/>
          </a:xfrm>
        </p:spPr>
        <p:txBody>
          <a:bodyPr>
            <a:noAutofit/>
          </a:bodyPr>
          <a:lstStyle/>
          <a:p>
            <a:r>
              <a:rPr lang="fr-FR" sz="2800" b="1" dirty="0"/>
              <a:t>Parmi ces affirmations lesquelles sont vraies ?</a:t>
            </a:r>
            <a:endParaRPr lang="fr-FR" sz="28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3A713AEE-7773-C247-8F00-2071789B3312}"/>
              </a:ext>
            </a:extLst>
          </p:cNvPr>
          <p:cNvSpPr>
            <a:spLocks noChangeAspect="1" noChangeArrowheads="1"/>
          </p:cNvSpPr>
          <p:nvPr/>
        </p:nvSpPr>
        <p:spPr bwMode="auto">
          <a:xfrm>
            <a:off x="5955957" y="330131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A77F93AD-2377-E700-7D1C-E33B685E2048}"/>
              </a:ext>
            </a:extLst>
          </p:cNvPr>
          <p:cNvSpPr txBox="1"/>
          <p:nvPr/>
        </p:nvSpPr>
        <p:spPr>
          <a:xfrm>
            <a:off x="1023965" y="1450755"/>
            <a:ext cx="10455462" cy="5616922"/>
          </a:xfrm>
          <a:prstGeom prst="rect">
            <a:avLst/>
          </a:prstGeom>
          <a:noFill/>
        </p:spPr>
        <p:txBody>
          <a:bodyPr wrap="square">
            <a:spAutoFit/>
          </a:bodyPr>
          <a:lstStyle/>
          <a:p>
            <a:pPr marL="342900" indent="-342900" algn="just">
              <a:buFont typeface="Wingdings" panose="05000000000000000000" pitchFamily="2" charset="2"/>
              <a:buChar char="q"/>
            </a:pPr>
            <a:r>
              <a:rPr lang="fr-FR" sz="1900" b="1" dirty="0">
                <a:latin typeface="Montserrat" panose="00000500000000000000" pitchFamily="2" charset="0"/>
              </a:rPr>
              <a:t>37% des SPSTI affichaient un résultat d’exploitation négatif en 2024</a:t>
            </a:r>
          </a:p>
          <a:p>
            <a:pPr algn="just"/>
            <a:endParaRPr lang="fr-FR" sz="1900" dirty="0">
              <a:latin typeface="Montserrat" panose="00000500000000000000" pitchFamily="2" charset="0"/>
            </a:endParaRPr>
          </a:p>
          <a:p>
            <a:pPr marL="342900" indent="-342900" algn="just">
              <a:buFont typeface="Wingdings" panose="05000000000000000000" pitchFamily="2" charset="2"/>
              <a:buChar char="q"/>
            </a:pPr>
            <a:r>
              <a:rPr lang="fr-FR" sz="1900" b="1" dirty="0">
                <a:latin typeface="Montserrat" panose="00000500000000000000" pitchFamily="2" charset="0"/>
              </a:rPr>
              <a:t>La politique tarifaire du SPSTI est approuvée par l’assemblée générale des adhérents</a:t>
            </a:r>
          </a:p>
          <a:p>
            <a:pPr algn="just"/>
            <a:endParaRPr lang="fr-FR" sz="1900" dirty="0">
              <a:latin typeface="Montserrat" panose="00000500000000000000" pitchFamily="2" charset="0"/>
            </a:endParaRPr>
          </a:p>
          <a:p>
            <a:pPr marL="342900" indent="-342900" algn="just">
              <a:buFont typeface="Wingdings" panose="05000000000000000000" pitchFamily="2" charset="2"/>
              <a:buChar char="q"/>
            </a:pPr>
            <a:r>
              <a:rPr lang="fr-FR" sz="1900" b="1" dirty="0">
                <a:latin typeface="Montserrat" panose="00000500000000000000" pitchFamily="2" charset="0"/>
              </a:rPr>
              <a:t>La cotisation est encadrée par un « tunnel de cotisation » fixé chaque année par l’Etat</a:t>
            </a:r>
          </a:p>
          <a:p>
            <a:pPr algn="just"/>
            <a:endParaRPr lang="fr-FR" sz="1900" dirty="0">
              <a:latin typeface="Montserrat" panose="00000500000000000000" pitchFamily="2" charset="0"/>
            </a:endParaRPr>
          </a:p>
          <a:p>
            <a:pPr marL="342900" indent="-342900" algn="just">
              <a:buFont typeface="Wingdings" panose="05000000000000000000" pitchFamily="2" charset="2"/>
              <a:buChar char="q"/>
            </a:pPr>
            <a:r>
              <a:rPr lang="fr-FR" sz="1900" b="1" dirty="0">
                <a:latin typeface="Montserrat" panose="00000500000000000000" pitchFamily="2" charset="0"/>
              </a:rPr>
              <a:t>Environ 75% du budget d’un SPSTI est consacré aux salaires et charges</a:t>
            </a:r>
          </a:p>
          <a:p>
            <a:pPr algn="just"/>
            <a:endParaRPr lang="fr-FR" sz="1900" dirty="0">
              <a:latin typeface="Montserrat" panose="00000500000000000000" pitchFamily="2" charset="0"/>
            </a:endParaRPr>
          </a:p>
          <a:p>
            <a:pPr marL="342900" indent="-342900" algn="just">
              <a:buFont typeface="Wingdings" panose="05000000000000000000" pitchFamily="2" charset="2"/>
              <a:buChar char="q"/>
            </a:pPr>
            <a:r>
              <a:rPr lang="fr-FR" sz="1900" b="1" dirty="0">
                <a:latin typeface="Montserrat" panose="00000500000000000000" pitchFamily="2" charset="0"/>
              </a:rPr>
              <a:t>Les administrateurs des SPSTI sont rémunérés</a:t>
            </a:r>
          </a:p>
          <a:p>
            <a:pPr algn="just"/>
            <a:endParaRPr lang="fr-FR" sz="1900" b="1" dirty="0">
              <a:latin typeface="Montserrat" panose="00000500000000000000" pitchFamily="2" charset="0"/>
            </a:endParaRPr>
          </a:p>
          <a:p>
            <a:pPr marL="342900" indent="-342900" algn="just">
              <a:buFont typeface="Wingdings" panose="05000000000000000000" pitchFamily="2" charset="2"/>
              <a:buChar char="q"/>
            </a:pPr>
            <a:r>
              <a:rPr lang="fr-FR" sz="1900" b="1" dirty="0">
                <a:latin typeface="Montserrat" panose="00000500000000000000" pitchFamily="2" charset="0"/>
              </a:rPr>
              <a:t>Les SPSTI reçoivent des dotations de l’Etat qui leur assurent leur équilibre financier</a:t>
            </a:r>
          </a:p>
          <a:p>
            <a:pPr algn="just"/>
            <a:endParaRPr lang="fr-FR" sz="1900" dirty="0">
              <a:latin typeface="Montserrat" panose="00000500000000000000" pitchFamily="2" charset="0"/>
            </a:endParaRPr>
          </a:p>
          <a:p>
            <a:pPr marL="342900" indent="-342900" algn="just">
              <a:buFont typeface="Wingdings" panose="05000000000000000000" pitchFamily="2" charset="2"/>
              <a:buChar char="q"/>
            </a:pPr>
            <a:r>
              <a:rPr lang="fr-FR" sz="1900" b="1" dirty="0">
                <a:latin typeface="Montserrat" panose="00000500000000000000" pitchFamily="2" charset="0"/>
              </a:rPr>
              <a:t>Le produit d’exploitation moyen (HT) par salarié suivi a progressé de moins de 1% entre 2023 et 2024</a:t>
            </a:r>
            <a:endParaRPr lang="fr-FR" sz="1900" dirty="0">
              <a:latin typeface="Montserrat" panose="00000500000000000000" pitchFamily="2" charset="0"/>
            </a:endParaRP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riangle rectangle 11">
            <a:extLst>
              <a:ext uri="{FF2B5EF4-FFF2-40B4-BE49-F238E27FC236}">
                <a16:creationId xmlns:a16="http://schemas.microsoft.com/office/drawing/2014/main" id="{A672F591-A531-A24D-DDDF-3A858821A374}"/>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9E5560A5-FEEE-EB37-06B0-B7EB16B972A1}"/>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Q1</a:t>
            </a:r>
            <a:r>
              <a:rPr lang="fr-FR" sz="2600" b="1" dirty="0">
                <a:solidFill>
                  <a:prstClr val="white"/>
                </a:solidFill>
              </a:rPr>
              <a:t>3</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241994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6" grpId="0" animBg="1"/>
      <p:bldP spid="5"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A668C-316B-EE26-1181-3B5163177488}"/>
            </a:ext>
          </a:extLst>
        </p:cNvPr>
        <p:cNvGrpSpPr/>
        <p:nvPr/>
      </p:nvGrpSpPr>
      <p:grpSpPr>
        <a:xfrm>
          <a:off x="0" y="0"/>
          <a:ext cx="0" cy="0"/>
          <a:chOff x="0" y="0"/>
          <a:chExt cx="0" cy="0"/>
        </a:xfrm>
      </p:grpSpPr>
      <p:sp>
        <p:nvSpPr>
          <p:cNvPr id="15" name="Rectangle : coins arrondis 14">
            <a:extLst>
              <a:ext uri="{FF2B5EF4-FFF2-40B4-BE49-F238E27FC236}">
                <a16:creationId xmlns:a16="http://schemas.microsoft.com/office/drawing/2014/main" id="{EEE4E5A5-A7DF-0F93-E2E2-FF17C802EBDE}"/>
              </a:ext>
            </a:extLst>
          </p:cNvPr>
          <p:cNvSpPr/>
          <p:nvPr/>
        </p:nvSpPr>
        <p:spPr>
          <a:xfrm>
            <a:off x="1023965" y="5700617"/>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3161218A-52F9-CE99-185A-4158A46A1A90}"/>
              </a:ext>
            </a:extLst>
          </p:cNvPr>
          <p:cNvSpPr/>
          <p:nvPr/>
        </p:nvSpPr>
        <p:spPr>
          <a:xfrm>
            <a:off x="1023965" y="4945502"/>
            <a:ext cx="10566971" cy="62454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52A5DB8B-7899-486E-219B-AFEFE08AD9AC}"/>
              </a:ext>
            </a:extLst>
          </p:cNvPr>
          <p:cNvSpPr/>
          <p:nvPr/>
        </p:nvSpPr>
        <p:spPr>
          <a:xfrm>
            <a:off x="1023965" y="4196804"/>
            <a:ext cx="10566971" cy="62454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528AC1AE-9543-3A53-97ED-8DC20BC65A47}"/>
              </a:ext>
            </a:extLst>
          </p:cNvPr>
          <p:cNvSpPr/>
          <p:nvPr/>
        </p:nvSpPr>
        <p:spPr>
          <a:xfrm>
            <a:off x="1023965" y="3517344"/>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CC290B41-1003-C1FB-BE2E-5B3769BFB285}"/>
              </a:ext>
            </a:extLst>
          </p:cNvPr>
          <p:cNvSpPr/>
          <p:nvPr/>
        </p:nvSpPr>
        <p:spPr>
          <a:xfrm>
            <a:off x="1002134" y="2818188"/>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6B1901E4-640E-6684-0F56-53A5416DDB5A}"/>
              </a:ext>
            </a:extLst>
          </p:cNvPr>
          <p:cNvSpPr/>
          <p:nvPr/>
        </p:nvSpPr>
        <p:spPr>
          <a:xfrm>
            <a:off x="1023965" y="2213336"/>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0DB81103-1490-DD2D-AD0B-D6876D300DCF}"/>
              </a:ext>
            </a:extLst>
          </p:cNvPr>
          <p:cNvSpPr/>
          <p:nvPr/>
        </p:nvSpPr>
        <p:spPr>
          <a:xfrm>
            <a:off x="1023965" y="1639218"/>
            <a:ext cx="10566971" cy="450753"/>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C5CD441A-4D76-BEBE-37F3-48B3DFEFE92C}"/>
              </a:ext>
            </a:extLst>
          </p:cNvPr>
          <p:cNvSpPr>
            <a:spLocks noGrp="1"/>
          </p:cNvSpPr>
          <p:nvPr>
            <p:ph type="body" sz="quarter" idx="10"/>
          </p:nvPr>
        </p:nvSpPr>
        <p:spPr>
          <a:xfrm>
            <a:off x="665853" y="216761"/>
            <a:ext cx="10000265" cy="889196"/>
          </a:xfrm>
        </p:spPr>
        <p:txBody>
          <a:bodyPr>
            <a:noAutofit/>
          </a:bodyPr>
          <a:lstStyle/>
          <a:p>
            <a:r>
              <a:rPr lang="fr-FR" sz="2400" b="1" dirty="0"/>
              <a:t>Depuis la réforme de 2021, quels sont les éléments qui ont eu un impact objectif sur les charges d’exploitation des SPSTI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23A85A76-B8E1-A7E3-BF97-77B4386CF2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0298948C-A223-83F5-0D31-444C54B46F4E}"/>
              </a:ext>
            </a:extLst>
          </p:cNvPr>
          <p:cNvSpPr txBox="1"/>
          <p:nvPr/>
        </p:nvSpPr>
        <p:spPr>
          <a:xfrm>
            <a:off x="1023965" y="1717386"/>
            <a:ext cx="10523310" cy="526297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La certification obligatoire – </a:t>
            </a:r>
            <a:r>
              <a:rPr kumimoji="0" lang="fr-FR" sz="2000" b="1" i="0" u="none" strike="noStrike" kern="1200" cap="none" spc="0" normalizeH="0" baseline="0" noProof="0" dirty="0" err="1">
                <a:ln>
                  <a:noFill/>
                </a:ln>
                <a:solidFill>
                  <a:prstClr val="black"/>
                </a:solidFill>
                <a:effectLst/>
                <a:uLnTx/>
                <a:uFillTx/>
                <a:latin typeface="Montserrat" panose="00000500000000000000" pitchFamily="2" charset="0"/>
              </a:rPr>
              <a:t>spéc</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 2217</a:t>
            </a:r>
          </a:p>
          <a:p>
            <a:pPr marR="0" lvl="0" algn="just" defTabSz="914400" rtl="0" eaLnBrk="1" fontAlgn="auto" latinLnBrk="0" hangingPunct="1">
              <a:lnSpc>
                <a:spcPct val="100000"/>
              </a:lnSpc>
              <a:spcBef>
                <a:spcPts val="0"/>
              </a:spcBef>
              <a:spcAft>
                <a:spcPts val="0"/>
              </a:spcAft>
              <a:buClrTx/>
              <a:buSzTx/>
              <a:tabLst/>
              <a:defRPr/>
            </a:pPr>
            <a:endParaRPr kumimoji="0" lang="fr-FR" sz="2000" b="1" i="0" u="none" strike="noStrike" kern="1200" cap="none" spc="0" normalizeH="0" baseline="0" noProof="0" dirty="0">
              <a:ln>
                <a:noFill/>
              </a:ln>
              <a:solidFill>
                <a:prstClr val="black"/>
              </a:solidFill>
              <a:effectLst/>
              <a:uLnTx/>
              <a:uFillTx/>
              <a:latin typeface="Montserrat" panose="00000500000000000000" pitchFamily="2"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rPr>
              <a:t>La signature systématique des avis d’aptitude par le salarié</a:t>
            </a:r>
          </a:p>
          <a:p>
            <a:pPr marR="0" lvl="0" algn="just" defTabSz="914400" rtl="0" eaLnBrk="1" fontAlgn="auto" latinLnBrk="0" hangingPunct="1">
              <a:lnSpc>
                <a:spcPct val="100000"/>
              </a:lnSpc>
              <a:spcBef>
                <a:spcPts val="0"/>
              </a:spcBef>
              <a:spcAft>
                <a:spcPts val="0"/>
              </a:spcAft>
              <a:buClrTx/>
              <a:buSzTx/>
              <a:tabLst/>
              <a:defRPr/>
            </a:pPr>
            <a:endParaRPr kumimoji="0" lang="fr-FR" sz="2000" b="1" i="0" u="none" strike="noStrike" kern="1200" cap="none" spc="0" normalizeH="0" baseline="0" noProof="0" dirty="0">
              <a:ln>
                <a:noFill/>
              </a:ln>
              <a:solidFill>
                <a:prstClr val="black"/>
              </a:solidFill>
              <a:effectLst/>
              <a:uLnTx/>
              <a:uFillTx/>
              <a:latin typeface="Montserrat" panose="00000500000000000000" pitchFamily="2" charset="0"/>
            </a:endParaRPr>
          </a:p>
          <a:p>
            <a:pPr marL="342900" indent="-342900" algn="just">
              <a:buFont typeface="Wingdings" panose="05000000000000000000" pitchFamily="2" charset="2"/>
              <a:buChar char="q"/>
            </a:pPr>
            <a:r>
              <a:rPr lang="fr-FR" sz="2000" b="1" dirty="0">
                <a:latin typeface="Montserrat" panose="00000500000000000000" pitchFamily="2" charset="0"/>
              </a:rPr>
              <a:t>La prise en compte des situations de multi-emploi</a:t>
            </a:r>
          </a:p>
          <a:p>
            <a:pPr algn="just"/>
            <a:endParaRPr lang="fr-FR" sz="2000" dirty="0">
              <a:latin typeface="Montserrat" panose="00000500000000000000" pitchFamily="2" charset="0"/>
            </a:endParaRPr>
          </a:p>
          <a:p>
            <a:pPr marL="342900" indent="-342900">
              <a:buFont typeface="Wingdings" panose="05000000000000000000" pitchFamily="2" charset="2"/>
              <a:buChar char="q"/>
            </a:pPr>
            <a:r>
              <a:rPr lang="fr-FR" sz="2000" b="1" dirty="0">
                <a:latin typeface="Montserrat" panose="00000500000000000000" pitchFamily="2" charset="0"/>
              </a:rPr>
              <a:t>L’obligation de former au moins 250h tous les infirmiers en santé au travail</a:t>
            </a:r>
          </a:p>
          <a:p>
            <a:endParaRPr lang="fr-FR" sz="2000" dirty="0">
              <a:latin typeface="Montserrat" panose="00000500000000000000" pitchFamily="2" charset="0"/>
            </a:endParaRPr>
          </a:p>
          <a:p>
            <a:pPr marL="342900" indent="-342900">
              <a:buFont typeface="Wingdings" panose="05000000000000000000" pitchFamily="2" charset="2"/>
              <a:buChar char="q"/>
            </a:pPr>
            <a:r>
              <a:rPr lang="fr-FR" sz="2000" b="1" dirty="0">
                <a:latin typeface="Montserrat" panose="00000500000000000000" pitchFamily="2" charset="0"/>
              </a:rPr>
              <a:t>L’obligation de former des professionnels de santé aux risques liés aux rayonnements ionisants</a:t>
            </a:r>
          </a:p>
          <a:p>
            <a:endParaRPr lang="fr-FR" sz="2000" dirty="0">
              <a:latin typeface="Montserrat" panose="00000500000000000000" pitchFamily="2" charset="0"/>
            </a:endParaRPr>
          </a:p>
          <a:p>
            <a:pPr marL="342900" indent="-342900">
              <a:buFont typeface="Wingdings" panose="05000000000000000000" pitchFamily="2" charset="2"/>
              <a:buChar char="q"/>
            </a:pPr>
            <a:r>
              <a:rPr lang="fr-FR" sz="2000" b="1" dirty="0">
                <a:latin typeface="Montserrat" panose="00000500000000000000" pitchFamily="2" charset="0"/>
              </a:rPr>
              <a:t>La montée en puissance des systèmes d’information et de leur sécurité</a:t>
            </a:r>
          </a:p>
          <a:p>
            <a:r>
              <a:rPr lang="fr-FR" sz="2000" b="1" dirty="0">
                <a:latin typeface="Montserrat" panose="00000500000000000000" pitchFamily="2" charset="0"/>
              </a:rPr>
              <a:t> </a:t>
            </a:r>
            <a:endParaRPr lang="fr-FR" sz="2000" dirty="0">
              <a:latin typeface="Montserrat" panose="00000500000000000000" pitchFamily="2" charset="0"/>
            </a:endParaRPr>
          </a:p>
          <a:p>
            <a:pPr marL="342900" indent="-342900">
              <a:buFont typeface="Wingdings" panose="05000000000000000000" pitchFamily="2" charset="2"/>
              <a:buChar char="q"/>
            </a:pPr>
            <a:r>
              <a:rPr lang="fr-FR" sz="2000" b="1" dirty="0">
                <a:latin typeface="Montserrat" panose="00000500000000000000" pitchFamily="2" charset="0"/>
              </a:rPr>
              <a:t>Tous les allègements réglementaires parallèles</a:t>
            </a:r>
            <a:endParaRPr lang="fr-FR" sz="2000" dirty="0">
              <a:latin typeface="Montserrat" panose="00000500000000000000" pitchFamily="2"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FR" sz="2000" b="1" i="0" u="none" strike="noStrike" kern="1200" cap="none" spc="0" normalizeH="0" baseline="0" noProof="0" dirty="0">
              <a:ln>
                <a:noFill/>
              </a:ln>
              <a:solidFill>
                <a:prstClr val="black"/>
              </a:solidFill>
              <a:effectLst/>
              <a:uLnTx/>
              <a:uFillTx/>
              <a:latin typeface="Montserrat" panose="00000500000000000000" pitchFamily="2"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riangle rectangle 11">
            <a:extLst>
              <a:ext uri="{FF2B5EF4-FFF2-40B4-BE49-F238E27FC236}">
                <a16:creationId xmlns:a16="http://schemas.microsoft.com/office/drawing/2014/main" id="{4EC294CB-F561-C946-7EA5-5E6FF4DF97B8}"/>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5B614065-3BE9-9BF9-B2B8-950E616D5BB6}"/>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Q14</a:t>
            </a:r>
          </a:p>
        </p:txBody>
      </p:sp>
    </p:spTree>
    <p:extLst>
      <p:ext uri="{BB962C8B-B14F-4D97-AF65-F5344CB8AC3E}">
        <p14:creationId xmlns:p14="http://schemas.microsoft.com/office/powerpoint/2010/main" val="50979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0" grpId="0" animBg="1"/>
      <p:bldP spid="9" grpId="0" animBg="1"/>
      <p:bldP spid="8" grpId="0" animBg="1"/>
      <p:bldP spid="5"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76E7B-1F7C-DCD3-0807-7B07CF40CA05}"/>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B5586D-5ED1-FB57-8C52-659C99DD6E52}"/>
              </a:ext>
            </a:extLst>
          </p:cNvPr>
          <p:cNvSpPr>
            <a:spLocks noGrp="1"/>
          </p:cNvSpPr>
          <p:nvPr>
            <p:ph type="body" sz="quarter" idx="10"/>
          </p:nvPr>
        </p:nvSpPr>
        <p:spPr>
          <a:xfrm>
            <a:off x="1979151" y="2915576"/>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Nos messages</a:t>
            </a: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877282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48EC-CE65-5D75-B4C3-A8B94CA94485}"/>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327C353-FBD1-05DB-9106-4F5F066CC490}"/>
              </a:ext>
            </a:extLst>
          </p:cNvPr>
          <p:cNvSpPr>
            <a:spLocks noGrp="1"/>
          </p:cNvSpPr>
          <p:nvPr>
            <p:ph type="body" sz="quarter" idx="10"/>
          </p:nvPr>
        </p:nvSpPr>
        <p:spPr>
          <a:xfrm>
            <a:off x="665853" y="216761"/>
            <a:ext cx="10000265" cy="889196"/>
          </a:xfrm>
        </p:spPr>
        <p:txBody>
          <a:bodyPr>
            <a:noAutofit/>
          </a:bodyPr>
          <a:lstStyle/>
          <a:p>
            <a:r>
              <a:rPr lang="fr-FR" sz="2400" b="1" dirty="0"/>
              <a:t>Parmi ces </a:t>
            </a:r>
            <a:r>
              <a:rPr lang="fr-FR" sz="2400" b="1" dirty="0" err="1"/>
              <a:t>punchlines</a:t>
            </a:r>
            <a:r>
              <a:rPr lang="fr-FR" sz="2400" b="1" dirty="0"/>
              <a:t>, lesquelles êtes-vous prêts à vous approprier (sondage) – Partie 1</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225609F0-AD7C-6AAA-7D1E-9C4CF7F361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4628D7C8-9792-F3B5-FF7A-343C3D071B18}"/>
              </a:ext>
            </a:extLst>
          </p:cNvPr>
          <p:cNvSpPr txBox="1"/>
          <p:nvPr/>
        </p:nvSpPr>
        <p:spPr>
          <a:xfrm>
            <a:off x="1085609" y="1546753"/>
            <a:ext cx="10523310" cy="5109091"/>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200" b="1" i="1" u="none" strike="noStrike" kern="1200" cap="none" spc="0" normalizeH="0" baseline="0" noProof="0" dirty="0">
                <a:ln>
                  <a:noFill/>
                </a:ln>
                <a:solidFill>
                  <a:prstClr val="black"/>
                </a:solidFill>
                <a:effectLst/>
                <a:uLnTx/>
                <a:uFillTx/>
                <a:latin typeface="Montserrat" panose="00000500000000000000" pitchFamily="2" charset="0"/>
              </a:rPr>
              <a:t>« La prévention est un droit partout, pas un service à la carte, là où c’est rentable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fr-FR" sz="2200" b="1" i="1" u="none" strike="noStrike" kern="1200" cap="none" spc="0" normalizeH="0" baseline="0" noProof="0" dirty="0">
              <a:ln>
                <a:noFill/>
              </a:ln>
              <a:solidFill>
                <a:prstClr val="black"/>
              </a:solidFill>
              <a:effectLst/>
              <a:uLnTx/>
              <a:uFillTx/>
              <a:latin typeface="Montserrat" panose="00000500000000000000" pitchFamily="2"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2200" b="1" i="1" u="none" strike="noStrike" kern="1200" cap="none" spc="0" normalizeH="0" baseline="0" noProof="0" dirty="0">
                <a:ln>
                  <a:noFill/>
                </a:ln>
                <a:solidFill>
                  <a:prstClr val="black"/>
                </a:solidFill>
                <a:effectLst/>
                <a:uLnTx/>
                <a:uFillTx/>
                <a:latin typeface="Montserrat" panose="00000500000000000000" pitchFamily="2" charset="0"/>
              </a:rPr>
              <a:t>« En matière de prévention, la stabilité est une condition de la performance »</a:t>
            </a:r>
          </a:p>
          <a:p>
            <a:pPr marR="0" lvl="0" algn="just" defTabSz="914400" rtl="0" eaLnBrk="1" fontAlgn="auto" latinLnBrk="0" hangingPunct="1">
              <a:lnSpc>
                <a:spcPct val="100000"/>
              </a:lnSpc>
              <a:spcBef>
                <a:spcPts val="0"/>
              </a:spcBef>
              <a:spcAft>
                <a:spcPts val="0"/>
              </a:spcAft>
              <a:buClrTx/>
              <a:buSzTx/>
              <a:tabLst/>
              <a:defRPr/>
            </a:pPr>
            <a:endParaRPr kumimoji="0" lang="fr-FR" sz="2200" b="1" i="1" u="none" strike="noStrike" kern="1200" cap="none" spc="0" normalizeH="0" baseline="0" noProof="0" dirty="0">
              <a:ln>
                <a:noFill/>
              </a:ln>
              <a:solidFill>
                <a:prstClr val="black"/>
              </a:solidFill>
              <a:effectLst/>
              <a:uLnTx/>
              <a:uFillTx/>
              <a:latin typeface="Montserrat" panose="00000500000000000000" pitchFamily="2" charset="0"/>
            </a:endParaRPr>
          </a:p>
          <a:p>
            <a:pPr marL="342900" indent="-342900" algn="just">
              <a:buFont typeface="Wingdings" panose="05000000000000000000" pitchFamily="2" charset="2"/>
              <a:buChar char="q"/>
            </a:pPr>
            <a:r>
              <a:rPr lang="fr-FR" sz="2200" b="1" i="1" dirty="0">
                <a:latin typeface="Montserrat" panose="00000500000000000000" pitchFamily="2" charset="0"/>
              </a:rPr>
              <a:t>« La libéralisation des SPSTI créera des orphelins de la prévention »</a:t>
            </a:r>
          </a:p>
          <a:p>
            <a:pPr algn="just"/>
            <a:endParaRPr lang="fr-FR" sz="2200" b="1" i="1" dirty="0">
              <a:latin typeface="Montserrat" panose="00000500000000000000" pitchFamily="2" charset="0"/>
            </a:endParaRPr>
          </a:p>
          <a:p>
            <a:pPr marL="342900" indent="-342900" algn="just">
              <a:buFont typeface="Wingdings" panose="05000000000000000000" pitchFamily="2" charset="2"/>
              <a:buChar char="q"/>
            </a:pPr>
            <a:r>
              <a:rPr lang="fr-FR" sz="2200" b="1" i="1" dirty="0">
                <a:latin typeface="Montserrat" panose="00000500000000000000" pitchFamily="2" charset="0"/>
              </a:rPr>
              <a:t>« Toute innovation n’est pas un progrès »</a:t>
            </a:r>
          </a:p>
          <a:p>
            <a:pPr algn="just"/>
            <a:endParaRPr lang="fr-FR" sz="2200" i="1" dirty="0">
              <a:latin typeface="Montserrat" panose="00000500000000000000" pitchFamily="2" charset="0"/>
            </a:endParaRPr>
          </a:p>
          <a:p>
            <a:pPr marL="342900" indent="-342900" algn="just">
              <a:buFont typeface="Wingdings" panose="05000000000000000000" pitchFamily="2" charset="2"/>
              <a:buChar char="q"/>
            </a:pPr>
            <a:r>
              <a:rPr lang="fr-FR" sz="2200" b="1" i="1" dirty="0">
                <a:latin typeface="Montserrat" panose="00000500000000000000" pitchFamily="2" charset="0"/>
              </a:rPr>
              <a:t>« Agir en santé au travail en se résume pas à accéder à une plateforme numérique »</a:t>
            </a:r>
          </a:p>
          <a:p>
            <a:pPr algn="just"/>
            <a:endParaRPr lang="fr-FR" sz="2200" i="1" dirty="0">
              <a:latin typeface="Montserrat" panose="00000500000000000000" pitchFamily="2" charset="0"/>
            </a:endParaRPr>
          </a:p>
          <a:p>
            <a:pPr marL="342900" indent="-342900" algn="just">
              <a:buFont typeface="Wingdings" panose="05000000000000000000" pitchFamily="2" charset="2"/>
              <a:buChar char="q"/>
            </a:pPr>
            <a:r>
              <a:rPr lang="fr-FR" sz="2200" b="1" i="1" dirty="0">
                <a:latin typeface="Montserrat" panose="00000500000000000000" pitchFamily="2" charset="0"/>
              </a:rPr>
              <a:t>« Sans ancrage dans l’entreprise, la prévention reste virtuelle »</a:t>
            </a:r>
            <a:endParaRPr kumimoji="0" lang="fr-FR" sz="1800" b="0" i="1" u="none" strike="noStrike" kern="1200" cap="none" spc="0" normalizeH="0" baseline="0" noProof="0" dirty="0">
              <a:ln>
                <a:noFill/>
              </a:ln>
              <a:solidFill>
                <a:prstClr val="black"/>
              </a:solidFill>
              <a:effectLst/>
              <a:uLnTx/>
              <a:uFillTx/>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4A2EA744-28B8-281A-2769-96A83D6546DF}"/>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1" i="0" u="none" strike="noStrike" kern="1200" cap="none" spc="0" normalizeH="0" baseline="0" noProof="0" dirty="0">
              <a:ln>
                <a:noFill/>
              </a:ln>
              <a:solidFill>
                <a:prstClr val="white"/>
              </a:solidFill>
              <a:effectLst/>
              <a:uLnTx/>
              <a:uFillTx/>
              <a:latin typeface="Montserrat" charset="0"/>
            </a:endParaRPr>
          </a:p>
        </p:txBody>
      </p:sp>
      <p:pic>
        <p:nvPicPr>
          <p:cNvPr id="4098" name="Picture 2" descr="Icône de sortie du sondage | Vecteur Premium">
            <a:extLst>
              <a:ext uri="{FF2B5EF4-FFF2-40B4-BE49-F238E27FC236}">
                <a16:creationId xmlns:a16="http://schemas.microsoft.com/office/drawing/2014/main" id="{30605878-F2A1-FDA0-46F8-0EDE75CAC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938" y="122730"/>
            <a:ext cx="802417" cy="80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441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FD75F-6A8A-F6EE-4ED4-DF59F0F98FB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C179F-55EF-0C60-8748-0B1D9BA6EE0A}"/>
              </a:ext>
            </a:extLst>
          </p:cNvPr>
          <p:cNvSpPr>
            <a:spLocks noGrp="1"/>
          </p:cNvSpPr>
          <p:nvPr>
            <p:ph type="body" sz="quarter" idx="10"/>
          </p:nvPr>
        </p:nvSpPr>
        <p:spPr>
          <a:xfrm>
            <a:off x="665853" y="216761"/>
            <a:ext cx="10000265" cy="889196"/>
          </a:xfrm>
        </p:spPr>
        <p:txBody>
          <a:bodyPr>
            <a:noAutofit/>
          </a:bodyPr>
          <a:lstStyle/>
          <a:p>
            <a:r>
              <a:rPr lang="fr-FR" sz="2400" b="1" dirty="0"/>
              <a:t>Parmi ces </a:t>
            </a:r>
            <a:r>
              <a:rPr lang="fr-FR" sz="2400" b="1" dirty="0" err="1"/>
              <a:t>punchlines</a:t>
            </a:r>
            <a:r>
              <a:rPr lang="fr-FR" sz="2400" b="1" dirty="0"/>
              <a:t>, lesquelles êtes-vous prêts à vous approprier (sondage) – Partie 2</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67E45CFC-1A32-FB10-2661-4FBAF052CFC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387D66DA-5029-E550-3BF8-E2D70D286DDF}"/>
              </a:ext>
            </a:extLst>
          </p:cNvPr>
          <p:cNvSpPr txBox="1"/>
          <p:nvPr/>
        </p:nvSpPr>
        <p:spPr>
          <a:xfrm>
            <a:off x="1023965" y="1680315"/>
            <a:ext cx="10616100" cy="4431983"/>
          </a:xfrm>
          <a:prstGeom prst="rect">
            <a:avLst/>
          </a:prstGeom>
          <a:noFill/>
        </p:spPr>
        <p:txBody>
          <a:bodyPr wrap="square">
            <a:spAutoFit/>
          </a:bodyPr>
          <a:lstStyle/>
          <a:p>
            <a:pPr marL="342900" indent="-342900" algn="just">
              <a:buFont typeface="Wingdings" panose="05000000000000000000" pitchFamily="2" charset="2"/>
              <a:buChar char="q"/>
            </a:pPr>
            <a:r>
              <a:rPr lang="fr-FR" sz="2200" b="1" i="1" dirty="0">
                <a:latin typeface="Montserrat" panose="00000500000000000000" pitchFamily="2" charset="0"/>
              </a:rPr>
              <a:t>« La santé au travail on l’essaye, on l’adopte »</a:t>
            </a:r>
          </a:p>
          <a:p>
            <a:pPr marL="342900" indent="-342900" algn="just">
              <a:buFont typeface="Wingdings" panose="05000000000000000000" pitchFamily="2" charset="2"/>
              <a:buChar char="q"/>
            </a:pPr>
            <a:endParaRPr lang="fr-FR" sz="2200" i="1" dirty="0">
              <a:latin typeface="Montserrat" panose="00000500000000000000" pitchFamily="2" charset="0"/>
            </a:endParaRPr>
          </a:p>
          <a:p>
            <a:pPr marL="285750" indent="-285750" algn="just">
              <a:buFont typeface="Wingdings" panose="05000000000000000000" pitchFamily="2" charset="2"/>
              <a:buChar char="q"/>
            </a:pPr>
            <a:r>
              <a:rPr lang="fr-FR" sz="2200" b="1" i="1" dirty="0">
                <a:latin typeface="Montserrat" panose="00000500000000000000" pitchFamily="2" charset="0"/>
              </a:rPr>
              <a:t>« Les SPSTI ne coûte rien à l’Etat, au contraire, leur action de prévention allège les coûts sociaux »</a:t>
            </a:r>
          </a:p>
          <a:p>
            <a:pPr algn="just"/>
            <a:endParaRPr lang="fr-FR" sz="2200" i="1" dirty="0">
              <a:latin typeface="Montserrat" panose="00000500000000000000" pitchFamily="2" charset="0"/>
            </a:endParaRPr>
          </a:p>
          <a:p>
            <a:pPr marL="285750" indent="-285750" algn="just">
              <a:buFont typeface="Wingdings" panose="05000000000000000000" pitchFamily="2" charset="2"/>
              <a:buChar char="q"/>
            </a:pPr>
            <a:r>
              <a:rPr lang="fr-FR" sz="2200" b="1" i="1" dirty="0">
                <a:latin typeface="Montserrat" panose="00000500000000000000" pitchFamily="2" charset="0"/>
              </a:rPr>
              <a:t>« Ce qui coûte cher, ce n’est pas la prévention, c’est son absence »</a:t>
            </a:r>
          </a:p>
          <a:p>
            <a:pPr algn="just"/>
            <a:endParaRPr lang="fr-FR" sz="2200" i="1" dirty="0">
              <a:latin typeface="Montserrat" panose="00000500000000000000" pitchFamily="2" charset="0"/>
            </a:endParaRPr>
          </a:p>
          <a:p>
            <a:pPr marL="285750" indent="-285750" algn="just">
              <a:buFont typeface="Wingdings" panose="05000000000000000000" pitchFamily="2" charset="2"/>
              <a:buChar char="q"/>
            </a:pPr>
            <a:r>
              <a:rPr lang="fr-FR" sz="2200" b="1" i="1" dirty="0">
                <a:latin typeface="Montserrat" panose="00000500000000000000" pitchFamily="2" charset="0"/>
              </a:rPr>
              <a:t>« Les progrès de la prévention via les SPSTI, ce n’est plus une promesse, ce sont des résultats » </a:t>
            </a:r>
          </a:p>
          <a:p>
            <a:pPr algn="just"/>
            <a:endParaRPr lang="fr-FR" sz="2200" i="1" dirty="0">
              <a:latin typeface="Montserrat" panose="00000500000000000000" pitchFamily="2" charset="0"/>
            </a:endParaRPr>
          </a:p>
          <a:p>
            <a:pPr marL="285750" indent="-285750" algn="just">
              <a:buFont typeface="Wingdings" panose="05000000000000000000" pitchFamily="2" charset="2"/>
              <a:buChar char="q"/>
            </a:pPr>
            <a:r>
              <a:rPr lang="fr-FR" sz="2200" b="1" i="1" dirty="0">
                <a:latin typeface="Montserrat" panose="00000500000000000000" pitchFamily="2" charset="0"/>
              </a:rPr>
              <a:t>« Les SPSTI contribuent à la performance sociale et économique des entreprises </a:t>
            </a:r>
            <a:endParaRPr kumimoji="0" lang="fr-FR" sz="2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BCAEB049-FE5B-5D5D-70B9-422F766794D6}"/>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1" i="0" u="none" strike="noStrike" kern="1200" cap="none" spc="0" normalizeH="0" baseline="0" noProof="0" dirty="0">
              <a:ln>
                <a:noFill/>
              </a:ln>
              <a:solidFill>
                <a:prstClr val="white"/>
              </a:solidFill>
              <a:effectLst/>
              <a:uLnTx/>
              <a:uFillTx/>
              <a:latin typeface="Montserrat" charset="0"/>
            </a:endParaRPr>
          </a:p>
        </p:txBody>
      </p:sp>
      <p:pic>
        <p:nvPicPr>
          <p:cNvPr id="3" name="Picture 2" descr="Icône de sortie du sondage | Vecteur Premium">
            <a:extLst>
              <a:ext uri="{FF2B5EF4-FFF2-40B4-BE49-F238E27FC236}">
                <a16:creationId xmlns:a16="http://schemas.microsoft.com/office/drawing/2014/main" id="{ED4D3A42-1EDB-3F95-0E97-FFB411012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938" y="122730"/>
            <a:ext cx="802417" cy="80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396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DF72A-396D-B86A-434E-B0F065CDAD41}"/>
            </a:ext>
          </a:extLst>
        </p:cNvPr>
        <p:cNvGrpSpPr/>
        <p:nvPr/>
      </p:nvGrpSpPr>
      <p:grpSpPr>
        <a:xfrm>
          <a:off x="0" y="0"/>
          <a:ext cx="0" cy="0"/>
          <a:chOff x="0" y="0"/>
          <a:chExt cx="0" cy="0"/>
        </a:xfrm>
      </p:grpSpPr>
      <p:pic>
        <p:nvPicPr>
          <p:cNvPr id="2056" name="Picture 8" descr="trophée coupe plat style icône illustration vectorielle 5862516 Art  vectoriel chez Vecteezy">
            <a:extLst>
              <a:ext uri="{FF2B5EF4-FFF2-40B4-BE49-F238E27FC236}">
                <a16:creationId xmlns:a16="http://schemas.microsoft.com/office/drawing/2014/main" id="{0671704C-32C6-1B0F-5B35-9487906AFE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2478" y="68263"/>
            <a:ext cx="7427044" cy="6721475"/>
          </a:xfrm>
          <a:prstGeom prst="rect">
            <a:avLst/>
          </a:prstGeom>
          <a:solidFill>
            <a:srgbClr val="FFFFFF"/>
          </a:solidFill>
        </p:spPr>
      </p:pic>
    </p:spTree>
    <p:extLst>
      <p:ext uri="{BB962C8B-B14F-4D97-AF65-F5344CB8AC3E}">
        <p14:creationId xmlns:p14="http://schemas.microsoft.com/office/powerpoint/2010/main" val="955510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CBEFD-8B66-688A-6133-A632CC8433D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E083B51-68D3-03F0-B6E8-36C708C4D6E1}"/>
              </a:ext>
            </a:extLst>
          </p:cNvPr>
          <p:cNvSpPr>
            <a:spLocks noGrp="1"/>
          </p:cNvSpPr>
          <p:nvPr>
            <p:ph type="body" sz="quarter" idx="10"/>
          </p:nvPr>
        </p:nvSpPr>
        <p:spPr>
          <a:xfrm>
            <a:off x="1968878" y="1801343"/>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QUIZ INTERACTIF</a:t>
            </a:r>
          </a:p>
          <a:p>
            <a:endParaRPr lang="fr-FR" sz="5000" dirty="0">
              <a:latin typeface="Aptos" panose="020B0004020202020204" pitchFamily="34" charset="0"/>
              <a:ea typeface="Aptos" panose="020B0004020202020204" pitchFamily="34" charset="0"/>
              <a:cs typeface="Aptos" panose="020B0004020202020204" pitchFamily="34" charset="0"/>
            </a:endParaRPr>
          </a:p>
          <a:p>
            <a:r>
              <a:rPr lang="fr-FR" sz="5000" dirty="0">
                <a:latin typeface="Aptos" panose="020B0004020202020204" pitchFamily="34" charset="0"/>
                <a:ea typeface="Aptos" panose="020B0004020202020204" pitchFamily="34" charset="0"/>
                <a:cs typeface="Aptos" panose="020B0004020202020204" pitchFamily="34" charset="0"/>
              </a:rPr>
              <a:t>Seconde autour du Plan d’Orientations et d’Actions (POA) de Présanse</a:t>
            </a:r>
            <a:endParaRPr lang="fr-FR" sz="5000" noProof="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630376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94E88-C745-A4FC-BDE3-839AEF99E8E0}"/>
            </a:ext>
          </a:extLst>
        </p:cNvPr>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323B8827-F4FD-8443-99D8-FFC71415218F}"/>
              </a:ext>
            </a:extLst>
          </p:cNvPr>
          <p:cNvSpPr/>
          <p:nvPr/>
        </p:nvSpPr>
        <p:spPr>
          <a:xfrm>
            <a:off x="1158408" y="5274230"/>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86678A6C-0B8C-5DEC-7A61-BD82E3C2E41C}"/>
              </a:ext>
            </a:extLst>
          </p:cNvPr>
          <p:cNvSpPr/>
          <p:nvPr/>
        </p:nvSpPr>
        <p:spPr>
          <a:xfrm>
            <a:off x="1158409" y="4317209"/>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14867F5C-C09B-3DA1-9603-7264B80B787C}"/>
              </a:ext>
            </a:extLst>
          </p:cNvPr>
          <p:cNvSpPr/>
          <p:nvPr/>
        </p:nvSpPr>
        <p:spPr>
          <a:xfrm>
            <a:off x="1158409" y="3397825"/>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D5798F84-B209-C028-49C9-A2093862D76D}"/>
              </a:ext>
            </a:extLst>
          </p:cNvPr>
          <p:cNvSpPr/>
          <p:nvPr/>
        </p:nvSpPr>
        <p:spPr>
          <a:xfrm>
            <a:off x="1158409" y="2551255"/>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164EF3B2-F1B7-7111-3ED2-D2C7FA0C71FC}"/>
              </a:ext>
            </a:extLst>
          </p:cNvPr>
          <p:cNvSpPr/>
          <p:nvPr/>
        </p:nvSpPr>
        <p:spPr>
          <a:xfrm>
            <a:off x="1158409" y="1556571"/>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02F4F4D1-C2A5-16D9-CE57-2AE56957AE09}"/>
              </a:ext>
            </a:extLst>
          </p:cNvPr>
          <p:cNvSpPr>
            <a:spLocks noGrp="1"/>
          </p:cNvSpPr>
          <p:nvPr>
            <p:ph type="body" sz="quarter" idx="10"/>
          </p:nvPr>
        </p:nvSpPr>
        <p:spPr>
          <a:xfrm>
            <a:off x="861148" y="42139"/>
            <a:ext cx="10204120" cy="1026374"/>
          </a:xfrm>
        </p:spPr>
        <p:txBody>
          <a:bodyPr>
            <a:noAutofit/>
          </a:bodyPr>
          <a:lstStyle/>
          <a:p>
            <a:pPr>
              <a:lnSpc>
                <a:spcPct val="115000"/>
              </a:lnSpc>
              <a:spcAft>
                <a:spcPts val="800"/>
              </a:spcAft>
            </a:pPr>
            <a:r>
              <a:rPr lang="fr-FR" sz="2400" b="1" dirty="0"/>
              <a:t>Quel est le nom de votre association dont l’assemblée générale se tiendra demain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5459DEE9-187D-4412-767A-18350C7F5F3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ADC00887-2A2D-E2BD-D90F-9D7CB0E3C7CF}"/>
              </a:ext>
            </a:extLst>
          </p:cNvPr>
          <p:cNvSpPr txBox="1"/>
          <p:nvPr/>
        </p:nvSpPr>
        <p:spPr>
          <a:xfrm>
            <a:off x="1158410" y="1608484"/>
            <a:ext cx="9875181" cy="461664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400" b="1" i="0" u="none" strike="noStrike" kern="100" cap="none" spc="0" normalizeH="0" baseline="0" noProof="0" dirty="0" err="1">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Présance</a:t>
            </a:r>
            <a:endPar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R="0" lvl="0" algn="just" defTabSz="914400" rtl="0" eaLnBrk="1" fontAlgn="auto" latinLnBrk="0" hangingPunct="1">
              <a:lnSpc>
                <a:spcPct val="100000"/>
              </a:lnSpc>
              <a:spcBef>
                <a:spcPts val="0"/>
              </a:spcBef>
              <a:spcAft>
                <a:spcPts val="800"/>
              </a:spcAft>
              <a:buClrTx/>
              <a:buSzTx/>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Présanse</a:t>
            </a:r>
          </a:p>
          <a:p>
            <a:pPr marR="0" lvl="0" algn="just" defTabSz="914400" rtl="0" eaLnBrk="1" fontAlgn="auto" latinLnBrk="0" hangingPunct="1">
              <a:lnSpc>
                <a:spcPct val="100000"/>
              </a:lnSpc>
              <a:spcBef>
                <a:spcPts val="0"/>
              </a:spcBef>
              <a:spcAft>
                <a:spcPts val="800"/>
              </a:spcAft>
              <a:buClrTx/>
              <a:buSzTx/>
              <a:tabLst/>
              <a:defRPr/>
            </a:pPr>
            <a:endPar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Présence</a:t>
            </a:r>
          </a:p>
          <a:p>
            <a:pPr marR="0" lvl="0" algn="just" defTabSz="914400" rtl="0" eaLnBrk="1" fontAlgn="auto" latinLnBrk="0" hangingPunct="1">
              <a:lnSpc>
                <a:spcPct val="100000"/>
              </a:lnSpc>
              <a:spcBef>
                <a:spcPts val="0"/>
              </a:spcBef>
              <a:spcAft>
                <a:spcPts val="800"/>
              </a:spcAft>
              <a:buClrTx/>
              <a:buSzTx/>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Pré sens</a:t>
            </a:r>
          </a:p>
          <a:p>
            <a:pPr marR="0" lvl="0" algn="just" defTabSz="914400" rtl="0" eaLnBrk="1" fontAlgn="auto" latinLnBrk="0" hangingPunct="1">
              <a:lnSpc>
                <a:spcPct val="100000"/>
              </a:lnSpc>
              <a:spcBef>
                <a:spcPts val="0"/>
              </a:spcBef>
              <a:spcAft>
                <a:spcPts val="800"/>
              </a:spcAft>
              <a:buClrTx/>
              <a:buSzTx/>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Le CISME</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12" name="Triangle rectangle 11">
            <a:extLst>
              <a:ext uri="{FF2B5EF4-FFF2-40B4-BE49-F238E27FC236}">
                <a16:creationId xmlns:a16="http://schemas.microsoft.com/office/drawing/2014/main" id="{14598A7F-B824-ED05-7230-ED2495FD573E}"/>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C2B70338-BEB5-4487-8A36-9E9387CC1035}"/>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Tree>
    <p:extLst>
      <p:ext uri="{BB962C8B-B14F-4D97-AF65-F5344CB8AC3E}">
        <p14:creationId xmlns:p14="http://schemas.microsoft.com/office/powerpoint/2010/main" val="394737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47EE0-5268-C541-6650-E2D85280CA71}"/>
            </a:ext>
          </a:extLst>
        </p:cNvPr>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EE4DDAF1-22A0-10FA-63C4-562AAC63E81F}"/>
              </a:ext>
            </a:extLst>
          </p:cNvPr>
          <p:cNvSpPr/>
          <p:nvPr/>
        </p:nvSpPr>
        <p:spPr>
          <a:xfrm>
            <a:off x="1215083" y="5573050"/>
            <a:ext cx="10566971" cy="668716"/>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01900CAD-BD4A-0E32-4D96-9FF90AA05C40}"/>
              </a:ext>
            </a:extLst>
          </p:cNvPr>
          <p:cNvSpPr/>
          <p:nvPr/>
        </p:nvSpPr>
        <p:spPr>
          <a:xfrm>
            <a:off x="1244903" y="4730773"/>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73622641-C00D-2994-C7C8-315CCDBD17CE}"/>
              </a:ext>
            </a:extLst>
          </p:cNvPr>
          <p:cNvSpPr/>
          <p:nvPr/>
        </p:nvSpPr>
        <p:spPr>
          <a:xfrm>
            <a:off x="1244903" y="3788192"/>
            <a:ext cx="10566971" cy="51898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D9BA2ECA-FF07-F0F0-87F1-804FB0B0B2BA}"/>
              </a:ext>
            </a:extLst>
          </p:cNvPr>
          <p:cNvSpPr/>
          <p:nvPr/>
        </p:nvSpPr>
        <p:spPr>
          <a:xfrm>
            <a:off x="1244904" y="2872532"/>
            <a:ext cx="10566971" cy="481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61E34E20-FF8C-52F1-827F-B7B14E201FA5}"/>
              </a:ext>
            </a:extLst>
          </p:cNvPr>
          <p:cNvSpPr>
            <a:spLocks noGrp="1"/>
          </p:cNvSpPr>
          <p:nvPr>
            <p:ph type="body" sz="quarter" idx="10"/>
          </p:nvPr>
        </p:nvSpPr>
        <p:spPr>
          <a:xfrm>
            <a:off x="1047293" y="1347025"/>
            <a:ext cx="10566971" cy="1189855"/>
          </a:xfrm>
        </p:spPr>
        <p:txBody>
          <a:bodyPr>
            <a:noAutofit/>
          </a:bodyPr>
          <a:lstStyle/>
          <a:p>
            <a:pPr algn="just">
              <a:lnSpc>
                <a:spcPct val="115000"/>
              </a:lnSpc>
              <a:spcAft>
                <a:spcPts val="800"/>
              </a:spcAft>
            </a:pPr>
            <a:r>
              <a:rPr lang="fr-FR" sz="2100" b="1" dirty="0">
                <a:solidFill>
                  <a:srgbClr val="00B0F0"/>
                </a:solidFill>
              </a:rPr>
              <a:t>En 2025, Présanse a été de nouveau reconnue par le Ministère du travail organisation professionnelle d’employeurs représentative des SPSTI pour négocier leur convention collective. </a:t>
            </a:r>
            <a:r>
              <a:rPr lang="fr-FR" sz="2100" b="1" u="sng" dirty="0">
                <a:solidFill>
                  <a:srgbClr val="00B0F0"/>
                </a:solidFill>
                <a:latin typeface="Montserrat" panose="00000500000000000000" pitchFamily="2" charset="0"/>
              </a:rPr>
              <a:t>Cette représentativité est mesurée</a:t>
            </a:r>
            <a:r>
              <a:rPr lang="fr-FR" sz="2100" b="1" dirty="0">
                <a:solidFill>
                  <a:srgbClr val="00B0F0"/>
                </a:solidFill>
                <a:latin typeface="Montserrat" panose="00000500000000000000" pitchFamily="2" charset="0"/>
              </a:rPr>
              <a:t> :</a:t>
            </a:r>
            <a:endParaRPr lang="fr-FR" sz="2100" dirty="0">
              <a:solidFill>
                <a:srgbClr val="00B0F0"/>
              </a:solidFill>
              <a:latin typeface="Montserrat" panose="00000500000000000000" pitchFamily="2" charset="0"/>
            </a:endParaRPr>
          </a:p>
          <a:p>
            <a:pPr algn="just">
              <a:lnSpc>
                <a:spcPct val="115000"/>
              </a:lnSpc>
              <a:spcAft>
                <a:spcPts val="800"/>
              </a:spcAft>
            </a:pPr>
            <a:endParaRPr lang="fr-FR" sz="2100" b="1" dirty="0"/>
          </a:p>
          <a:p>
            <a:pPr algn="just">
              <a:lnSpc>
                <a:spcPct val="115000"/>
              </a:lnSpc>
              <a:spcAft>
                <a:spcPts val="800"/>
              </a:spcAft>
            </a:pPr>
            <a:endParaRPr lang="fr-FR" sz="21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4B9AC4F7-BEE3-ADCC-98C9-BDAD6C285613}"/>
              </a:ext>
            </a:extLst>
          </p:cNvPr>
          <p:cNvSpPr>
            <a:spLocks noChangeAspect="1" noChangeArrowheads="1"/>
          </p:cNvSpPr>
          <p:nvPr/>
        </p:nvSpPr>
        <p:spPr bwMode="auto">
          <a:xfrm>
            <a:off x="6178379" y="367201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85337C5F-4C14-1016-CE58-3D807B9EB661}"/>
              </a:ext>
            </a:extLst>
          </p:cNvPr>
          <p:cNvSpPr txBox="1"/>
          <p:nvPr/>
        </p:nvSpPr>
        <p:spPr>
          <a:xfrm>
            <a:off x="1290449" y="2899129"/>
            <a:ext cx="9830634" cy="329320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Tous les 4 ans</a:t>
            </a:r>
          </a:p>
          <a:p>
            <a:pPr marR="0" lvl="0" algn="just" defTabSz="914400" rtl="0" eaLnBrk="1" fontAlgn="auto" latinLnBrk="0" hangingPunct="1">
              <a:lnSpc>
                <a:spcPct val="100000"/>
              </a:lnSpc>
              <a:spcBef>
                <a:spcPts val="0"/>
              </a:spcBef>
              <a:spcAft>
                <a:spcPts val="800"/>
              </a:spcAft>
              <a:buClrTx/>
              <a:buSzTx/>
              <a:tabLst/>
              <a:defRPr/>
            </a:pPr>
            <a:endPar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4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Tous les ans</a:t>
            </a:r>
          </a:p>
          <a:p>
            <a:pPr marR="0" lvl="0" algn="just" defTabSz="914400" rtl="0" eaLnBrk="1" fontAlgn="auto" latinLnBrk="0" hangingPunct="1">
              <a:lnSpc>
                <a:spcPct val="100000"/>
              </a:lnSpc>
              <a:spcBef>
                <a:spcPts val="0"/>
              </a:spcBef>
              <a:spcAft>
                <a:spcPts val="800"/>
              </a:spcAft>
              <a:buClrTx/>
              <a:buSzTx/>
              <a:tabLst/>
              <a:defRPr/>
            </a:pPr>
            <a:endPar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4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Tous les 6 ans</a:t>
            </a:r>
          </a:p>
          <a:p>
            <a:pPr marR="0" lvl="0" algn="just" defTabSz="914400" rtl="0" eaLnBrk="1" fontAlgn="auto" latinLnBrk="0" hangingPunct="1">
              <a:lnSpc>
                <a:spcPct val="100000"/>
              </a:lnSpc>
              <a:spcBef>
                <a:spcPts val="0"/>
              </a:spcBef>
              <a:spcAft>
                <a:spcPts val="800"/>
              </a:spcAft>
              <a:buClrTx/>
              <a:buSzTx/>
              <a:tabLst/>
              <a:defRPr/>
            </a:pPr>
            <a:endPar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4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4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Quand la Direction Générale du travail le décide</a:t>
            </a:r>
          </a:p>
        </p:txBody>
      </p:sp>
      <p:sp>
        <p:nvSpPr>
          <p:cNvPr id="12" name="Triangle rectangle 11">
            <a:extLst>
              <a:ext uri="{FF2B5EF4-FFF2-40B4-BE49-F238E27FC236}">
                <a16:creationId xmlns:a16="http://schemas.microsoft.com/office/drawing/2014/main" id="{DD594349-02ED-442C-9AFA-B054ABBB8103}"/>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2EE194C5-44FE-CD97-7A20-08911E36A161}"/>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
        <p:nvSpPr>
          <p:cNvPr id="10" name="Espace réservé du texte 1">
            <a:extLst>
              <a:ext uri="{FF2B5EF4-FFF2-40B4-BE49-F238E27FC236}">
                <a16:creationId xmlns:a16="http://schemas.microsoft.com/office/drawing/2014/main" id="{C8CBA315-5305-BAAA-671C-3D0BDB4EF44B}"/>
              </a:ext>
            </a:extLst>
          </p:cNvPr>
          <p:cNvSpPr txBox="1">
            <a:spLocks/>
          </p:cNvSpPr>
          <p:nvPr/>
        </p:nvSpPr>
        <p:spPr>
          <a:xfrm>
            <a:off x="798879" y="440164"/>
            <a:ext cx="10000265" cy="8891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Représentativité de Présanse</a:t>
            </a:r>
            <a:endParaRPr lang="fr-FR" sz="2400" dirty="0"/>
          </a:p>
        </p:txBody>
      </p:sp>
    </p:spTree>
    <p:extLst>
      <p:ext uri="{BB962C8B-B14F-4D97-AF65-F5344CB8AC3E}">
        <p14:creationId xmlns:p14="http://schemas.microsoft.com/office/powerpoint/2010/main" val="256297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108DA-8F33-3F24-C93B-4469F7BE8198}"/>
            </a:ext>
          </a:extLst>
        </p:cNvPr>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A70C6BFF-A860-61C2-0C82-31CA56ABEFEC}"/>
              </a:ext>
            </a:extLst>
          </p:cNvPr>
          <p:cNvSpPr/>
          <p:nvPr/>
        </p:nvSpPr>
        <p:spPr>
          <a:xfrm>
            <a:off x="1148134" y="5764218"/>
            <a:ext cx="10566971" cy="907755"/>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D4E39823-E207-5EB0-0973-86B1A82C5E5F}"/>
              </a:ext>
            </a:extLst>
          </p:cNvPr>
          <p:cNvSpPr/>
          <p:nvPr/>
        </p:nvSpPr>
        <p:spPr>
          <a:xfrm>
            <a:off x="1148133" y="4529548"/>
            <a:ext cx="10566971" cy="10062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D960941C-8960-3E0D-3596-1C160C60D3EA}"/>
              </a:ext>
            </a:extLst>
          </p:cNvPr>
          <p:cNvSpPr/>
          <p:nvPr/>
        </p:nvSpPr>
        <p:spPr>
          <a:xfrm>
            <a:off x="1148134" y="3424411"/>
            <a:ext cx="10566971" cy="10062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AD351F13-630A-8600-4CF8-2537F244AF2E}"/>
              </a:ext>
            </a:extLst>
          </p:cNvPr>
          <p:cNvSpPr/>
          <p:nvPr/>
        </p:nvSpPr>
        <p:spPr>
          <a:xfrm>
            <a:off x="1148135" y="2073081"/>
            <a:ext cx="10566971" cy="12035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87F3212E-E27C-F803-04E2-FEBF8475244D}"/>
              </a:ext>
            </a:extLst>
          </p:cNvPr>
          <p:cNvSpPr/>
          <p:nvPr/>
        </p:nvSpPr>
        <p:spPr>
          <a:xfrm>
            <a:off x="1148136" y="1322173"/>
            <a:ext cx="10566971" cy="6054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81B3AB09-51C0-33AF-D9BC-47392D89EB6E}"/>
              </a:ext>
            </a:extLst>
          </p:cNvPr>
          <p:cNvSpPr>
            <a:spLocks noGrp="1"/>
          </p:cNvSpPr>
          <p:nvPr>
            <p:ph type="body" sz="quarter" idx="10"/>
          </p:nvPr>
        </p:nvSpPr>
        <p:spPr>
          <a:xfrm>
            <a:off x="861148" y="93509"/>
            <a:ext cx="10204120" cy="1026374"/>
          </a:xfrm>
        </p:spPr>
        <p:txBody>
          <a:bodyPr>
            <a:noAutofit/>
          </a:bodyPr>
          <a:lstStyle/>
          <a:p>
            <a:pPr>
              <a:lnSpc>
                <a:spcPct val="115000"/>
              </a:lnSpc>
              <a:spcAft>
                <a:spcPts val="800"/>
              </a:spcAft>
            </a:pPr>
            <a:r>
              <a:rPr lang="fr-FR" sz="2400" b="1" kern="100" dirty="0">
                <a:latin typeface="Montserrat" panose="00000500000000000000" pitchFamily="2" charset="0"/>
                <a:ea typeface="Aptos" panose="020B0004020202020204" pitchFamily="34" charset="0"/>
                <a:cs typeface="Times New Roman" panose="02020603050405020304" pitchFamily="18" charset="0"/>
              </a:rPr>
              <a:t>Parmi ces phrases quelles sont celles qui sont réellement parues dans la presse ? </a:t>
            </a:r>
            <a:endParaRPr lang="fr-FR" sz="2400" kern="100" dirty="0">
              <a:latin typeface="Montserrat" panose="00000500000000000000" pitchFamily="2" charset="0"/>
              <a:ea typeface="Aptos" panose="020B0004020202020204" pitchFamily="34" charset="0"/>
              <a:cs typeface="Times New Roman" panose="02020603050405020304" pitchFamily="18" charset="0"/>
            </a:endParaRPr>
          </a:p>
          <a:p>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C0F6A4B6-57BB-3282-B86D-60FABA30D8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D6AD8B84-AE9E-7CB7-E6F1-E681F56BFDF1}"/>
              </a:ext>
            </a:extLst>
          </p:cNvPr>
          <p:cNvSpPr txBox="1"/>
          <p:nvPr/>
        </p:nvSpPr>
        <p:spPr>
          <a:xfrm>
            <a:off x="1135776" y="1481487"/>
            <a:ext cx="10566971" cy="5068054"/>
          </a:xfrm>
          <a:prstGeom prst="rect">
            <a:avLst/>
          </a:prstGeom>
          <a:noFill/>
        </p:spPr>
        <p:txBody>
          <a:bodyPr wrap="square">
            <a:spAutoFit/>
          </a:bodyPr>
          <a:lstStyle/>
          <a:p>
            <a:pPr marL="285750" indent="-285750" algn="just">
              <a:spcAft>
                <a:spcPts val="800"/>
              </a:spcAft>
              <a:buFont typeface="Wingdings" panose="05000000000000000000" pitchFamily="2" charset="2"/>
              <a:buChar char="q"/>
            </a:pPr>
            <a:r>
              <a:rPr lang="fr-FR" b="1" kern="100" dirty="0">
                <a:effectLst/>
                <a:latin typeface="Montserrat" panose="00000500000000000000" pitchFamily="2" charset="0"/>
                <a:ea typeface="Aptos" panose="020B0004020202020204" pitchFamily="34" charset="0"/>
                <a:cs typeface="Times New Roman" panose="02020603050405020304" pitchFamily="18" charset="0"/>
              </a:rPr>
              <a:t>« Santé au travail : la modernisation est engagée » / </a:t>
            </a:r>
            <a:r>
              <a:rPr lang="fr-FR" kern="100" dirty="0">
                <a:effectLst/>
                <a:latin typeface="Montserrat" panose="00000500000000000000" pitchFamily="2" charset="0"/>
                <a:ea typeface="Aptos" panose="020B0004020202020204" pitchFamily="34" charset="0"/>
                <a:cs typeface="Times New Roman" panose="02020603050405020304" pitchFamily="18" charset="0"/>
                <a:hlinkClick r:id="rId3"/>
              </a:rPr>
              <a:t>Protection Sociale Information</a:t>
            </a:r>
            <a:endParaRPr lang="fr-FR" kern="100" dirty="0">
              <a:effectLst/>
              <a:latin typeface="Montserrat" panose="00000500000000000000" pitchFamily="2" charset="0"/>
              <a:ea typeface="Aptos" panose="020B0004020202020204" pitchFamily="34" charset="0"/>
              <a:cs typeface="Times New Roman" panose="02020603050405020304" pitchFamily="18" charset="0"/>
            </a:endParaRPr>
          </a:p>
          <a:p>
            <a:pPr algn="just">
              <a:spcAft>
                <a:spcPts val="800"/>
              </a:spcAft>
            </a:pPr>
            <a:endParaRPr lang="fr-FR" kern="100" dirty="0">
              <a:effectLst/>
              <a:latin typeface="Montserrat" panose="00000500000000000000" pitchFamily="2" charset="0"/>
              <a:ea typeface="Aptos" panose="020B000402020202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q"/>
            </a:pPr>
            <a:r>
              <a:rPr lang="fr-FR" b="1" kern="100" dirty="0">
                <a:effectLst/>
                <a:latin typeface="Montserrat" panose="00000500000000000000" pitchFamily="2" charset="0"/>
                <a:ea typeface="Aptos" panose="020B0004020202020204" pitchFamily="34" charset="0"/>
                <a:cs typeface="Times New Roman" panose="02020603050405020304" pitchFamily="18" charset="0"/>
              </a:rPr>
              <a:t>« Le nouveau modèle des SPSTI a commencé à s’installer en 2023. Selon un rapport de l’Inspection générale des affaires sociales, leur activité progresse sur l’ensemble de leurs missions » / </a:t>
            </a:r>
            <a:r>
              <a:rPr lang="fr-FR" kern="100" dirty="0">
                <a:effectLst/>
                <a:latin typeface="Montserrat" panose="00000500000000000000" pitchFamily="2" charset="0"/>
                <a:ea typeface="Aptos" panose="020B0004020202020204" pitchFamily="34" charset="0"/>
                <a:cs typeface="Times New Roman" panose="02020603050405020304" pitchFamily="18" charset="0"/>
                <a:hlinkClick r:id="rId4"/>
              </a:rPr>
              <a:t>Harmonie Santé</a:t>
            </a:r>
            <a:endParaRPr lang="fr-FR" kern="100" dirty="0">
              <a:effectLst/>
              <a:latin typeface="Montserrat" panose="00000500000000000000" pitchFamily="2" charset="0"/>
              <a:ea typeface="Aptos" panose="020B0004020202020204" pitchFamily="34" charset="0"/>
              <a:cs typeface="Times New Roman" panose="02020603050405020304" pitchFamily="18" charset="0"/>
            </a:endParaRPr>
          </a:p>
          <a:p>
            <a:pPr algn="just">
              <a:spcAft>
                <a:spcPts val="800"/>
              </a:spcAft>
            </a:pPr>
            <a:endParaRPr lang="fr-FR" kern="100" dirty="0">
              <a:effectLst/>
              <a:latin typeface="Montserrat" panose="00000500000000000000" pitchFamily="2" charset="0"/>
              <a:ea typeface="Aptos" panose="020B000402020202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q"/>
            </a:pPr>
            <a:r>
              <a:rPr lang="fr-FR" b="1" kern="100" dirty="0">
                <a:effectLst/>
                <a:latin typeface="Montserrat" panose="00000500000000000000" pitchFamily="2" charset="0"/>
                <a:ea typeface="Aptos" panose="020B0004020202020204" pitchFamily="34" charset="0"/>
                <a:cs typeface="Times New Roman" panose="02020603050405020304" pitchFamily="18" charset="0"/>
              </a:rPr>
              <a:t>« Les Rencontres Santé Travail m’ont fait comprendre dans quelles mesures les services proposés vont au-delà de la simple médecine du travail telle qu’on se la figurait » / </a:t>
            </a:r>
            <a:r>
              <a:rPr lang="fr-FR" kern="100" dirty="0">
                <a:effectLst/>
                <a:latin typeface="Montserrat" panose="00000500000000000000" pitchFamily="2" charset="0"/>
                <a:ea typeface="Aptos" panose="020B0004020202020204" pitchFamily="34" charset="0"/>
                <a:cs typeface="Times New Roman" panose="02020603050405020304" pitchFamily="18" charset="0"/>
                <a:hlinkClick r:id="rId5"/>
              </a:rPr>
              <a:t>Un chef d’entreprise dans Le Courrier vendéen </a:t>
            </a:r>
            <a:endParaRPr lang="fr-FR" kern="100" dirty="0">
              <a:effectLst/>
              <a:latin typeface="Montserrat" panose="00000500000000000000" pitchFamily="2" charset="0"/>
              <a:ea typeface="Aptos" panose="020B0004020202020204" pitchFamily="34" charset="0"/>
              <a:cs typeface="Times New Roman" panose="02020603050405020304" pitchFamily="18" charset="0"/>
            </a:endParaRPr>
          </a:p>
          <a:p>
            <a:pPr algn="just">
              <a:spcAft>
                <a:spcPts val="800"/>
              </a:spcAft>
            </a:pPr>
            <a:endParaRPr lang="fr-FR" kern="100" dirty="0">
              <a:effectLst/>
              <a:latin typeface="Montserrat" panose="00000500000000000000" pitchFamily="2" charset="0"/>
              <a:ea typeface="Aptos" panose="020B000402020202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q"/>
            </a:pPr>
            <a:r>
              <a:rPr lang="fr-FR" b="1" kern="100" dirty="0">
                <a:effectLst/>
                <a:latin typeface="Montserrat" panose="00000500000000000000" pitchFamily="2" charset="0"/>
                <a:ea typeface="Aptos" panose="020B0004020202020204" pitchFamily="34" charset="0"/>
                <a:cs typeface="Times New Roman" panose="02020603050405020304" pitchFamily="18" charset="0"/>
              </a:rPr>
              <a:t>« En coulisses, représentant patronaux et syndicaux questionnent les conditions d’agrément de ces deux jeunes acteurs (Prévenir et Sano) » / </a:t>
            </a:r>
            <a:r>
              <a:rPr lang="fr-FR" kern="100" dirty="0">
                <a:effectLst/>
                <a:latin typeface="Montserrat" panose="00000500000000000000" pitchFamily="2" charset="0"/>
                <a:ea typeface="Aptos" panose="020B0004020202020204" pitchFamily="34" charset="0"/>
                <a:cs typeface="Times New Roman" panose="02020603050405020304" pitchFamily="18" charset="0"/>
                <a:hlinkClick r:id="rId6"/>
              </a:rPr>
              <a:t>Médiapart</a:t>
            </a:r>
            <a:endParaRPr lang="fr-FR" kern="100" dirty="0">
              <a:latin typeface="Montserrat" panose="00000500000000000000" pitchFamily="2" charset="0"/>
              <a:ea typeface="Aptos" panose="020B000402020202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q"/>
            </a:pPr>
            <a:endParaRPr lang="fr-FR" kern="100" dirty="0">
              <a:effectLst/>
              <a:latin typeface="Montserrat" panose="00000500000000000000" pitchFamily="2" charset="0"/>
              <a:ea typeface="Aptos" panose="020B0004020202020204" pitchFamily="34" charset="0"/>
              <a:cs typeface="Times New Roman" panose="02020603050405020304" pitchFamily="18" charset="0"/>
            </a:endParaRPr>
          </a:p>
          <a:p>
            <a:pPr marL="285750" indent="-285750" algn="just">
              <a:spcAft>
                <a:spcPts val="800"/>
              </a:spcAft>
              <a:buFont typeface="Wingdings" panose="05000000000000000000" pitchFamily="2" charset="2"/>
              <a:buChar char="q"/>
            </a:pPr>
            <a:r>
              <a:rPr lang="fr-FR" b="1" kern="100" dirty="0">
                <a:effectLst/>
                <a:latin typeface="Montserrat" panose="00000500000000000000" pitchFamily="2" charset="0"/>
                <a:ea typeface="Aptos" panose="020B0004020202020204" pitchFamily="34" charset="0"/>
                <a:cs typeface="Times New Roman" panose="02020603050405020304" pitchFamily="18" charset="0"/>
              </a:rPr>
              <a:t>« Les SPSTI : experts en prévention, dompteurs de risques et super-héros discrets de l’entreprise » / </a:t>
            </a:r>
            <a:r>
              <a:rPr lang="fr-FR" kern="100" dirty="0">
                <a:effectLst/>
                <a:latin typeface="Montserrat" panose="00000500000000000000" pitchFamily="2" charset="0"/>
                <a:ea typeface="Aptos" panose="020B0004020202020204" pitchFamily="34" charset="0"/>
                <a:cs typeface="Times New Roman" panose="02020603050405020304" pitchFamily="18" charset="0"/>
              </a:rPr>
              <a:t>Le Canard Préventif</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riangle rectangle 11">
            <a:extLst>
              <a:ext uri="{FF2B5EF4-FFF2-40B4-BE49-F238E27FC236}">
                <a16:creationId xmlns:a16="http://schemas.microsoft.com/office/drawing/2014/main" id="{A2F28C50-DC57-B079-F4C7-DB1160AF9020}"/>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1">
            <a:extLst>
              <a:ext uri="{FF2B5EF4-FFF2-40B4-BE49-F238E27FC236}">
                <a16:creationId xmlns:a16="http://schemas.microsoft.com/office/drawing/2014/main" id="{D9A31885-9DE2-42C1-7C5E-E5BC9A42C794}"/>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600" b="1" dirty="0">
                <a:solidFill>
                  <a:schemeClr val="bg1"/>
                </a:solidFill>
              </a:rPr>
              <a:t>Q1</a:t>
            </a:r>
          </a:p>
          <a:p>
            <a:pPr algn="ctr"/>
            <a:endParaRPr lang="fr-FR" sz="2600" dirty="0">
              <a:solidFill>
                <a:schemeClr val="bg1"/>
              </a:solidFill>
            </a:endParaRPr>
          </a:p>
        </p:txBody>
      </p:sp>
      <p:pic>
        <p:nvPicPr>
          <p:cNvPr id="2050" name="Picture 2" descr="Images de Lien web – Téléchargement gratuit sur Freepik">
            <a:extLst>
              <a:ext uri="{FF2B5EF4-FFF2-40B4-BE49-F238E27FC236}">
                <a16:creationId xmlns:a16="http://schemas.microsoft.com/office/drawing/2014/main" id="{6767AF1D-0888-EB79-498D-86B0E6756D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48553" y="1512541"/>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s de Lien web – Téléchargement gratuit sur Freepik">
            <a:extLst>
              <a:ext uri="{FF2B5EF4-FFF2-40B4-BE49-F238E27FC236}">
                <a16:creationId xmlns:a16="http://schemas.microsoft.com/office/drawing/2014/main" id="{FC0B4B86-4C2E-1CF7-6150-FD889E28CE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8211" y="2860115"/>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s de Lien web – Téléchargement gratuit sur Freepik">
            <a:extLst>
              <a:ext uri="{FF2B5EF4-FFF2-40B4-BE49-F238E27FC236}">
                <a16:creationId xmlns:a16="http://schemas.microsoft.com/office/drawing/2014/main" id="{03667A04-C555-C5F6-D3B1-D05C7CBD28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4833" y="4088591"/>
            <a:ext cx="294807" cy="2948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s de Lien web – Téléchargement gratuit sur Freepik">
            <a:extLst>
              <a:ext uri="{FF2B5EF4-FFF2-40B4-BE49-F238E27FC236}">
                <a16:creationId xmlns:a16="http://schemas.microsoft.com/office/drawing/2014/main" id="{73FEF09D-9C8C-043E-E419-90DCE8F045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8497" y="5146164"/>
            <a:ext cx="335906" cy="33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0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5"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FEC16-1962-F9F4-5F95-DBAC3E2B9450}"/>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EBC74B-E26A-52D2-7B3E-8055240050E5}"/>
              </a:ext>
            </a:extLst>
          </p:cNvPr>
          <p:cNvSpPr/>
          <p:nvPr/>
        </p:nvSpPr>
        <p:spPr>
          <a:xfrm>
            <a:off x="966834" y="6121457"/>
            <a:ext cx="11019219" cy="501886"/>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E286FC3F-97C7-9C9B-2571-7A37582607DB}"/>
              </a:ext>
            </a:extLst>
          </p:cNvPr>
          <p:cNvSpPr/>
          <p:nvPr/>
        </p:nvSpPr>
        <p:spPr>
          <a:xfrm>
            <a:off x="980304" y="5409455"/>
            <a:ext cx="11005750" cy="428835"/>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FDA63FD8-EE50-D805-81F0-7AF5DCDE89F0}"/>
              </a:ext>
            </a:extLst>
          </p:cNvPr>
          <p:cNvSpPr/>
          <p:nvPr/>
        </p:nvSpPr>
        <p:spPr>
          <a:xfrm>
            <a:off x="980304" y="4387230"/>
            <a:ext cx="11005750" cy="666684"/>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B6CF65DB-336B-7F6B-F780-62D4C7D667F1}"/>
              </a:ext>
            </a:extLst>
          </p:cNvPr>
          <p:cNvSpPr/>
          <p:nvPr/>
        </p:nvSpPr>
        <p:spPr>
          <a:xfrm>
            <a:off x="980304" y="3573748"/>
            <a:ext cx="11005750" cy="46348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AB7AE3D4-A8DE-AAF1-9C0E-631C01E3A56D}"/>
              </a:ext>
            </a:extLst>
          </p:cNvPr>
          <p:cNvSpPr/>
          <p:nvPr/>
        </p:nvSpPr>
        <p:spPr>
          <a:xfrm>
            <a:off x="980304" y="2570959"/>
            <a:ext cx="11005750" cy="691226"/>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917E9ED2-C84F-BC75-7AA5-20577A27439B}"/>
              </a:ext>
            </a:extLst>
          </p:cNvPr>
          <p:cNvSpPr/>
          <p:nvPr/>
        </p:nvSpPr>
        <p:spPr>
          <a:xfrm>
            <a:off x="980304" y="1770152"/>
            <a:ext cx="11005750" cy="561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A6034591-5057-5442-2438-C8970308F64B}"/>
              </a:ext>
            </a:extLst>
          </p:cNvPr>
          <p:cNvSpPr>
            <a:spLocks noGrp="1"/>
          </p:cNvSpPr>
          <p:nvPr>
            <p:ph type="body" sz="quarter" idx="10"/>
          </p:nvPr>
        </p:nvSpPr>
        <p:spPr>
          <a:xfrm>
            <a:off x="861148" y="42139"/>
            <a:ext cx="9710960" cy="1026374"/>
          </a:xfrm>
        </p:spPr>
        <p:txBody>
          <a:bodyPr>
            <a:noAutofit/>
          </a:bodyPr>
          <a:lstStyle/>
          <a:p>
            <a:pPr algn="just">
              <a:lnSpc>
                <a:spcPct val="115000"/>
              </a:lnSpc>
              <a:spcAft>
                <a:spcPts val="800"/>
              </a:spcAft>
            </a:pPr>
            <a:r>
              <a:rPr lang="fr-FR" sz="2400" b="1" dirty="0"/>
              <a:t>De quelles ressources disposez-vous pour vous aider dans vos démarches d’amélioration continue et de certification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2B92C137-0FB2-7CD0-5589-ED3D276F10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A20C68EE-9E6D-3F1F-79BA-69E1BB08BE9C}"/>
              </a:ext>
            </a:extLst>
          </p:cNvPr>
          <p:cNvSpPr txBox="1"/>
          <p:nvPr/>
        </p:nvSpPr>
        <p:spPr>
          <a:xfrm>
            <a:off x="1052222" y="1898831"/>
            <a:ext cx="10834977" cy="471924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Outil d’autoévaluation et grilles de lecture du référentiel</a:t>
            </a:r>
          </a:p>
          <a:p>
            <a:pPr marR="0" lvl="0" algn="just" defTabSz="914400" rtl="0" eaLnBrk="1" fontAlgn="auto" latinLnBrk="0" hangingPunct="1">
              <a:lnSpc>
                <a:spcPct val="100000"/>
              </a:lnSpc>
              <a:spcBef>
                <a:spcPts val="0"/>
              </a:spcBef>
              <a:spcAft>
                <a:spcPts val="800"/>
              </a:spcAft>
              <a:buClrTx/>
              <a:buSzTx/>
              <a:tabLst/>
              <a:defRPr/>
            </a:pPr>
            <a:endParaRPr kumimoji="0" lang="fr-FR"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Propositions d’éléments de preuve possibles pour répondre aux critères de certification</a:t>
            </a:r>
          </a:p>
          <a:p>
            <a:pPr marR="0" lvl="0" algn="just" defTabSz="914400" rtl="0" eaLnBrk="1" fontAlgn="auto" latinLnBrk="0" hangingPunct="1">
              <a:lnSpc>
                <a:spcPct val="100000"/>
              </a:lnSpc>
              <a:spcBef>
                <a:spcPts val="0"/>
              </a:spcBef>
              <a:spcAft>
                <a:spcPts val="800"/>
              </a:spcAft>
              <a:buClrTx/>
              <a:buSzTx/>
              <a:tabLst/>
              <a:defRPr/>
            </a:pPr>
            <a:endParaRPr kumimoji="0" lang="fr-FR"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Guide pour l’élaboration, la conduite et l’exploitation des enquêtes de satisfactions</a:t>
            </a:r>
          </a:p>
          <a:p>
            <a:pPr marR="0" lvl="0" algn="just" defTabSz="914400" rtl="0" eaLnBrk="1" fontAlgn="auto" latinLnBrk="0" hangingPunct="1">
              <a:lnSpc>
                <a:spcPct val="100000"/>
              </a:lnSpc>
              <a:spcBef>
                <a:spcPts val="0"/>
              </a:spcBef>
              <a:spcAft>
                <a:spcPts val="800"/>
              </a:spcAft>
              <a:buClrTx/>
              <a:buSzTx/>
              <a:tabLst/>
              <a:defRPr/>
            </a:pPr>
            <a:endParaRPr kumimoji="0" lang="fr-FR"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lvl="0" indent="-285750" algn="just">
              <a:spcAft>
                <a:spcPts val="800"/>
              </a:spcAft>
              <a:buFont typeface="Wingdings" panose="05000000000000000000" pitchFamily="2" charset="2"/>
              <a:buChar char="q"/>
            </a:pPr>
            <a:r>
              <a:rPr lang="fr-FR" b="1" dirty="0">
                <a:latin typeface="Montserrat" panose="00000500000000000000" pitchFamily="2" charset="0"/>
              </a:rPr>
              <a:t> Récapitulatif des données chiffrées demandées par le référentiel de certification ainsi que d’éventuels repères pour fixer des objectifs à atteindre</a:t>
            </a:r>
          </a:p>
          <a:p>
            <a:pPr lvl="0" algn="just">
              <a:spcAft>
                <a:spcPts val="800"/>
              </a:spcAft>
            </a:pPr>
            <a:endParaRPr lang="fr-FR" b="1" dirty="0">
              <a:latin typeface="Montserrat" panose="00000500000000000000" pitchFamily="2" charset="0"/>
            </a:endParaRPr>
          </a:p>
          <a:p>
            <a:pPr marL="285750" lvl="0" indent="-285750" algn="just">
              <a:spcAft>
                <a:spcPts val="800"/>
              </a:spcAft>
              <a:buFont typeface="Wingdings" panose="05000000000000000000" pitchFamily="2" charset="2"/>
              <a:buChar char="q"/>
            </a:pPr>
            <a:r>
              <a:rPr lang="fr-FR" b="1" dirty="0">
                <a:latin typeface="Montserrat" panose="00000500000000000000" pitchFamily="2" charset="0"/>
              </a:rPr>
              <a:t>Pratiques issues des SPSTI certifiés de niveau 3 pour soutenir l’amélioration continue</a:t>
            </a:r>
          </a:p>
          <a:p>
            <a:pPr lvl="0" algn="just">
              <a:spcAft>
                <a:spcPts val="800"/>
              </a:spcAft>
            </a:pPr>
            <a:endParaRPr lang="fr-FR" b="1" dirty="0">
              <a:latin typeface="Montserrat" panose="00000500000000000000" pitchFamily="2" charset="0"/>
            </a:endParaRPr>
          </a:p>
          <a:p>
            <a:pPr marL="285750" lvl="0" indent="-285750" algn="just">
              <a:spcAft>
                <a:spcPts val="800"/>
              </a:spcAft>
              <a:buFont typeface="Wingdings" panose="05000000000000000000" pitchFamily="2" charset="2"/>
              <a:buChar char="q"/>
            </a:pPr>
            <a:r>
              <a:rPr lang="fr-FR" b="1" dirty="0">
                <a:latin typeface="Montserrat" panose="00000500000000000000" pitchFamily="2" charset="0"/>
              </a:rPr>
              <a:t>Des pochettes surprises contenant des certificats de niveau 1, 2 ou 3</a:t>
            </a:r>
            <a:endParaRPr kumimoji="0" lang="fr-FR"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
        <p:nvSpPr>
          <p:cNvPr id="12" name="Triangle rectangle 11">
            <a:extLst>
              <a:ext uri="{FF2B5EF4-FFF2-40B4-BE49-F238E27FC236}">
                <a16:creationId xmlns:a16="http://schemas.microsoft.com/office/drawing/2014/main" id="{04DB6ACE-91B4-B58D-BA60-A393E04090EB}"/>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CCF7D97E-0987-3070-4CD2-98F501EBF1AA}"/>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3</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
        <p:nvSpPr>
          <p:cNvPr id="7" name="Rectangle : coins arrondis 6">
            <a:extLst>
              <a:ext uri="{FF2B5EF4-FFF2-40B4-BE49-F238E27FC236}">
                <a16:creationId xmlns:a16="http://schemas.microsoft.com/office/drawing/2014/main" id="{D1FC136F-892A-D228-4D2C-ED4FA76F5500}"/>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r>
              <a:rPr lang="fr-FR" sz="1600" b="1" dirty="0">
                <a:solidFill>
                  <a:prstClr val="white"/>
                </a:solidFill>
                <a:latin typeface="Montserrat" charset="0"/>
              </a:rPr>
              <a:t>Plusieurs réponses possibles</a:t>
            </a:r>
          </a:p>
        </p:txBody>
      </p:sp>
    </p:spTree>
    <p:extLst>
      <p:ext uri="{BB962C8B-B14F-4D97-AF65-F5344CB8AC3E}">
        <p14:creationId xmlns:p14="http://schemas.microsoft.com/office/powerpoint/2010/main" val="427365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6" grpId="0" animBg="1"/>
      <p:bldP spid="14" grpId="0" animBg="1"/>
      <p:bldP spid="9"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3AA90-A235-C638-B328-DBB6F9D6025C}"/>
            </a:ext>
          </a:extLst>
        </p:cNvPr>
        <p:cNvGrpSpPr/>
        <p:nvPr/>
      </p:nvGrpSpPr>
      <p:grpSpPr>
        <a:xfrm>
          <a:off x="0" y="0"/>
          <a:ext cx="0" cy="0"/>
          <a:chOff x="0" y="0"/>
          <a:chExt cx="0" cy="0"/>
        </a:xfrm>
      </p:grpSpPr>
      <p:sp>
        <p:nvSpPr>
          <p:cNvPr id="25" name="Rectangle : coins arrondis 24">
            <a:extLst>
              <a:ext uri="{FF2B5EF4-FFF2-40B4-BE49-F238E27FC236}">
                <a16:creationId xmlns:a16="http://schemas.microsoft.com/office/drawing/2014/main" id="{DC7206E0-5022-F2C1-3BCE-16E873DC4B26}"/>
              </a:ext>
            </a:extLst>
          </p:cNvPr>
          <p:cNvSpPr/>
          <p:nvPr/>
        </p:nvSpPr>
        <p:spPr>
          <a:xfrm>
            <a:off x="991550" y="6157194"/>
            <a:ext cx="11005750" cy="38783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7C11BEE1-17A4-7B33-214C-87F438B74F22}"/>
              </a:ext>
            </a:extLst>
          </p:cNvPr>
          <p:cNvSpPr/>
          <p:nvPr/>
        </p:nvSpPr>
        <p:spPr>
          <a:xfrm>
            <a:off x="991550" y="5683281"/>
            <a:ext cx="11005750" cy="38783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821F3183-A084-1644-24E3-1A6A115111A5}"/>
              </a:ext>
            </a:extLst>
          </p:cNvPr>
          <p:cNvSpPr/>
          <p:nvPr/>
        </p:nvSpPr>
        <p:spPr>
          <a:xfrm>
            <a:off x="991550" y="5197011"/>
            <a:ext cx="11005750" cy="38783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71AE87D3-8DA4-D48A-B9CD-B6954FA37D5F}"/>
              </a:ext>
            </a:extLst>
          </p:cNvPr>
          <p:cNvSpPr/>
          <p:nvPr/>
        </p:nvSpPr>
        <p:spPr>
          <a:xfrm>
            <a:off x="991550" y="4717003"/>
            <a:ext cx="11005750" cy="39785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47842BC3-B4D3-A055-D574-5234E44850C3}"/>
              </a:ext>
            </a:extLst>
          </p:cNvPr>
          <p:cNvSpPr/>
          <p:nvPr/>
        </p:nvSpPr>
        <p:spPr>
          <a:xfrm>
            <a:off x="991550" y="4199925"/>
            <a:ext cx="11005750" cy="39785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B3A5E830-862A-ECE2-6FDB-833E6CF994EB}"/>
              </a:ext>
            </a:extLst>
          </p:cNvPr>
          <p:cNvSpPr/>
          <p:nvPr/>
        </p:nvSpPr>
        <p:spPr>
          <a:xfrm>
            <a:off x="991550" y="3492068"/>
            <a:ext cx="11005750" cy="561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24A138AD-17FC-22A3-15EC-0E564C63802B}"/>
              </a:ext>
            </a:extLst>
          </p:cNvPr>
          <p:cNvSpPr/>
          <p:nvPr/>
        </p:nvSpPr>
        <p:spPr>
          <a:xfrm>
            <a:off x="980304" y="2499099"/>
            <a:ext cx="11005750" cy="863999"/>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B9584783-FE25-871B-9876-AD88E951761A}"/>
              </a:ext>
            </a:extLst>
          </p:cNvPr>
          <p:cNvSpPr/>
          <p:nvPr/>
        </p:nvSpPr>
        <p:spPr>
          <a:xfrm>
            <a:off x="980304" y="1770152"/>
            <a:ext cx="11005750" cy="561372"/>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DFDEF72E-E5E6-E6CA-451A-8C74F2634711}"/>
              </a:ext>
            </a:extLst>
          </p:cNvPr>
          <p:cNvSpPr>
            <a:spLocks noGrp="1"/>
          </p:cNvSpPr>
          <p:nvPr>
            <p:ph type="body" sz="quarter" idx="10"/>
          </p:nvPr>
        </p:nvSpPr>
        <p:spPr>
          <a:xfrm>
            <a:off x="861148" y="42139"/>
            <a:ext cx="9710960" cy="1026374"/>
          </a:xfrm>
        </p:spPr>
        <p:txBody>
          <a:bodyPr>
            <a:noAutofit/>
          </a:bodyPr>
          <a:lstStyle/>
          <a:p>
            <a:pPr algn="just">
              <a:lnSpc>
                <a:spcPct val="115000"/>
              </a:lnSpc>
              <a:spcAft>
                <a:spcPts val="800"/>
              </a:spcAft>
            </a:pPr>
            <a:r>
              <a:rPr lang="fr-FR" sz="2400" b="1" dirty="0"/>
              <a:t>De quelles ressources disposez-vous pour vous aider dans le développement de vos systèmes d’information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5AB3DF9E-EE80-9660-E4F4-58FEE26D6D3E}"/>
              </a:ext>
            </a:extLst>
          </p:cNvPr>
          <p:cNvSpPr>
            <a:spLocks noChangeAspect="1" noChangeArrowheads="1"/>
          </p:cNvSpPr>
          <p:nvPr/>
        </p:nvSpPr>
        <p:spPr bwMode="auto">
          <a:xfrm>
            <a:off x="5943600" y="33630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F43F55DB-16B7-425D-826E-399CA053E055}"/>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46EE53B2-16F1-BFE4-6FF7-8839E5DFD613}"/>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4</a:t>
            </a:r>
            <a:endParaRPr kumimoji="0" lang="fr-FR" sz="2600" b="1" i="0" u="none" strike="noStrike" kern="1200" cap="none" spc="0" normalizeH="0" baseline="0" noProof="0" dirty="0">
              <a:ln>
                <a:noFill/>
              </a:ln>
              <a:solidFill>
                <a:prstClr val="white"/>
              </a:solidFill>
              <a:effectLst/>
              <a:uLnTx/>
              <a:uFillTx/>
              <a:latin typeface="Montserrat"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EDDD1509-EE30-D53C-F29B-59348C043AE9}"/>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r>
              <a:rPr lang="fr-FR" sz="1600" b="1" dirty="0">
                <a:solidFill>
                  <a:prstClr val="white"/>
                </a:solidFill>
                <a:latin typeface="Montserrat" charset="0"/>
              </a:rPr>
              <a:t>Plusieurs réponses possibles</a:t>
            </a:r>
          </a:p>
        </p:txBody>
      </p:sp>
      <p:sp>
        <p:nvSpPr>
          <p:cNvPr id="5" name="ZoneTexte 4">
            <a:extLst>
              <a:ext uri="{FF2B5EF4-FFF2-40B4-BE49-F238E27FC236}">
                <a16:creationId xmlns:a16="http://schemas.microsoft.com/office/drawing/2014/main" id="{85F964A4-F495-BED0-F3AA-240E63284641}"/>
              </a:ext>
            </a:extLst>
          </p:cNvPr>
          <p:cNvSpPr txBox="1"/>
          <p:nvPr/>
        </p:nvSpPr>
        <p:spPr>
          <a:xfrm>
            <a:off x="1126364" y="1758855"/>
            <a:ext cx="10736122" cy="550407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Cahier des charges des fonctionnalités du logiciel métier d’un SPSTI et cahier de recette associé</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Cahier des charges fonctionnel pour la mise en place d’un système national permettant de connaître en temps réel la situation d’un salarié au regard de son suivi quel que soit le logiciel métier utilisé</a:t>
            </a:r>
          </a:p>
          <a:p>
            <a:pPr marR="0" lvl="0" algn="just" defTabSz="914400" rtl="0" eaLnBrk="1" fontAlgn="auto" latinLnBrk="0" hangingPunct="1">
              <a:lnSpc>
                <a:spcPct val="100000"/>
              </a:lnSpc>
              <a:spcBef>
                <a:spcPts val="0"/>
              </a:spcBef>
              <a:spcAft>
                <a:spcPts val="800"/>
              </a:spcAft>
              <a:buClrTx/>
              <a:buSzTx/>
              <a:tabLst/>
              <a:defRPr/>
            </a:pPr>
            <a:endParaRPr kumimoji="0" lang="fr-FR" sz="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Guides et webinaires de mise en œuvre pour l’utilisation de l’Identité Nationale de Santé, l’identitovigilance, les messageries sécurisées, les thésaurus harmonisés en SPSTI</a:t>
            </a:r>
          </a:p>
          <a:p>
            <a:pPr lvl="0" algn="just">
              <a:spcAft>
                <a:spcPts val="800"/>
              </a:spcAft>
              <a:defRPr/>
            </a:pPr>
            <a:endParaRPr lang="fr-FR" sz="100" b="1" dirty="0">
              <a:solidFill>
                <a:prstClr val="black"/>
              </a:solidFill>
              <a:latin typeface="Montserrat" panose="00000500000000000000" pitchFamily="2" charset="0"/>
            </a:endParaRPr>
          </a:p>
          <a:p>
            <a:pPr marL="285750" lvl="0" indent="-285750" algn="just">
              <a:spcAft>
                <a:spcPts val="800"/>
              </a:spcAft>
              <a:buFont typeface="Wingdings" panose="05000000000000000000" pitchFamily="2" charset="2"/>
              <a:buChar char="q"/>
              <a:defRPr/>
            </a:pPr>
            <a:r>
              <a:rPr lang="fr-FR" sz="1700" b="1" dirty="0">
                <a:solidFill>
                  <a:prstClr val="black"/>
                </a:solidFill>
                <a:latin typeface="Montserrat" panose="00000500000000000000" pitchFamily="2" charset="0"/>
              </a:rPr>
              <a:t>Outil d’analyse des coûts informatiques</a:t>
            </a:r>
          </a:p>
          <a:p>
            <a:pPr lvl="0" algn="just">
              <a:spcAft>
                <a:spcPts val="800"/>
              </a:spcAft>
              <a:defRPr/>
            </a:pPr>
            <a:endParaRPr lang="fr-FR" sz="100" b="1" dirty="0">
              <a:solidFill>
                <a:prstClr val="black"/>
              </a:solidFill>
              <a:latin typeface="Montserrat" panose="00000500000000000000" pitchFamily="2" charset="0"/>
            </a:endParaRPr>
          </a:p>
          <a:p>
            <a:pPr marL="285750" lvl="0" indent="-285750" algn="just">
              <a:spcAft>
                <a:spcPts val="800"/>
              </a:spcAft>
              <a:buFont typeface="Wingdings" panose="05000000000000000000" pitchFamily="2" charset="2"/>
              <a:buChar char="q"/>
              <a:defRPr/>
            </a:pPr>
            <a:r>
              <a:rPr lang="fr-FR" sz="1700" b="1" dirty="0">
                <a:solidFill>
                  <a:prstClr val="black"/>
                </a:solidFill>
                <a:latin typeface="Montserrat" panose="00000500000000000000" pitchFamily="2" charset="0"/>
              </a:rPr>
              <a:t>Outil d’aide à la cybersécurité</a:t>
            </a:r>
          </a:p>
          <a:p>
            <a:pPr lvl="0" algn="just">
              <a:spcAft>
                <a:spcPts val="800"/>
              </a:spcAft>
              <a:defRPr/>
            </a:pPr>
            <a:endParaRPr lang="fr-FR" sz="100" b="1" dirty="0">
              <a:solidFill>
                <a:prstClr val="black"/>
              </a:solidFill>
              <a:latin typeface="Montserrat" panose="00000500000000000000" pitchFamily="2" charset="0"/>
            </a:endParaRPr>
          </a:p>
          <a:p>
            <a:pPr marL="285750" lvl="0" indent="-285750" algn="just">
              <a:spcAft>
                <a:spcPts val="800"/>
              </a:spcAft>
              <a:buFont typeface="Wingdings" panose="05000000000000000000" pitchFamily="2" charset="2"/>
              <a:buChar char="q"/>
              <a:defRPr/>
            </a:pPr>
            <a:r>
              <a:rPr lang="fr-FR" sz="1700" b="1" dirty="0">
                <a:solidFill>
                  <a:prstClr val="black"/>
                </a:solidFill>
                <a:latin typeface="Montserrat" panose="00000500000000000000" pitchFamily="2" charset="0"/>
              </a:rPr>
              <a:t>Clauses types pour sécuriser les contrats avec les éditeurs de logiciels</a:t>
            </a:r>
          </a:p>
          <a:p>
            <a:pPr lvl="0" algn="just">
              <a:spcAft>
                <a:spcPts val="800"/>
              </a:spcAft>
              <a:defRPr/>
            </a:pPr>
            <a:endParaRPr lang="fr-FR" sz="100" b="1" dirty="0">
              <a:solidFill>
                <a:prstClr val="black"/>
              </a:solidFill>
              <a:latin typeface="Montserrat" panose="00000500000000000000" pitchFamily="2" charset="0"/>
            </a:endParaRPr>
          </a:p>
          <a:p>
            <a:pPr marL="285750" lvl="0" indent="-285750" algn="just">
              <a:spcAft>
                <a:spcPts val="800"/>
              </a:spcAft>
              <a:buFont typeface="Wingdings" panose="05000000000000000000" pitchFamily="2" charset="2"/>
              <a:buChar char="q"/>
              <a:defRPr/>
            </a:pPr>
            <a:r>
              <a:rPr lang="fr-FR" sz="1700" b="1" dirty="0">
                <a:solidFill>
                  <a:prstClr val="black"/>
                </a:solidFill>
                <a:latin typeface="Montserrat" panose="00000500000000000000" pitchFamily="2" charset="0"/>
              </a:rPr>
              <a:t>Cas d’usage recourant à l’intelligence artificielle</a:t>
            </a:r>
          </a:p>
          <a:p>
            <a:pPr lvl="0" algn="just">
              <a:spcAft>
                <a:spcPts val="800"/>
              </a:spcAft>
              <a:defRPr/>
            </a:pPr>
            <a:endParaRPr lang="fr-FR" sz="100" b="1" dirty="0">
              <a:solidFill>
                <a:prstClr val="black"/>
              </a:solidFill>
              <a:latin typeface="Montserrat" panose="00000500000000000000" pitchFamily="2" charset="0"/>
            </a:endParaRPr>
          </a:p>
          <a:p>
            <a:pPr marL="285750" lvl="0" indent="-285750" algn="just">
              <a:spcAft>
                <a:spcPts val="800"/>
              </a:spcAft>
              <a:buFont typeface="Wingdings" panose="05000000000000000000" pitchFamily="2" charset="2"/>
              <a:buChar char="q"/>
              <a:defRPr/>
            </a:pPr>
            <a:r>
              <a:rPr lang="fr-FR" sz="1700" b="1" dirty="0">
                <a:solidFill>
                  <a:prstClr val="black"/>
                </a:solidFill>
                <a:latin typeface="Montserrat" panose="00000500000000000000" pitchFamily="2" charset="0"/>
              </a:rPr>
              <a:t>Une hotline ouverte 24h/24 intitulée : « </a:t>
            </a:r>
            <a:r>
              <a:rPr lang="fr-FR" sz="1700" b="1" i="1" dirty="0">
                <a:solidFill>
                  <a:prstClr val="black"/>
                </a:solidFill>
                <a:latin typeface="Montserrat" panose="00000500000000000000" pitchFamily="2" charset="0"/>
              </a:rPr>
              <a:t>Avez-vous essayé d’éteindre et de rallumer </a:t>
            </a:r>
            <a:r>
              <a:rPr lang="fr-FR" sz="1700" b="1" dirty="0">
                <a:solidFill>
                  <a:prstClr val="black"/>
                </a:solidFill>
                <a:latin typeface="Montserrat" panose="00000500000000000000" pitchFamily="2" charset="0"/>
              </a:rPr>
              <a:t>? »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R="0" lvl="0" algn="just" defTabSz="914400" rtl="0" eaLnBrk="1" fontAlgn="auto" latinLnBrk="0" hangingPunct="1">
              <a:lnSpc>
                <a:spcPct val="100000"/>
              </a:lnSpc>
              <a:spcBef>
                <a:spcPts val="0"/>
              </a:spcBef>
              <a:spcAft>
                <a:spcPts val="800"/>
              </a:spcAft>
              <a:buClrTx/>
              <a:buSzTx/>
              <a:tabLst/>
              <a:defRPr/>
            </a:pPr>
            <a:endPar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1706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2" grpId="0" animBg="1"/>
      <p:bldP spid="20" grpId="0" animBg="1"/>
      <p:bldP spid="19" grpId="0" animBg="1"/>
      <p:bldP spid="17" grpId="0" animBg="1"/>
      <p:bldP spid="16"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25D51-328B-67BE-4B6D-E5F4455AEF35}"/>
            </a:ext>
          </a:extLst>
        </p:cNvPr>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id="{7E3F72BF-3B46-48A2-68B6-9DEBF16BD621}"/>
              </a:ext>
            </a:extLst>
          </p:cNvPr>
          <p:cNvSpPr/>
          <p:nvPr/>
        </p:nvSpPr>
        <p:spPr>
          <a:xfrm>
            <a:off x="966836" y="4976478"/>
            <a:ext cx="11005750" cy="3565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548F8F1E-FC5E-C507-B0B9-4F71E9ACE0DB}"/>
              </a:ext>
            </a:extLst>
          </p:cNvPr>
          <p:cNvSpPr/>
          <p:nvPr/>
        </p:nvSpPr>
        <p:spPr>
          <a:xfrm>
            <a:off x="980304" y="5837558"/>
            <a:ext cx="11005750" cy="663826"/>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975B80BB-CCB6-ADAA-E4C2-C23705549B87}"/>
              </a:ext>
            </a:extLst>
          </p:cNvPr>
          <p:cNvSpPr/>
          <p:nvPr/>
        </p:nvSpPr>
        <p:spPr>
          <a:xfrm>
            <a:off x="980304" y="5407018"/>
            <a:ext cx="11005750" cy="3565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CDD11D97-067B-17A7-39E0-840C3B7B4B41}"/>
              </a:ext>
            </a:extLst>
          </p:cNvPr>
          <p:cNvSpPr/>
          <p:nvPr/>
        </p:nvSpPr>
        <p:spPr>
          <a:xfrm>
            <a:off x="980304" y="4568945"/>
            <a:ext cx="11005750" cy="3565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EA7D6991-3EA9-8295-DCF6-213753410E12}"/>
              </a:ext>
            </a:extLst>
          </p:cNvPr>
          <p:cNvSpPr/>
          <p:nvPr/>
        </p:nvSpPr>
        <p:spPr>
          <a:xfrm>
            <a:off x="980304" y="3913869"/>
            <a:ext cx="11005750" cy="58399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473FDCB9-9F77-E5DC-EC1A-F126FAFC491E}"/>
              </a:ext>
            </a:extLst>
          </p:cNvPr>
          <p:cNvSpPr/>
          <p:nvPr/>
        </p:nvSpPr>
        <p:spPr>
          <a:xfrm>
            <a:off x="980304" y="3486243"/>
            <a:ext cx="11005750" cy="3565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5BC31E8D-86D9-06E1-544A-997296D468F1}"/>
              </a:ext>
            </a:extLst>
          </p:cNvPr>
          <p:cNvSpPr/>
          <p:nvPr/>
        </p:nvSpPr>
        <p:spPr>
          <a:xfrm>
            <a:off x="980304" y="3036819"/>
            <a:ext cx="11005750" cy="35654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6D1FD6D1-C89D-D2B3-9611-4733C223F414}"/>
              </a:ext>
            </a:extLst>
          </p:cNvPr>
          <p:cNvSpPr/>
          <p:nvPr/>
        </p:nvSpPr>
        <p:spPr>
          <a:xfrm>
            <a:off x="980304" y="2629495"/>
            <a:ext cx="11005750" cy="339361"/>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E427FD10-B71B-7865-74BE-D5B6A52E4CAC}"/>
              </a:ext>
            </a:extLst>
          </p:cNvPr>
          <p:cNvSpPr/>
          <p:nvPr/>
        </p:nvSpPr>
        <p:spPr>
          <a:xfrm>
            <a:off x="980304" y="1881364"/>
            <a:ext cx="11005750" cy="64452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398A37E3-C67D-F2A7-98BB-6827683F2276}"/>
              </a:ext>
            </a:extLst>
          </p:cNvPr>
          <p:cNvSpPr>
            <a:spLocks noGrp="1"/>
          </p:cNvSpPr>
          <p:nvPr>
            <p:ph type="body" sz="quarter" idx="10"/>
          </p:nvPr>
        </p:nvSpPr>
        <p:spPr>
          <a:xfrm>
            <a:off x="861148" y="42139"/>
            <a:ext cx="9710960" cy="1026374"/>
          </a:xfrm>
        </p:spPr>
        <p:txBody>
          <a:bodyPr>
            <a:noAutofit/>
          </a:bodyPr>
          <a:lstStyle/>
          <a:p>
            <a:pPr algn="just">
              <a:lnSpc>
                <a:spcPct val="115000"/>
              </a:lnSpc>
              <a:spcAft>
                <a:spcPts val="800"/>
              </a:spcAft>
            </a:pPr>
            <a:r>
              <a:rPr lang="fr-FR" sz="2400" b="1" dirty="0"/>
              <a:t>De quelles ressources disposez-vous pour guider votre politique RH ?</a:t>
            </a:r>
            <a:endParaRPr lang="fr-FR" sz="2400" dirty="0"/>
          </a:p>
          <a:p>
            <a:pPr algn="just">
              <a:lnSpc>
                <a:spcPct val="115000"/>
              </a:lnSpc>
              <a:spcAft>
                <a:spcPts val="800"/>
              </a:spcAft>
            </a:pP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055CF5E2-3957-7D37-A2B5-246FA4A108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C8CDE69E-BC92-AAA4-C8C6-4187A7B710C4}"/>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2DA3DF13-41DC-828D-EA9C-0E5A6AD73397}"/>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5</a:t>
            </a:r>
            <a:endParaRPr kumimoji="0" lang="fr-FR" sz="2600" b="1"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BD05EA6F-5E08-C45A-48C1-75C573A911AA}"/>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ontserrat" charset="0"/>
                <a:ea typeface="+mn-ea"/>
                <a:cs typeface="+mn-cs"/>
              </a:rPr>
              <a:t>Plusieurs réponses possibles</a:t>
            </a:r>
          </a:p>
        </p:txBody>
      </p:sp>
      <p:sp>
        <p:nvSpPr>
          <p:cNvPr id="5" name="ZoneTexte 4">
            <a:extLst>
              <a:ext uri="{FF2B5EF4-FFF2-40B4-BE49-F238E27FC236}">
                <a16:creationId xmlns:a16="http://schemas.microsoft.com/office/drawing/2014/main" id="{046F8A29-AF49-501A-5AAF-680D35040E70}"/>
              </a:ext>
            </a:extLst>
          </p:cNvPr>
          <p:cNvSpPr txBox="1"/>
          <p:nvPr/>
        </p:nvSpPr>
        <p:spPr>
          <a:xfrm>
            <a:off x="1089294" y="1891912"/>
            <a:ext cx="10760835" cy="497059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Des fiches de fonction types reprenant la dernière classification conventionnelle</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Voies d’accès de la spécialité « médecine du travail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Kit de communication à destination de l’ANDRH</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Analyse d’impact de l’usage de l’IA sur les emplois et les compétences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Référentiel métiers et compétences actualisé tenant compte de la nouvelle classification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Canevas d’entretiens individuels stabilisé</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Définition de poste de l’infirmier en pratique avancée en santé travail</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Fiche de fonction d’une infirmière « révolutionnaire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Fiches pratiques à destination des infirmiers en santé au travail pour les aider dans leurs fonctions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3224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6" grpId="0" animBg="1"/>
      <p:bldP spid="14" grpId="0" animBg="1"/>
      <p:bldP spid="11" grpId="0" animBg="1"/>
      <p:bldP spid="10" grpId="0" animBg="1"/>
      <p:bldP spid="9" grpId="0" animBg="1"/>
      <p:bldP spid="8"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A9B6D-E4D2-5AF7-C432-5A802AF1681A}"/>
            </a:ext>
          </a:extLst>
        </p:cNvPr>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3C29E22E-7356-1CEE-9984-192C556DFFA7}"/>
              </a:ext>
            </a:extLst>
          </p:cNvPr>
          <p:cNvSpPr/>
          <p:nvPr/>
        </p:nvSpPr>
        <p:spPr>
          <a:xfrm>
            <a:off x="967947" y="5789575"/>
            <a:ext cx="11005750" cy="653048"/>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C1DB4CE3-D250-C691-4A09-C843F2AB6621}"/>
              </a:ext>
            </a:extLst>
          </p:cNvPr>
          <p:cNvSpPr/>
          <p:nvPr/>
        </p:nvSpPr>
        <p:spPr>
          <a:xfrm>
            <a:off x="980304" y="5286633"/>
            <a:ext cx="11005750" cy="443217"/>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5B3CCC92-2DB4-A8B8-96FB-D621A7310522}"/>
              </a:ext>
            </a:extLst>
          </p:cNvPr>
          <p:cNvSpPr/>
          <p:nvPr/>
        </p:nvSpPr>
        <p:spPr>
          <a:xfrm>
            <a:off x="988496" y="4624043"/>
            <a:ext cx="11005750" cy="59050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79294847-58C8-EE6F-2827-B205ECCF9171}"/>
              </a:ext>
            </a:extLst>
          </p:cNvPr>
          <p:cNvSpPr/>
          <p:nvPr/>
        </p:nvSpPr>
        <p:spPr>
          <a:xfrm>
            <a:off x="988496" y="3854041"/>
            <a:ext cx="11005750" cy="70746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0A3206E4-72CC-5B7C-8026-CA76E020621D}"/>
              </a:ext>
            </a:extLst>
          </p:cNvPr>
          <p:cNvSpPr/>
          <p:nvPr/>
        </p:nvSpPr>
        <p:spPr>
          <a:xfrm>
            <a:off x="980304" y="3073890"/>
            <a:ext cx="11005750" cy="70746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AE2B4489-8DE9-E427-68A7-CC82DEC7F1FF}"/>
              </a:ext>
            </a:extLst>
          </p:cNvPr>
          <p:cNvSpPr/>
          <p:nvPr/>
        </p:nvSpPr>
        <p:spPr>
          <a:xfrm>
            <a:off x="988496" y="2619717"/>
            <a:ext cx="11005750" cy="410925"/>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3FB939F1-1734-C6F9-5FE5-9F81A77162E1}"/>
              </a:ext>
            </a:extLst>
          </p:cNvPr>
          <p:cNvSpPr/>
          <p:nvPr/>
        </p:nvSpPr>
        <p:spPr>
          <a:xfrm>
            <a:off x="980304" y="1906078"/>
            <a:ext cx="11005750" cy="64452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260F71C3-A230-23C3-FAEF-ED242A04AEDF}"/>
              </a:ext>
            </a:extLst>
          </p:cNvPr>
          <p:cNvSpPr>
            <a:spLocks noGrp="1"/>
          </p:cNvSpPr>
          <p:nvPr>
            <p:ph type="body" sz="quarter" idx="10"/>
          </p:nvPr>
        </p:nvSpPr>
        <p:spPr>
          <a:xfrm>
            <a:off x="861148" y="42139"/>
            <a:ext cx="9710960" cy="1026374"/>
          </a:xfrm>
        </p:spPr>
        <p:txBody>
          <a:bodyPr>
            <a:noAutofit/>
          </a:bodyPr>
          <a:lstStyle/>
          <a:p>
            <a:pPr algn="just">
              <a:lnSpc>
                <a:spcPct val="115000"/>
              </a:lnSpc>
              <a:spcAft>
                <a:spcPts val="800"/>
              </a:spcAft>
            </a:pPr>
            <a:r>
              <a:rPr lang="fr-FR" sz="2400" b="1" dirty="0"/>
              <a:t>De quelles ressources disposez-vous pour guider vos choix en matière de gestion et de cotisations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267CD868-8A05-B995-336B-30B952BDE5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8AE32A82-0DA7-45CA-7D62-6D3A23A85E63}"/>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76780FF5-775A-9478-C6B1-BFBAA12ECCB4}"/>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6</a:t>
            </a:r>
            <a:endParaRPr kumimoji="0" lang="fr-FR" sz="2600" b="1"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475A6290-EC29-3891-338F-01DFEA1E681E}"/>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ontserrat" charset="0"/>
                <a:ea typeface="+mn-ea"/>
                <a:cs typeface="+mn-cs"/>
              </a:rPr>
              <a:t>Plusieurs réponses possibles</a:t>
            </a:r>
          </a:p>
        </p:txBody>
      </p:sp>
      <p:sp>
        <p:nvSpPr>
          <p:cNvPr id="5" name="ZoneTexte 4">
            <a:extLst>
              <a:ext uri="{FF2B5EF4-FFF2-40B4-BE49-F238E27FC236}">
                <a16:creationId xmlns:a16="http://schemas.microsoft.com/office/drawing/2014/main" id="{B2AA8906-160A-FE83-CCFA-E29C7DF33A9A}"/>
              </a:ext>
            </a:extLst>
          </p:cNvPr>
          <p:cNvSpPr txBox="1"/>
          <p:nvPr/>
        </p:nvSpPr>
        <p:spPr>
          <a:xfrm>
            <a:off x="1089294" y="1891912"/>
            <a:ext cx="10804155" cy="495007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Liste partagée d’items de facturation avec leur définition en vue d’une harmonisation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M</a:t>
            </a:r>
            <a:r>
              <a:rPr kumimoji="0" lang="fr-FR" sz="2100" b="1" i="0" u="none" strike="noStrike" kern="100" cap="none" spc="0" normalizeH="0" baseline="0" noProof="0" dirty="0" err="1">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odèle</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de facture pour les SPSTI</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Repères de gestion permettant d’objectiver les choix budgétaires et les niveaux de cotisation auprès des parties prenantes.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Argumentaire chiffré permettant d’expliquer le contenu de l’offre socle, et les impacts des évolutions réglementaires sur les cotisations.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Webinaire sur une approche partagée des modalités de cotisations pour les SPSTI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Fonds directs d’un assureur santé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Préconisations sur les modalités de facturation aux situations particulières </a:t>
            </a:r>
            <a:r>
              <a:rPr kumimoji="0" lang="fr-FR" sz="210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(déclaration de fin d’année, intérimaires, etc.)</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0022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0" grpId="0" animBg="1"/>
      <p:bldP spid="9" grpId="0" animBg="1"/>
      <p:bldP spid="8" grpId="0" animBg="1"/>
      <p:bldP spid="7"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F9404-5152-0AD6-42B6-E2BDFC6A54FD}"/>
            </a:ext>
          </a:extLst>
        </p:cNvPr>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215AA751-5AA8-E5FF-3F0C-3BEE901D00A3}"/>
              </a:ext>
            </a:extLst>
          </p:cNvPr>
          <p:cNvSpPr/>
          <p:nvPr/>
        </p:nvSpPr>
        <p:spPr>
          <a:xfrm>
            <a:off x="992661" y="5654891"/>
            <a:ext cx="11005750" cy="71353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5CAC4130-0110-99A3-50C6-4DEA54B056C8}"/>
              </a:ext>
            </a:extLst>
          </p:cNvPr>
          <p:cNvSpPr/>
          <p:nvPr/>
        </p:nvSpPr>
        <p:spPr>
          <a:xfrm>
            <a:off x="992661" y="4900495"/>
            <a:ext cx="11005750" cy="64452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CFC72696-42F2-6B5A-D62C-9BF1069A7405}"/>
              </a:ext>
            </a:extLst>
          </p:cNvPr>
          <p:cNvSpPr/>
          <p:nvPr/>
        </p:nvSpPr>
        <p:spPr>
          <a:xfrm>
            <a:off x="992661" y="3908718"/>
            <a:ext cx="11005750" cy="922774"/>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68931C44-37A2-1C4F-03D3-652CD06EEA11}"/>
              </a:ext>
            </a:extLst>
          </p:cNvPr>
          <p:cNvSpPr/>
          <p:nvPr/>
        </p:nvSpPr>
        <p:spPr>
          <a:xfrm>
            <a:off x="992661" y="3127781"/>
            <a:ext cx="11005750" cy="69957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EE91337C-A0C1-37DF-7754-E661EDD56C07}"/>
              </a:ext>
            </a:extLst>
          </p:cNvPr>
          <p:cNvSpPr/>
          <p:nvPr/>
        </p:nvSpPr>
        <p:spPr>
          <a:xfrm>
            <a:off x="992661" y="2624744"/>
            <a:ext cx="11005750" cy="43061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7B6DE528-0170-2FA5-77CD-C499EA53F5EF}"/>
              </a:ext>
            </a:extLst>
          </p:cNvPr>
          <p:cNvSpPr/>
          <p:nvPr/>
        </p:nvSpPr>
        <p:spPr>
          <a:xfrm>
            <a:off x="992661" y="1918435"/>
            <a:ext cx="11005750" cy="64452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78BC2FFE-7AAE-3ACA-7154-C255FF277082}"/>
              </a:ext>
            </a:extLst>
          </p:cNvPr>
          <p:cNvSpPr>
            <a:spLocks noGrp="1"/>
          </p:cNvSpPr>
          <p:nvPr>
            <p:ph type="body" sz="quarter" idx="10"/>
          </p:nvPr>
        </p:nvSpPr>
        <p:spPr>
          <a:xfrm>
            <a:off x="861148" y="42139"/>
            <a:ext cx="9568537" cy="1026374"/>
          </a:xfrm>
        </p:spPr>
        <p:txBody>
          <a:bodyPr>
            <a:noAutofit/>
          </a:bodyPr>
          <a:lstStyle/>
          <a:p>
            <a:pPr algn="just">
              <a:lnSpc>
                <a:spcPct val="115000"/>
              </a:lnSpc>
              <a:spcAft>
                <a:spcPts val="800"/>
              </a:spcAft>
            </a:pPr>
            <a:r>
              <a:rPr lang="fr-FR" sz="2400" b="1" dirty="0"/>
              <a:t>De quelles ressources disposez-vous pour guider l’élaboration et la présentation de votre offre de services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802744B4-B354-90C5-5C94-2A72FD628067}"/>
              </a:ext>
            </a:extLst>
          </p:cNvPr>
          <p:cNvSpPr>
            <a:spLocks noChangeAspect="1" noChangeArrowheads="1"/>
          </p:cNvSpPr>
          <p:nvPr/>
        </p:nvSpPr>
        <p:spPr bwMode="auto">
          <a:xfrm>
            <a:off x="5955957" y="328895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AAB0F39D-C0E7-C365-C631-6181F2BAD595}"/>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49901CA2-2A13-2A34-1750-5767938F73CC}"/>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7</a:t>
            </a:r>
            <a:endParaRPr kumimoji="0" lang="fr-FR" sz="2600" b="1"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7BE9E549-4A84-A937-9229-B462483B95A7}"/>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ontserrat" charset="0"/>
                <a:ea typeface="+mn-ea"/>
                <a:cs typeface="+mn-cs"/>
              </a:rPr>
              <a:t>Plusieurs réponses possibles</a:t>
            </a:r>
          </a:p>
        </p:txBody>
      </p:sp>
      <p:sp>
        <p:nvSpPr>
          <p:cNvPr id="5" name="ZoneTexte 4">
            <a:extLst>
              <a:ext uri="{FF2B5EF4-FFF2-40B4-BE49-F238E27FC236}">
                <a16:creationId xmlns:a16="http://schemas.microsoft.com/office/drawing/2014/main" id="{DAF917BB-84DB-9511-FC5D-0ADA64BC8C03}"/>
              </a:ext>
            </a:extLst>
          </p:cNvPr>
          <p:cNvSpPr txBox="1"/>
          <p:nvPr/>
        </p:nvSpPr>
        <p:spPr>
          <a:xfrm>
            <a:off x="1089294" y="1916626"/>
            <a:ext cx="10797905" cy="527323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Catalogue de services en version numérique qui traduit en des termes partagés la définition réglementaire de l'ensemble socle de services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Kit pour décliner l’offre socle en tout numérique</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Liste de solutions disponibles (outils, modèles d’organisation, partenariats) sur une plateforme numérique</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Simulateur de charge pour évaluer les ressources humaines nécessaires à la réalisation des missions et en fonction de critères comparables au sein du réseau</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Etudes de cas et webinaire pour la promotion des leviers d’efficience favorables à l’effectivité de l’offre de services.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Recueil de pratiques reproductibles favorables à l’accompagnement des ETT</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21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17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6333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8" grpId="0" animBg="1"/>
      <p:bldP spid="7"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9E965-BF80-5087-C3C8-D1C4922F6772}"/>
            </a:ext>
          </a:extLst>
        </p:cNvPr>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88FA2BA5-337E-2CDD-453C-69C9415A2FCA}"/>
              </a:ext>
            </a:extLst>
          </p:cNvPr>
          <p:cNvSpPr/>
          <p:nvPr/>
        </p:nvSpPr>
        <p:spPr>
          <a:xfrm>
            <a:off x="967947" y="5876461"/>
            <a:ext cx="11005750" cy="43061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C9AD0FE1-6896-D495-9348-1A66D67092E5}"/>
              </a:ext>
            </a:extLst>
          </p:cNvPr>
          <p:cNvSpPr/>
          <p:nvPr/>
        </p:nvSpPr>
        <p:spPr>
          <a:xfrm>
            <a:off x="967947" y="5441745"/>
            <a:ext cx="11005750" cy="358711"/>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96870CEA-873B-6547-3047-01536551ED27}"/>
              </a:ext>
            </a:extLst>
          </p:cNvPr>
          <p:cNvSpPr/>
          <p:nvPr/>
        </p:nvSpPr>
        <p:spPr>
          <a:xfrm>
            <a:off x="967947" y="4652555"/>
            <a:ext cx="11005750" cy="685563"/>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E8C542C1-0E1D-3BA2-E0EE-08D8AF7D0408}"/>
              </a:ext>
            </a:extLst>
          </p:cNvPr>
          <p:cNvSpPr/>
          <p:nvPr/>
        </p:nvSpPr>
        <p:spPr>
          <a:xfrm>
            <a:off x="967947" y="3830131"/>
            <a:ext cx="11005750" cy="685563"/>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EE1367D0-9155-EECE-E6B3-13F9EDB5DA91}"/>
              </a:ext>
            </a:extLst>
          </p:cNvPr>
          <p:cNvSpPr/>
          <p:nvPr/>
        </p:nvSpPr>
        <p:spPr>
          <a:xfrm>
            <a:off x="967947" y="3373030"/>
            <a:ext cx="11005750" cy="358711"/>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1D649A62-1758-79CA-1470-D2748BF6B30D}"/>
              </a:ext>
            </a:extLst>
          </p:cNvPr>
          <p:cNvSpPr/>
          <p:nvPr/>
        </p:nvSpPr>
        <p:spPr>
          <a:xfrm>
            <a:off x="956111" y="2568427"/>
            <a:ext cx="11005750" cy="616903"/>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FDE00B08-1FC9-1DF7-1F4B-1779D47CBAF2}"/>
              </a:ext>
            </a:extLst>
          </p:cNvPr>
          <p:cNvSpPr/>
          <p:nvPr/>
        </p:nvSpPr>
        <p:spPr>
          <a:xfrm>
            <a:off x="967947" y="2019976"/>
            <a:ext cx="11005750" cy="45648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9296A04B-0494-9C4D-76C3-0E0E7F3BC1DA}"/>
              </a:ext>
            </a:extLst>
          </p:cNvPr>
          <p:cNvSpPr>
            <a:spLocks noGrp="1"/>
          </p:cNvSpPr>
          <p:nvPr>
            <p:ph type="body" sz="quarter" idx="10"/>
          </p:nvPr>
        </p:nvSpPr>
        <p:spPr>
          <a:xfrm>
            <a:off x="605481" y="189268"/>
            <a:ext cx="10243752" cy="1026374"/>
          </a:xfrm>
        </p:spPr>
        <p:txBody>
          <a:bodyPr>
            <a:noAutofit/>
          </a:bodyPr>
          <a:lstStyle/>
          <a:p>
            <a:pPr algn="just">
              <a:lnSpc>
                <a:spcPct val="100000"/>
              </a:lnSpc>
              <a:spcAft>
                <a:spcPts val="800"/>
              </a:spcAft>
            </a:pPr>
            <a:r>
              <a:rPr lang="fr-FR" sz="2200" b="1" dirty="0"/>
              <a:t>De quelles ressources disposez-vous pour nourrir la communication de votre Service en cohérence avec celle du réseau  ?</a:t>
            </a:r>
            <a:endParaRPr lang="fr-FR" sz="22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A31BBC91-9260-EF6E-4E97-C92DAFC1DEF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B9194E1F-8274-E02B-7AF6-F066A9C31730}"/>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584C6D37-F826-655F-5A02-7F68B2414AF4}"/>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8</a:t>
            </a:r>
            <a:endParaRPr kumimoji="0" lang="fr-FR" sz="2600" b="1"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FBE2C701-2344-5AEA-3172-6DCEA55C4A96}"/>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ontserrat" charset="0"/>
                <a:ea typeface="+mn-ea"/>
                <a:cs typeface="+mn-cs"/>
              </a:rPr>
              <a:t>Plusieurs réponses possibles</a:t>
            </a:r>
          </a:p>
        </p:txBody>
      </p:sp>
      <p:sp>
        <p:nvSpPr>
          <p:cNvPr id="5" name="ZoneTexte 4">
            <a:extLst>
              <a:ext uri="{FF2B5EF4-FFF2-40B4-BE49-F238E27FC236}">
                <a16:creationId xmlns:a16="http://schemas.microsoft.com/office/drawing/2014/main" id="{C78232BD-190F-7FC0-1349-E7A9A80658E3}"/>
              </a:ext>
            </a:extLst>
          </p:cNvPr>
          <p:cNvSpPr txBox="1"/>
          <p:nvPr/>
        </p:nvSpPr>
        <p:spPr>
          <a:xfrm>
            <a:off x="1055485" y="2052549"/>
            <a:ext cx="10918211" cy="424731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Cartographie des messages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Eléments de langage pour exprimer les positions du réseau et exprimer la réussite des SPSTI</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Plaquette « Les progrès de la prévention…en chiffres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Bulletins trimestriels Santé-Travail à l’attention de l’environnement des SPSTI </a:t>
            </a:r>
            <a:r>
              <a:rPr kumimoji="0" lang="fr-FR" sz="230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(parlementaires, Partenaires sociaux etc.)</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Supports de diffusion pour le réseau LinkedIn </a:t>
            </a:r>
            <a:r>
              <a:rPr kumimoji="0" lang="fr-FR" sz="2300"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(Chiffres de la semaine etc.)</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Séries </a:t>
            </a: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vidéo</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 – « Les succès de la prévention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300" b="1" kern="100" dirty="0">
                <a:solidFill>
                  <a:prstClr val="black"/>
                </a:solidFill>
                <a:latin typeface="Montserrat" panose="00000500000000000000" pitchFamily="2" charset="0"/>
                <a:ea typeface="Aptos" panose="020B0004020202020204" pitchFamily="34" charset="0"/>
                <a:cs typeface="Times New Roman" panose="02020603050405020304" pitchFamily="18" charset="0"/>
              </a:rPr>
              <a:t> </a:t>
            </a:r>
            <a:r>
              <a:rPr kumimoji="0" lang="fr-FR" sz="23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Une mascotte représentant un chaton bleu casqué</a:t>
            </a:r>
          </a:p>
        </p:txBody>
      </p:sp>
    </p:spTree>
    <p:extLst>
      <p:ext uri="{BB962C8B-B14F-4D97-AF65-F5344CB8AC3E}">
        <p14:creationId xmlns:p14="http://schemas.microsoft.com/office/powerpoint/2010/main" val="239390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0" grpId="0" animBg="1"/>
      <p:bldP spid="9" grpId="0" animBg="1"/>
      <p:bldP spid="8" grpId="0" animBg="1"/>
      <p:bldP spid="7"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0EC4D-6F6C-C919-CA58-6C15FC3B299A}"/>
            </a:ext>
          </a:extLst>
        </p:cNvPr>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FCAF1266-1C08-C632-0DF2-EA03506F8288}"/>
              </a:ext>
            </a:extLst>
          </p:cNvPr>
          <p:cNvSpPr/>
          <p:nvPr/>
        </p:nvSpPr>
        <p:spPr>
          <a:xfrm>
            <a:off x="889780" y="4622792"/>
            <a:ext cx="11005750" cy="1073671"/>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20598661-D828-FFB5-EFE4-7EBBC6806CC0}"/>
              </a:ext>
            </a:extLst>
          </p:cNvPr>
          <p:cNvSpPr/>
          <p:nvPr/>
        </p:nvSpPr>
        <p:spPr>
          <a:xfrm>
            <a:off x="889780" y="3429936"/>
            <a:ext cx="11005750" cy="938607"/>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7E9A5A24-8D44-5AEF-768E-AFAC4E7B3F60}"/>
              </a:ext>
            </a:extLst>
          </p:cNvPr>
          <p:cNvSpPr/>
          <p:nvPr/>
        </p:nvSpPr>
        <p:spPr>
          <a:xfrm>
            <a:off x="889780" y="2291272"/>
            <a:ext cx="11005750" cy="834986"/>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02836F8D-B4BD-1A49-ACAA-10BA604AAD7B}"/>
              </a:ext>
            </a:extLst>
          </p:cNvPr>
          <p:cNvSpPr>
            <a:spLocks noGrp="1"/>
          </p:cNvSpPr>
          <p:nvPr>
            <p:ph type="body" sz="quarter" idx="10"/>
          </p:nvPr>
        </p:nvSpPr>
        <p:spPr>
          <a:xfrm>
            <a:off x="605481" y="189268"/>
            <a:ext cx="10243752" cy="1026374"/>
          </a:xfrm>
        </p:spPr>
        <p:txBody>
          <a:bodyPr>
            <a:noAutofit/>
          </a:bodyPr>
          <a:lstStyle/>
          <a:p>
            <a:pPr algn="just">
              <a:lnSpc>
                <a:spcPct val="100000"/>
              </a:lnSpc>
              <a:spcAft>
                <a:spcPts val="800"/>
              </a:spcAft>
            </a:pPr>
            <a:r>
              <a:rPr lang="fr-FR" sz="2200" b="1" dirty="0"/>
              <a:t>De quelles ressources disposez-vous pour orienter votre activité de prévention de la désinsertion professionnelle  ?</a:t>
            </a:r>
            <a:endParaRPr lang="fr-FR" sz="22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F8527E94-1B22-F652-1DCE-9984DDF0DFF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F49B470B-F2A4-CBA9-8015-117520D2CA21}"/>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0E662B67-31EE-69A2-43F7-F0CE01748918}"/>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9</a:t>
            </a:r>
            <a:endParaRPr kumimoji="0" lang="fr-FR" sz="2600" b="1"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22A1FFCC-ECB9-912A-42B7-8597A8D9426B}"/>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ontserrat" charset="0"/>
                <a:ea typeface="+mn-ea"/>
                <a:cs typeface="+mn-cs"/>
              </a:rPr>
              <a:t>Plusieurs réponses possibles</a:t>
            </a:r>
          </a:p>
        </p:txBody>
      </p:sp>
      <p:sp>
        <p:nvSpPr>
          <p:cNvPr id="5" name="ZoneTexte 4">
            <a:extLst>
              <a:ext uri="{FF2B5EF4-FFF2-40B4-BE49-F238E27FC236}">
                <a16:creationId xmlns:a16="http://schemas.microsoft.com/office/drawing/2014/main" id="{16A6425D-9209-6084-43D0-2D458F373D67}"/>
              </a:ext>
            </a:extLst>
          </p:cNvPr>
          <p:cNvSpPr txBox="1"/>
          <p:nvPr/>
        </p:nvSpPr>
        <p:spPr>
          <a:xfrm>
            <a:off x="844900" y="2287327"/>
            <a:ext cx="10807000" cy="359072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200" b="1" dirty="0">
                <a:latin typeface="Montserrat" panose="00000500000000000000" pitchFamily="2" charset="0"/>
              </a:rPr>
              <a:t>Indice partagé de prévention de la désinsertion professionnel (IRDP) élaboré par le CHU d’Angers dans sa première version </a:t>
            </a:r>
          </a:p>
          <a:p>
            <a:pPr marR="0" lvl="0" algn="just" defTabSz="914400" rtl="0" eaLnBrk="1" fontAlgn="auto" latinLnBrk="0" hangingPunct="1">
              <a:lnSpc>
                <a:spcPct val="100000"/>
              </a:lnSpc>
              <a:spcBef>
                <a:spcPts val="0"/>
              </a:spcBef>
              <a:spcAft>
                <a:spcPts val="800"/>
              </a:spcAft>
              <a:buClrTx/>
              <a:buSzTx/>
              <a:tabLst/>
              <a:defRPr/>
            </a:pPr>
            <a:endParaRPr lang="fr-FR" sz="2200" b="1" dirty="0">
              <a:latin typeface="Montserrat" panose="00000500000000000000" pitchFamily="2" charset="0"/>
            </a:endParaRPr>
          </a:p>
          <a:p>
            <a:pPr marL="285750" indent="-285750" algn="just">
              <a:spcAft>
                <a:spcPts val="800"/>
              </a:spcAft>
              <a:buFont typeface="Wingdings" panose="05000000000000000000" pitchFamily="2" charset="2"/>
              <a:buChar char="q"/>
            </a:pPr>
            <a:r>
              <a:rPr lang="fr-FR" sz="2200" b="1" dirty="0">
                <a:latin typeface="Montserrat" panose="00000500000000000000" pitchFamily="2" charset="0"/>
              </a:rPr>
              <a:t>Parcours types de maintien en emploi de personnes en situation de handicap</a:t>
            </a:r>
          </a:p>
          <a:p>
            <a:pPr algn="just">
              <a:spcAft>
                <a:spcPts val="800"/>
              </a:spcAft>
            </a:pPr>
            <a:endParaRPr lang="fr-FR" sz="2200" b="1" dirty="0">
              <a:latin typeface="Montserrat" panose="00000500000000000000" pitchFamily="2" charset="0"/>
            </a:endParaRPr>
          </a:p>
          <a:p>
            <a:pPr marL="285750" indent="-285750" algn="just">
              <a:spcAft>
                <a:spcPts val="800"/>
              </a:spcAft>
              <a:buFont typeface="Wingdings" panose="05000000000000000000" pitchFamily="2" charset="2"/>
              <a:buChar char="q"/>
            </a:pPr>
            <a:r>
              <a:rPr lang="fr-FR" sz="2200" b="1" dirty="0">
                <a:latin typeface="Montserrat" panose="00000500000000000000" pitchFamily="2" charset="0"/>
              </a:rPr>
              <a:t>Caméra intelligente qui détermine les capacités restantes d’un salarié à partir d’une capture vidéo</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lang="fr-FR" dirty="0"/>
          </a:p>
        </p:txBody>
      </p:sp>
    </p:spTree>
    <p:extLst>
      <p:ext uri="{BB962C8B-B14F-4D97-AF65-F5344CB8AC3E}">
        <p14:creationId xmlns:p14="http://schemas.microsoft.com/office/powerpoint/2010/main" val="91073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1FC65-91C7-E0CB-51BD-6693E61DFF36}"/>
            </a:ext>
          </a:extLst>
        </p:cNvPr>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708CB1A5-6155-F293-A419-E9A583F06A67}"/>
              </a:ext>
            </a:extLst>
          </p:cNvPr>
          <p:cNvSpPr/>
          <p:nvPr/>
        </p:nvSpPr>
        <p:spPr>
          <a:xfrm>
            <a:off x="1037795" y="5903778"/>
            <a:ext cx="10960616" cy="644527"/>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BA920A1B-8519-C60B-F2E4-5692D905D79A}"/>
              </a:ext>
            </a:extLst>
          </p:cNvPr>
          <p:cNvSpPr/>
          <p:nvPr/>
        </p:nvSpPr>
        <p:spPr>
          <a:xfrm>
            <a:off x="1015228" y="5090769"/>
            <a:ext cx="11005750" cy="64452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037D731B-3D6B-F10C-8C18-F3174D0565E8}"/>
              </a:ext>
            </a:extLst>
          </p:cNvPr>
          <p:cNvSpPr/>
          <p:nvPr/>
        </p:nvSpPr>
        <p:spPr>
          <a:xfrm>
            <a:off x="992661" y="4188246"/>
            <a:ext cx="11005750" cy="754458"/>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2C919212-74E6-EB53-A7D4-2FBEA19D36B1}"/>
              </a:ext>
            </a:extLst>
          </p:cNvPr>
          <p:cNvSpPr/>
          <p:nvPr/>
        </p:nvSpPr>
        <p:spPr>
          <a:xfrm>
            <a:off x="1037795" y="3429000"/>
            <a:ext cx="10960616" cy="644527"/>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32E20A60-8457-865A-4459-1760C8923C36}"/>
              </a:ext>
            </a:extLst>
          </p:cNvPr>
          <p:cNvSpPr/>
          <p:nvPr/>
        </p:nvSpPr>
        <p:spPr>
          <a:xfrm>
            <a:off x="992661" y="2632073"/>
            <a:ext cx="11005750" cy="64452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D0046E26-350E-C2BA-E8A7-001312C2B7E7}"/>
              </a:ext>
            </a:extLst>
          </p:cNvPr>
          <p:cNvSpPr/>
          <p:nvPr/>
        </p:nvSpPr>
        <p:spPr>
          <a:xfrm>
            <a:off x="992661" y="1869007"/>
            <a:ext cx="11005750" cy="50348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AA735F93-8909-3CDD-E41F-803FAF294CB0}"/>
              </a:ext>
            </a:extLst>
          </p:cNvPr>
          <p:cNvSpPr>
            <a:spLocks noGrp="1"/>
          </p:cNvSpPr>
          <p:nvPr>
            <p:ph type="body" sz="quarter" idx="10"/>
          </p:nvPr>
        </p:nvSpPr>
        <p:spPr>
          <a:xfrm>
            <a:off x="605481" y="189268"/>
            <a:ext cx="10060637" cy="1026374"/>
          </a:xfrm>
        </p:spPr>
        <p:txBody>
          <a:bodyPr>
            <a:noAutofit/>
          </a:bodyPr>
          <a:lstStyle/>
          <a:p>
            <a:pPr algn="just">
              <a:lnSpc>
                <a:spcPct val="100000"/>
              </a:lnSpc>
              <a:spcAft>
                <a:spcPts val="800"/>
              </a:spcAft>
            </a:pPr>
            <a:r>
              <a:rPr lang="fr-FR" sz="2400" b="1" dirty="0"/>
              <a:t>De quelles ressources disposez-vous pour aborder l’usage de l’IA dans votre Service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E2D04922-A106-BB41-0BBC-4AF8CC37F2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AE77006C-02EB-1979-370B-EE7B4BE1E7F0}"/>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BF8C7B85-75BF-968B-2BAD-BEBE8F7E6C04}"/>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a:t>
            </a:r>
            <a:r>
              <a:rPr lang="fr-FR" sz="2600" b="1" dirty="0">
                <a:solidFill>
                  <a:prstClr val="white"/>
                </a:solidFill>
              </a:rPr>
              <a:t>10</a:t>
            </a:r>
            <a:endParaRPr kumimoji="0" lang="fr-FR" sz="2600" b="1"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F330160F-1DB4-DC90-90A6-567882FD35A3}"/>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ontserrat" charset="0"/>
                <a:ea typeface="+mn-ea"/>
                <a:cs typeface="+mn-cs"/>
              </a:rPr>
              <a:t>Plusieurs réponses possibles</a:t>
            </a:r>
          </a:p>
        </p:txBody>
      </p:sp>
      <p:sp>
        <p:nvSpPr>
          <p:cNvPr id="5" name="ZoneTexte 4">
            <a:extLst>
              <a:ext uri="{FF2B5EF4-FFF2-40B4-BE49-F238E27FC236}">
                <a16:creationId xmlns:a16="http://schemas.microsoft.com/office/drawing/2014/main" id="{76B61D83-07FE-2C7C-837B-69ADCF250144}"/>
              </a:ext>
            </a:extLst>
          </p:cNvPr>
          <p:cNvSpPr txBox="1"/>
          <p:nvPr/>
        </p:nvSpPr>
        <p:spPr>
          <a:xfrm>
            <a:off x="1092035" y="1867196"/>
            <a:ext cx="10807000" cy="467307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dirty="0">
                <a:solidFill>
                  <a:prstClr val="black"/>
                </a:solidFill>
                <a:latin typeface="Montserrat" panose="00000500000000000000" pitchFamily="2" charset="0"/>
              </a:rPr>
              <a:t> </a:t>
            </a:r>
            <a:r>
              <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Webinaire de sensibilisation à l’usage de l’IA en SPSTI</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dirty="0">
                <a:solidFill>
                  <a:prstClr val="black"/>
                </a:solidFill>
                <a:latin typeface="Montserrat" panose="00000500000000000000" pitchFamily="2" charset="0"/>
              </a:rPr>
              <a:t> </a:t>
            </a:r>
            <a:r>
              <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Cartographie des cas d’usages possibles pour aborder et prioriser</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lang="fr-FR" sz="2100" b="1" dirty="0">
              <a:solidFill>
                <a:prstClr val="black"/>
              </a:solidFill>
              <a:latin typeface="Montserrat" panose="00000500000000000000" pitchFamily="2" charset="0"/>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dirty="0">
                <a:solidFill>
                  <a:prstClr val="black"/>
                </a:solidFill>
                <a:latin typeface="Montserrat" panose="00000500000000000000" pitchFamily="2" charset="0"/>
              </a:rPr>
              <a:t> </a:t>
            </a:r>
            <a:r>
              <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Liste de cas d’usage à valeur ajoutée reproductibles</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dirty="0">
                <a:solidFill>
                  <a:prstClr val="black"/>
                </a:solidFill>
                <a:latin typeface="Montserrat" panose="00000500000000000000" pitchFamily="2" charset="0"/>
              </a:rPr>
              <a:t> </a:t>
            </a:r>
            <a:r>
              <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Veille sur les usages de l’IA dans le secteur sanitaire</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dirty="0">
                <a:solidFill>
                  <a:prstClr val="black"/>
                </a:solidFill>
                <a:latin typeface="Montserrat" panose="00000500000000000000" pitchFamily="2" charset="0"/>
              </a:rPr>
              <a:t> </a:t>
            </a:r>
            <a:r>
              <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Charte pour un usage raisonné de l’IA en SPSTI </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100" b="1" dirty="0">
                <a:solidFill>
                  <a:prstClr val="black"/>
                </a:solidFill>
                <a:latin typeface="Montserrat" panose="00000500000000000000" pitchFamily="2" charset="0"/>
              </a:rPr>
              <a:t> </a:t>
            </a:r>
            <a:r>
              <a:rPr kumimoji="0" lang="fr-FR" sz="2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Un agent IA qui développe l’IA dans votre Service</a:t>
            </a:r>
          </a:p>
        </p:txBody>
      </p:sp>
    </p:spTree>
    <p:extLst>
      <p:ext uri="{BB962C8B-B14F-4D97-AF65-F5344CB8AC3E}">
        <p14:creationId xmlns:p14="http://schemas.microsoft.com/office/powerpoint/2010/main" val="309751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0" grpId="0" animBg="1"/>
      <p:bldP spid="8" grpId="0" animBg="1"/>
      <p:bldP spid="7"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CDA97-0D07-B42E-98A8-D1CB20FA7DF6}"/>
            </a:ext>
          </a:extLst>
        </p:cNvPr>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B184172A-C42F-5030-90BA-3E6B81EB5601}"/>
              </a:ext>
            </a:extLst>
          </p:cNvPr>
          <p:cNvSpPr/>
          <p:nvPr/>
        </p:nvSpPr>
        <p:spPr>
          <a:xfrm>
            <a:off x="992661" y="5646626"/>
            <a:ext cx="10960616" cy="492830"/>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3BF93B43-0CFC-7F9B-44A7-2CB5B81043DC}"/>
              </a:ext>
            </a:extLst>
          </p:cNvPr>
          <p:cNvSpPr/>
          <p:nvPr/>
        </p:nvSpPr>
        <p:spPr>
          <a:xfrm>
            <a:off x="992661" y="4911787"/>
            <a:ext cx="11005750" cy="599327"/>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F34F4A09-069D-C73B-550E-4E528CF8CC69}"/>
              </a:ext>
            </a:extLst>
          </p:cNvPr>
          <p:cNvSpPr/>
          <p:nvPr/>
        </p:nvSpPr>
        <p:spPr>
          <a:xfrm>
            <a:off x="992661" y="4358872"/>
            <a:ext cx="11005750" cy="336695"/>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C97C8FED-7A53-8CC4-964F-32EFCBB702E3}"/>
              </a:ext>
            </a:extLst>
          </p:cNvPr>
          <p:cNvSpPr/>
          <p:nvPr/>
        </p:nvSpPr>
        <p:spPr>
          <a:xfrm>
            <a:off x="992661" y="3742285"/>
            <a:ext cx="11005750" cy="50348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8DAF8607-54D7-A541-8194-02CB12FDB769}"/>
              </a:ext>
            </a:extLst>
          </p:cNvPr>
          <p:cNvSpPr/>
          <p:nvPr/>
        </p:nvSpPr>
        <p:spPr>
          <a:xfrm>
            <a:off x="992661" y="2994869"/>
            <a:ext cx="11005750" cy="605338"/>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588EF6B2-8A98-C128-9749-E8E2F0084DFB}"/>
              </a:ext>
            </a:extLst>
          </p:cNvPr>
          <p:cNvSpPr/>
          <p:nvPr/>
        </p:nvSpPr>
        <p:spPr>
          <a:xfrm>
            <a:off x="992661" y="2471350"/>
            <a:ext cx="11005750" cy="381183"/>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FCEB3E53-8854-FB05-7832-F25FAE253BBC}"/>
              </a:ext>
            </a:extLst>
          </p:cNvPr>
          <p:cNvSpPr/>
          <p:nvPr/>
        </p:nvSpPr>
        <p:spPr>
          <a:xfrm>
            <a:off x="992661" y="1869007"/>
            <a:ext cx="11005750" cy="503489"/>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05A8F21-D3D8-6F0A-B230-827014074D42}"/>
              </a:ext>
            </a:extLst>
          </p:cNvPr>
          <p:cNvSpPr>
            <a:spLocks noGrp="1"/>
          </p:cNvSpPr>
          <p:nvPr>
            <p:ph type="body" sz="quarter" idx="10"/>
          </p:nvPr>
        </p:nvSpPr>
        <p:spPr>
          <a:xfrm>
            <a:off x="605481" y="40984"/>
            <a:ext cx="10060637" cy="1026374"/>
          </a:xfrm>
        </p:spPr>
        <p:txBody>
          <a:bodyPr>
            <a:noAutofit/>
          </a:bodyPr>
          <a:lstStyle/>
          <a:p>
            <a:pPr algn="just">
              <a:lnSpc>
                <a:spcPct val="100000"/>
              </a:lnSpc>
              <a:spcAft>
                <a:spcPts val="800"/>
              </a:spcAft>
            </a:pPr>
            <a:r>
              <a:rPr lang="fr-FR" sz="2000" b="1" dirty="0"/>
              <a:t>De quelles ressources médico-techniques disposez-vous pour la pratique de vos équipes pluridisciplinaires et pour éviter de les recréer dans votre Service ?</a:t>
            </a:r>
            <a:endParaRPr lang="fr-FR" sz="20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59158D08-DE6F-C6CA-488F-7EA13DCC3EA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Triangle rectangle 11">
            <a:extLst>
              <a:ext uri="{FF2B5EF4-FFF2-40B4-BE49-F238E27FC236}">
                <a16:creationId xmlns:a16="http://schemas.microsoft.com/office/drawing/2014/main" id="{89C58D5A-7334-F778-3456-E507FE27CE81}"/>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257B4309-3637-3B2E-AB72-575739EB619A}"/>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Q1</a:t>
            </a:r>
            <a:r>
              <a:rPr lang="fr-FR" sz="2600" b="1" dirty="0">
                <a:solidFill>
                  <a:prstClr val="white"/>
                </a:solidFill>
              </a:rPr>
              <a:t>1</a:t>
            </a:r>
            <a:endParaRPr kumimoji="0" lang="fr-FR" sz="2600" b="1" i="0" u="none" strike="noStrike" kern="1200" cap="none" spc="0" normalizeH="0" baseline="0" noProof="0" dirty="0">
              <a:ln>
                <a:noFill/>
              </a:ln>
              <a:solidFill>
                <a:prstClr val="white"/>
              </a:solidFill>
              <a:effectLst/>
              <a:uLnTx/>
              <a:uFillTx/>
              <a:latin typeface="Montserrat" charset="0"/>
            </a:endParaRPr>
          </a:p>
        </p:txBody>
      </p:sp>
      <p:sp>
        <p:nvSpPr>
          <p:cNvPr id="3" name="Rectangle : coins arrondis 2">
            <a:extLst>
              <a:ext uri="{FF2B5EF4-FFF2-40B4-BE49-F238E27FC236}">
                <a16:creationId xmlns:a16="http://schemas.microsoft.com/office/drawing/2014/main" id="{43DB9095-A750-CBE1-1E56-715765BBFAB9}"/>
              </a:ext>
            </a:extLst>
          </p:cNvPr>
          <p:cNvSpPr/>
          <p:nvPr/>
        </p:nvSpPr>
        <p:spPr>
          <a:xfrm>
            <a:off x="2842934" y="1236089"/>
            <a:ext cx="7099442" cy="35519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ontserrat" charset="0"/>
                <a:ea typeface="+mn-ea"/>
                <a:cs typeface="+mn-cs"/>
              </a:rPr>
              <a:t>Plusieurs réponses possibles</a:t>
            </a:r>
          </a:p>
        </p:txBody>
      </p:sp>
      <p:sp>
        <p:nvSpPr>
          <p:cNvPr id="5" name="ZoneTexte 4">
            <a:extLst>
              <a:ext uri="{FF2B5EF4-FFF2-40B4-BE49-F238E27FC236}">
                <a16:creationId xmlns:a16="http://schemas.microsoft.com/office/drawing/2014/main" id="{9F4CB221-93D0-2FA3-4B73-F6BB1A868165}"/>
              </a:ext>
            </a:extLst>
          </p:cNvPr>
          <p:cNvSpPr txBox="1"/>
          <p:nvPr/>
        </p:nvSpPr>
        <p:spPr>
          <a:xfrm>
            <a:off x="1205137" y="1928980"/>
            <a:ext cx="10375035" cy="418576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Guide « Risque chimique – examens complémentaires à prescrire » </a:t>
            </a:r>
          </a:p>
          <a:p>
            <a:pPr marR="0" lvl="0" algn="just" defTabSz="914400" rtl="0" eaLnBrk="1" fontAlgn="auto" latinLnBrk="0" hangingPunct="1">
              <a:lnSpc>
                <a:spcPct val="100000"/>
              </a:lnSpc>
              <a:spcBef>
                <a:spcPts val="0"/>
              </a:spcBef>
              <a:spcAft>
                <a:spcPts val="800"/>
              </a:spcAft>
              <a:buClrTx/>
              <a:buSzTx/>
              <a:tabLst/>
              <a:defRPr/>
            </a:pPr>
            <a:endParaRPr kumimoji="0" lang="fr-FR" sz="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000" b="1" dirty="0">
                <a:solidFill>
                  <a:prstClr val="black"/>
                </a:solidFill>
                <a:latin typeface="Montserrat" panose="00000500000000000000" pitchFamily="2" charset="0"/>
              </a:rPr>
              <a:t> </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Fiches Actions en Toxicologie (</a:t>
            </a:r>
            <a:r>
              <a:rPr kumimoji="0" lang="fr-FR" sz="2000" b="1" i="0"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FATox</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endParaRPr kumimoji="0" lang="fr-FR" sz="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000" b="1" dirty="0">
                <a:solidFill>
                  <a:prstClr val="black"/>
                </a:solidFill>
                <a:latin typeface="Montserrat" panose="00000500000000000000" pitchFamily="2" charset="0"/>
              </a:rPr>
              <a:t> </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Fiches Médico-Professionnelles (ordonnances de prévention pour 1500 métiers)</a:t>
            </a:r>
          </a:p>
          <a:p>
            <a:pPr marR="0" lvl="0" algn="just" defTabSz="914400" rtl="0" eaLnBrk="1" fontAlgn="auto" latinLnBrk="0" hangingPunct="1">
              <a:lnSpc>
                <a:spcPct val="100000"/>
              </a:lnSpc>
              <a:spcBef>
                <a:spcPts val="0"/>
              </a:spcBef>
              <a:spcAft>
                <a:spcPts val="800"/>
              </a:spcAft>
              <a:buClrTx/>
              <a:buSzTx/>
              <a:tabLst/>
              <a:defRPr/>
            </a:pPr>
            <a:endParaRPr kumimoji="0" lang="fr-FR" sz="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000" b="1" dirty="0">
                <a:solidFill>
                  <a:prstClr val="black"/>
                </a:solidFill>
                <a:latin typeface="Montserrat" panose="00000500000000000000" pitchFamily="2" charset="0"/>
              </a:rPr>
              <a:t> </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Kit et webinaire pour la prévention des conduites addictives</a:t>
            </a:r>
          </a:p>
          <a:p>
            <a:pPr marR="0" lvl="0" algn="just" defTabSz="914400" rtl="0" eaLnBrk="1" fontAlgn="auto" latinLnBrk="0" hangingPunct="1">
              <a:lnSpc>
                <a:spcPct val="100000"/>
              </a:lnSpc>
              <a:spcBef>
                <a:spcPts val="0"/>
              </a:spcBef>
              <a:spcAft>
                <a:spcPts val="800"/>
              </a:spcAft>
              <a:buClrTx/>
              <a:buSzTx/>
              <a:tabLst/>
              <a:defRPr/>
            </a:pPr>
            <a:endParaRPr kumimoji="0" lang="fr-FR" sz="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000" b="1" dirty="0">
                <a:solidFill>
                  <a:prstClr val="black"/>
                </a:solidFill>
                <a:latin typeface="Montserrat" panose="00000500000000000000" pitchFamily="2" charset="0"/>
              </a:rPr>
              <a:t> </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Thésaurus harmonisés et aides à la saisie</a:t>
            </a:r>
          </a:p>
          <a:p>
            <a:pPr marR="0" lvl="0" algn="just" defTabSz="914400" rtl="0" eaLnBrk="1" fontAlgn="auto" latinLnBrk="0" hangingPunct="1">
              <a:lnSpc>
                <a:spcPct val="100000"/>
              </a:lnSpc>
              <a:spcBef>
                <a:spcPts val="0"/>
              </a:spcBef>
              <a:spcAft>
                <a:spcPts val="800"/>
              </a:spcAft>
              <a:buClrTx/>
              <a:buSzTx/>
              <a:tabLst/>
              <a:defRPr/>
            </a:pPr>
            <a:endParaRPr kumimoji="0" lang="fr-FR" sz="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lang="fr-FR" sz="2000" b="1" dirty="0">
                <a:solidFill>
                  <a:prstClr val="black"/>
                </a:solidFill>
                <a:latin typeface="Montserrat" panose="00000500000000000000" pitchFamily="2" charset="0"/>
              </a:rPr>
              <a:t> </a:t>
            </a: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Diaporamas des Journées Santé Travail de Présanse (partage de pratiques reproductibles)</a:t>
            </a:r>
          </a:p>
          <a:p>
            <a:pPr marR="0" lvl="0" algn="just" defTabSz="914400" rtl="0" eaLnBrk="1" fontAlgn="auto" latinLnBrk="0" hangingPunct="1">
              <a:lnSpc>
                <a:spcPct val="100000"/>
              </a:lnSpc>
              <a:spcBef>
                <a:spcPts val="0"/>
              </a:spcBef>
              <a:spcAft>
                <a:spcPts val="800"/>
              </a:spcAft>
              <a:buClrTx/>
              <a:buSzTx/>
              <a:tabLst/>
              <a:defRPr/>
            </a:pPr>
            <a:endParaRPr kumimoji="0" lang="fr-FR" sz="1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q"/>
              <a:tabLst/>
              <a:defRPr/>
            </a:pPr>
            <a:r>
              <a:rPr kumimoji="0" lang="fr-FR" sz="2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Solution pour délivrer l’offre socle sans médecin du travail</a:t>
            </a:r>
          </a:p>
        </p:txBody>
      </p:sp>
    </p:spTree>
    <p:extLst>
      <p:ext uri="{BB962C8B-B14F-4D97-AF65-F5344CB8AC3E}">
        <p14:creationId xmlns:p14="http://schemas.microsoft.com/office/powerpoint/2010/main" val="94537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0" grpId="0" animBg="1"/>
      <p:bldP spid="9" grpId="0" animBg="1"/>
      <p:bldP spid="8" grpId="0" animBg="1"/>
      <p:bldP spid="7"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30039-571D-720A-A6F2-615D5A42E692}"/>
            </a:ext>
          </a:extLst>
        </p:cNvPr>
        <p:cNvGrpSpPr/>
        <p:nvPr/>
      </p:nvGrpSpPr>
      <p:grpSpPr>
        <a:xfrm>
          <a:off x="0" y="0"/>
          <a:ext cx="0" cy="0"/>
          <a:chOff x="0" y="0"/>
          <a:chExt cx="0" cy="0"/>
        </a:xfrm>
      </p:grpSpPr>
      <p:pic>
        <p:nvPicPr>
          <p:cNvPr id="2056" name="Picture 8" descr="trophée coupe plat style icône illustration vectorielle 5862516 Art  vectoriel chez Vecteezy">
            <a:extLst>
              <a:ext uri="{FF2B5EF4-FFF2-40B4-BE49-F238E27FC236}">
                <a16:creationId xmlns:a16="http://schemas.microsoft.com/office/drawing/2014/main" id="{BBD5C8AD-D642-FDC4-CC4B-98A46C4DFD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2478" y="68263"/>
            <a:ext cx="7427044" cy="6721475"/>
          </a:xfrm>
          <a:prstGeom prst="rect">
            <a:avLst/>
          </a:prstGeom>
          <a:solidFill>
            <a:srgbClr val="FFFFFF"/>
          </a:solidFill>
        </p:spPr>
      </p:pic>
    </p:spTree>
    <p:extLst>
      <p:ext uri="{BB962C8B-B14F-4D97-AF65-F5344CB8AC3E}">
        <p14:creationId xmlns:p14="http://schemas.microsoft.com/office/powerpoint/2010/main" val="357278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A91CA-CDE0-B17F-71D6-E15CCFC1091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164C806-CDC2-F19E-27BE-9728D53EDA0B}"/>
              </a:ext>
            </a:extLst>
          </p:cNvPr>
          <p:cNvSpPr>
            <a:spLocks noGrp="1"/>
          </p:cNvSpPr>
          <p:nvPr>
            <p:ph type="body" sz="quarter" idx="10"/>
          </p:nvPr>
        </p:nvSpPr>
        <p:spPr>
          <a:xfrm>
            <a:off x="2061344" y="1513667"/>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Stéréotype 1</a:t>
            </a: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ZoneTexte 3">
            <a:extLst>
              <a:ext uri="{FF2B5EF4-FFF2-40B4-BE49-F238E27FC236}">
                <a16:creationId xmlns:a16="http://schemas.microsoft.com/office/drawing/2014/main" id="{D0B6BA45-CC8E-0C3B-0719-07443AA77E2B}"/>
              </a:ext>
            </a:extLst>
          </p:cNvPr>
          <p:cNvSpPr txBox="1"/>
          <p:nvPr/>
        </p:nvSpPr>
        <p:spPr>
          <a:xfrm>
            <a:off x="1284270" y="3095610"/>
            <a:ext cx="10202238" cy="1647439"/>
          </a:xfrm>
          <a:prstGeom prst="rect">
            <a:avLst/>
          </a:prstGeom>
          <a:noFill/>
        </p:spPr>
        <p:txBody>
          <a:bodyPr wrap="square">
            <a:spAutoFit/>
          </a:bodyPr>
          <a:lstStyle/>
          <a:p>
            <a:pPr algn="ctr">
              <a:lnSpc>
                <a:spcPct val="115000"/>
              </a:lnSpc>
              <a:spcAft>
                <a:spcPts val="800"/>
              </a:spcAft>
              <a:buNone/>
            </a:pPr>
            <a:r>
              <a:rPr lang="fr-FR" sz="3000" b="1" kern="100" dirty="0">
                <a:solidFill>
                  <a:schemeClr val="bg1"/>
                </a:solidFill>
                <a:effectLst/>
                <a:latin typeface="Montserrat" panose="00000500000000000000" pitchFamily="2" charset="0"/>
                <a:ea typeface="Aptos" panose="020B0004020202020204" pitchFamily="34" charset="0"/>
                <a:cs typeface="Times New Roman" panose="02020603050405020304" pitchFamily="18" charset="0"/>
              </a:rPr>
              <a:t>« Les SPSTI peinent à mettre en œuvre la réforme de 2021, les résultats ne sont pas là. Il faut les supprimer »</a:t>
            </a:r>
            <a:endParaRPr lang="fr-FR" sz="3000" kern="100" dirty="0">
              <a:solidFill>
                <a:schemeClr val="bg1"/>
              </a:solidFill>
              <a:effectLst/>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46631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75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A7907-0E7B-C0BE-DD1D-4CA425B58452}"/>
            </a:ext>
          </a:extLst>
        </p:cNvPr>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039BBD61-1FD6-1B40-2917-C77D622FD045}"/>
              </a:ext>
            </a:extLst>
          </p:cNvPr>
          <p:cNvSpPr/>
          <p:nvPr/>
        </p:nvSpPr>
        <p:spPr>
          <a:xfrm>
            <a:off x="1096975" y="5913327"/>
            <a:ext cx="10687483" cy="6251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500">
              <a:latin typeface="Montserrat" panose="00000500000000000000" pitchFamily="2" charset="0"/>
            </a:endParaRPr>
          </a:p>
        </p:txBody>
      </p:sp>
      <p:sp>
        <p:nvSpPr>
          <p:cNvPr id="8" name="Rectangle : coins arrondis 7">
            <a:extLst>
              <a:ext uri="{FF2B5EF4-FFF2-40B4-BE49-F238E27FC236}">
                <a16:creationId xmlns:a16="http://schemas.microsoft.com/office/drawing/2014/main" id="{E8F48D90-64E3-45D4-C7BC-EE18D7313754}"/>
              </a:ext>
            </a:extLst>
          </p:cNvPr>
          <p:cNvSpPr/>
          <p:nvPr/>
        </p:nvSpPr>
        <p:spPr>
          <a:xfrm>
            <a:off x="1097214" y="5095587"/>
            <a:ext cx="10660868" cy="625179"/>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500">
              <a:latin typeface="Montserrat" panose="00000500000000000000" pitchFamily="2" charset="0"/>
            </a:endParaRPr>
          </a:p>
        </p:txBody>
      </p:sp>
      <p:sp>
        <p:nvSpPr>
          <p:cNvPr id="7" name="Rectangle : coins arrondis 6">
            <a:extLst>
              <a:ext uri="{FF2B5EF4-FFF2-40B4-BE49-F238E27FC236}">
                <a16:creationId xmlns:a16="http://schemas.microsoft.com/office/drawing/2014/main" id="{1030CAF2-BD55-08E1-CB4B-B62F19BA7A1B}"/>
              </a:ext>
            </a:extLst>
          </p:cNvPr>
          <p:cNvSpPr/>
          <p:nvPr/>
        </p:nvSpPr>
        <p:spPr>
          <a:xfrm>
            <a:off x="1109333" y="4218670"/>
            <a:ext cx="10675126" cy="8047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500">
              <a:latin typeface="Montserrat" panose="00000500000000000000" pitchFamily="2" charset="0"/>
            </a:endParaRPr>
          </a:p>
        </p:txBody>
      </p:sp>
      <p:sp>
        <p:nvSpPr>
          <p:cNvPr id="6" name="Rectangle : coins arrondis 5">
            <a:extLst>
              <a:ext uri="{FF2B5EF4-FFF2-40B4-BE49-F238E27FC236}">
                <a16:creationId xmlns:a16="http://schemas.microsoft.com/office/drawing/2014/main" id="{B5C1CC01-4AD6-4874-6D90-272C50A4030E}"/>
              </a:ext>
            </a:extLst>
          </p:cNvPr>
          <p:cNvSpPr/>
          <p:nvPr/>
        </p:nvSpPr>
        <p:spPr>
          <a:xfrm>
            <a:off x="1096976" y="3304270"/>
            <a:ext cx="10675126" cy="76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500">
              <a:latin typeface="Montserrat" panose="00000500000000000000" pitchFamily="2" charset="0"/>
            </a:endParaRPr>
          </a:p>
        </p:txBody>
      </p:sp>
      <p:sp>
        <p:nvSpPr>
          <p:cNvPr id="5" name="Rectangle : coins arrondis 4">
            <a:extLst>
              <a:ext uri="{FF2B5EF4-FFF2-40B4-BE49-F238E27FC236}">
                <a16:creationId xmlns:a16="http://schemas.microsoft.com/office/drawing/2014/main" id="{40F27C9E-E5BC-0AE2-67A8-4C117D6B71BC}"/>
              </a:ext>
            </a:extLst>
          </p:cNvPr>
          <p:cNvSpPr/>
          <p:nvPr/>
        </p:nvSpPr>
        <p:spPr>
          <a:xfrm>
            <a:off x="1096975" y="2152326"/>
            <a:ext cx="10673227" cy="9814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500">
              <a:latin typeface="Montserrat" panose="00000500000000000000" pitchFamily="2" charset="0"/>
            </a:endParaRPr>
          </a:p>
        </p:txBody>
      </p:sp>
      <p:sp>
        <p:nvSpPr>
          <p:cNvPr id="3" name="Rectangle : coins arrondis 2">
            <a:extLst>
              <a:ext uri="{FF2B5EF4-FFF2-40B4-BE49-F238E27FC236}">
                <a16:creationId xmlns:a16="http://schemas.microsoft.com/office/drawing/2014/main" id="{0300B76E-5056-EA6F-5F18-3C92FA9535D8}"/>
              </a:ext>
            </a:extLst>
          </p:cNvPr>
          <p:cNvSpPr/>
          <p:nvPr/>
        </p:nvSpPr>
        <p:spPr>
          <a:xfrm>
            <a:off x="1098874" y="1232404"/>
            <a:ext cx="10673227" cy="8047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500" dirty="0">
              <a:latin typeface="Montserrat" panose="00000500000000000000" pitchFamily="2" charset="0"/>
            </a:endParaRPr>
          </a:p>
        </p:txBody>
      </p:sp>
      <p:sp>
        <p:nvSpPr>
          <p:cNvPr id="2" name="Espace réservé du texte 1">
            <a:extLst>
              <a:ext uri="{FF2B5EF4-FFF2-40B4-BE49-F238E27FC236}">
                <a16:creationId xmlns:a16="http://schemas.microsoft.com/office/drawing/2014/main" id="{87070618-C4FA-8B4E-4AB0-23498251FB04}"/>
              </a:ext>
            </a:extLst>
          </p:cNvPr>
          <p:cNvSpPr>
            <a:spLocks noGrp="1"/>
          </p:cNvSpPr>
          <p:nvPr>
            <p:ph type="body" sz="quarter" idx="10"/>
          </p:nvPr>
        </p:nvSpPr>
        <p:spPr>
          <a:xfrm>
            <a:off x="859268" y="186026"/>
            <a:ext cx="11962879" cy="781684"/>
          </a:xfrm>
        </p:spPr>
        <p:txBody>
          <a:bodyPr>
            <a:normAutofit fontScale="85000" lnSpcReduction="20000"/>
          </a:bodyPr>
          <a:lstStyle/>
          <a:p>
            <a:r>
              <a:rPr lang="fr-FR" sz="3100" b="1" dirty="0"/>
              <a:t>Parmi ces chiffres sur l’activité des SPSTI en 2024, </a:t>
            </a:r>
          </a:p>
          <a:p>
            <a:r>
              <a:rPr lang="fr-FR" sz="3100" b="1" dirty="0"/>
              <a:t>lesquels sont officiels ? </a:t>
            </a:r>
          </a:p>
          <a:p>
            <a:endParaRPr lang="fr-FR" sz="26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DA03447A-F482-5FAE-3A04-B063CF08E63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a:ln>
                <a:noFill/>
              </a:ln>
              <a:solidFill>
                <a:prstClr val="black"/>
              </a:solidFill>
              <a:effectLst/>
              <a:uLnTx/>
              <a:uFillTx/>
              <a:latin typeface="Montserrat" panose="00000500000000000000" pitchFamily="2" charset="0"/>
              <a:ea typeface="ＭＳ Ｐゴシック" panose="020B0600070205080204" pitchFamily="34" charset="-128"/>
            </a:endParaRPr>
          </a:p>
        </p:txBody>
      </p:sp>
      <p:sp>
        <p:nvSpPr>
          <p:cNvPr id="11" name="ZoneTexte 10">
            <a:extLst>
              <a:ext uri="{FF2B5EF4-FFF2-40B4-BE49-F238E27FC236}">
                <a16:creationId xmlns:a16="http://schemas.microsoft.com/office/drawing/2014/main" id="{8D34DAA0-8676-646F-F73B-16D779777246}"/>
              </a:ext>
            </a:extLst>
          </p:cNvPr>
          <p:cNvSpPr txBox="1"/>
          <p:nvPr/>
        </p:nvSpPr>
        <p:spPr>
          <a:xfrm>
            <a:off x="1127621" y="1304537"/>
            <a:ext cx="10540123" cy="4991110"/>
          </a:xfrm>
          <a:prstGeom prst="rect">
            <a:avLst/>
          </a:prstGeom>
          <a:noFill/>
        </p:spPr>
        <p:txBody>
          <a:bodyPr wrap="square">
            <a:spAutoFit/>
          </a:bodyPr>
          <a:lstStyle/>
          <a:p>
            <a:pPr marL="285750" indent="-285750" algn="just">
              <a:spcAft>
                <a:spcPts val="800"/>
              </a:spcAft>
              <a:buFont typeface="Wingdings" panose="05000000000000000000" pitchFamily="2" charset="2"/>
              <a:buChar char="q"/>
              <a:defRPr/>
            </a:pPr>
            <a:r>
              <a:rPr kumimoji="0" lang="fr-FR" sz="15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707 000 préconisations d’aménagement de postes, </a:t>
            </a:r>
            <a:r>
              <a:rPr kumimoji="0" lang="fr-FR" sz="15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rPr>
              <a:t>soit + 30 % en 2 ans </a:t>
            </a:r>
          </a:p>
          <a:p>
            <a:pPr marL="285750" indent="-285750" algn="just">
              <a:spcAft>
                <a:spcPts val="800"/>
              </a:spcAft>
              <a:buFont typeface="Wingdings" panose="05000000000000000000" pitchFamily="2" charset="2"/>
              <a:buChar char="Ø"/>
              <a:defRPr/>
            </a:pPr>
            <a:r>
              <a:rPr kumimoji="0" lang="fr-FR" sz="1500" b="1" i="0" u="none" strike="noStrike" kern="100" cap="none" spc="0" normalizeH="0" baseline="0" noProof="0" dirty="0">
                <a:ln>
                  <a:noFill/>
                </a:ln>
                <a:solidFill>
                  <a:schemeClr val="accent6">
                    <a:lumMod val="75000"/>
                  </a:schemeClr>
                </a:solidFill>
                <a:effectLst/>
                <a:uLnTx/>
                <a:uFillTx/>
                <a:latin typeface="Montserrat" panose="00000500000000000000" pitchFamily="2" charset="0"/>
                <a:ea typeface="Aptos" panose="020B0004020202020204" pitchFamily="34" charset="0"/>
                <a:cs typeface="Times New Roman" panose="02020603050405020304" pitchFamily="18" charset="0"/>
                <a:hlinkClick r:id="rId3"/>
              </a:rPr>
              <a:t>Page 63 </a:t>
            </a:r>
            <a:r>
              <a:rPr kumimoji="0" lang="fr-FR" sz="1500" i="0" u="none" strike="noStrike" kern="100" cap="none" spc="0" normalizeH="0" baseline="0" noProof="0" dirty="0">
                <a:ln>
                  <a:noFill/>
                </a:ln>
                <a:solidFill>
                  <a:schemeClr val="accent6">
                    <a:lumMod val="75000"/>
                  </a:schemeClr>
                </a:solidFill>
                <a:effectLst/>
                <a:uLnTx/>
                <a:uFillTx/>
                <a:latin typeface="Montserrat" panose="00000500000000000000" pitchFamily="2" charset="0"/>
                <a:ea typeface="Aptos" panose="020B0004020202020204" pitchFamily="34" charset="0"/>
                <a:cs typeface="Times New Roman" panose="02020603050405020304" pitchFamily="18" charset="0"/>
                <a:hlinkClick r:id="rId3"/>
              </a:rPr>
              <a:t>- Rapport DGT </a:t>
            </a:r>
            <a:r>
              <a:rPr kumimoji="0" lang="fr-FR" sz="1500" i="1" u="none" strike="noStrike" kern="100" cap="none" spc="0" normalizeH="0" baseline="0" noProof="0" dirty="0">
                <a:ln>
                  <a:noFill/>
                </a:ln>
                <a:solidFill>
                  <a:schemeClr val="accent6">
                    <a:lumMod val="75000"/>
                  </a:schemeClr>
                </a:solidFill>
                <a:effectLst/>
                <a:uLnTx/>
                <a:uFillTx/>
                <a:latin typeface="Montserrat" panose="00000500000000000000" pitchFamily="2" charset="0"/>
                <a:ea typeface="Aptos" panose="020B0004020202020204" pitchFamily="34" charset="0"/>
                <a:cs typeface="Times New Roman" panose="02020603050405020304" pitchFamily="18" charset="0"/>
              </a:rPr>
              <a:t>« </a:t>
            </a:r>
            <a:r>
              <a:rPr lang="fr-FR" sz="1500" i="1" dirty="0">
                <a:solidFill>
                  <a:schemeClr val="accent6">
                    <a:lumMod val="75000"/>
                  </a:schemeClr>
                </a:solidFill>
                <a:latin typeface="Montserrat" panose="00000500000000000000" pitchFamily="2" charset="0"/>
              </a:rPr>
              <a:t>L'activité des services de prévention et de santé au travail en 2024 »</a:t>
            </a:r>
          </a:p>
          <a:p>
            <a:pPr algn="just">
              <a:spcAft>
                <a:spcPts val="800"/>
              </a:spcAft>
              <a:defRPr/>
            </a:pPr>
            <a:endParaRPr kumimoji="0" lang="fr-FR" sz="15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spcBef>
                <a:spcPts val="0"/>
              </a:spcBef>
              <a:spcAft>
                <a:spcPts val="800"/>
              </a:spcAft>
              <a:buClrTx/>
              <a:buSzTx/>
              <a:buFont typeface="Wingdings" panose="05000000000000000000" pitchFamily="2" charset="2"/>
              <a:buChar char="q"/>
              <a:tabLst/>
              <a:defRPr/>
            </a:pPr>
            <a:r>
              <a:rPr kumimoji="0" lang="fr-FR" sz="15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186 000 orientations vers des partenaires du maintien en emploi, </a:t>
            </a:r>
            <a:r>
              <a:rPr kumimoji="0" lang="fr-FR" sz="15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rPr>
              <a:t>soit +30 ans en 1 an</a:t>
            </a:r>
          </a:p>
          <a:p>
            <a:pPr marL="285750" indent="-285750" algn="just">
              <a:spcAft>
                <a:spcPts val="800"/>
              </a:spcAft>
              <a:buFont typeface="Wingdings" panose="05000000000000000000" pitchFamily="2" charset="2"/>
              <a:buChar char="Ø"/>
              <a:defRPr/>
            </a:pPr>
            <a:r>
              <a:rPr lang="fr-FR" sz="1500" b="1" kern="100" dirty="0">
                <a:solidFill>
                  <a:schemeClr val="accent6">
                    <a:lumMod val="75000"/>
                  </a:schemeClr>
                </a:solidFill>
                <a:latin typeface="Montserrat" panose="00000500000000000000" pitchFamily="2" charset="0"/>
                <a:ea typeface="Aptos" panose="020B0004020202020204" pitchFamily="34" charset="0"/>
                <a:cs typeface="Times New Roman" panose="02020603050405020304" pitchFamily="18" charset="0"/>
                <a:hlinkClick r:id="rId3"/>
              </a:rPr>
              <a:t>Page 63 </a:t>
            </a:r>
            <a:r>
              <a:rPr lang="fr-FR" sz="1500" kern="100" dirty="0">
                <a:solidFill>
                  <a:schemeClr val="accent6">
                    <a:lumMod val="75000"/>
                  </a:schemeClr>
                </a:solidFill>
                <a:latin typeface="Montserrat" panose="00000500000000000000" pitchFamily="2" charset="0"/>
                <a:ea typeface="Aptos" panose="020B0004020202020204" pitchFamily="34" charset="0"/>
                <a:cs typeface="Times New Roman" panose="02020603050405020304" pitchFamily="18" charset="0"/>
                <a:hlinkClick r:id="rId3"/>
              </a:rPr>
              <a:t>- Rapport DGT </a:t>
            </a:r>
            <a:r>
              <a:rPr lang="fr-FR" sz="1500" kern="100" dirty="0">
                <a:solidFill>
                  <a:schemeClr val="accent6">
                    <a:lumMod val="75000"/>
                  </a:schemeClr>
                </a:solidFill>
                <a:latin typeface="Montserrat" panose="00000500000000000000" pitchFamily="2" charset="0"/>
                <a:ea typeface="Aptos" panose="020B0004020202020204" pitchFamily="34" charset="0"/>
                <a:cs typeface="Times New Roman" panose="02020603050405020304" pitchFamily="18" charset="0"/>
              </a:rPr>
              <a:t>« </a:t>
            </a:r>
            <a:r>
              <a:rPr lang="fr-FR" sz="1500" i="1" dirty="0">
                <a:solidFill>
                  <a:schemeClr val="accent6">
                    <a:lumMod val="75000"/>
                  </a:schemeClr>
                </a:solidFill>
                <a:latin typeface="Montserrat" panose="00000500000000000000" pitchFamily="2" charset="0"/>
              </a:rPr>
              <a:t>L'activité des services de prévention et de santé au travail en 2024 »</a:t>
            </a:r>
          </a:p>
          <a:p>
            <a:pPr algn="just">
              <a:spcAft>
                <a:spcPts val="800"/>
              </a:spcAft>
              <a:defRPr/>
            </a:pPr>
            <a:endParaRPr kumimoji="0" lang="fr-FR" sz="15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spcBef>
                <a:spcPts val="0"/>
              </a:spcBef>
              <a:spcAft>
                <a:spcPts val="800"/>
              </a:spcAft>
              <a:buClrTx/>
              <a:buSzTx/>
              <a:buFont typeface="Wingdings" panose="05000000000000000000" pitchFamily="2" charset="2"/>
              <a:buChar char="q"/>
              <a:tabLst/>
              <a:defRPr/>
            </a:pPr>
            <a:r>
              <a:rPr kumimoji="0" lang="fr-FR" sz="15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780 000 actions en milieu de travail, </a:t>
            </a:r>
            <a:r>
              <a:rPr kumimoji="0" lang="fr-FR" sz="15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rPr>
              <a:t>soit +11% en 2 ans</a:t>
            </a:r>
            <a:endParaRPr lang="fr-FR" sz="1500" b="1" kern="100" dirty="0">
              <a:solidFill>
                <a:srgbClr val="00B0F0"/>
              </a:solidFill>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spcBef>
                <a:spcPts val="0"/>
              </a:spcBef>
              <a:spcAft>
                <a:spcPts val="800"/>
              </a:spcAft>
              <a:buClrTx/>
              <a:buSzTx/>
              <a:buFont typeface="Wingdings" panose="05000000000000000000" pitchFamily="2" charset="2"/>
              <a:buChar char="Ø"/>
              <a:tabLst/>
              <a:defRPr/>
            </a:pPr>
            <a:r>
              <a:rPr lang="fr-FR" sz="1500" b="1" kern="100" dirty="0">
                <a:solidFill>
                  <a:schemeClr val="accent6">
                    <a:lumMod val="75000"/>
                  </a:schemeClr>
                </a:solidFill>
                <a:latin typeface="Montserrat" panose="00000500000000000000" pitchFamily="2" charset="0"/>
                <a:ea typeface="Aptos" panose="020B0004020202020204" pitchFamily="34" charset="0"/>
                <a:cs typeface="Times New Roman" panose="02020603050405020304" pitchFamily="18" charset="0"/>
                <a:hlinkClick r:id="rId3"/>
              </a:rPr>
              <a:t>Page 41 </a:t>
            </a:r>
            <a:r>
              <a:rPr lang="fr-FR" sz="1500" kern="100" dirty="0">
                <a:solidFill>
                  <a:schemeClr val="accent6">
                    <a:lumMod val="75000"/>
                  </a:schemeClr>
                </a:solidFill>
                <a:latin typeface="Montserrat" panose="00000500000000000000" pitchFamily="2" charset="0"/>
                <a:ea typeface="Aptos" panose="020B0004020202020204" pitchFamily="34" charset="0"/>
                <a:cs typeface="Times New Roman" panose="02020603050405020304" pitchFamily="18" charset="0"/>
                <a:hlinkClick r:id="rId3"/>
              </a:rPr>
              <a:t>- Rapport DGT </a:t>
            </a:r>
            <a:r>
              <a:rPr lang="fr-FR" sz="1500" kern="100" dirty="0">
                <a:solidFill>
                  <a:schemeClr val="accent6">
                    <a:lumMod val="75000"/>
                  </a:schemeClr>
                </a:solidFill>
                <a:latin typeface="Montserrat" panose="00000500000000000000" pitchFamily="2" charset="0"/>
                <a:ea typeface="Aptos" panose="020B0004020202020204" pitchFamily="34" charset="0"/>
                <a:cs typeface="Times New Roman" panose="02020603050405020304" pitchFamily="18" charset="0"/>
              </a:rPr>
              <a:t>« </a:t>
            </a:r>
            <a:r>
              <a:rPr lang="fr-FR" sz="1500" i="1" dirty="0">
                <a:solidFill>
                  <a:schemeClr val="accent6">
                    <a:lumMod val="75000"/>
                  </a:schemeClr>
                </a:solidFill>
                <a:latin typeface="Montserrat" panose="00000500000000000000" pitchFamily="2" charset="0"/>
              </a:rPr>
              <a:t>L'activité des services de prévention et de santé au travail en 2024 </a:t>
            </a:r>
            <a:r>
              <a:rPr lang="fr-FR" sz="1500" dirty="0">
                <a:solidFill>
                  <a:schemeClr val="accent6">
                    <a:lumMod val="75000"/>
                  </a:schemeClr>
                </a:solidFill>
                <a:latin typeface="Montserrat" panose="00000500000000000000" pitchFamily="2" charset="0"/>
              </a:rPr>
              <a:t>»</a:t>
            </a:r>
            <a:endParaRPr lang="fr-FR" sz="1500" kern="100" dirty="0">
              <a:solidFill>
                <a:srgbClr val="00B0F0"/>
              </a:solidFill>
              <a:latin typeface="Montserrat" panose="00000500000000000000" pitchFamily="2" charset="0"/>
              <a:cs typeface="Times New Roman" panose="02020603050405020304" pitchFamily="18" charset="0"/>
            </a:endParaRPr>
          </a:p>
          <a:p>
            <a:pPr marR="0" lvl="0" algn="just" defTabSz="914400" rtl="0" eaLnBrk="1" fontAlgn="auto" latinLnBrk="0" hangingPunct="1">
              <a:spcBef>
                <a:spcPts val="0"/>
              </a:spcBef>
              <a:spcAft>
                <a:spcPts val="800"/>
              </a:spcAft>
              <a:buClrTx/>
              <a:buSzTx/>
              <a:tabLst/>
              <a:defRPr/>
            </a:pPr>
            <a:endParaRPr kumimoji="0" lang="fr-FR" sz="15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spcBef>
                <a:spcPts val="0"/>
              </a:spcBef>
              <a:spcAft>
                <a:spcPts val="800"/>
              </a:spcAft>
              <a:buClrTx/>
              <a:buSzTx/>
              <a:buFont typeface="Wingdings" panose="05000000000000000000" pitchFamily="2" charset="2"/>
              <a:buChar char="q"/>
              <a:tabLst/>
              <a:defRPr/>
            </a:pPr>
            <a:r>
              <a:rPr kumimoji="0" lang="fr-FR" sz="15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8,1 millions de visites réalisées, </a:t>
            </a:r>
            <a:r>
              <a:rPr kumimoji="0" lang="fr-FR" sz="15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rPr>
              <a:t>soit +4% en 1 an</a:t>
            </a:r>
            <a:endParaRPr lang="fr-FR" sz="1500" b="1" kern="100" dirty="0">
              <a:solidFill>
                <a:srgbClr val="00B0F0"/>
              </a:solidFill>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spcBef>
                <a:spcPts val="0"/>
              </a:spcBef>
              <a:spcAft>
                <a:spcPts val="800"/>
              </a:spcAft>
              <a:buClrTx/>
              <a:buSzTx/>
              <a:buFont typeface="Wingdings" panose="05000000000000000000" pitchFamily="2" charset="2"/>
              <a:buChar char="Ø"/>
              <a:tabLst/>
              <a:defRPr/>
            </a:pPr>
            <a:r>
              <a:rPr lang="fr-FR" sz="1500" b="1" kern="100" dirty="0">
                <a:solidFill>
                  <a:schemeClr val="accent6">
                    <a:lumMod val="75000"/>
                  </a:schemeClr>
                </a:solidFill>
                <a:latin typeface="Montserrat" panose="00000500000000000000" pitchFamily="2" charset="0"/>
                <a:ea typeface="Aptos" panose="020B0004020202020204" pitchFamily="34" charset="0"/>
                <a:cs typeface="Times New Roman" panose="02020603050405020304" pitchFamily="18" charset="0"/>
                <a:hlinkClick r:id="rId3"/>
              </a:rPr>
              <a:t>Page 47 </a:t>
            </a:r>
            <a:r>
              <a:rPr lang="fr-FR" sz="1500" kern="100" dirty="0">
                <a:solidFill>
                  <a:schemeClr val="accent6">
                    <a:lumMod val="75000"/>
                  </a:schemeClr>
                </a:solidFill>
                <a:latin typeface="Montserrat" panose="00000500000000000000" pitchFamily="2" charset="0"/>
                <a:ea typeface="Aptos" panose="020B0004020202020204" pitchFamily="34" charset="0"/>
                <a:cs typeface="Times New Roman" panose="02020603050405020304" pitchFamily="18" charset="0"/>
                <a:hlinkClick r:id="rId3"/>
              </a:rPr>
              <a:t>- Rapport DGT </a:t>
            </a:r>
            <a:r>
              <a:rPr lang="fr-FR" sz="1500" kern="100" dirty="0">
                <a:solidFill>
                  <a:schemeClr val="accent6">
                    <a:lumMod val="75000"/>
                  </a:schemeClr>
                </a:solidFill>
                <a:latin typeface="Montserrat" panose="00000500000000000000" pitchFamily="2" charset="0"/>
                <a:ea typeface="Aptos" panose="020B0004020202020204" pitchFamily="34" charset="0"/>
                <a:cs typeface="Times New Roman" panose="02020603050405020304" pitchFamily="18" charset="0"/>
              </a:rPr>
              <a:t>« </a:t>
            </a:r>
            <a:r>
              <a:rPr lang="fr-FR" sz="1500" i="1" dirty="0">
                <a:solidFill>
                  <a:schemeClr val="accent6">
                    <a:lumMod val="75000"/>
                  </a:schemeClr>
                </a:solidFill>
                <a:latin typeface="Montserrat" panose="00000500000000000000" pitchFamily="2" charset="0"/>
              </a:rPr>
              <a:t>L'activité des services de prévention et de santé au travail en 2024 </a:t>
            </a:r>
            <a:r>
              <a:rPr lang="fr-FR" sz="1500" dirty="0">
                <a:solidFill>
                  <a:schemeClr val="accent6">
                    <a:lumMod val="75000"/>
                  </a:schemeClr>
                </a:solidFill>
                <a:latin typeface="Montserrat" panose="00000500000000000000" pitchFamily="2" charset="0"/>
              </a:rPr>
              <a:t>»</a:t>
            </a:r>
            <a:endParaRPr lang="fr-FR" sz="1500" kern="100" dirty="0">
              <a:solidFill>
                <a:srgbClr val="00B0F0"/>
              </a:solidFill>
              <a:latin typeface="Montserrat" panose="00000500000000000000" pitchFamily="2" charset="0"/>
              <a:cs typeface="Times New Roman" panose="02020603050405020304" pitchFamily="18" charset="0"/>
            </a:endParaRPr>
          </a:p>
          <a:p>
            <a:pPr marR="0" lvl="0" algn="just" defTabSz="914400" rtl="0" eaLnBrk="1" fontAlgn="auto" latinLnBrk="0" hangingPunct="1">
              <a:spcBef>
                <a:spcPts val="0"/>
              </a:spcBef>
              <a:spcAft>
                <a:spcPts val="800"/>
              </a:spcAft>
              <a:buClrTx/>
              <a:buSzTx/>
              <a:tabLst/>
              <a:defRPr/>
            </a:pPr>
            <a:endParaRPr kumimoji="0" lang="fr-FR" sz="1500" b="1" i="0" u="none" strike="noStrike" kern="100" cap="none" spc="0" normalizeH="0" baseline="0" noProof="0" dirty="0">
              <a:ln>
                <a:noFill/>
              </a:ln>
              <a:solidFill>
                <a:srgbClr val="00B0F0"/>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spcBef>
                <a:spcPts val="0"/>
              </a:spcBef>
              <a:spcAft>
                <a:spcPts val="800"/>
              </a:spcAft>
              <a:buClrTx/>
              <a:buSzTx/>
              <a:buFont typeface="Wingdings" panose="05000000000000000000" pitchFamily="2" charset="2"/>
              <a:buChar char="q"/>
              <a:tabLst/>
              <a:defRPr/>
            </a:pPr>
            <a:r>
              <a:rPr kumimoji="0" lang="fr-FR" sz="15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4,82% d’augmentation du coût moyen per capita </a:t>
            </a:r>
          </a:p>
          <a:p>
            <a:pPr marR="0" lvl="0" algn="just" defTabSz="914400" rtl="0" eaLnBrk="1" fontAlgn="auto" latinLnBrk="0" hangingPunct="1">
              <a:spcBef>
                <a:spcPts val="0"/>
              </a:spcBef>
              <a:spcAft>
                <a:spcPts val="800"/>
              </a:spcAft>
              <a:buClrTx/>
              <a:buSzTx/>
              <a:tabLst/>
              <a:defRPr/>
            </a:pPr>
            <a:endParaRPr kumimoji="0" lang="fr-FR" sz="15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285750" marR="0" lvl="0" indent="-285750" algn="just" defTabSz="914400" rtl="0" eaLnBrk="1" fontAlgn="auto" latinLnBrk="0" hangingPunct="1">
              <a:spcBef>
                <a:spcPts val="0"/>
              </a:spcBef>
              <a:spcAft>
                <a:spcPts val="800"/>
              </a:spcAft>
              <a:buClrTx/>
              <a:buSzTx/>
              <a:buFont typeface="Wingdings" panose="05000000000000000000" pitchFamily="2" charset="2"/>
              <a:buChar char="q"/>
              <a:tabLst/>
              <a:defRPr/>
            </a:pPr>
            <a:r>
              <a:rPr kumimoji="0" lang="fr-FR" sz="1500" b="1" i="0" u="none" strike="noStrike" kern="100" cap="none" spc="0" normalizeH="0" baseline="0" noProof="0" dirty="0">
                <a:ln>
                  <a:noFill/>
                </a:ln>
                <a:solidFill>
                  <a:prstClr val="black"/>
                </a:solidFill>
                <a:effectLst/>
                <a:uLnTx/>
                <a:uFillTx/>
                <a:latin typeface="Montserrat" panose="00000500000000000000" pitchFamily="2" charset="0"/>
                <a:ea typeface="Aptos" panose="020B0004020202020204" pitchFamily="34" charset="0"/>
                <a:cs typeface="Times New Roman" panose="02020603050405020304" pitchFamily="18" charset="0"/>
              </a:rPr>
              <a:t>100% de SPSTI ayant été audités ont été certifiés</a:t>
            </a:r>
          </a:p>
        </p:txBody>
      </p:sp>
      <p:sp>
        <p:nvSpPr>
          <p:cNvPr id="12" name="Triangle rectangle 11">
            <a:extLst>
              <a:ext uri="{FF2B5EF4-FFF2-40B4-BE49-F238E27FC236}">
                <a16:creationId xmlns:a16="http://schemas.microsoft.com/office/drawing/2014/main" id="{F9A7B4BC-52B1-BE13-2AA2-7976BCA1D9E8}"/>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3D22430F-B222-BC69-9CDB-09446770980D}"/>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pic>
        <p:nvPicPr>
          <p:cNvPr id="10" name="Picture 2" descr="Images de Lien web – Téléchargement gratuit sur Freepik">
            <a:extLst>
              <a:ext uri="{FF2B5EF4-FFF2-40B4-BE49-F238E27FC236}">
                <a16:creationId xmlns:a16="http://schemas.microsoft.com/office/drawing/2014/main" id="{20076CEB-34FD-65D6-D9AF-02F852C02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9877" y="1627287"/>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s de Lien web – Téléchargement gratuit sur Freepik">
            <a:extLst>
              <a:ext uri="{FF2B5EF4-FFF2-40B4-BE49-F238E27FC236}">
                <a16:creationId xmlns:a16="http://schemas.microsoft.com/office/drawing/2014/main" id="{EC0518A7-58C1-3150-2CC1-7EF6D47ED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4942" y="2609973"/>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s de Lien web – Téléchargement gratuit sur Freepik">
            <a:extLst>
              <a:ext uri="{FF2B5EF4-FFF2-40B4-BE49-F238E27FC236}">
                <a16:creationId xmlns:a16="http://schemas.microsoft.com/office/drawing/2014/main" id="{AFF200E0-10B7-680E-01DD-49BC2D30F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510" y="3616273"/>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s de Lien web – Téléchargement gratuit sur Freepik">
            <a:extLst>
              <a:ext uri="{FF2B5EF4-FFF2-40B4-BE49-F238E27FC236}">
                <a16:creationId xmlns:a16="http://schemas.microsoft.com/office/drawing/2014/main" id="{0D07DAB3-271F-AB31-85D2-1791DA57A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9021" y="4591082"/>
            <a:ext cx="335906" cy="33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2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P spid="5"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8F335-59C0-6379-740C-CF24E476C464}"/>
            </a:ext>
          </a:extLst>
        </p:cNvPr>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41DF8B1E-A6FB-88D9-D735-40FCAAB5A82A}"/>
              </a:ext>
            </a:extLst>
          </p:cNvPr>
          <p:cNvSpPr/>
          <p:nvPr/>
        </p:nvSpPr>
        <p:spPr>
          <a:xfrm>
            <a:off x="1096057" y="5993576"/>
            <a:ext cx="10641720" cy="6888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BE1A36D8-D934-5119-4A12-E98171E6AD0D}"/>
              </a:ext>
            </a:extLst>
          </p:cNvPr>
          <p:cNvSpPr/>
          <p:nvPr/>
        </p:nvSpPr>
        <p:spPr>
          <a:xfrm>
            <a:off x="1085354" y="5293518"/>
            <a:ext cx="10663126" cy="553434"/>
          </a:xfrm>
          <a:prstGeom prst="roundRect">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E34B0434-DA2F-1032-5514-27A292AFEDE4}"/>
              </a:ext>
            </a:extLst>
          </p:cNvPr>
          <p:cNvSpPr/>
          <p:nvPr/>
        </p:nvSpPr>
        <p:spPr>
          <a:xfrm>
            <a:off x="1096057" y="3984998"/>
            <a:ext cx="10641720" cy="12239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A0E46C59-C1D1-19BB-34B6-1A31DFCC7469}"/>
              </a:ext>
            </a:extLst>
          </p:cNvPr>
          <p:cNvSpPr/>
          <p:nvPr/>
        </p:nvSpPr>
        <p:spPr>
          <a:xfrm>
            <a:off x="1096057" y="2873002"/>
            <a:ext cx="10641720" cy="9704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39C9520-69A7-1FB8-31FD-B603C5387761}"/>
              </a:ext>
            </a:extLst>
          </p:cNvPr>
          <p:cNvSpPr/>
          <p:nvPr/>
        </p:nvSpPr>
        <p:spPr>
          <a:xfrm>
            <a:off x="1096057" y="2128147"/>
            <a:ext cx="10641720" cy="6251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3C382D06-6CE4-5C8D-A020-43E8ACA49B9E}"/>
              </a:ext>
            </a:extLst>
          </p:cNvPr>
          <p:cNvSpPr/>
          <p:nvPr/>
        </p:nvSpPr>
        <p:spPr>
          <a:xfrm>
            <a:off x="1085354" y="1361207"/>
            <a:ext cx="10663126" cy="62517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BC08ACEA-558A-A0D8-5AE1-8BE7DB531CAF}"/>
              </a:ext>
            </a:extLst>
          </p:cNvPr>
          <p:cNvSpPr>
            <a:spLocks noGrp="1"/>
          </p:cNvSpPr>
          <p:nvPr>
            <p:ph type="body" sz="quarter" idx="10"/>
          </p:nvPr>
        </p:nvSpPr>
        <p:spPr>
          <a:xfrm>
            <a:off x="828445" y="396069"/>
            <a:ext cx="11836421" cy="612775"/>
          </a:xfrm>
        </p:spPr>
        <p:txBody>
          <a:bodyPr>
            <a:normAutofit/>
          </a:bodyPr>
          <a:lstStyle/>
          <a:p>
            <a:r>
              <a:rPr lang="fr-FR" sz="2600" b="1" dirty="0"/>
              <a:t>Info ou intox ?</a:t>
            </a:r>
          </a:p>
          <a:p>
            <a:endParaRPr lang="fr-FR" sz="26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73735179-EE44-76C7-A045-E6A670226589}"/>
              </a:ext>
            </a:extLst>
          </p:cNvPr>
          <p:cNvSpPr>
            <a:spLocks noChangeAspect="1" noChangeArrowheads="1"/>
          </p:cNvSpPr>
          <p:nvPr/>
        </p:nvSpPr>
        <p:spPr bwMode="auto">
          <a:xfrm>
            <a:off x="608076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07D6F4D2-8DA7-3D6F-13A7-5B63A749BF58}"/>
              </a:ext>
            </a:extLst>
          </p:cNvPr>
          <p:cNvSpPr txBox="1"/>
          <p:nvPr/>
        </p:nvSpPr>
        <p:spPr>
          <a:xfrm>
            <a:off x="1145486" y="1400080"/>
            <a:ext cx="10375954" cy="5170646"/>
          </a:xfrm>
          <a:prstGeom prst="rect">
            <a:avLst/>
          </a:prstGeom>
          <a:noFill/>
        </p:spPr>
        <p:txBody>
          <a:bodyPr wrap="square">
            <a:spAutoFit/>
          </a:bodyPr>
          <a:lstStyle/>
          <a:p>
            <a:pPr marL="285750" lvl="0" indent="-285750" algn="just">
              <a:buFont typeface="Wingdings" panose="05000000000000000000" pitchFamily="2" charset="2"/>
              <a:buChar char="q"/>
            </a:pPr>
            <a:r>
              <a:rPr lang="fr-FR" sz="1500" b="1" dirty="0">
                <a:latin typeface="Montserrat" panose="00000500000000000000" pitchFamily="2" charset="0"/>
              </a:rPr>
              <a:t>« </a:t>
            </a:r>
            <a:r>
              <a:rPr lang="fr-FR" sz="1500" b="1" i="1" dirty="0">
                <a:latin typeface="Montserrat" panose="00000500000000000000" pitchFamily="2" charset="0"/>
              </a:rPr>
              <a:t>Les SPSTI ont engagé une modernisation très significative à la suite de la loi du 2 aout 2021 </a:t>
            </a:r>
            <a:r>
              <a:rPr lang="fr-FR" sz="1500" b="1" dirty="0">
                <a:latin typeface="Montserrat" panose="00000500000000000000" pitchFamily="2" charset="0"/>
              </a:rPr>
              <a:t>» </a:t>
            </a:r>
            <a:r>
              <a:rPr lang="fr-FR" sz="1500" dirty="0">
                <a:latin typeface="Montserrat" panose="00000500000000000000" pitchFamily="2" charset="0"/>
                <a:hlinkClick r:id="rId3"/>
              </a:rPr>
              <a:t>Rapport IGAS – L’innovation en santé au travail – </a:t>
            </a:r>
            <a:r>
              <a:rPr lang="fr-FR" sz="1500" b="1" dirty="0">
                <a:latin typeface="Montserrat" panose="00000500000000000000" pitchFamily="2" charset="0"/>
                <a:hlinkClick r:id="rId3"/>
              </a:rPr>
              <a:t>Page 14 </a:t>
            </a:r>
            <a:r>
              <a:rPr lang="fr-FR" sz="1500" dirty="0">
                <a:latin typeface="Montserrat" panose="00000500000000000000" pitchFamily="2" charset="0"/>
                <a:hlinkClick r:id="rId3"/>
              </a:rPr>
              <a:t>– Tome 1</a:t>
            </a:r>
            <a:endParaRPr lang="fr-FR" sz="1500" dirty="0">
              <a:latin typeface="Montserrat" panose="00000500000000000000" pitchFamily="2" charset="0"/>
            </a:endParaRPr>
          </a:p>
          <a:p>
            <a:pPr lvl="0" algn="just"/>
            <a:endParaRPr lang="fr-FR" sz="1500" dirty="0">
              <a:latin typeface="Montserrat" panose="00000500000000000000" pitchFamily="2" charset="0"/>
            </a:endParaRPr>
          </a:p>
          <a:p>
            <a:pPr marL="285750" lvl="0" indent="-285750" algn="just">
              <a:buFont typeface="Wingdings" panose="05000000000000000000" pitchFamily="2" charset="2"/>
              <a:buChar char="q"/>
            </a:pPr>
            <a:r>
              <a:rPr lang="fr-FR" sz="1500" b="1" dirty="0">
                <a:latin typeface="Montserrat" panose="00000500000000000000" pitchFamily="2" charset="0"/>
              </a:rPr>
              <a:t>« </a:t>
            </a:r>
            <a:r>
              <a:rPr lang="fr-FR" sz="1500" b="1" i="1" dirty="0">
                <a:latin typeface="Montserrat" panose="00000500000000000000" pitchFamily="2" charset="0"/>
              </a:rPr>
              <a:t>Les scores augmentent significativement quelle que soit la catégorie des services entre 2022 et 2023 » </a:t>
            </a:r>
            <a:r>
              <a:rPr lang="fr-FR" sz="1500" dirty="0">
                <a:latin typeface="Montserrat" panose="00000500000000000000" pitchFamily="2" charset="0"/>
                <a:hlinkClick r:id="rId3"/>
              </a:rPr>
              <a:t>Rapport IGAS – L’innovation en santé au travail – </a:t>
            </a:r>
            <a:r>
              <a:rPr lang="fr-FR" sz="1500" b="1" dirty="0">
                <a:latin typeface="Montserrat" panose="00000500000000000000" pitchFamily="2" charset="0"/>
                <a:hlinkClick r:id="rId3"/>
              </a:rPr>
              <a:t>Page 56 </a:t>
            </a:r>
            <a:r>
              <a:rPr lang="fr-FR" sz="1500" dirty="0">
                <a:latin typeface="Montserrat" panose="00000500000000000000" pitchFamily="2" charset="0"/>
                <a:hlinkClick r:id="rId3"/>
              </a:rPr>
              <a:t>– Tome 1</a:t>
            </a:r>
            <a:endParaRPr lang="fr-FR" sz="1500" dirty="0">
              <a:latin typeface="Montserrat" panose="00000500000000000000" pitchFamily="2" charset="0"/>
            </a:endParaRPr>
          </a:p>
          <a:p>
            <a:pPr lvl="0" algn="just"/>
            <a:endParaRPr lang="fr-FR" sz="1500" dirty="0">
              <a:latin typeface="Montserrat" panose="00000500000000000000" pitchFamily="2" charset="0"/>
            </a:endParaRPr>
          </a:p>
          <a:p>
            <a:pPr algn="just"/>
            <a:endParaRPr lang="fr-FR" sz="1500" b="1" dirty="0">
              <a:latin typeface="Montserrat" panose="00000500000000000000" pitchFamily="2" charset="0"/>
            </a:endParaRPr>
          </a:p>
          <a:p>
            <a:pPr marL="285750" indent="-285750" algn="just">
              <a:buFont typeface="Wingdings" panose="05000000000000000000" pitchFamily="2" charset="2"/>
              <a:buChar char="q"/>
            </a:pPr>
            <a:r>
              <a:rPr lang="fr-FR" sz="1500" b="1" dirty="0">
                <a:latin typeface="Montserrat" panose="00000500000000000000" pitchFamily="2" charset="0"/>
              </a:rPr>
              <a:t>« </a:t>
            </a:r>
            <a:r>
              <a:rPr lang="fr-FR" sz="1500" b="1" i="1" dirty="0">
                <a:latin typeface="Montserrat" panose="00000500000000000000" pitchFamily="2" charset="0"/>
              </a:rPr>
              <a:t>Il y a tout lieu de penser que la situation s’est améliorée en 2023, puis en 2024 et qu’elle continuera de s’améliorer à l’avenir </a:t>
            </a:r>
            <a:r>
              <a:rPr lang="fr-FR" sz="1500" b="1" dirty="0">
                <a:latin typeface="Montserrat" panose="00000500000000000000" pitchFamily="2" charset="0"/>
              </a:rPr>
              <a:t>» </a:t>
            </a:r>
            <a:r>
              <a:rPr lang="fr-FR" sz="1500" b="0" i="0" dirty="0">
                <a:solidFill>
                  <a:srgbClr val="15181E"/>
                </a:solidFill>
                <a:effectLst/>
                <a:latin typeface="Montserrat" panose="00000500000000000000" pitchFamily="2" charset="0"/>
                <a:hlinkClick r:id="rId4"/>
              </a:rPr>
              <a:t>Rapport d'information - </a:t>
            </a:r>
            <a:r>
              <a:rPr lang="fr-FR" sz="1500" dirty="0">
                <a:solidFill>
                  <a:srgbClr val="15181E"/>
                </a:solidFill>
                <a:latin typeface="Montserrat" panose="00000500000000000000" pitchFamily="2" charset="0"/>
                <a:hlinkClick r:id="rId4"/>
              </a:rPr>
              <a:t>Co</a:t>
            </a:r>
            <a:r>
              <a:rPr lang="fr-FR" sz="1500" b="0" i="0" dirty="0">
                <a:solidFill>
                  <a:srgbClr val="15181E"/>
                </a:solidFill>
                <a:effectLst/>
                <a:latin typeface="Montserrat" panose="00000500000000000000" pitchFamily="2" charset="0"/>
                <a:hlinkClick r:id="rId4"/>
              </a:rPr>
              <a:t>mmission des Affaires </a:t>
            </a:r>
            <a:r>
              <a:rPr lang="fr-FR" sz="1500" dirty="0">
                <a:solidFill>
                  <a:srgbClr val="15181E"/>
                </a:solidFill>
                <a:latin typeface="Montserrat" panose="00000500000000000000" pitchFamily="2" charset="0"/>
                <a:hlinkClick r:id="rId4"/>
              </a:rPr>
              <a:t>S</a:t>
            </a:r>
            <a:r>
              <a:rPr lang="fr-FR" sz="1500" b="0" i="0" dirty="0">
                <a:solidFill>
                  <a:srgbClr val="15181E"/>
                </a:solidFill>
                <a:effectLst/>
                <a:latin typeface="Montserrat" panose="00000500000000000000" pitchFamily="2" charset="0"/>
                <a:hlinkClick r:id="rId4"/>
              </a:rPr>
              <a:t>ociales de l’Assemblée nationale sur la mise en application de la loi du 2 août 2021 - n° 997</a:t>
            </a:r>
            <a:endParaRPr lang="fr-FR" sz="1500" b="0" i="0" dirty="0">
              <a:solidFill>
                <a:srgbClr val="15181E"/>
              </a:solidFill>
              <a:effectLst/>
              <a:latin typeface="Montserrat" panose="00000500000000000000" pitchFamily="2" charset="0"/>
            </a:endParaRPr>
          </a:p>
          <a:p>
            <a:pPr lvl="0" algn="just"/>
            <a:endParaRPr lang="fr-FR" sz="1500" dirty="0">
              <a:latin typeface="Montserrat" panose="00000500000000000000" pitchFamily="2" charset="0"/>
            </a:endParaRPr>
          </a:p>
          <a:p>
            <a:pPr lvl="0" algn="just"/>
            <a:endParaRPr lang="fr-FR" sz="1500" dirty="0">
              <a:latin typeface="Montserrat" panose="00000500000000000000" pitchFamily="2" charset="0"/>
            </a:endParaRPr>
          </a:p>
          <a:p>
            <a:pPr marL="285750" lvl="0" indent="-285750" algn="just">
              <a:buFont typeface="Wingdings" panose="05000000000000000000" pitchFamily="2" charset="2"/>
              <a:buChar char="q"/>
            </a:pPr>
            <a:r>
              <a:rPr lang="fr-FR" sz="1500" b="1" dirty="0">
                <a:latin typeface="Montserrat" panose="00000500000000000000" pitchFamily="2" charset="0"/>
              </a:rPr>
              <a:t>« </a:t>
            </a:r>
            <a:r>
              <a:rPr lang="fr-FR" sz="1500" b="1" i="1" dirty="0">
                <a:latin typeface="Montserrat" panose="00000500000000000000" pitchFamily="2" charset="0"/>
              </a:rPr>
              <a:t>Nous souhaitons saluer l’effort constant entrepris par les SPSTI et l’engagement total de l’ensemble des professionnels de santé au travail et des conseils d’administration paritaires dans cette transformation de long terme </a:t>
            </a:r>
            <a:r>
              <a:rPr lang="fr-FR" sz="1500" b="1" dirty="0">
                <a:latin typeface="Montserrat" panose="00000500000000000000" pitchFamily="2" charset="0"/>
              </a:rPr>
              <a:t>» </a:t>
            </a:r>
            <a:r>
              <a:rPr lang="fr-FR" sz="1500" dirty="0">
                <a:latin typeface="Montserrat" panose="00000500000000000000" pitchFamily="2" charset="0"/>
                <a:hlinkClick r:id="rId5"/>
              </a:rPr>
              <a:t>Courrier de Catherine VAUTRIN, Astrid PANOSYAN-BOUVET et Yannick NEUDER aux partenaires sociaux</a:t>
            </a:r>
            <a:endParaRPr lang="fr-FR" sz="1500" dirty="0">
              <a:latin typeface="Montserrat" panose="00000500000000000000" pitchFamily="2" charset="0"/>
            </a:endParaRPr>
          </a:p>
          <a:p>
            <a:pPr lvl="0" algn="just"/>
            <a:endParaRPr lang="fr-FR" sz="1500" dirty="0">
              <a:latin typeface="Montserrat" panose="00000500000000000000" pitchFamily="2" charset="0"/>
            </a:endParaRPr>
          </a:p>
          <a:p>
            <a:pPr marL="285750" lvl="0" indent="-285750" algn="just">
              <a:buFont typeface="Wingdings" panose="05000000000000000000" pitchFamily="2" charset="2"/>
              <a:buChar char="q"/>
            </a:pPr>
            <a:r>
              <a:rPr lang="fr-FR" sz="1500" b="1" dirty="0">
                <a:latin typeface="Montserrat" panose="00000500000000000000" pitchFamily="2" charset="0"/>
              </a:rPr>
              <a:t>« </a:t>
            </a:r>
            <a:r>
              <a:rPr lang="fr-FR" sz="1500" b="1" i="1" dirty="0">
                <a:latin typeface="Montserrat" panose="00000500000000000000" pitchFamily="2" charset="0"/>
              </a:rPr>
              <a:t>Les SPSTI sont des partenaires indispensables et à l’écoute des DRH de ce pays </a:t>
            </a:r>
            <a:r>
              <a:rPr lang="fr-FR" sz="1500" b="1" dirty="0">
                <a:latin typeface="Montserrat" panose="00000500000000000000" pitchFamily="2" charset="0"/>
              </a:rPr>
              <a:t>» </a:t>
            </a:r>
            <a:r>
              <a:rPr lang="fr-FR" sz="1500" dirty="0">
                <a:latin typeface="Montserrat" panose="00000500000000000000" pitchFamily="2" charset="0"/>
              </a:rPr>
              <a:t>Audrey RICHARD, Présidente de l’ANDRH</a:t>
            </a:r>
          </a:p>
          <a:p>
            <a:pPr lvl="0" algn="just"/>
            <a:endParaRPr lang="fr-FR" sz="1500" b="1" i="1" dirty="0">
              <a:latin typeface="Montserrat" panose="00000500000000000000" pitchFamily="2" charset="0"/>
            </a:endParaRPr>
          </a:p>
          <a:p>
            <a:pPr marL="285750" lvl="0" indent="-285750" algn="just">
              <a:buFont typeface="Wingdings" panose="05000000000000000000" pitchFamily="2" charset="2"/>
              <a:buChar char="q"/>
            </a:pPr>
            <a:r>
              <a:rPr lang="fr-FR" sz="1500" b="1" i="1" dirty="0">
                <a:latin typeface="Montserrat" panose="00000500000000000000" pitchFamily="2" charset="0"/>
              </a:rPr>
              <a:t>« Cette offre [socle] concerne les services de santé au travail interentreprises qui sont les premiers acteurs de proximité des entreprises. </a:t>
            </a:r>
            <a:r>
              <a:rPr lang="fr-FR" sz="1500" b="1" dirty="0">
                <a:latin typeface="Montserrat" panose="00000500000000000000" pitchFamily="2" charset="0"/>
              </a:rPr>
              <a:t>» </a:t>
            </a:r>
            <a:r>
              <a:rPr lang="fr-FR" sz="1500" dirty="0">
                <a:latin typeface="Montserrat" panose="00000500000000000000" pitchFamily="2" charset="0"/>
                <a:hlinkClick r:id="rId6"/>
              </a:rPr>
              <a:t>Les partenaires sociaux signataires de l’ANI de 2020</a:t>
            </a:r>
            <a:endParaRPr lang="fr-FR" sz="1500" dirty="0">
              <a:latin typeface="Montserrat" panose="00000500000000000000" pitchFamily="2" charset="0"/>
            </a:endParaRPr>
          </a:p>
        </p:txBody>
      </p:sp>
      <p:sp>
        <p:nvSpPr>
          <p:cNvPr id="12" name="Triangle rectangle 11">
            <a:extLst>
              <a:ext uri="{FF2B5EF4-FFF2-40B4-BE49-F238E27FC236}">
                <a16:creationId xmlns:a16="http://schemas.microsoft.com/office/drawing/2014/main" id="{6E2ECCD8-B293-E48E-CC0D-338D81A3DD75}"/>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BD313949-23F8-3786-C3BC-8D8E2AA21759}"/>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Q3</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pic>
        <p:nvPicPr>
          <p:cNvPr id="14" name="Picture 2" descr="Images de Lien web – Téléchargement gratuit sur Freepik">
            <a:extLst>
              <a:ext uri="{FF2B5EF4-FFF2-40B4-BE49-F238E27FC236}">
                <a16:creationId xmlns:a16="http://schemas.microsoft.com/office/drawing/2014/main" id="{5F5E8195-3039-6471-303E-0A73204EC6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0785" y="1668428"/>
            <a:ext cx="294807" cy="2948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s de Lien web – Téléchargement gratuit sur Freepik">
            <a:extLst>
              <a:ext uri="{FF2B5EF4-FFF2-40B4-BE49-F238E27FC236}">
                <a16:creationId xmlns:a16="http://schemas.microsoft.com/office/drawing/2014/main" id="{D33F5115-3918-A85F-8C6D-D4F3F6C854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0113" y="2343573"/>
            <a:ext cx="294807" cy="2948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s de Lien web – Téléchargement gratuit sur Freepik">
            <a:extLst>
              <a:ext uri="{FF2B5EF4-FFF2-40B4-BE49-F238E27FC236}">
                <a16:creationId xmlns:a16="http://schemas.microsoft.com/office/drawing/2014/main" id="{4558AAE1-9900-B5FA-BCF3-2824B0FB90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7041" y="3489823"/>
            <a:ext cx="294807" cy="2948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s de Lien web – Téléchargement gratuit sur Freepik">
            <a:extLst>
              <a:ext uri="{FF2B5EF4-FFF2-40B4-BE49-F238E27FC236}">
                <a16:creationId xmlns:a16="http://schemas.microsoft.com/office/drawing/2014/main" id="{904E54D9-65D7-DBC6-44BB-4ED8D1DF18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8313" y="4877881"/>
            <a:ext cx="294807" cy="2948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s de Lien web – Téléchargement gratuit sur Freepik">
            <a:extLst>
              <a:ext uri="{FF2B5EF4-FFF2-40B4-BE49-F238E27FC236}">
                <a16:creationId xmlns:a16="http://schemas.microsoft.com/office/drawing/2014/main" id="{6BAAAA80-DEDE-B3BB-9789-9CE7D10A6A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18714" y="6224012"/>
            <a:ext cx="294807" cy="29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10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P spid="5"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6136A-E620-87D9-2D92-7792F21F91C0}"/>
            </a:ext>
          </a:extLst>
        </p:cNvPr>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698EB703-F427-EBB1-A4F4-E681F4F8E63C}"/>
              </a:ext>
            </a:extLst>
          </p:cNvPr>
          <p:cNvSpPr/>
          <p:nvPr/>
        </p:nvSpPr>
        <p:spPr>
          <a:xfrm>
            <a:off x="1205476" y="5538319"/>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F18CC670-CB0D-5A6E-01DB-9D09621D65CC}"/>
              </a:ext>
            </a:extLst>
          </p:cNvPr>
          <p:cNvSpPr/>
          <p:nvPr/>
        </p:nvSpPr>
        <p:spPr>
          <a:xfrm>
            <a:off x="1205476" y="4890967"/>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5DE5773D-57B4-9166-A825-11E8E5157BC4}"/>
              </a:ext>
            </a:extLst>
          </p:cNvPr>
          <p:cNvSpPr/>
          <p:nvPr/>
        </p:nvSpPr>
        <p:spPr>
          <a:xfrm>
            <a:off x="1205476" y="4236612"/>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03964A74-CF6A-1CE5-5C76-5FCB043FFAD2}"/>
              </a:ext>
            </a:extLst>
          </p:cNvPr>
          <p:cNvSpPr/>
          <p:nvPr/>
        </p:nvSpPr>
        <p:spPr>
          <a:xfrm>
            <a:off x="1205477" y="3576903"/>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EE84EE68-118A-C5D6-70B7-E098896D6FD7}"/>
              </a:ext>
            </a:extLst>
          </p:cNvPr>
          <p:cNvSpPr/>
          <p:nvPr/>
        </p:nvSpPr>
        <p:spPr>
          <a:xfrm>
            <a:off x="1205478" y="2941908"/>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CD1B014F-ED9A-7F9B-965A-30B48D76297A}"/>
              </a:ext>
            </a:extLst>
          </p:cNvPr>
          <p:cNvSpPr/>
          <p:nvPr/>
        </p:nvSpPr>
        <p:spPr>
          <a:xfrm>
            <a:off x="1185439" y="2275196"/>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09F092D5-FB5E-36E8-8684-65CE1F2637EE}"/>
              </a:ext>
            </a:extLst>
          </p:cNvPr>
          <p:cNvSpPr/>
          <p:nvPr/>
        </p:nvSpPr>
        <p:spPr>
          <a:xfrm>
            <a:off x="1168964" y="1633198"/>
            <a:ext cx="10566971" cy="4725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447958AA-0E9A-9F04-D9B0-FA593A10B65C}"/>
              </a:ext>
            </a:extLst>
          </p:cNvPr>
          <p:cNvSpPr>
            <a:spLocks noGrp="1"/>
          </p:cNvSpPr>
          <p:nvPr>
            <p:ph type="body" sz="quarter" idx="10"/>
          </p:nvPr>
        </p:nvSpPr>
        <p:spPr>
          <a:xfrm>
            <a:off x="764650" y="324676"/>
            <a:ext cx="10357005" cy="941025"/>
          </a:xfrm>
        </p:spPr>
        <p:txBody>
          <a:bodyPr>
            <a:normAutofit/>
          </a:bodyPr>
          <a:lstStyle/>
          <a:p>
            <a:r>
              <a:rPr lang="fr-FR" sz="2600" b="1" dirty="0"/>
              <a:t>A quels enjeux de société les SPSTI contribuent-ils ? </a:t>
            </a:r>
            <a:endParaRPr lang="fr-FR" sz="26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85EB8E5C-24FD-0AA1-F477-3373265A458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C202F2A7-EE55-5821-887D-52DC80B926BF}"/>
              </a:ext>
            </a:extLst>
          </p:cNvPr>
          <p:cNvSpPr txBox="1"/>
          <p:nvPr/>
        </p:nvSpPr>
        <p:spPr>
          <a:xfrm>
            <a:off x="1205478" y="1686651"/>
            <a:ext cx="9916177" cy="4293483"/>
          </a:xfrm>
          <a:prstGeom prst="rect">
            <a:avLst/>
          </a:prstGeom>
          <a:noFill/>
        </p:spPr>
        <p:txBody>
          <a:bodyPr wrap="square">
            <a:spAutoFit/>
          </a:bodyPr>
          <a:lstStyle/>
          <a:p>
            <a:pPr marL="342900" lvl="0" indent="-342900">
              <a:buFont typeface="Wingdings" panose="05000000000000000000" pitchFamily="2" charset="2"/>
              <a:buChar char="q"/>
            </a:pPr>
            <a:r>
              <a:rPr lang="fr-FR" sz="2100" b="1" dirty="0">
                <a:latin typeface="Montserrat" panose="00000500000000000000" pitchFamily="2" charset="0"/>
                <a:hlinkClick r:id="rId3"/>
              </a:rPr>
              <a:t>Santé mentale</a:t>
            </a:r>
            <a:endParaRPr lang="fr-FR" sz="2100" b="1" dirty="0">
              <a:latin typeface="Montserrat" panose="00000500000000000000" pitchFamily="2" charset="0"/>
            </a:endParaRPr>
          </a:p>
          <a:p>
            <a:pPr marL="342900" lvl="0" indent="-342900">
              <a:buFont typeface="Wingdings" panose="05000000000000000000" pitchFamily="2" charset="2"/>
              <a:buChar char="q"/>
            </a:pPr>
            <a:endParaRPr lang="fr-FR" sz="2100" dirty="0">
              <a:latin typeface="Montserrat" panose="00000500000000000000" pitchFamily="2" charset="0"/>
            </a:endParaRPr>
          </a:p>
          <a:p>
            <a:pPr marL="342900" lvl="0" indent="-342900">
              <a:buFont typeface="Wingdings" panose="05000000000000000000" pitchFamily="2" charset="2"/>
              <a:buChar char="q"/>
            </a:pPr>
            <a:r>
              <a:rPr lang="fr-FR" sz="2100" b="1" dirty="0">
                <a:latin typeface="Montserrat" panose="00000500000000000000" pitchFamily="2" charset="0"/>
                <a:hlinkClick r:id="rId3"/>
              </a:rPr>
              <a:t>Vieillissement et travail</a:t>
            </a:r>
            <a:endParaRPr lang="fr-FR" sz="2100" b="1" dirty="0">
              <a:latin typeface="Montserrat" panose="00000500000000000000" pitchFamily="2" charset="0"/>
            </a:endParaRPr>
          </a:p>
          <a:p>
            <a:pPr marL="342900" lvl="0" indent="-342900">
              <a:buFont typeface="Wingdings" panose="05000000000000000000" pitchFamily="2" charset="2"/>
              <a:buChar char="q"/>
            </a:pPr>
            <a:endParaRPr lang="fr-FR" sz="2100" dirty="0">
              <a:latin typeface="Montserrat" panose="00000500000000000000" pitchFamily="2" charset="0"/>
            </a:endParaRPr>
          </a:p>
          <a:p>
            <a:pPr marL="342900" lvl="0" indent="-342900">
              <a:buFont typeface="Wingdings" panose="05000000000000000000" pitchFamily="2" charset="2"/>
              <a:buChar char="q"/>
            </a:pPr>
            <a:r>
              <a:rPr lang="fr-FR" sz="2100" b="1" dirty="0">
                <a:latin typeface="Montserrat" panose="00000500000000000000" pitchFamily="2" charset="0"/>
                <a:hlinkClick r:id="rId3"/>
              </a:rPr>
              <a:t>Cancers et Maladies chroniques</a:t>
            </a:r>
            <a:endParaRPr lang="fr-FR" sz="2100" b="1" dirty="0">
              <a:latin typeface="Montserrat" panose="00000500000000000000" pitchFamily="2" charset="0"/>
            </a:endParaRPr>
          </a:p>
          <a:p>
            <a:pPr marL="342900" lvl="0" indent="-342900">
              <a:buFont typeface="Wingdings" panose="05000000000000000000" pitchFamily="2" charset="2"/>
              <a:buChar char="q"/>
            </a:pPr>
            <a:endParaRPr lang="fr-FR" sz="2100" dirty="0">
              <a:latin typeface="Montserrat" panose="00000500000000000000" pitchFamily="2" charset="0"/>
            </a:endParaRPr>
          </a:p>
          <a:p>
            <a:pPr marL="342900" lvl="0" indent="-342900">
              <a:buFont typeface="Wingdings" panose="05000000000000000000" pitchFamily="2" charset="2"/>
              <a:buChar char="q"/>
            </a:pPr>
            <a:r>
              <a:rPr lang="fr-FR" sz="2100" b="1" dirty="0">
                <a:latin typeface="Montserrat" panose="00000500000000000000" pitchFamily="2" charset="0"/>
                <a:hlinkClick r:id="rId3"/>
              </a:rPr>
              <a:t>Handicap</a:t>
            </a:r>
            <a:endParaRPr lang="fr-FR" sz="2100" b="1" dirty="0">
              <a:latin typeface="Montserrat" panose="00000500000000000000" pitchFamily="2" charset="0"/>
            </a:endParaRPr>
          </a:p>
          <a:p>
            <a:pPr marL="342900" lvl="0" indent="-342900">
              <a:buFont typeface="Wingdings" panose="05000000000000000000" pitchFamily="2" charset="2"/>
              <a:buChar char="q"/>
            </a:pPr>
            <a:endParaRPr lang="fr-FR" sz="2100" dirty="0">
              <a:latin typeface="Montserrat" panose="00000500000000000000" pitchFamily="2" charset="0"/>
            </a:endParaRPr>
          </a:p>
          <a:p>
            <a:pPr marL="342900" lvl="0" indent="-342900">
              <a:buFont typeface="Wingdings" panose="05000000000000000000" pitchFamily="2" charset="2"/>
              <a:buChar char="q"/>
            </a:pPr>
            <a:r>
              <a:rPr lang="fr-FR" sz="2100" b="1" dirty="0">
                <a:latin typeface="Montserrat" panose="00000500000000000000" pitchFamily="2" charset="0"/>
                <a:hlinkClick r:id="rId3"/>
              </a:rPr>
              <a:t>Protection des comptes sociaux</a:t>
            </a:r>
            <a:endParaRPr lang="fr-FR" sz="2100" b="1" dirty="0">
              <a:latin typeface="Montserrat" panose="00000500000000000000" pitchFamily="2" charset="0"/>
            </a:endParaRPr>
          </a:p>
          <a:p>
            <a:pPr marL="342900" lvl="0" indent="-342900">
              <a:buFont typeface="Wingdings" panose="05000000000000000000" pitchFamily="2" charset="2"/>
              <a:buChar char="q"/>
            </a:pPr>
            <a:endParaRPr lang="fr-FR" sz="2100" dirty="0">
              <a:latin typeface="Montserrat" panose="00000500000000000000" pitchFamily="2" charset="0"/>
            </a:endParaRPr>
          </a:p>
          <a:p>
            <a:pPr marL="342900" lvl="0" indent="-342900">
              <a:buFont typeface="Wingdings" panose="05000000000000000000" pitchFamily="2" charset="2"/>
              <a:buChar char="q"/>
            </a:pPr>
            <a:r>
              <a:rPr lang="fr-FR" sz="2100" b="1" dirty="0">
                <a:latin typeface="Montserrat" panose="00000500000000000000" pitchFamily="2" charset="0"/>
                <a:hlinkClick r:id="rId3"/>
              </a:rPr>
              <a:t>Santé globale </a:t>
            </a:r>
            <a:endParaRPr lang="fr-FR" sz="2100" b="1" dirty="0">
              <a:latin typeface="Montserrat" panose="00000500000000000000" pitchFamily="2" charset="0"/>
            </a:endParaRPr>
          </a:p>
          <a:p>
            <a:pPr marL="342900" lvl="0" indent="-342900">
              <a:buFont typeface="Wingdings" panose="05000000000000000000" pitchFamily="2" charset="2"/>
              <a:buChar char="q"/>
            </a:pPr>
            <a:endParaRPr lang="fr-FR" sz="2100" dirty="0">
              <a:latin typeface="Montserrat" panose="00000500000000000000" pitchFamily="2" charset="0"/>
            </a:endParaRPr>
          </a:p>
          <a:p>
            <a:pPr marL="342900" lvl="0" indent="-342900">
              <a:buFont typeface="Wingdings" panose="05000000000000000000" pitchFamily="2" charset="2"/>
              <a:buChar char="q"/>
            </a:pPr>
            <a:r>
              <a:rPr lang="fr-FR" sz="2100" b="1" dirty="0">
                <a:latin typeface="Montserrat" panose="00000500000000000000" pitchFamily="2" charset="0"/>
                <a:hlinkClick r:id="rId3"/>
              </a:rPr>
              <a:t>Promotion de l’activité physique</a:t>
            </a:r>
            <a:endParaRPr lang="fr-FR" sz="2100" dirty="0">
              <a:latin typeface="Montserrat" panose="00000500000000000000" pitchFamily="2" charset="0"/>
            </a:endParaRPr>
          </a:p>
        </p:txBody>
      </p:sp>
      <p:sp>
        <p:nvSpPr>
          <p:cNvPr id="12" name="Triangle rectangle 11">
            <a:extLst>
              <a:ext uri="{FF2B5EF4-FFF2-40B4-BE49-F238E27FC236}">
                <a16:creationId xmlns:a16="http://schemas.microsoft.com/office/drawing/2014/main" id="{4EFFD1CB-B8A6-D044-2F4C-8628B4289959}"/>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F68172B7-65EE-B4E9-6799-2D8737196161}"/>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pic>
        <p:nvPicPr>
          <p:cNvPr id="14" name="Picture 2" descr="Images de Lien web – Téléchargement gratuit sur Freepik">
            <a:extLst>
              <a:ext uri="{FF2B5EF4-FFF2-40B4-BE49-F238E27FC236}">
                <a16:creationId xmlns:a16="http://schemas.microsoft.com/office/drawing/2014/main" id="{9BABC4D0-1405-23A1-6438-6996BAA86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621" y="1735467"/>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s de Lien web – Téléchargement gratuit sur Freepik">
            <a:extLst>
              <a:ext uri="{FF2B5EF4-FFF2-40B4-BE49-F238E27FC236}">
                <a16:creationId xmlns:a16="http://schemas.microsoft.com/office/drawing/2014/main" id="{605C7F24-B2A9-E125-8C1E-0F856830E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165" y="2367562"/>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s de Lien web – Téléchargement gratuit sur Freepik">
            <a:extLst>
              <a:ext uri="{FF2B5EF4-FFF2-40B4-BE49-F238E27FC236}">
                <a16:creationId xmlns:a16="http://schemas.microsoft.com/office/drawing/2014/main" id="{7ECBF44E-178A-E0C8-74D9-1BAEF00C1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634" y="3017720"/>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s de Lien web – Téléchargement gratuit sur Freepik">
            <a:extLst>
              <a:ext uri="{FF2B5EF4-FFF2-40B4-BE49-F238E27FC236}">
                <a16:creationId xmlns:a16="http://schemas.microsoft.com/office/drawing/2014/main" id="{739DA610-F392-17B3-AB72-584500FAA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237" y="3633923"/>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s de Lien web – Téléchargement gratuit sur Freepik">
            <a:extLst>
              <a:ext uri="{FF2B5EF4-FFF2-40B4-BE49-F238E27FC236}">
                <a16:creationId xmlns:a16="http://schemas.microsoft.com/office/drawing/2014/main" id="{BB7CF597-3E76-658A-78E2-FF717CAA8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606" y="4275921"/>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s de Lien web – Téléchargement gratuit sur Freepik">
            <a:extLst>
              <a:ext uri="{FF2B5EF4-FFF2-40B4-BE49-F238E27FC236}">
                <a16:creationId xmlns:a16="http://schemas.microsoft.com/office/drawing/2014/main" id="{72C8AD50-1227-BF1D-53F4-54332BAAE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1668" y="4930215"/>
            <a:ext cx="335906" cy="3359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s de Lien web – Téléchargement gratuit sur Freepik">
            <a:extLst>
              <a:ext uri="{FF2B5EF4-FFF2-40B4-BE49-F238E27FC236}">
                <a16:creationId xmlns:a16="http://schemas.microsoft.com/office/drawing/2014/main" id="{BCEFA795-F9B1-6E63-DAC9-5D08F2E82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008" y="5606616"/>
            <a:ext cx="335906" cy="33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68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6" grpId="0" animBg="1"/>
      <p:bldP spid="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13AFA-DB07-82A7-9DCE-D3DCAB30AC4B}"/>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2D34BC3-9F8E-2FA5-F3F4-33573E26B474}"/>
              </a:ext>
            </a:extLst>
          </p:cNvPr>
          <p:cNvSpPr>
            <a:spLocks noGrp="1"/>
          </p:cNvSpPr>
          <p:nvPr>
            <p:ph type="body" sz="quarter" idx="10"/>
          </p:nvPr>
        </p:nvSpPr>
        <p:spPr>
          <a:xfrm>
            <a:off x="2061344" y="1513667"/>
            <a:ext cx="8458200" cy="1026848"/>
          </a:xfrm>
        </p:spPr>
        <p:txBody>
          <a:bodyPr>
            <a:noAutofit/>
          </a:bodyPr>
          <a:lstStyle/>
          <a:p>
            <a:r>
              <a:rPr lang="fr-FR" sz="5000" noProof="0" dirty="0">
                <a:effectLst/>
                <a:latin typeface="Aptos" panose="020B0004020202020204" pitchFamily="34" charset="0"/>
                <a:ea typeface="Aptos" panose="020B0004020202020204" pitchFamily="34" charset="0"/>
                <a:cs typeface="Aptos" panose="020B0004020202020204" pitchFamily="34" charset="0"/>
              </a:rPr>
              <a:t>Stéréotype 2</a:t>
            </a:r>
          </a:p>
          <a:p>
            <a:endParaRPr lang="fr-FR" sz="3200" noProof="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ZoneTexte 3">
            <a:extLst>
              <a:ext uri="{FF2B5EF4-FFF2-40B4-BE49-F238E27FC236}">
                <a16:creationId xmlns:a16="http://schemas.microsoft.com/office/drawing/2014/main" id="{3670F002-FC6D-AAD2-099B-8E205CEF3988}"/>
              </a:ext>
            </a:extLst>
          </p:cNvPr>
          <p:cNvSpPr txBox="1"/>
          <p:nvPr/>
        </p:nvSpPr>
        <p:spPr>
          <a:xfrm>
            <a:off x="1284270" y="3095610"/>
            <a:ext cx="10202238" cy="111652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fr-FR" sz="3000" b="1"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rPr>
              <a:t>« Dans les entreprises personne n’est satisfait de son SPSTI ; on entend que des plaintes »</a:t>
            </a:r>
            <a:endParaRPr kumimoji="0" lang="fr-FR" sz="3000" b="0" i="0" u="none" strike="noStrike" kern="100" cap="none" spc="0" normalizeH="0" baseline="0" noProof="0" dirty="0">
              <a:ln>
                <a:noFill/>
              </a:ln>
              <a:solidFill>
                <a:prstClr val="white"/>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3282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70126-8F9E-A1C9-3252-AA216946A506}"/>
            </a:ext>
          </a:extLst>
        </p:cNvPr>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F6D416C6-99C5-5594-17D3-4767917D23A7}"/>
              </a:ext>
            </a:extLst>
          </p:cNvPr>
          <p:cNvSpPr/>
          <p:nvPr/>
        </p:nvSpPr>
        <p:spPr>
          <a:xfrm>
            <a:off x="1335056" y="4768613"/>
            <a:ext cx="10566971" cy="472501"/>
          </a:xfrm>
          <a:prstGeom prst="round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473A9E61-6993-088C-8416-93663851948F}"/>
              </a:ext>
            </a:extLst>
          </p:cNvPr>
          <p:cNvSpPr/>
          <p:nvPr/>
        </p:nvSpPr>
        <p:spPr>
          <a:xfrm>
            <a:off x="1335057" y="4016428"/>
            <a:ext cx="10566971" cy="472501"/>
          </a:xfrm>
          <a:prstGeom prst="round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691C95C3-20DA-01A7-9B4D-35872469FADA}"/>
              </a:ext>
            </a:extLst>
          </p:cNvPr>
          <p:cNvSpPr/>
          <p:nvPr/>
        </p:nvSpPr>
        <p:spPr>
          <a:xfrm>
            <a:off x="1335057" y="3273387"/>
            <a:ext cx="10566971" cy="472501"/>
          </a:xfrm>
          <a:prstGeom prst="round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7D51BD2A-DD1A-AAA9-6F9B-8DC0F2BA3ABB}"/>
              </a:ext>
            </a:extLst>
          </p:cNvPr>
          <p:cNvSpPr/>
          <p:nvPr/>
        </p:nvSpPr>
        <p:spPr>
          <a:xfrm>
            <a:off x="1335058" y="2585152"/>
            <a:ext cx="10566971" cy="472501"/>
          </a:xfrm>
          <a:prstGeom prst="round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37A462F5-EAA4-CF09-1105-F3BB251B0137}"/>
              </a:ext>
            </a:extLst>
          </p:cNvPr>
          <p:cNvSpPr/>
          <p:nvPr/>
        </p:nvSpPr>
        <p:spPr>
          <a:xfrm>
            <a:off x="1335059" y="1893705"/>
            <a:ext cx="10566971" cy="47250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8872F581-4BEC-9EEA-E932-F3CE3BE3500D}"/>
              </a:ext>
            </a:extLst>
          </p:cNvPr>
          <p:cNvSpPr>
            <a:spLocks noGrp="1"/>
          </p:cNvSpPr>
          <p:nvPr>
            <p:ph type="body" sz="quarter" idx="10"/>
          </p:nvPr>
        </p:nvSpPr>
        <p:spPr>
          <a:xfrm>
            <a:off x="859268" y="186026"/>
            <a:ext cx="9806850" cy="781684"/>
          </a:xfrm>
        </p:spPr>
        <p:txBody>
          <a:bodyPr>
            <a:noAutofit/>
          </a:bodyPr>
          <a:lstStyle/>
          <a:p>
            <a:r>
              <a:rPr lang="fr-FR" sz="2400" b="1" dirty="0"/>
              <a:t>Taux d’entreprises répondantes se déclarant satisfaites ou très satisfaites de leur SPSTI (source IGAS) </a:t>
            </a:r>
            <a:endParaRPr lang="fr-FR" sz="2400"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1CD2C04B-14EB-8A2B-11E8-8B2C3565E3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ZoneTexte 10">
            <a:extLst>
              <a:ext uri="{FF2B5EF4-FFF2-40B4-BE49-F238E27FC236}">
                <a16:creationId xmlns:a16="http://schemas.microsoft.com/office/drawing/2014/main" id="{376A8AC9-8F31-E422-30C5-E13E37950C58}"/>
              </a:ext>
            </a:extLst>
          </p:cNvPr>
          <p:cNvSpPr txBox="1"/>
          <p:nvPr/>
        </p:nvSpPr>
        <p:spPr>
          <a:xfrm>
            <a:off x="1363890" y="1865747"/>
            <a:ext cx="10566971" cy="3693319"/>
          </a:xfrm>
          <a:prstGeom prst="rect">
            <a:avLst/>
          </a:prstGeom>
          <a:noFill/>
        </p:spPr>
        <p:txBody>
          <a:bodyPr wrap="square">
            <a:spAutoFit/>
          </a:bodyPr>
          <a:lstStyle/>
          <a:p>
            <a:pPr marL="285750" indent="-285750">
              <a:buFont typeface="Wingdings" panose="05000000000000000000" pitchFamily="2" charset="2"/>
              <a:buChar char="q"/>
            </a:pPr>
            <a:r>
              <a:rPr lang="fr-FR" sz="2400" b="1" dirty="0">
                <a:latin typeface="Montserrat" panose="00000500000000000000" pitchFamily="2" charset="0"/>
              </a:rPr>
              <a:t> 71 % </a:t>
            </a:r>
            <a:r>
              <a:rPr lang="fr-FR" sz="2000" dirty="0">
                <a:latin typeface="Montserrat" panose="00000500000000000000" pitchFamily="2" charset="0"/>
                <a:hlinkClick r:id="rId3"/>
              </a:rPr>
              <a:t>Rapport IGAS – L’innovation en santé au travail – </a:t>
            </a:r>
            <a:r>
              <a:rPr lang="fr-FR" sz="2000" b="1" dirty="0">
                <a:latin typeface="Montserrat" panose="00000500000000000000" pitchFamily="2" charset="0"/>
                <a:hlinkClick r:id="rId3"/>
              </a:rPr>
              <a:t>Page 35 </a:t>
            </a:r>
            <a:r>
              <a:rPr lang="fr-FR" sz="2000" dirty="0">
                <a:latin typeface="Montserrat" panose="00000500000000000000" pitchFamily="2" charset="0"/>
                <a:hlinkClick r:id="rId3"/>
              </a:rPr>
              <a:t>– Tome 1</a:t>
            </a:r>
            <a:endParaRPr lang="fr-FR" sz="2000" dirty="0">
              <a:latin typeface="Montserrat" panose="00000500000000000000" pitchFamily="2" charset="0"/>
            </a:endParaRPr>
          </a:p>
          <a:p>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 56%</a:t>
            </a:r>
          </a:p>
          <a:p>
            <a:r>
              <a:rPr lang="fr-FR" sz="2400" b="1" dirty="0">
                <a:latin typeface="Montserrat" panose="00000500000000000000" pitchFamily="2" charset="0"/>
              </a:rPr>
              <a:t> </a:t>
            </a:r>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 28%</a:t>
            </a:r>
          </a:p>
          <a:p>
            <a:r>
              <a:rPr lang="fr-FR" sz="2400" b="1" dirty="0">
                <a:latin typeface="Montserrat" panose="00000500000000000000" pitchFamily="2" charset="0"/>
              </a:rPr>
              <a:t> </a:t>
            </a:r>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 82%</a:t>
            </a:r>
          </a:p>
          <a:p>
            <a:r>
              <a:rPr lang="fr-FR" sz="2400" b="1" dirty="0">
                <a:latin typeface="Montserrat" panose="00000500000000000000" pitchFamily="2" charset="0"/>
              </a:rPr>
              <a:t> </a:t>
            </a:r>
            <a:endParaRPr lang="fr-FR" sz="2400" dirty="0">
              <a:latin typeface="Montserrat" panose="00000500000000000000" pitchFamily="2" charset="0"/>
            </a:endParaRPr>
          </a:p>
          <a:p>
            <a:pPr marL="285750" indent="-285750">
              <a:buFont typeface="Wingdings" panose="05000000000000000000" pitchFamily="2" charset="2"/>
              <a:buChar char="q"/>
            </a:pPr>
            <a:r>
              <a:rPr lang="fr-FR" sz="2400" b="1" dirty="0">
                <a:latin typeface="Montserrat" panose="00000500000000000000" pitchFamily="2" charset="0"/>
              </a:rPr>
              <a:t> 98% </a:t>
            </a:r>
            <a:endParaRPr lang="fr-FR" sz="2400" dirty="0">
              <a:latin typeface="Montserrat" panose="00000500000000000000" pitchFamily="2" charset="0"/>
            </a:endParaRPr>
          </a:p>
          <a:p>
            <a:r>
              <a:rPr lang="fr-FR" b="1" dirty="0"/>
              <a:t> </a:t>
            </a:r>
            <a:endParaRPr lang="fr-FR" dirty="0"/>
          </a:p>
        </p:txBody>
      </p:sp>
      <p:sp>
        <p:nvSpPr>
          <p:cNvPr id="12" name="Triangle rectangle 11">
            <a:extLst>
              <a:ext uri="{FF2B5EF4-FFF2-40B4-BE49-F238E27FC236}">
                <a16:creationId xmlns:a16="http://schemas.microsoft.com/office/drawing/2014/main" id="{5C39CB21-961A-57C7-8241-5922E5D9B148}"/>
              </a:ext>
            </a:extLst>
          </p:cNvPr>
          <p:cNvSpPr/>
          <p:nvPr/>
        </p:nvSpPr>
        <p:spPr>
          <a:xfrm rot="10800000">
            <a:off x="10404296" y="-8773"/>
            <a:ext cx="1787704" cy="1422457"/>
          </a:xfrm>
          <a:prstGeom prst="r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Espace réservé du texte 1">
            <a:extLst>
              <a:ext uri="{FF2B5EF4-FFF2-40B4-BE49-F238E27FC236}">
                <a16:creationId xmlns:a16="http://schemas.microsoft.com/office/drawing/2014/main" id="{03631100-4E47-90AB-C1B0-7B12DA0C5389}"/>
              </a:ext>
            </a:extLst>
          </p:cNvPr>
          <p:cNvSpPr txBox="1">
            <a:spLocks/>
          </p:cNvSpPr>
          <p:nvPr/>
        </p:nvSpPr>
        <p:spPr>
          <a:xfrm>
            <a:off x="10666118" y="186026"/>
            <a:ext cx="1762315" cy="518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white"/>
                </a:solidFill>
                <a:effectLst/>
                <a:uLnTx/>
                <a:uFillTx/>
                <a:latin typeface="Montserrat" charset="0"/>
              </a:rPr>
              <a:t>Q5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600" b="0" i="0" u="none" strike="noStrike" kern="1200" cap="none" spc="0" normalizeH="0" baseline="0" noProof="0" dirty="0">
              <a:ln>
                <a:noFill/>
              </a:ln>
              <a:solidFill>
                <a:prstClr val="white"/>
              </a:solidFill>
              <a:effectLst/>
              <a:uLnTx/>
              <a:uFillTx/>
              <a:latin typeface="Montserrat" charset="0"/>
            </a:endParaRPr>
          </a:p>
        </p:txBody>
      </p:sp>
      <p:pic>
        <p:nvPicPr>
          <p:cNvPr id="7" name="Picture 2" descr="Images de Lien web – Téléchargement gratuit sur Freepik">
            <a:extLst>
              <a:ext uri="{FF2B5EF4-FFF2-40B4-BE49-F238E27FC236}">
                <a16:creationId xmlns:a16="http://schemas.microsoft.com/office/drawing/2014/main" id="{FCD70EFB-5D2A-D33E-C0B2-7A1A7E7D4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0195" y="1948024"/>
            <a:ext cx="335906" cy="33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80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6" grpId="0" animBg="1"/>
      <p:bldP spid="5" grpId="0" animBg="1"/>
      <p:bldP spid="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2742</Words>
  <Application>Microsoft Office PowerPoint</Application>
  <PresentationFormat>Grand écran</PresentationFormat>
  <Paragraphs>394</Paragraphs>
  <Slides>40</Slides>
  <Notes>27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40</vt:i4>
      </vt:variant>
    </vt:vector>
  </HeadingPairs>
  <TitlesOfParts>
    <vt:vector size="48" baseType="lpstr">
      <vt:lpstr>Aptos</vt:lpstr>
      <vt:lpstr>Aptos Display</vt:lpstr>
      <vt:lpstr>Arial</vt:lpstr>
      <vt:lpstr>Calibri</vt:lpstr>
      <vt:lpstr>Helvetica</vt:lpstr>
      <vt:lpstr>Montserrat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Arnaud BONDUELLE</dc:creator>
  <cp:lastModifiedBy>Julie Decottignies</cp:lastModifiedBy>
  <cp:revision>1</cp:revision>
  <dcterms:created xsi:type="dcterms:W3CDTF">2026-04-28T08:50:43Z</dcterms:created>
  <dcterms:modified xsi:type="dcterms:W3CDTF">2026-05-04T13:31:38Z</dcterms:modified>
</cp:coreProperties>
</file>